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9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58" r:id="rId20"/>
    <p:sldId id="262" r:id="rId21"/>
    <p:sldId id="296" r:id="rId22"/>
    <p:sldId id="280" r:id="rId23"/>
    <p:sldId id="278" r:id="rId24"/>
    <p:sldId id="281" r:id="rId25"/>
    <p:sldId id="284" r:id="rId26"/>
    <p:sldId id="285" r:id="rId27"/>
    <p:sldId id="283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60" r:id="rId38"/>
    <p:sldId id="261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9089F-3C36-483A-93C2-7E2815E5D264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8708F-2ED7-4F24-9992-EA7B83300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3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8708F-2ED7-4F24-9992-EA7B83300B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95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8B61B-B95B-4806-AE89-9A63D3B0C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7C1207-51D6-4223-8982-7EB461146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423EF-38EA-4C10-9509-D8E44F1E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D31-0A53-4CCD-82C2-3EC3A0654040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89896-B17E-429A-965A-37C77E3F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982570-39A5-4176-A0A6-CF817A63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D7B-0D21-4533-B284-FB7F8B2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2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AA6EE-1F18-4E4A-B659-12B7BF0F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C1AC51-CB65-485D-B8CA-40FD2D3B4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6EE50-81CD-4C77-8119-4B8CF997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D31-0A53-4CCD-82C2-3EC3A0654040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BFD70-74D5-4095-B74B-0E89822E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588C8-3B77-41C2-A9AB-200D4976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D7B-0D21-4533-B284-FB7F8B2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4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BF6360-9F96-4E28-BC34-13CCD4546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E4316E-17D1-4774-AB7C-E33E71719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CE2DA-F4E5-403D-8793-317E7B46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D31-0A53-4CCD-82C2-3EC3A0654040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3C215-C324-4E5C-8F69-BEEB31CE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12C75-1F32-4418-8A0E-2EBB46D8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D7B-0D21-4533-B284-FB7F8B2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16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5D1E5-EF9D-4D18-81DD-4D8CE2E6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99507-77F0-4A9A-A81C-DC3508539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348"/>
            <a:ext cx="10515600" cy="46056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35D93-6012-430C-8467-0198D700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D31-0A53-4CCD-82C2-3EC3A0654040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C779A-A590-4CB8-B55C-AA095F61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46CE6-B6C4-4B92-941C-74340E8C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D7B-0D21-4533-B284-FB7F8B2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5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155CD-2EB0-4B19-963D-6406DE61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4A8426-1FA6-40DE-8393-0F16C6A9B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662DF-2CFF-4105-8F0B-6C76FA55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D31-0A53-4CCD-82C2-3EC3A0654040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F18CA-92FD-49BD-8208-7E447CBD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020884-3AD7-4FA4-946F-78936358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D7B-0D21-4533-B284-FB7F8B2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63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7D28E-076C-479D-AAA5-BD59C856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61AE6-02C6-425C-A00F-0EB7C5991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3794"/>
            <a:ext cx="5181600" cy="4783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FF28A4-B79F-4A5C-B2C0-A0B7C2875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3794"/>
            <a:ext cx="5181600" cy="4783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273705-D81E-4FA2-867C-0044CFD0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D31-0A53-4CCD-82C2-3EC3A0654040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2B2FEC-539F-4C27-B7FC-671582CB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5EC4D2-5E15-42BF-B59C-F9C9B241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D7B-0D21-4533-B284-FB7F8B2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65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84E11-E689-4D28-9A5A-8892A5EBF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C8208-5FC1-47CF-BDA4-D4347E723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D7C706-3D21-47B3-AAA1-B03FC42CB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3B42C7-BBE5-4DEA-B2AF-3EFB6339F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D89A04-FE7D-459B-AA74-648E26C8E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991B7A-0449-4609-92D6-DDDA904B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D31-0A53-4CCD-82C2-3EC3A0654040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0CA5F5-96DD-49B7-B208-A2D2DA70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FE8E83-84F3-4C43-9DC4-4FB341C4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D7B-0D21-4533-B284-FB7F8B2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2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CBED2-0D40-4D94-8226-3FA7D710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1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6F34A6-FD5E-4498-AED9-DA690D94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D31-0A53-4CCD-82C2-3EC3A0654040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144999-1B31-4DB4-910D-8D2065AC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864E61-0834-42F3-9E5C-7EFFACC4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D7B-0D21-4533-B284-FB7F8B2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27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1862BE-7E82-4C78-9547-2C83D674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D31-0A53-4CCD-82C2-3EC3A0654040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0CBD55-509B-4829-B69E-E89F9E41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41D409-5437-424B-A49D-A4E437BF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D7B-0D21-4533-B284-FB7F8B2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61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DD8FF-43ED-488C-A37A-01787CCF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B996A-B7C1-4CB9-8C65-41BD4BF3F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0AAA17-500E-43A3-8469-1039C7994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E7B018-AB79-4C0A-A461-5507CF7D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D31-0A53-4CCD-82C2-3EC3A0654040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3E33C5-41CC-4DC0-BD91-E6EA4001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729ACE-FDF0-4DBA-97C8-27D270BF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D7B-0D21-4533-B284-FB7F8B2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67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5911C-856B-4C0A-8EA2-99BCB027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EBEA6F-3F49-46EA-8A81-85574DE09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DC4D7F-0E34-47F8-956D-DCD132030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D48F00-1C59-4F33-A5C3-9F63429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D31-0A53-4CCD-82C2-3EC3A0654040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26178-2C4D-4910-A7F9-7B52EDB0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33DEC1-5933-4390-8DE5-4FB43D7A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D7B-0D21-4533-B284-FB7F8B2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1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31FE2E-07B6-422F-B38D-030574CD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1CAEA0-4E03-4ACB-B5EE-6ACBA28DF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31650"/>
            <a:ext cx="10515600" cy="484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3AEDD-0B82-4BD9-AB51-15369C644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6CD31-0A53-4CCD-82C2-3EC3A0654040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EF5F-BFA2-43A1-93D3-6F7ABA21C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74533-FF39-40EA-A9A7-1B1CD5C0C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D0D7B-0D21-4533-B284-FB7F8B2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9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versions/r0.10/api_docs/python/client/#InteractiveSess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deeplearning.net/software/theano/library/tensor/basic.html#libdoc-tensor-creati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33223-71D9-49E7-8010-EB54973FB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深度学习库笔记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18D55F-A831-47CB-9985-58081AA02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10</a:t>
            </a:r>
            <a:r>
              <a:rPr lang="zh-CN" altLang="en-US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84439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CF4F5-B4FC-4F16-9239-EEB40F0D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tf.constant()</a:t>
            </a:r>
            <a:r>
              <a:rPr lang="zh-CN" altLang="en-US"/>
              <a:t>操作符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64AC95-FC16-48BE-85AB-1EB5CC1E467B}"/>
              </a:ext>
            </a:extLst>
          </p:cNvPr>
          <p:cNvSpPr/>
          <p:nvPr/>
        </p:nvSpPr>
        <p:spPr>
          <a:xfrm>
            <a:off x="838200" y="128726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tensor_1d = np.array([1, 2, 3, 4, 5, 6, 7, 8, 9, 10])</a:t>
            </a:r>
          </a:p>
          <a:p>
            <a:r>
              <a:rPr lang="zh-CN" altLang="en-US"/>
              <a:t>tensor_1d = </a:t>
            </a:r>
            <a:r>
              <a:rPr lang="zh-CN" altLang="en-US" b="1"/>
              <a:t>tf.constant</a:t>
            </a:r>
            <a:r>
              <a:rPr lang="zh-CN" altLang="en-US"/>
              <a:t>(tensor_1d)</a:t>
            </a:r>
          </a:p>
          <a:p>
            <a:r>
              <a:rPr lang="zh-CN" altLang="en-US"/>
              <a:t>with tf.Session() as sess:</a:t>
            </a:r>
          </a:p>
          <a:p>
            <a:r>
              <a:rPr lang="zh-CN" altLang="en-US"/>
              <a:t>    print(tensor_1d.get_shape())</a:t>
            </a:r>
          </a:p>
          <a:p>
            <a:r>
              <a:rPr lang="zh-CN" altLang="en-US"/>
              <a:t>    print(sess.run(tensor_1d))</a:t>
            </a:r>
          </a:p>
        </p:txBody>
      </p:sp>
    </p:spTree>
    <p:extLst>
      <p:ext uri="{BB962C8B-B14F-4D97-AF65-F5344CB8AC3E}">
        <p14:creationId xmlns:p14="http://schemas.microsoft.com/office/powerpoint/2010/main" val="38408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DE6A1-3147-4C89-9ADC-3E6DB175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tf.Variable</a:t>
            </a:r>
            <a:r>
              <a:rPr lang="zh-CN" altLang="en-US"/>
              <a:t>函数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87F20A-823E-4415-B6B7-5D631BC20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得到一个带有初始值的变量张量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944891-3CE5-4CE7-8576-8FB0511DE6CF}"/>
              </a:ext>
            </a:extLst>
          </p:cNvPr>
          <p:cNvSpPr/>
          <p:nvPr/>
        </p:nvSpPr>
        <p:spPr>
          <a:xfrm>
            <a:off x="8382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tensor_2d = np.array([(1, 2, 3),</a:t>
            </a:r>
          </a:p>
          <a:p>
            <a:r>
              <a:rPr lang="zh-CN" altLang="en-US"/>
              <a:t>                      (4, 5, 6),</a:t>
            </a:r>
          </a:p>
          <a:p>
            <a:r>
              <a:rPr lang="zh-CN" altLang="en-US"/>
              <a:t>                      (7, 8, 9)])</a:t>
            </a:r>
          </a:p>
          <a:p>
            <a:r>
              <a:rPr lang="zh-CN" altLang="en-US"/>
              <a:t>tensor_2d = </a:t>
            </a:r>
            <a:r>
              <a:rPr lang="zh-CN" altLang="en-US" b="1"/>
              <a:t>tf.Variable</a:t>
            </a:r>
            <a:r>
              <a:rPr lang="zh-CN" altLang="en-US"/>
              <a:t>(tensor_2d)</a:t>
            </a:r>
          </a:p>
          <a:p>
            <a:r>
              <a:rPr lang="zh-CN" altLang="en-US"/>
              <a:t>with tf.Session() as sess:</a:t>
            </a:r>
          </a:p>
          <a:p>
            <a:r>
              <a:rPr lang="zh-CN" altLang="en-US"/>
              <a:t>    sess.run(</a:t>
            </a:r>
            <a:r>
              <a:rPr lang="zh-CN" altLang="en-US" b="1"/>
              <a:t>tf.global_variables_initializer()</a:t>
            </a:r>
            <a:r>
              <a:rPr lang="zh-CN" altLang="en-US"/>
              <a:t>)</a:t>
            </a:r>
          </a:p>
          <a:p>
            <a:r>
              <a:rPr lang="zh-CN" altLang="en-US"/>
              <a:t>    print(tensor_2d.get_shape())</a:t>
            </a:r>
          </a:p>
          <a:p>
            <a:r>
              <a:rPr lang="zh-CN" altLang="en-US"/>
              <a:t>    print(sess.run(tensor_2d))</a:t>
            </a:r>
          </a:p>
        </p:txBody>
      </p:sp>
    </p:spTree>
    <p:extLst>
      <p:ext uri="{BB962C8B-B14F-4D97-AF65-F5344CB8AC3E}">
        <p14:creationId xmlns:p14="http://schemas.microsoft.com/office/powerpoint/2010/main" val="687242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78B24-85F0-4DF3-9882-29CC1B44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latin typeface="TimesNewRoman"/>
              </a:rPr>
              <a:t>InteractiveSession</a:t>
            </a:r>
            <a:r>
              <a:rPr lang="zh-CN" altLang="en-US">
                <a:solidFill>
                  <a:srgbClr val="000000"/>
                </a:solidFill>
                <a:latin typeface="FZSSJW--GB1-0"/>
              </a:rPr>
              <a:t>类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DCFF5-3735-4180-B113-4770D94F7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  <a:latin typeface="FZSSJW--GB1-0"/>
              </a:rPr>
              <a:t>为方便程序在</a:t>
            </a:r>
            <a:r>
              <a:rPr lang="en-US" altLang="zh-CN">
                <a:solidFill>
                  <a:srgbClr val="000000"/>
                </a:solidFill>
                <a:latin typeface="TimesNewRoman"/>
              </a:rPr>
              <a:t>Python</a:t>
            </a:r>
            <a:r>
              <a:rPr lang="zh-CN" altLang="en-US">
                <a:solidFill>
                  <a:srgbClr val="000000"/>
                </a:solidFill>
                <a:latin typeface="FZSSJW--GB1-0"/>
              </a:rPr>
              <a:t>交互环境下的使用，可以采用</a:t>
            </a:r>
            <a:r>
              <a:rPr lang="en-US" altLang="zh-CN">
                <a:solidFill>
                  <a:srgbClr val="000000"/>
                </a:solidFill>
                <a:latin typeface="TimesNewRoman"/>
              </a:rPr>
              <a:t>InteractiveSession</a:t>
            </a:r>
            <a:r>
              <a:rPr lang="zh-CN" altLang="en-US">
                <a:solidFill>
                  <a:srgbClr val="000000"/>
                </a:solidFill>
                <a:latin typeface="FZSSJW--GB1-0"/>
              </a:rPr>
              <a:t>类（ </a:t>
            </a:r>
            <a:r>
              <a:rPr lang="en-US" altLang="zh-CN">
                <a:solidFill>
                  <a:srgbClr val="000000"/>
                </a:solidFill>
                <a:latin typeface="TimesNewRoman"/>
                <a:hlinkClick r:id="rId2"/>
              </a:rPr>
              <a:t>https://www.tensorflow.org/versions/r0.10/api_docs/python/client/#InteractiveSession</a:t>
            </a:r>
            <a:r>
              <a:rPr lang="en-US" altLang="zh-CN">
                <a:solidFill>
                  <a:srgbClr val="000000"/>
                </a:solidFill>
                <a:latin typeface="TimesNewRoman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FZSSJW--GB1-0"/>
              </a:rPr>
              <a:t>），并在所有</a:t>
            </a:r>
            <a:r>
              <a:rPr lang="en-US" altLang="zh-CN">
                <a:solidFill>
                  <a:srgbClr val="000000"/>
                </a:solidFill>
                <a:latin typeface="Courier"/>
              </a:rPr>
              <a:t>Tensor.eval()</a:t>
            </a:r>
            <a:r>
              <a:rPr lang="zh-CN" altLang="en-US">
                <a:solidFill>
                  <a:srgbClr val="000000"/>
                </a:solidFill>
                <a:latin typeface="FZSSJW--GB1-0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Courier"/>
              </a:rPr>
              <a:t>Operation.run()</a:t>
            </a:r>
            <a:r>
              <a:rPr lang="zh-CN" altLang="en-US">
                <a:solidFill>
                  <a:srgbClr val="000000"/>
                </a:solidFill>
                <a:latin typeface="FZSSJW--GB1-0"/>
              </a:rPr>
              <a:t>调用中使用该类。</a:t>
            </a:r>
            <a:endParaRPr lang="en-US" altLang="zh-CN">
              <a:solidFill>
                <a:srgbClr val="000000"/>
              </a:solidFill>
              <a:latin typeface="FZSSJW--GB1-0"/>
            </a:endParaRPr>
          </a:p>
          <a:p>
            <a:r>
              <a:rPr lang="zh-CN" altLang="en-US">
                <a:solidFill>
                  <a:srgbClr val="000000"/>
                </a:solidFill>
                <a:latin typeface="FZSSJW--GB1-0"/>
              </a:rPr>
              <a:t>这个类为交互情境下（如</a:t>
            </a:r>
            <a:r>
              <a:rPr lang="en-US" altLang="zh-CN">
                <a:solidFill>
                  <a:srgbClr val="000000"/>
                </a:solidFill>
                <a:latin typeface="TimesNewRoman"/>
              </a:rPr>
              <a:t>shell</a:t>
            </a:r>
            <a:r>
              <a:rPr lang="zh-CN" altLang="en-US">
                <a:solidFill>
                  <a:srgbClr val="000000"/>
                </a:solidFill>
                <a:latin typeface="FZSSJW--GB1-0"/>
              </a:rPr>
              <a:t>或</a:t>
            </a:r>
            <a:r>
              <a:rPr lang="en-US" altLang="zh-CN">
                <a:solidFill>
                  <a:srgbClr val="000000"/>
                </a:solidFill>
                <a:latin typeface="TimesNewRoman"/>
              </a:rPr>
              <a:t>IPython Notebook</a:t>
            </a:r>
            <a:r>
              <a:rPr lang="zh-CN" altLang="en-US">
                <a:solidFill>
                  <a:srgbClr val="000000"/>
                </a:solidFill>
                <a:latin typeface="FZSSJW--GB1-0"/>
              </a:rPr>
              <a:t>）的使用提供了方便</a:t>
            </a:r>
            <a:r>
              <a:rPr lang="en-US" altLang="zh-CN">
                <a:solidFill>
                  <a:srgbClr val="000000"/>
                </a:solidFill>
                <a:latin typeface="TimesNewRoman"/>
              </a:rPr>
              <a:t>——</a:t>
            </a:r>
            <a:r>
              <a:rPr lang="zh-CN" altLang="en-US">
                <a:solidFill>
                  <a:srgbClr val="000000"/>
                </a:solidFill>
                <a:latin typeface="FZSSJW--GB1-0"/>
              </a:rPr>
              <a:t>编写代码时无需不停地传递</a:t>
            </a:r>
            <a:r>
              <a:rPr lang="en-US" altLang="zh-CN">
                <a:solidFill>
                  <a:srgbClr val="000000"/>
                </a:solidFill>
                <a:latin typeface="Courier"/>
              </a:rPr>
              <a:t>Session</a:t>
            </a:r>
            <a:r>
              <a:rPr lang="zh-CN" altLang="en-US">
                <a:solidFill>
                  <a:srgbClr val="000000"/>
                </a:solidFill>
                <a:latin typeface="FZSSJW--GB1-0"/>
              </a:rPr>
              <a:t>对象。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D32D5E-AA3B-429C-B2B0-7C5C61B222CE}"/>
              </a:ext>
            </a:extLst>
          </p:cNvPr>
          <p:cNvSpPr/>
          <p:nvPr/>
        </p:nvSpPr>
        <p:spPr>
          <a:xfrm>
            <a:off x="838200" y="423633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interactive_session = </a:t>
            </a:r>
            <a:r>
              <a:rPr lang="zh-CN" altLang="en-US" b="1"/>
              <a:t>tf.InteractiveSession()</a:t>
            </a:r>
          </a:p>
          <a:p>
            <a:r>
              <a:rPr lang="zh-CN" altLang="en-US"/>
              <a:t>tensor = np.array([1, 2, 3, 4, 5])</a:t>
            </a:r>
          </a:p>
          <a:p>
            <a:r>
              <a:rPr lang="zh-CN" altLang="en-US"/>
              <a:t>tensor = tf.constant(tensor)</a:t>
            </a:r>
          </a:p>
          <a:p>
            <a:r>
              <a:rPr lang="zh-CN" altLang="en-US"/>
              <a:t>print(tensor.eval())</a:t>
            </a:r>
          </a:p>
          <a:p>
            <a:r>
              <a:rPr lang="zh-CN" altLang="en-US" b="1"/>
              <a:t>interactive_session.close()</a:t>
            </a:r>
          </a:p>
        </p:txBody>
      </p:sp>
    </p:spTree>
    <p:extLst>
      <p:ext uri="{BB962C8B-B14F-4D97-AF65-F5344CB8AC3E}">
        <p14:creationId xmlns:p14="http://schemas.microsoft.com/office/powerpoint/2010/main" val="390599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59E71-5602-4A3F-8F66-4326E83A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latin typeface="Courier"/>
              </a:rPr>
              <a:t>tf.conbert_to_tensor</a:t>
            </a:r>
            <a:r>
              <a:rPr lang="zh-CN" altLang="en-US">
                <a:solidFill>
                  <a:srgbClr val="000000"/>
                </a:solidFill>
                <a:latin typeface="FZSSJW--GB1-0"/>
              </a:rPr>
              <a:t>命令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F9622B-DB10-471A-AB98-1E24F34E5189}"/>
              </a:ext>
            </a:extLst>
          </p:cNvPr>
          <p:cNvSpPr/>
          <p:nvPr/>
        </p:nvSpPr>
        <p:spPr>
          <a:xfrm>
            <a:off x="838200" y="1287262"/>
            <a:ext cx="75799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tensor_3d = np.array([[[0, 1, 2],</a:t>
            </a:r>
          </a:p>
          <a:p>
            <a:r>
              <a:rPr lang="zh-CN" altLang="en-US"/>
              <a:t>                       [3, 4, 5],</a:t>
            </a:r>
          </a:p>
          <a:p>
            <a:r>
              <a:rPr lang="zh-CN" altLang="en-US"/>
              <a:t>                       [6, 7, 8]],</a:t>
            </a:r>
          </a:p>
          <a:p>
            <a:r>
              <a:rPr lang="zh-CN" altLang="en-US"/>
              <a:t>                      [[9, 10, 11],</a:t>
            </a:r>
          </a:p>
          <a:p>
            <a:r>
              <a:rPr lang="zh-CN" altLang="en-US"/>
              <a:t>                       [12, 13, 14],</a:t>
            </a:r>
          </a:p>
          <a:p>
            <a:r>
              <a:rPr lang="zh-CN" altLang="en-US"/>
              <a:t>                       [15, 16, 17]],</a:t>
            </a:r>
          </a:p>
          <a:p>
            <a:r>
              <a:rPr lang="zh-CN" altLang="en-US"/>
              <a:t>                      [[18, 19, 20],</a:t>
            </a:r>
          </a:p>
          <a:p>
            <a:r>
              <a:rPr lang="zh-CN" altLang="en-US"/>
              <a:t>                       [21, 22, 23],</a:t>
            </a:r>
          </a:p>
          <a:p>
            <a:r>
              <a:rPr lang="zh-CN" altLang="en-US"/>
              <a:t>                       [24, 25, 26]]])</a:t>
            </a:r>
          </a:p>
          <a:p>
            <a:r>
              <a:rPr lang="zh-CN" altLang="en-US"/>
              <a:t>tensor_3d = </a:t>
            </a:r>
            <a:r>
              <a:rPr lang="zh-CN" altLang="en-US" b="1"/>
              <a:t>tf.convert_to_tensor</a:t>
            </a:r>
            <a:r>
              <a:rPr lang="zh-CN" altLang="en-US"/>
              <a:t>(tensor_3d, dtype=tf.float64)</a:t>
            </a:r>
          </a:p>
          <a:p>
            <a:r>
              <a:rPr lang="zh-CN" altLang="en-US"/>
              <a:t>with tf.Session() as sess:</a:t>
            </a:r>
          </a:p>
          <a:p>
            <a:r>
              <a:rPr lang="zh-CN" altLang="en-US"/>
              <a:t>    print(tensor_3d.get_shape())</a:t>
            </a:r>
          </a:p>
          <a:p>
            <a:r>
              <a:rPr lang="zh-CN" altLang="en-US"/>
              <a:t>    print(sess.run(tensor_3d))</a:t>
            </a:r>
          </a:p>
        </p:txBody>
      </p:sp>
    </p:spTree>
    <p:extLst>
      <p:ext uri="{BB962C8B-B14F-4D97-AF65-F5344CB8AC3E}">
        <p14:creationId xmlns:p14="http://schemas.microsoft.com/office/powerpoint/2010/main" val="263140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17352-E846-4206-8678-9018970E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tensorflow</a:t>
            </a:r>
            <a:r>
              <a:rPr lang="zh-CN" altLang="en-US"/>
              <a:t>变量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5D604F-23D1-4FD3-958F-14CA59085F33}"/>
              </a:ext>
            </a:extLst>
          </p:cNvPr>
          <p:cNvSpPr/>
          <p:nvPr/>
        </p:nvSpPr>
        <p:spPr>
          <a:xfrm>
            <a:off x="838200" y="128726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# 创建一个变量，并将其初始化为标量0</a:t>
            </a:r>
          </a:p>
          <a:p>
            <a:r>
              <a:rPr lang="zh-CN" altLang="en-US"/>
              <a:t>value = tf.Variable(0, name="value")</a:t>
            </a:r>
          </a:p>
          <a:p>
            <a:r>
              <a:rPr lang="zh-CN" altLang="en-US"/>
              <a:t>one = tf.constant(1)</a:t>
            </a:r>
          </a:p>
          <a:p>
            <a:r>
              <a:rPr lang="zh-CN" altLang="en-US"/>
              <a:t># 定义加操作</a:t>
            </a:r>
          </a:p>
          <a:p>
            <a:r>
              <a:rPr lang="zh-CN" altLang="en-US"/>
              <a:t>new_value = tf.add(value, one)</a:t>
            </a:r>
          </a:p>
          <a:p>
            <a:r>
              <a:rPr lang="zh-CN" altLang="en-US"/>
              <a:t># 定义更新操作,第1个参数是变量，第2个参数是操作</a:t>
            </a:r>
          </a:p>
          <a:p>
            <a:r>
              <a:rPr lang="zh-CN" altLang="en-US"/>
              <a:t>update_value = tf.assign(value, new_value)</a:t>
            </a:r>
          </a:p>
          <a:p>
            <a:r>
              <a:rPr lang="zh-CN" altLang="en-US"/>
              <a:t># 定义初始化操作</a:t>
            </a:r>
          </a:p>
          <a:p>
            <a:r>
              <a:rPr lang="zh-CN" altLang="en-US"/>
              <a:t>initialize_var = tf.global_variables_initializer()</a:t>
            </a:r>
          </a:p>
          <a:p>
            <a:r>
              <a:rPr lang="zh-CN" altLang="en-US"/>
              <a:t># 执行</a:t>
            </a:r>
          </a:p>
          <a:p>
            <a:r>
              <a:rPr lang="zh-CN" altLang="en-US"/>
              <a:t>with tf.Session() as sess:</a:t>
            </a:r>
          </a:p>
          <a:p>
            <a:r>
              <a:rPr lang="zh-CN" altLang="en-US"/>
              <a:t>    sess.run(initialize_var)</a:t>
            </a:r>
          </a:p>
          <a:p>
            <a:r>
              <a:rPr lang="zh-CN" altLang="en-US"/>
              <a:t>    print(sess.run(value))</a:t>
            </a:r>
          </a:p>
          <a:p>
            <a:r>
              <a:rPr lang="zh-CN" altLang="en-US"/>
              <a:t>    for _ in range(10):</a:t>
            </a:r>
          </a:p>
          <a:p>
            <a:r>
              <a:rPr lang="zh-CN" altLang="en-US"/>
              <a:t>        sess.run(update_value)</a:t>
            </a:r>
          </a:p>
          <a:p>
            <a:r>
              <a:rPr lang="zh-CN" altLang="en-US"/>
              <a:t>        print(sess.run(value))</a:t>
            </a:r>
          </a:p>
        </p:txBody>
      </p:sp>
    </p:spTree>
    <p:extLst>
      <p:ext uri="{BB962C8B-B14F-4D97-AF65-F5344CB8AC3E}">
        <p14:creationId xmlns:p14="http://schemas.microsoft.com/office/powerpoint/2010/main" val="2257345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E84BF-5857-4774-931F-38F87550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tensorflow</a:t>
            </a:r>
            <a:r>
              <a:rPr lang="zh-CN" altLang="en-US"/>
              <a:t>变量</a:t>
            </a:r>
            <a:r>
              <a:rPr lang="en-US" altLang="zh-CN"/>
              <a:t>-</a:t>
            </a:r>
            <a:r>
              <a:rPr lang="zh-CN" altLang="en-US"/>
              <a:t>取回多个张量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C22A3A1-3EEA-4F29-A271-03A50C9515D4}"/>
              </a:ext>
            </a:extLst>
          </p:cNvPr>
          <p:cNvSpPr/>
          <p:nvPr/>
        </p:nvSpPr>
        <p:spPr>
          <a:xfrm>
            <a:off x="838200" y="128726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constant_A = tf.constant([100.0])</a:t>
            </a:r>
          </a:p>
          <a:p>
            <a:r>
              <a:rPr lang="zh-CN" altLang="en-US"/>
              <a:t>constant_B = tf.constant([300.0])</a:t>
            </a:r>
          </a:p>
          <a:p>
            <a:r>
              <a:rPr lang="zh-CN" altLang="en-US"/>
              <a:t>constant_C = tf.constant([3.0])</a:t>
            </a:r>
          </a:p>
          <a:p>
            <a:r>
              <a:rPr lang="zh-CN" altLang="en-US"/>
              <a:t>sum_ = tf.add(constant_A, constant_B)</a:t>
            </a:r>
          </a:p>
          <a:p>
            <a:r>
              <a:rPr lang="zh-CN" altLang="en-US"/>
              <a:t>mul_ = tf.multiply(constant_A, constant_C)</a:t>
            </a:r>
          </a:p>
          <a:p>
            <a:endParaRPr lang="zh-CN" altLang="en-US"/>
          </a:p>
          <a:p>
            <a:r>
              <a:rPr lang="zh-CN" altLang="en-US"/>
              <a:t>with tf.Session() as sess:</a:t>
            </a:r>
          </a:p>
          <a:p>
            <a:r>
              <a:rPr lang="zh-CN" altLang="en-US"/>
              <a:t>    result = sess.run([sum_, mul_])</a:t>
            </a:r>
          </a:p>
          <a:p>
            <a:r>
              <a:rPr lang="zh-CN" altLang="en-US"/>
              <a:t>    print(result)</a:t>
            </a:r>
          </a:p>
        </p:txBody>
      </p:sp>
    </p:spTree>
    <p:extLst>
      <p:ext uri="{BB962C8B-B14F-4D97-AF65-F5344CB8AC3E}">
        <p14:creationId xmlns:p14="http://schemas.microsoft.com/office/powerpoint/2010/main" val="95078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47E81-31C0-4604-85AA-1A5D133B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tensorflow</a:t>
            </a:r>
            <a:r>
              <a:rPr lang="zh-CN" altLang="en-US"/>
              <a:t>变量</a:t>
            </a:r>
            <a:r>
              <a:rPr lang="en-US" altLang="zh-CN"/>
              <a:t>-</a:t>
            </a:r>
            <a:r>
              <a:rPr lang="zh-CN" altLang="en-US"/>
              <a:t>注入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A218BB-F7F8-4E1D-9E22-81E95BAB27BD}"/>
              </a:ext>
            </a:extLst>
          </p:cNvPr>
          <p:cNvSpPr/>
          <p:nvPr/>
        </p:nvSpPr>
        <p:spPr>
          <a:xfrm>
            <a:off x="838200" y="128726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a = 3</a:t>
            </a:r>
          </a:p>
          <a:p>
            <a:r>
              <a:rPr lang="zh-CN" altLang="en-US"/>
              <a:t>b = 2</a:t>
            </a:r>
          </a:p>
          <a:p>
            <a:r>
              <a:rPr lang="zh-CN" altLang="en-US"/>
              <a:t>x = tf.placeholder(tf.float32, shape=(a, b))</a:t>
            </a:r>
          </a:p>
          <a:p>
            <a:r>
              <a:rPr lang="zh-CN" altLang="en-US"/>
              <a:t>y = tf.add(x, x)</a:t>
            </a:r>
          </a:p>
          <a:p>
            <a:r>
              <a:rPr lang="zh-CN" altLang="en-US"/>
              <a:t>data = np.random.rand(a, b)</a:t>
            </a:r>
          </a:p>
          <a:p>
            <a:r>
              <a:rPr lang="zh-CN" altLang="en-US"/>
              <a:t>sess = tf.Session()</a:t>
            </a:r>
          </a:p>
          <a:p>
            <a:r>
              <a:rPr lang="zh-CN" altLang="en-US"/>
              <a:t>print(sess.run(y, feed_dict={x: data}))</a:t>
            </a:r>
          </a:p>
        </p:txBody>
      </p:sp>
    </p:spTree>
    <p:extLst>
      <p:ext uri="{BB962C8B-B14F-4D97-AF65-F5344CB8AC3E}">
        <p14:creationId xmlns:p14="http://schemas.microsoft.com/office/powerpoint/2010/main" val="3883144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BAE70-AAC9-461A-9607-0E365D61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TensorBoard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FA036-E5E9-4061-9A59-3CE582B7A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训练神经网络时，有时会需要监控网络的参数，一般是节点的输入和输出。这样即可在每次</a:t>
            </a:r>
            <a:br>
              <a:rPr lang="zh-CN" altLang="en-US"/>
            </a:br>
            <a:r>
              <a:rPr lang="zh-CN" altLang="en-US"/>
              <a:t>训练迭代后检查误差函数是否最小化，从而了解你的模型是否正确学习。当然，想通过手动书写</a:t>
            </a:r>
            <a:br>
              <a:rPr lang="zh-CN" altLang="en-US"/>
            </a:br>
            <a:r>
              <a:rPr lang="zh-CN" altLang="en-US"/>
              <a:t>代码展示训练阶段中网络的表现并非易事。 </a:t>
            </a:r>
            <a:endParaRPr lang="en-US" altLang="zh-CN"/>
          </a:p>
          <a:p>
            <a:r>
              <a:rPr lang="en-US" altLang="zh-CN"/>
              <a:t>TensorBoard</a:t>
            </a:r>
            <a:r>
              <a:rPr lang="zh-CN" altLang="en-US"/>
              <a:t>的工作流如下：</a:t>
            </a:r>
            <a:endParaRPr lang="en-US" altLang="zh-CN"/>
          </a:p>
          <a:p>
            <a:pPr lvl="1"/>
            <a:r>
              <a:rPr lang="zh-CN" altLang="en-US"/>
              <a:t>编译你的计算图</a:t>
            </a:r>
            <a:r>
              <a:rPr lang="en-US" altLang="zh-CN"/>
              <a:t>/</a:t>
            </a:r>
            <a:r>
              <a:rPr lang="zh-CN" altLang="en-US"/>
              <a:t>代码；</a:t>
            </a:r>
            <a:endParaRPr lang="en-US" altLang="zh-CN"/>
          </a:p>
          <a:p>
            <a:pPr lvl="1"/>
            <a:r>
              <a:rPr lang="zh-CN" altLang="en-US"/>
              <a:t>添加汇总</a:t>
            </a:r>
            <a:r>
              <a:rPr lang="en-US" altLang="zh-CN"/>
              <a:t>op</a:t>
            </a:r>
            <a:r>
              <a:rPr lang="zh-CN" altLang="en-US"/>
              <a:t>到你需要分析的节点上；</a:t>
            </a:r>
            <a:endParaRPr lang="en-US" altLang="zh-CN"/>
          </a:p>
          <a:p>
            <a:pPr lvl="1"/>
            <a:r>
              <a:rPr lang="zh-CN" altLang="en-US"/>
              <a:t>照常运行你的计算图；</a:t>
            </a:r>
            <a:endParaRPr lang="en-US" altLang="zh-CN"/>
          </a:p>
          <a:p>
            <a:pPr lvl="1"/>
            <a:r>
              <a:rPr lang="zh-CN" altLang="en-US"/>
              <a:t>同时附带运行汇总</a:t>
            </a:r>
            <a:r>
              <a:rPr lang="en-US" altLang="zh-CN"/>
              <a:t>op</a:t>
            </a:r>
            <a:r>
              <a:rPr lang="zh-CN" altLang="en-US"/>
              <a:t>；</a:t>
            </a:r>
            <a:endParaRPr lang="en-US" altLang="zh-CN"/>
          </a:p>
          <a:p>
            <a:pPr lvl="1"/>
            <a:r>
              <a:rPr lang="zh-CN" altLang="en-US"/>
              <a:t>代码运行完成后， 启动</a:t>
            </a:r>
            <a:r>
              <a:rPr lang="en-US" altLang="zh-CN"/>
              <a:t>TensorBoard</a:t>
            </a:r>
            <a:r>
              <a:rPr lang="zh-CN" altLang="en-US"/>
              <a:t>；</a:t>
            </a:r>
            <a:endParaRPr lang="en-US" altLang="zh-CN"/>
          </a:p>
          <a:p>
            <a:pPr lvl="1"/>
            <a:r>
              <a:rPr lang="zh-CN" altLang="en-US"/>
              <a:t>可视化汇总输出。 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144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ECB06-34F3-4EA9-B788-403A8A8E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实现一个单输入神经元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C03E9-9C10-457F-A3D9-9D32F7755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434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4D0B1-ADDE-4B09-9664-5F42D999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theano</a:t>
            </a:r>
            <a:r>
              <a:rPr lang="zh-CN" altLang="en-US"/>
              <a:t>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37756-939A-4AFB-8308-71C5D1D0B4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计算图</a:t>
            </a:r>
            <a:endParaRPr lang="en-US" altLang="zh-CN"/>
          </a:p>
          <a:p>
            <a:r>
              <a:rPr lang="zh-CN" altLang="en-US"/>
              <a:t>张量（符号变量）</a:t>
            </a:r>
            <a:endParaRPr lang="en-US" altLang="zh-CN"/>
          </a:p>
          <a:p>
            <a:r>
              <a:rPr lang="zh-CN" altLang="en-US"/>
              <a:t>显示计算图</a:t>
            </a:r>
            <a:endParaRPr lang="en-US" altLang="zh-CN"/>
          </a:p>
          <a:p>
            <a:r>
              <a:rPr lang="zh-CN" altLang="en-US"/>
              <a:t>创建函数、编译为</a:t>
            </a:r>
            <a:r>
              <a:rPr lang="en-US" altLang="zh-CN"/>
              <a:t>C</a:t>
            </a:r>
            <a:r>
              <a:rPr lang="zh-CN" altLang="en-US"/>
              <a:t>代码，执行计算图</a:t>
            </a:r>
            <a:endParaRPr lang="en-US" altLang="zh-CN"/>
          </a:p>
          <a:p>
            <a:r>
              <a:rPr lang="zh-CN" altLang="en-US"/>
              <a:t>创建函数、编译为</a:t>
            </a:r>
            <a:r>
              <a:rPr lang="en-US" altLang="zh-CN"/>
              <a:t>C</a:t>
            </a:r>
            <a:r>
              <a:rPr lang="zh-CN" altLang="en-US"/>
              <a:t>代码、执行计算图</a:t>
            </a:r>
            <a:endParaRPr lang="en-US" altLang="zh-CN"/>
          </a:p>
          <a:p>
            <a:r>
              <a:rPr lang="zh-CN" altLang="en-US"/>
              <a:t>代数运算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914025-9694-4ACC-A8A7-B60B4F0897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25149-889A-44C3-A9D2-B31C81FF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4F755-2BE9-44B8-A0E7-0690932360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/>
              <a:t>tensorflow</a:t>
            </a:r>
            <a:r>
              <a:rPr lang="zh-CN" altLang="en-US"/>
              <a:t>基础</a:t>
            </a:r>
            <a:endParaRPr lang="en-US" altLang="zh-CN"/>
          </a:p>
          <a:p>
            <a:r>
              <a:rPr lang="en-US" altLang="zh-CN">
                <a:hlinkClick r:id="rId2" action="ppaction://hlinksldjump"/>
              </a:rPr>
              <a:t>theano</a:t>
            </a:r>
            <a:r>
              <a:rPr lang="zh-CN" altLang="en-US">
                <a:hlinkClick r:id="rId2" action="ppaction://hlinksldjump"/>
              </a:rPr>
              <a:t>基础</a:t>
            </a:r>
            <a:endParaRPr lang="en-US" altLang="zh-CN"/>
          </a:p>
          <a:p>
            <a:r>
              <a:rPr lang="en-US" altLang="zh-CN"/>
              <a:t>keras</a:t>
            </a:r>
            <a:r>
              <a:rPr lang="zh-CN" altLang="en-US"/>
              <a:t>基础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2F3813-D548-476B-9604-E5AA26D9B3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195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6A2A9-4FED-4DB5-AD83-FB4D98EB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CPU</a:t>
            </a:r>
            <a:r>
              <a:rPr lang="zh-CN" altLang="en-US"/>
              <a:t>上的安装与配置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5D529-3BFA-44E1-B4B6-81090F78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 import Theano</a:t>
            </a:r>
          </a:p>
          <a:p>
            <a:r>
              <a:rPr lang="en-US" altLang="zh-CN"/>
              <a:t> theano.test()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407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94D89-9AC4-45DB-A114-4489255D6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keras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7036C-18DE-435E-9500-5CD55ED85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pip install keras</a:t>
            </a:r>
          </a:p>
          <a:p>
            <a:r>
              <a:rPr lang="zh-CN" altLang="en-US"/>
              <a:t>编辑</a:t>
            </a:r>
            <a:r>
              <a:rPr lang="en-US" altLang="zh-CN"/>
              <a:t>~/.keras/keras.json</a:t>
            </a:r>
          </a:p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8C38DA-6C36-4D40-9949-4645D7F82F72}"/>
              </a:ext>
            </a:extLst>
          </p:cNvPr>
          <p:cNvSpPr/>
          <p:nvPr/>
        </p:nvSpPr>
        <p:spPr>
          <a:xfrm>
            <a:off x="8382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{</a:t>
            </a:r>
          </a:p>
          <a:p>
            <a:r>
              <a:rPr lang="zh-CN" altLang="en-US"/>
              <a:t>    "floatx": "float32",</a:t>
            </a:r>
          </a:p>
          <a:p>
            <a:r>
              <a:rPr lang="zh-CN" altLang="en-US"/>
              <a:t>    "epsilon": 1e-07,</a:t>
            </a:r>
          </a:p>
          <a:p>
            <a:r>
              <a:rPr lang="zh-CN" altLang="en-US"/>
              <a:t>    "backend": "theano",</a:t>
            </a:r>
          </a:p>
          <a:p>
            <a:r>
              <a:rPr lang="zh-CN" altLang="en-US"/>
              <a:t>    "image_data_format": "channels_last"</a:t>
            </a:r>
          </a:p>
          <a:p>
            <a:r>
              <a:rPr lang="zh-CN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6820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8C473-38F8-4A21-9B0C-2E295FA7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79E00-DCCD-4916-A2E8-0BDCAFD20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符号变量和运算操作组成计算图</a:t>
            </a:r>
          </a:p>
        </p:txBody>
      </p:sp>
    </p:spTree>
    <p:extLst>
      <p:ext uri="{BB962C8B-B14F-4D97-AF65-F5344CB8AC3E}">
        <p14:creationId xmlns:p14="http://schemas.microsoft.com/office/powerpoint/2010/main" val="4037919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89B44-7BE3-4F5F-B6F6-B0E6AAAE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张量（符号变量）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FD541D-89A8-4411-8232-3376744B1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605615"/>
          </a:xfrm>
        </p:spPr>
        <p:txBody>
          <a:bodyPr/>
          <a:lstStyle/>
          <a:p>
            <a:r>
              <a:rPr lang="zh-CN" altLang="en-US"/>
              <a:t>符号变量的作用如下：</a:t>
            </a:r>
            <a:endParaRPr lang="en-US" altLang="zh-CN"/>
          </a:p>
          <a:p>
            <a:pPr lvl="1"/>
            <a:r>
              <a:rPr lang="zh-CN" altLang="en-US"/>
              <a:t>起到占位符的作用，作为构建数值运算（如加法、乘法）计算图的起点：一旦计算图编译完成，在评价过程中接收输入数据流</a:t>
            </a:r>
            <a:endParaRPr lang="en-US" altLang="zh-CN"/>
          </a:p>
          <a:p>
            <a:pPr lvl="1"/>
            <a:r>
              <a:rPr lang="zh-CN" altLang="en-US"/>
              <a:t>表示中间结果或输出结果</a:t>
            </a:r>
            <a:endParaRPr lang="en-US" altLang="zh-CN"/>
          </a:p>
          <a:p>
            <a:r>
              <a:rPr lang="zh-CN" altLang="en-US"/>
              <a:t>符号变量和操作都是计算图的一部分，在</a:t>
            </a:r>
            <a:r>
              <a:rPr lang="en-US" altLang="zh-CN"/>
              <a:t>CPU</a:t>
            </a:r>
            <a:r>
              <a:rPr lang="zh-CN" altLang="en-US"/>
              <a:t>或</a:t>
            </a:r>
            <a:r>
              <a:rPr lang="en-US" altLang="zh-CN"/>
              <a:t>GPU</a:t>
            </a:r>
            <a:r>
              <a:rPr lang="zh-CN" altLang="en-US"/>
              <a:t>上进行编译以实现快速执行</a:t>
            </a:r>
            <a:endParaRPr lang="en-US" altLang="zh-CN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5170EF3-A1C5-48AB-8552-083AF85FD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2007"/>
              </p:ext>
            </p:extLst>
          </p:nvPr>
        </p:nvGraphicFramePr>
        <p:xfrm>
          <a:off x="2032000" y="3343304"/>
          <a:ext cx="8127999" cy="276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847152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350955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92361124"/>
                    </a:ext>
                  </a:extLst>
                </a:gridCol>
              </a:tblGrid>
              <a:tr h="329598">
                <a:tc>
                  <a:txBody>
                    <a:bodyPr/>
                    <a:lstStyle/>
                    <a:p>
                      <a:r>
                        <a:rPr lang="zh-CN" altLang="en-US"/>
                        <a:t>对象类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维度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88305"/>
                  </a:ext>
                </a:extLst>
              </a:tr>
              <a:tr h="329598">
                <a:tc>
                  <a:txBody>
                    <a:bodyPr/>
                    <a:lstStyle/>
                    <a:p>
                      <a:r>
                        <a:rPr lang="en-US" altLang="zh-CN"/>
                        <a:t>theano.tensor.scalar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零维数组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1,2,5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369550"/>
                  </a:ext>
                </a:extLst>
              </a:tr>
              <a:tr h="329598">
                <a:tc>
                  <a:txBody>
                    <a:bodyPr/>
                    <a:lstStyle/>
                    <a:p>
                      <a:r>
                        <a:rPr lang="en-US" altLang="zh-CN"/>
                        <a:t>theano.tensor.vector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一维数组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[0,3,20]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9974772"/>
                  </a:ext>
                </a:extLst>
              </a:tr>
              <a:tr h="329598">
                <a:tc>
                  <a:txBody>
                    <a:bodyPr/>
                    <a:lstStyle/>
                    <a:p>
                      <a:r>
                        <a:rPr lang="en-US" altLang="zh-CN"/>
                        <a:t>theano.tensor.matrix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二维数组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[[2,3],[1,5]]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1020790"/>
                  </a:ext>
                </a:extLst>
              </a:tr>
              <a:tr h="1300330">
                <a:tc>
                  <a:txBody>
                    <a:bodyPr/>
                    <a:lstStyle/>
                    <a:p>
                      <a:r>
                        <a:rPr lang="en-US" altLang="zh-CN"/>
                        <a:t>theano.tensor.tensor3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三维数组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[ [[2,3],</a:t>
                      </a:r>
                    </a:p>
                    <a:p>
                      <a:r>
                        <a:rPr lang="en-US" altLang="zh-CN"/>
                        <a:t>    [1,5]],</a:t>
                      </a:r>
                    </a:p>
                    <a:p>
                      <a:r>
                        <a:rPr lang="en-US" altLang="zh-CN"/>
                        <a:t>   [[1,2],</a:t>
                      </a:r>
                    </a:p>
                    <a:p>
                      <a:r>
                        <a:rPr lang="en-US" altLang="zh-CN"/>
                        <a:t>    [3,4]]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86667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3FD2AE71-8AC2-498F-8305-B8011E0BA6F8}"/>
              </a:ext>
            </a:extLst>
          </p:cNvPr>
          <p:cNvSpPr/>
          <p:nvPr/>
        </p:nvSpPr>
        <p:spPr>
          <a:xfrm>
            <a:off x="838200" y="6226270"/>
            <a:ext cx="10916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全部类型</a:t>
            </a:r>
            <a:r>
              <a:rPr lang="en-US" altLang="zh-CN">
                <a:hlinkClick r:id="rId2"/>
              </a:rPr>
              <a:t>http://deeplearning.net/software/theano/library/tensor/basic.html#libdoc-tensor-creation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891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0F3D3-50AC-46C3-9FDF-A5C8178E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显示计算图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16589-FFE0-4A19-BCB4-6545B2271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theano.pp(z) </a:t>
            </a:r>
            <a:r>
              <a:rPr lang="zh-CN" altLang="en-US"/>
              <a:t>显示表达式的计算图</a:t>
            </a:r>
            <a:endParaRPr lang="en-US" altLang="zh-CN"/>
          </a:p>
          <a:p>
            <a:r>
              <a:rPr lang="en-US" altLang="zh-CN"/>
              <a:t>theano.printing.pprint(z) </a:t>
            </a:r>
            <a:r>
              <a:rPr lang="zh-CN" altLang="en-US"/>
              <a:t>显示表达式的计算图</a:t>
            </a:r>
            <a:endParaRPr lang="en-US" altLang="zh-CN"/>
          </a:p>
          <a:p>
            <a:r>
              <a:rPr lang="en-US" altLang="zh-CN"/>
              <a:t>theano.printing.debugprint(z) </a:t>
            </a:r>
            <a:r>
              <a:rPr lang="zh-CN" altLang="en-US"/>
              <a:t>显示编译前或编译后的表达式</a:t>
            </a:r>
          </a:p>
          <a:p>
            <a:r>
              <a:rPr lang="en-US" altLang="zh-CN"/>
              <a:t>theano.printing.pydotprint(z) </a:t>
            </a:r>
            <a:r>
              <a:rPr lang="zh-CN" altLang="en-US"/>
              <a:t>显示图形的计算图</a:t>
            </a:r>
            <a:endParaRPr lang="en-US" altLang="zh-CN"/>
          </a:p>
          <a:p>
            <a:r>
              <a:rPr lang="en-US" altLang="zh-CN"/>
              <a:t>theano.printing.pydotprint(z) </a:t>
            </a:r>
            <a:r>
              <a:rPr lang="zh-CN" altLang="en-US"/>
              <a:t>显示图形的计算图</a:t>
            </a:r>
          </a:p>
          <a:p>
            <a:endParaRPr lang="zh-CN" altLang="en-US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3055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1087BD-811E-434E-A205-1B1212FF1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98" y="254520"/>
            <a:ext cx="9408003" cy="634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02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86B5FDE-50A4-4475-9D8D-37BB3F04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显示计算图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C762E1-9464-452E-A16C-1EEC96475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568" y="1850877"/>
            <a:ext cx="7006864" cy="315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47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B4C4D-142F-4B82-BFBA-92833026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创建函数、编译为</a:t>
            </a:r>
            <a:r>
              <a:rPr lang="en-US" altLang="zh-CN"/>
              <a:t>C</a:t>
            </a:r>
            <a:r>
              <a:rPr lang="zh-CN" altLang="en-US"/>
              <a:t>代码，执行计算图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DCF534-E2DF-4A46-B7A0-C6591543C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64" y="1382868"/>
            <a:ext cx="9825872" cy="479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60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25FE-CD3F-4C8B-8EC0-28CCA96B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CC2149-0012-44C0-B5E7-6D8192F72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27" y="519458"/>
            <a:ext cx="7956426" cy="581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88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4F140-35D6-4DA9-8FC0-5B92F02B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张量函数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221C07-EBB6-4357-B485-2F5B10D32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1251"/>
            <a:ext cx="10806260" cy="427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5A05A-916B-499B-931C-A58DF39B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tensorflow</a:t>
            </a:r>
            <a:r>
              <a:rPr lang="zh-CN" altLang="en-US"/>
              <a:t>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F8714-4FB4-448B-AC89-D565B9C70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安装</a:t>
            </a:r>
            <a:endParaRPr lang="en-US" altLang="zh-CN"/>
          </a:p>
          <a:p>
            <a:r>
              <a:rPr lang="zh-CN" altLang="en-US"/>
              <a:t>测试安装是否成功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653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562CB-2A02-4C6B-A546-3BBA36DE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张量函数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CDEF00-B9E4-4009-A451-8CB0EC9BE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262"/>
            <a:ext cx="12192000" cy="55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43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55BF2-4F08-4B4D-AB0C-D789E048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张量函数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607C74-C70F-41D2-80E7-9F9F084E7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262"/>
            <a:ext cx="12192000" cy="55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50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CA25B-E9BC-44FB-BD6F-EA3F5232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共享变量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76FE16-60FD-4A81-9F63-06AE2EBD5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9817"/>
            <a:ext cx="12192000" cy="421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23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7B13D-0748-447E-AF3D-5880F499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共享变量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BD2280-0FF7-4480-9A64-67E573045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7262"/>
            <a:ext cx="7872167" cy="485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7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3D593-D11E-4E94-8851-D6294020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共享变量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173F08-0EE0-4769-9736-2B4A21E6A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5424"/>
            <a:ext cx="12192000" cy="302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10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5BA9B-B350-4CB2-81B5-795E2FDC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共享变量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EF4A59-61A9-460E-8777-E86FB4293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262"/>
            <a:ext cx="12192000" cy="485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45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F527E-E0E1-4A06-A322-BECBEF24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复制函数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5C67B2-ED7E-4A7F-9AC5-F0CA4FE07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35" y="1287262"/>
            <a:ext cx="10821730" cy="534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62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7B7C3-3950-4DEF-8F2A-EB4D0E3C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自然语言序列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30DE9-EB7A-44D1-9BCC-C32C04F2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二维数组</a:t>
            </a:r>
            <a:endParaRPr lang="en-US" altLang="zh-CN"/>
          </a:p>
          <a:p>
            <a:pPr lvl="1"/>
            <a:r>
              <a:rPr lang="zh-CN" altLang="en-US"/>
              <a:t>用持续时间和字母向量维度或词汇向量维度表示</a:t>
            </a:r>
          </a:p>
        </p:txBody>
      </p:sp>
    </p:spTree>
    <p:extLst>
      <p:ext uri="{BB962C8B-B14F-4D97-AF65-F5344CB8AC3E}">
        <p14:creationId xmlns:p14="http://schemas.microsoft.com/office/powerpoint/2010/main" val="915130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A1140-BB49-4B91-8CC2-49FFF231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张量抽象类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68A679-426A-49A6-B3C7-CAA45BE05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theano</a:t>
            </a:r>
            <a:r>
              <a:rPr lang="zh-CN" altLang="en-US"/>
              <a:t>中，多维数组是通过一个称为张量的抽象类来实现的</a:t>
            </a:r>
          </a:p>
        </p:txBody>
      </p:sp>
    </p:spTree>
    <p:extLst>
      <p:ext uri="{BB962C8B-B14F-4D97-AF65-F5344CB8AC3E}">
        <p14:creationId xmlns:p14="http://schemas.microsoft.com/office/powerpoint/2010/main" val="20089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A3AE5-BB7B-480A-9FA4-197E5F9B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D51D91-B75B-4556-917B-87E896678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python==3.6</a:t>
            </a:r>
          </a:p>
          <a:p>
            <a:r>
              <a:rPr lang="en-US" altLang="zh-CN"/>
              <a:t>tensorflow==1.8.0</a:t>
            </a:r>
          </a:p>
          <a:p>
            <a:r>
              <a:rPr lang="en-US" altLang="zh-CN"/>
              <a:t>keras==2.1.6</a:t>
            </a:r>
          </a:p>
          <a:p>
            <a:r>
              <a:rPr lang="en-US" altLang="zh-CN"/>
              <a:t>numpy==1.16.2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89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7A0AA-E73B-41ED-9811-8B4AF9CD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测试安装是否成功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C57FD3-31E2-44B7-8DDB-48CC33C56BCC}"/>
              </a:ext>
            </a:extLst>
          </p:cNvPr>
          <p:cNvSpPr txBox="1"/>
          <p:nvPr/>
        </p:nvSpPr>
        <p:spPr>
          <a:xfrm>
            <a:off x="838200" y="1287262"/>
            <a:ext cx="84704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 [1]: import tensorflow as tf</a:t>
            </a:r>
          </a:p>
          <a:p>
            <a:endParaRPr lang="en-US" altLang="zh-CN"/>
          </a:p>
          <a:p>
            <a:r>
              <a:rPr lang="en-US" altLang="zh-CN"/>
              <a:t>In [2]: hello = tf.constant("Hello TensorFlow!")</a:t>
            </a:r>
          </a:p>
          <a:p>
            <a:endParaRPr lang="en-US" altLang="zh-CN"/>
          </a:p>
          <a:p>
            <a:r>
              <a:rPr lang="en-US" altLang="zh-CN"/>
              <a:t>In [3]: sess = tf.Session()</a:t>
            </a:r>
          </a:p>
          <a:p>
            <a:r>
              <a:rPr lang="en-US" altLang="zh-CN"/>
              <a:t>2020-01-10 21:08:34.010140: I T:\src\github\tensorflow\tensorflow\core\platform\cpu_feature_guard.cc:140] Your CPU supports instructions that this TensorFlow binary was not compiled to use: AVX2</a:t>
            </a:r>
          </a:p>
          <a:p>
            <a:endParaRPr lang="en-US" altLang="zh-CN"/>
          </a:p>
          <a:p>
            <a:r>
              <a:rPr lang="en-US" altLang="zh-CN"/>
              <a:t>In [4]: print(sess.run(hello))</a:t>
            </a:r>
          </a:p>
          <a:p>
            <a:r>
              <a:rPr lang="en-US" altLang="zh-CN"/>
              <a:t>b'Hello TensorFlow!'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19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EB0C1-9FC2-4E2E-B603-54CE5B1D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前馈神经网络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2B9737-639B-4CB5-97D5-1C5B7C67F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25" y="1428412"/>
            <a:ext cx="8002350" cy="40011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4222211-6429-4AEE-B851-D28AE6776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44977"/>
            <a:ext cx="2299943" cy="219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6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75D5CDA-915C-4510-93EF-2946DB26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tensorflow</a:t>
            </a:r>
            <a:r>
              <a:rPr lang="zh-CN" altLang="en-US"/>
              <a:t>编程模型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D351FE-289A-40D4-855D-14CA7C211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</a:t>
            </a:r>
            <a:r>
              <a:rPr lang="en-US" altLang="zh-CN"/>
              <a:t>TensorFlow</a:t>
            </a:r>
            <a:r>
              <a:rPr lang="zh-CN" altLang="en-US"/>
              <a:t>程序的执行过程</a:t>
            </a:r>
            <a:endParaRPr lang="en-US" altLang="zh-CN"/>
          </a:p>
          <a:p>
            <a:pPr lvl="1"/>
            <a:r>
              <a:rPr lang="zh-CN" altLang="en-US"/>
              <a:t>创建计算图</a:t>
            </a:r>
            <a:endParaRPr lang="en-US" altLang="zh-CN"/>
          </a:p>
          <a:p>
            <a:pPr lvl="1"/>
            <a:r>
              <a:rPr lang="zh-CN" altLang="en-US"/>
              <a:t>运行一个会话，以完成计算图中定义的操作</a:t>
            </a:r>
            <a:endParaRPr lang="en-US" altLang="zh-CN"/>
          </a:p>
          <a:p>
            <a:pPr lvl="1"/>
            <a:r>
              <a:rPr lang="zh-CN" altLang="en-US"/>
              <a:t>输出数据集合和分析</a:t>
            </a:r>
            <a:endParaRPr lang="en-US" altLang="zh-CN"/>
          </a:p>
          <a:p>
            <a:r>
              <a:rPr lang="zh-CN" altLang="en-US"/>
              <a:t>示例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73FFF0-4194-40EA-AC62-6332F921E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362" y="857265"/>
            <a:ext cx="4000500" cy="24669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4298C3F-4CD4-471F-A730-EDA78BBA40D6}"/>
              </a:ext>
            </a:extLst>
          </p:cNvPr>
          <p:cNvSpPr txBox="1"/>
          <p:nvPr/>
        </p:nvSpPr>
        <p:spPr>
          <a:xfrm>
            <a:off x="2089609" y="3154557"/>
            <a:ext cx="89342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# TensorFlow</a:t>
            </a:r>
            <a:r>
              <a:rPr lang="zh-CN" altLang="en-US" sz="1200"/>
              <a:t>库被导入为</a:t>
            </a:r>
            <a:r>
              <a:rPr lang="en-US" altLang="zh-CN" sz="1200"/>
              <a:t>tf</a:t>
            </a:r>
          </a:p>
          <a:p>
            <a:r>
              <a:rPr lang="en-US" altLang="zh-CN" sz="1200"/>
              <a:t>import tensorflow as tf</a:t>
            </a:r>
          </a:p>
          <a:p>
            <a:r>
              <a:rPr lang="en-US" altLang="zh-CN" sz="1200"/>
              <a:t># </a:t>
            </a:r>
            <a:r>
              <a:rPr lang="zh-CN" altLang="en-US" sz="1200"/>
              <a:t>创建一个对象</a:t>
            </a:r>
            <a:r>
              <a:rPr lang="en-US" altLang="zh-CN" sz="1200"/>
              <a:t>session</a:t>
            </a:r>
            <a:r>
              <a:rPr lang="zh-CN" altLang="en-US" sz="1200"/>
              <a:t>，该对象包含计算图</a:t>
            </a:r>
          </a:p>
          <a:p>
            <a:r>
              <a:rPr lang="en-US" altLang="zh-CN" sz="1200"/>
              <a:t>with tf.Session() as session:</a:t>
            </a:r>
          </a:p>
          <a:p>
            <a:r>
              <a:rPr lang="en-US" altLang="zh-CN" sz="1200"/>
              <a:t>    # </a:t>
            </a:r>
            <a:r>
              <a:rPr lang="zh-CN" altLang="en-US" sz="1200"/>
              <a:t>通过占位符定义输入变量</a:t>
            </a:r>
            <a:r>
              <a:rPr lang="en-US" altLang="zh-CN" sz="1200"/>
              <a:t>x,</a:t>
            </a:r>
            <a:r>
              <a:rPr lang="zh-CN" altLang="en-US" sz="1200"/>
              <a:t>第</a:t>
            </a:r>
            <a:r>
              <a:rPr lang="en-US" altLang="zh-CN" sz="1200"/>
              <a:t>1</a:t>
            </a:r>
            <a:r>
              <a:rPr lang="zh-CN" altLang="en-US" sz="1200"/>
              <a:t>个参数是数据类型，第</a:t>
            </a:r>
            <a:r>
              <a:rPr lang="en-US" altLang="zh-CN" sz="1200"/>
              <a:t>2</a:t>
            </a:r>
            <a:r>
              <a:rPr lang="zh-CN" altLang="en-US" sz="1200"/>
              <a:t>个参数是占位符形状，第</a:t>
            </a:r>
            <a:r>
              <a:rPr lang="en-US" altLang="zh-CN" sz="1200"/>
              <a:t>3</a:t>
            </a:r>
            <a:r>
              <a:rPr lang="zh-CN" altLang="en-US" sz="1200"/>
              <a:t>个参数是变量名</a:t>
            </a:r>
          </a:p>
          <a:p>
            <a:r>
              <a:rPr lang="zh-CN" altLang="en-US" sz="1200"/>
              <a:t>    </a:t>
            </a:r>
            <a:r>
              <a:rPr lang="en-US" altLang="zh-CN" sz="1200"/>
              <a:t>x = tf.placeholder(tf.float32, [1], name="x")</a:t>
            </a:r>
          </a:p>
          <a:p>
            <a:r>
              <a:rPr lang="en-US" altLang="zh-CN" sz="1200"/>
              <a:t>    # </a:t>
            </a:r>
            <a:r>
              <a:rPr lang="zh-CN" altLang="en-US" sz="1200"/>
              <a:t>通过占位符定义输出变量</a:t>
            </a:r>
            <a:r>
              <a:rPr lang="en-US" altLang="zh-CN" sz="1200"/>
              <a:t>y</a:t>
            </a:r>
          </a:p>
          <a:p>
            <a:r>
              <a:rPr lang="en-US" altLang="zh-CN" sz="1200"/>
              <a:t>    y = tf.placeholder(tf.float32, [1], name="y")</a:t>
            </a:r>
          </a:p>
          <a:p>
            <a:r>
              <a:rPr lang="en-US" altLang="zh-CN" sz="1200"/>
              <a:t>    # </a:t>
            </a:r>
            <a:r>
              <a:rPr lang="zh-CN" altLang="en-US" sz="1200"/>
              <a:t>定义了一个常数</a:t>
            </a:r>
          </a:p>
          <a:p>
            <a:r>
              <a:rPr lang="zh-CN" altLang="en-US" sz="1200"/>
              <a:t>    </a:t>
            </a:r>
            <a:r>
              <a:rPr lang="en-US" altLang="zh-CN" sz="1200"/>
              <a:t>z = tf.constant(1.0)</a:t>
            </a:r>
          </a:p>
          <a:p>
            <a:r>
              <a:rPr lang="en-US" altLang="zh-CN" sz="1200"/>
              <a:t>    #  </a:t>
            </a:r>
            <a:r>
              <a:rPr lang="zh-CN" altLang="en-US" sz="1200"/>
              <a:t>定义计算模型</a:t>
            </a:r>
          </a:p>
          <a:p>
            <a:r>
              <a:rPr lang="zh-CN" altLang="en-US" sz="1200"/>
              <a:t>    </a:t>
            </a:r>
            <a:r>
              <a:rPr lang="en-US" altLang="zh-CN" sz="1200"/>
              <a:t>y = x * z</a:t>
            </a:r>
          </a:p>
          <a:p>
            <a:r>
              <a:rPr lang="en-US" altLang="zh-CN" sz="1200"/>
              <a:t>    # </a:t>
            </a:r>
            <a:r>
              <a:rPr lang="zh-CN" altLang="en-US" sz="1200"/>
              <a:t>变量</a:t>
            </a:r>
            <a:r>
              <a:rPr lang="en-US" altLang="zh-CN" sz="1200"/>
              <a:t>x_in</a:t>
            </a:r>
            <a:r>
              <a:rPr lang="zh-CN" altLang="en-US" sz="1200"/>
              <a:t>的值</a:t>
            </a:r>
          </a:p>
          <a:p>
            <a:r>
              <a:rPr lang="zh-CN" altLang="en-US" sz="1200"/>
              <a:t>    </a:t>
            </a:r>
            <a:r>
              <a:rPr lang="en-US" altLang="zh-CN" sz="1200"/>
              <a:t>x_in = [2]</a:t>
            </a:r>
          </a:p>
          <a:p>
            <a:r>
              <a:rPr lang="en-US" altLang="zh-CN" sz="1200"/>
              <a:t>    # </a:t>
            </a:r>
            <a:r>
              <a:rPr lang="zh-CN" altLang="en-US" sz="1200"/>
              <a:t>执行计算图，</a:t>
            </a:r>
            <a:r>
              <a:rPr lang="zh-CN" altLang="en-US" sz="1200" b="1"/>
              <a:t>第</a:t>
            </a:r>
            <a:r>
              <a:rPr lang="en-US" altLang="zh-CN" sz="1200" b="1"/>
              <a:t>1</a:t>
            </a:r>
            <a:r>
              <a:rPr lang="zh-CN" altLang="en-US" sz="1200" b="1"/>
              <a:t>个参数是待计算的图元素列表，第</a:t>
            </a:r>
            <a:r>
              <a:rPr lang="en-US" altLang="zh-CN" sz="1200" b="1"/>
              <a:t>2</a:t>
            </a:r>
            <a:r>
              <a:rPr lang="zh-CN" altLang="en-US" sz="1200" b="1"/>
              <a:t>个参数表示参与运算的参数及其真正取值，返回每个图元素的输出值</a:t>
            </a:r>
          </a:p>
          <a:p>
            <a:r>
              <a:rPr lang="zh-CN" altLang="en-US" sz="1200"/>
              <a:t>    </a:t>
            </a:r>
            <a:r>
              <a:rPr lang="en-US" altLang="zh-CN" sz="1200"/>
              <a:t>y_output = session.run(y, {x: x_in})</a:t>
            </a:r>
          </a:p>
          <a:p>
            <a:r>
              <a:rPr lang="en-US" altLang="zh-CN" sz="1200"/>
              <a:t>    # </a:t>
            </a:r>
            <a:r>
              <a:rPr lang="zh-CN" altLang="en-US" sz="1200"/>
              <a:t>打印结果</a:t>
            </a:r>
          </a:p>
          <a:p>
            <a:r>
              <a:rPr lang="zh-CN" altLang="en-US" sz="1200"/>
              <a:t>    </a:t>
            </a:r>
            <a:r>
              <a:rPr lang="en-US" altLang="zh-CN" sz="1200"/>
              <a:t>print(y_output)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2243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81DA1-D3EA-48E3-A764-6EFE21B8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tensorflow</a:t>
            </a:r>
            <a:r>
              <a:rPr lang="zh-CN" altLang="en-US"/>
              <a:t>数据模型</a:t>
            </a:r>
            <a:r>
              <a:rPr lang="en-US" altLang="zh-CN"/>
              <a:t>-</a:t>
            </a:r>
            <a:r>
              <a:rPr lang="zh-CN" altLang="en-US"/>
              <a:t>张量表示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6D530-1F90-4089-B062-00129DC1F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阶</a:t>
            </a:r>
            <a:endParaRPr lang="en-US" altLang="zh-CN"/>
          </a:p>
          <a:p>
            <a:pPr lvl="1"/>
            <a:r>
              <a:rPr lang="zh-CN" altLang="en-US"/>
              <a:t>定义张量的维数</a:t>
            </a:r>
            <a:endParaRPr lang="en-US" altLang="zh-CN"/>
          </a:p>
          <a:p>
            <a:r>
              <a:rPr lang="zh-CN" altLang="en-US"/>
              <a:t>形状</a:t>
            </a:r>
            <a:endParaRPr lang="en-US" altLang="zh-CN"/>
          </a:p>
          <a:p>
            <a:pPr lvl="1"/>
            <a:r>
              <a:rPr lang="zh-CN" altLang="en-US"/>
              <a:t>张量的形状</a:t>
            </a:r>
            <a:endParaRPr lang="en-US" altLang="zh-CN"/>
          </a:p>
          <a:p>
            <a:r>
              <a:rPr lang="zh-CN" altLang="en-US"/>
              <a:t>数据类型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D75E2A-38B0-42AD-B026-BD6BE6441A53}"/>
              </a:ext>
            </a:extLst>
          </p:cNvPr>
          <p:cNvSpPr txBox="1"/>
          <p:nvPr/>
        </p:nvSpPr>
        <p:spPr>
          <a:xfrm>
            <a:off x="3808429" y="1571348"/>
            <a:ext cx="40142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# </a:t>
            </a:r>
            <a:r>
              <a:rPr lang="zh-CN" altLang="en-US"/>
              <a:t>标量</a:t>
            </a:r>
          </a:p>
          <a:p>
            <a:r>
              <a:rPr lang="en-US" altLang="zh-CN"/>
              <a:t>scalar = tf.constant(100)</a:t>
            </a:r>
          </a:p>
          <a:p>
            <a:r>
              <a:rPr lang="en-US" altLang="zh-CN"/>
              <a:t># </a:t>
            </a:r>
            <a:r>
              <a:rPr lang="zh-CN" altLang="en-US"/>
              <a:t>向量</a:t>
            </a:r>
          </a:p>
          <a:p>
            <a:r>
              <a:rPr lang="en-US" altLang="zh-CN"/>
              <a:t>vector = tf.constant([1,2,3,4,5])</a:t>
            </a:r>
          </a:p>
          <a:p>
            <a:r>
              <a:rPr lang="en-US" altLang="zh-CN"/>
              <a:t># </a:t>
            </a:r>
            <a:r>
              <a:rPr lang="zh-CN" altLang="en-US"/>
              <a:t>矩阵</a:t>
            </a:r>
          </a:p>
          <a:p>
            <a:r>
              <a:rPr lang="en-US" altLang="zh-CN"/>
              <a:t>matrix = tf.constant([[1,2,3],</a:t>
            </a:r>
          </a:p>
          <a:p>
            <a:r>
              <a:rPr lang="en-US" altLang="zh-CN"/>
              <a:t>                      [4,5,6]])</a:t>
            </a:r>
          </a:p>
          <a:p>
            <a:r>
              <a:rPr lang="en-US" altLang="zh-CN"/>
              <a:t># </a:t>
            </a:r>
            <a:r>
              <a:rPr lang="zh-CN" altLang="en-US"/>
              <a:t>立方阵</a:t>
            </a:r>
          </a:p>
          <a:p>
            <a:r>
              <a:rPr lang="en-US" altLang="zh-CN"/>
              <a:t>cube_matrix = tf.constant([[[1], [2], [3]],</a:t>
            </a:r>
          </a:p>
          <a:p>
            <a:r>
              <a:rPr lang="en-US" altLang="zh-CN"/>
              <a:t>                           [[4], [5], [6]],</a:t>
            </a:r>
          </a:p>
          <a:p>
            <a:r>
              <a:rPr lang="en-US" altLang="zh-CN"/>
              <a:t>                           [[7], [8], [9]]])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D84247-B76A-4081-B181-BEF9F549B1C6}"/>
              </a:ext>
            </a:extLst>
          </p:cNvPr>
          <p:cNvSpPr txBox="1"/>
          <p:nvPr/>
        </p:nvSpPr>
        <p:spPr>
          <a:xfrm>
            <a:off x="8257881" y="1571348"/>
            <a:ext cx="3171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print(scalar.get_shape())</a:t>
            </a:r>
          </a:p>
          <a:p>
            <a:r>
              <a:rPr lang="en-US" altLang="zh-CN"/>
              <a:t>print(vector.get_shape())</a:t>
            </a:r>
          </a:p>
          <a:p>
            <a:r>
              <a:rPr lang="en-US" altLang="zh-CN"/>
              <a:t>print(matrix.get_shape())</a:t>
            </a:r>
          </a:p>
          <a:p>
            <a:r>
              <a:rPr lang="en-US" altLang="zh-CN"/>
              <a:t>print(cube_matrix.get_shape())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48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81DA1-D3EA-48E3-A764-6EFE21B8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tensorflow</a:t>
            </a:r>
            <a:r>
              <a:rPr lang="zh-CN" altLang="en-US"/>
              <a:t>数据模型</a:t>
            </a:r>
            <a:r>
              <a:rPr lang="en-US" altLang="zh-CN"/>
              <a:t>-</a:t>
            </a:r>
            <a:r>
              <a:rPr lang="zh-CN" altLang="en-US"/>
              <a:t>张量表示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6D530-1F90-4089-B062-00129DC1F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数据类型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692093-052B-49DC-ABAD-190C1AC9B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90" y="1826905"/>
            <a:ext cx="79819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7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7972</TotalTime>
  <Words>1817</Words>
  <Application>Microsoft Office PowerPoint</Application>
  <PresentationFormat>宽屏</PresentationFormat>
  <Paragraphs>223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Courier</vt:lpstr>
      <vt:lpstr>FZSSJW--GB1-0</vt:lpstr>
      <vt:lpstr>TimesNewRoman</vt:lpstr>
      <vt:lpstr>等线</vt:lpstr>
      <vt:lpstr>等线 Light</vt:lpstr>
      <vt:lpstr>Arial</vt:lpstr>
      <vt:lpstr>Office 主题​​</vt:lpstr>
      <vt:lpstr>深度学习库笔记</vt:lpstr>
      <vt:lpstr>目录</vt:lpstr>
      <vt:lpstr>tensorflow基础</vt:lpstr>
      <vt:lpstr>安装</vt:lpstr>
      <vt:lpstr>测试安装是否成功</vt:lpstr>
      <vt:lpstr>前馈神经网络</vt:lpstr>
      <vt:lpstr>tensorflow编程模型</vt:lpstr>
      <vt:lpstr>tensorflow数据模型-张量表示</vt:lpstr>
      <vt:lpstr>tensorflow数据模型-张量表示</vt:lpstr>
      <vt:lpstr>tf.constant()操作符</vt:lpstr>
      <vt:lpstr>tf.Variable函数</vt:lpstr>
      <vt:lpstr>InteractiveSession类</vt:lpstr>
      <vt:lpstr>tf.conbert_to_tensor命令</vt:lpstr>
      <vt:lpstr>tensorflow变量</vt:lpstr>
      <vt:lpstr>tensorflow变量-取回多个张量</vt:lpstr>
      <vt:lpstr>tensorflow变量-注入</vt:lpstr>
      <vt:lpstr>TensorBoard</vt:lpstr>
      <vt:lpstr>实现一个单输入神经元</vt:lpstr>
      <vt:lpstr>theano基础</vt:lpstr>
      <vt:lpstr>CPU上的安装与配置</vt:lpstr>
      <vt:lpstr>安装keras</vt:lpstr>
      <vt:lpstr>计算图</vt:lpstr>
      <vt:lpstr>张量（符号变量）</vt:lpstr>
      <vt:lpstr>显示计算图</vt:lpstr>
      <vt:lpstr>PowerPoint 演示文稿</vt:lpstr>
      <vt:lpstr>显示计算图</vt:lpstr>
      <vt:lpstr>创建函数、编译为C代码，执行计算图</vt:lpstr>
      <vt:lpstr>代数</vt:lpstr>
      <vt:lpstr>张量函数</vt:lpstr>
      <vt:lpstr>张量函数</vt:lpstr>
      <vt:lpstr>张量函数</vt:lpstr>
      <vt:lpstr>共享变量</vt:lpstr>
      <vt:lpstr>共享变量</vt:lpstr>
      <vt:lpstr>共享变量</vt:lpstr>
      <vt:lpstr>共享变量</vt:lpstr>
      <vt:lpstr>复制函数</vt:lpstr>
      <vt:lpstr>自然语言序列</vt:lpstr>
      <vt:lpstr>张量抽象类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fei</dc:creator>
  <cp:lastModifiedBy>yu fei</cp:lastModifiedBy>
  <cp:revision>50</cp:revision>
  <dcterms:created xsi:type="dcterms:W3CDTF">2020-01-10T01:41:05Z</dcterms:created>
  <dcterms:modified xsi:type="dcterms:W3CDTF">2020-01-18T01:24:52Z</dcterms:modified>
</cp:coreProperties>
</file>