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3"/>
    <p:sldId id="257" r:id="rId4"/>
    <p:sldId id="266" r:id="rId6"/>
    <p:sldId id="267" r:id="rId7"/>
    <p:sldId id="268" r:id="rId8"/>
    <p:sldId id="290" r:id="rId9"/>
    <p:sldId id="289" r:id="rId10"/>
    <p:sldId id="291" r:id="rId11"/>
    <p:sldId id="292" r:id="rId12"/>
    <p:sldId id="293" r:id="rId13"/>
    <p:sldId id="303" r:id="rId14"/>
    <p:sldId id="304" r:id="rId15"/>
    <p:sldId id="305" r:id="rId16"/>
    <p:sldId id="306" r:id="rId17"/>
    <p:sldId id="294" r:id="rId18"/>
    <p:sldId id="295" r:id="rId19"/>
    <p:sldId id="296" r:id="rId20"/>
    <p:sldId id="297" r:id="rId21"/>
    <p:sldId id="298" r:id="rId22"/>
    <p:sldId id="299" r:id="rId23"/>
    <p:sldId id="315" r:id="rId24"/>
    <p:sldId id="301" r:id="rId25"/>
    <p:sldId id="300" r:id="rId26"/>
    <p:sldId id="269" r:id="rId27"/>
    <p:sldId id="276" r:id="rId28"/>
    <p:sldId id="278" r:id="rId29"/>
    <p:sldId id="279" r:id="rId30"/>
    <p:sldId id="282" r:id="rId31"/>
    <p:sldId id="280" r:id="rId32"/>
    <p:sldId id="284" r:id="rId33"/>
    <p:sldId id="285" r:id="rId34"/>
    <p:sldId id="28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287" r:id="rId43"/>
    <p:sldId id="258" r:id="rId44"/>
    <p:sldId id="288" r:id="rId45"/>
    <p:sldId id="316" r:id="rId46"/>
    <p:sldId id="342" r:id="rId47"/>
    <p:sldId id="343" r:id="rId48"/>
    <p:sldId id="340" r:id="rId49"/>
    <p:sldId id="344" r:id="rId5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942"/>
    <a:srgbClr val="92D05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1"/>
    <p:restoredTop sz="94682"/>
  </p:normalViewPr>
  <p:slideViewPr>
    <p:cSldViewPr showGuides="1">
      <p:cViewPr>
        <p:scale>
          <a:sx n="100" d="100"/>
          <a:sy n="100" d="100"/>
        </p:scale>
        <p:origin x="-1944" y="-258"/>
      </p:cViewPr>
      <p:guideLst>
        <p:guide orient="horz" pos="2212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96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/>
              <a:t>1</a:t>
            </a:r>
            <a:r>
              <a:rPr lang="zh-CN" altLang="en-US" dirty="0"/>
              <a:t>）修饰（包装）网页。分为行内样式、内嵌样式、外部样式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2</a:t>
            </a:r>
            <a:r>
              <a:rPr lang="zh-CN" altLang="en-US" dirty="0"/>
              <a:t>）如果希望某个标签，如某个段落“与众不同”，则采用行内样式，它只作用于个别标签。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   </a:t>
            </a:r>
            <a:r>
              <a:rPr lang="en-US" altLang="zh-CN" dirty="0"/>
              <a:t>&lt;P style=“color:red ; font-size:20px”&gt;</a:t>
            </a:r>
            <a:r>
              <a:rPr lang="zh-CN" altLang="en-US" dirty="0"/>
              <a:t>请采用行内样式</a:t>
            </a:r>
            <a:r>
              <a:rPr lang="en-US" altLang="zh-CN" dirty="0"/>
              <a:t>&lt;/P&gt;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3</a:t>
            </a:r>
            <a:r>
              <a:rPr lang="zh-CN" altLang="en-US" dirty="0"/>
              <a:t>）如果希望本网页的所有同类标签都采用某种样式，或者说它们共享同一样式。分为</a:t>
            </a:r>
            <a:r>
              <a:rPr lang="en-US" altLang="zh-CN" dirty="0"/>
              <a:t>HTML</a:t>
            </a:r>
            <a:r>
              <a:rPr lang="zh-CN" altLang="en-US" dirty="0"/>
              <a:t>选择器、类选择器、</a:t>
            </a:r>
            <a:r>
              <a:rPr lang="en-US" altLang="zh-CN" dirty="0"/>
              <a:t>ID</a:t>
            </a:r>
            <a:r>
              <a:rPr lang="zh-CN" altLang="en-US" dirty="0"/>
              <a:t>选择器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z</a:t>
            </a:r>
            <a:r>
              <a:rPr lang="zh-CN" altLang="en-US" dirty="0"/>
              <a:t>－</a:t>
            </a:r>
            <a:r>
              <a:rPr lang="en-US" altLang="zh-CN" dirty="0"/>
              <a:t>index</a:t>
            </a:r>
            <a:endParaRPr lang="en-US" altLang="zh-CN" dirty="0"/>
          </a:p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 showMasterSp="0">
  <p:cSld name="标题，文本与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00125"/>
            <a:ext cx="4038600" cy="51260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51260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 showMasterSp="0">
  <p:cSld name="标题和表格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00125"/>
            <a:ext cx="8229600" cy="51260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 showMasterSp="0">
  <p:cSld name="标题，文本与两项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00125"/>
            <a:ext cx="4038600" cy="51260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00125"/>
            <a:ext cx="4038600" cy="2486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38550"/>
            <a:ext cx="4038600" cy="2487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5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6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7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5126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5126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3.png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母版背景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1" name="文本占位符 2"/>
          <p:cNvSpPr>
            <a:spLocks noGrp="1"/>
          </p:cNvSpPr>
          <p:nvPr>
            <p:ph type="body" idx="1"/>
          </p:nvPr>
        </p:nvSpPr>
        <p:spPr>
          <a:xfrm>
            <a:off x="457200" y="1000125"/>
            <a:ext cx="8229600" cy="51260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4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4.png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0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image" Target="../media/image9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7.png"/><Relationship Id="rId1" Type="http://schemas.openxmlformats.org/officeDocument/2006/relationships/image" Target="../media/image9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ctrTitle"/>
          </p:nvPr>
        </p:nvSpPr>
        <p:spPr>
          <a:xfrm>
            <a:off x="1403350" y="404813"/>
            <a:ext cx="1800225" cy="503237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kumimoji="1" lang="zh-CN" altLang="en-US" sz="24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海云数据</a:t>
            </a:r>
            <a:endParaRPr kumimoji="1" lang="zh-CN" altLang="en-US" sz="24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type="subTitle" idx="1"/>
          </p:nvPr>
        </p:nvSpPr>
        <p:spPr>
          <a:xfrm>
            <a:off x="900113" y="2565400"/>
            <a:ext cx="7377112" cy="1752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FontTx/>
              <a:buNone/>
            </a:pPr>
            <a:r>
              <a:rPr kumimoji="1" lang="en-US" altLang="zh-CN" sz="4800" kern="1200" dirty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4800" b="1" kern="1200" dirty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JavaScript </a:t>
            </a:r>
            <a:r>
              <a:rPr kumimoji="1" lang="zh-CN" altLang="en-US" sz="4800" b="1" kern="1200" dirty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类型及变量</a:t>
            </a:r>
            <a:endParaRPr kumimoji="1" lang="zh-CN" altLang="en-US" sz="4800" b="1" kern="1200" dirty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390650" y="831850"/>
            <a:ext cx="1944688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重庆前端分享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389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850" y="371475"/>
            <a:ext cx="958850" cy="9445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588125" y="6092825"/>
            <a:ext cx="2341563" cy="576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项目运营中心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张红桥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5940" y="512434"/>
            <a:ext cx="8086725" cy="762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如果八进制、十六进制、二进制的数值里面，出现不属于该进制的数字，就会报错。</a:t>
            </a:r>
            <a:endParaRPr lang="zh-CN" altLang="en-US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上面代码中，十六进制出现了字母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z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、八进制出现数字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8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、二进制出现数字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2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，因此报错。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zh-CN" altLang="en-US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通常来说，有前导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0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的数值会被视为八进制，但是如果前导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0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后面有数字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8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和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9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，则该数值被视为十进制。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用前导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0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表示八进制，处理时很容易造成混乱。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ES5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的严格模式和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ES6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，已经废除了这种表示法，但是浏览器目前还支持。</a:t>
            </a:r>
            <a:endParaRPr lang="zh-CN" altLang="en-US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endParaRPr lang="en-US" altLang="zh-CN" sz="180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endParaRPr lang="en-US" altLang="zh-CN" sz="180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zh-CN" alt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1124744"/>
            <a:ext cx="7632848" cy="996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717033"/>
            <a:ext cx="7704856" cy="75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5940" y="332656"/>
            <a:ext cx="8086725" cy="648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ct val="20000"/>
              </a:spcBef>
              <a:defRPr/>
            </a:pPr>
            <a:r>
              <a:rPr lang="en-US" altLang="zh-CN" sz="1800" b="1" dirty="0" smtClean="0">
                <a:solidFill>
                  <a:srgbClr val="333399"/>
                </a:solidFill>
                <a:sym typeface="+mn-ea"/>
              </a:rPr>
              <a:t>1.6</a:t>
            </a:r>
            <a:r>
              <a:rPr lang="zh-CN" altLang="en-US" sz="1800" b="1" dirty="0" smtClean="0">
                <a:solidFill>
                  <a:srgbClr val="333399"/>
                </a:solidFill>
                <a:sym typeface="+mn-ea"/>
              </a:rPr>
              <a:t>特殊数值</a:t>
            </a:r>
            <a:endParaRPr lang="en-US" altLang="zh-CN" sz="1800" b="1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1.6.1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正零和负零。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前面说过，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JavaScript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的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64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位浮点数之中，有一个二进制位是符号位。这意味着，任何一个数都有一个对应的负值，就连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0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也不例外。</a:t>
            </a:r>
            <a:endParaRPr lang="zh-CN" altLang="en-US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在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JavaScript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内部，实际上存在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2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个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0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：一个是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+0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，一个是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-0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。它们是等价的。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几乎所有场合，正零和负零都会被当作正常的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0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。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唯一有区别的场合是，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+0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或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-0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当作分母，返回的值是不相等的。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上面代码之所以出现这样结果，是因为除以正零得到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+Infinity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，除以负零得到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-Infinity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，这两者是不相等的</a:t>
            </a:r>
            <a:endParaRPr lang="zh-CN" altLang="en-US" sz="1800" dirty="0">
              <a:solidFill>
                <a:srgbClr val="333399"/>
              </a:solidFill>
              <a:sym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59953" y="1951858"/>
            <a:ext cx="7800479" cy="97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585036"/>
            <a:ext cx="7799387" cy="121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301208"/>
            <a:ext cx="7796287" cy="47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5940" y="332656"/>
            <a:ext cx="8086725" cy="491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ct val="20000"/>
              </a:spcBef>
              <a:defRPr/>
            </a:pP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1.6.2NaN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en-US" altLang="zh-CN" sz="1800" dirty="0" err="1" smtClean="0">
                <a:solidFill>
                  <a:srgbClr val="333399"/>
                </a:solidFill>
                <a:sym typeface="+mn-ea"/>
              </a:rPr>
              <a:t>NaN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是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JavaScript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的特殊值，表示“非数字”（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Not a Number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），主要出现在将字符串解析成数字出错的场合。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上面代码运行时，会自动将字符串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x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转为数值，但是由于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x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不是数值，所以最后得到结果为</a:t>
            </a:r>
            <a:r>
              <a:rPr lang="en-US" altLang="zh-CN" sz="1800" dirty="0" err="1" smtClean="0">
                <a:solidFill>
                  <a:srgbClr val="333399"/>
                </a:solidFill>
                <a:sym typeface="+mn-ea"/>
              </a:rPr>
              <a:t>NaN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，表示它是“非数字”（</a:t>
            </a:r>
            <a:r>
              <a:rPr lang="en-US" altLang="zh-CN" sz="1800" dirty="0" err="1" smtClean="0">
                <a:solidFill>
                  <a:srgbClr val="333399"/>
                </a:solidFill>
                <a:sym typeface="+mn-ea"/>
              </a:rPr>
              <a:t>NaN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）。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另外，一些数学函数的运算结果会出现</a:t>
            </a:r>
            <a:r>
              <a:rPr lang="en-US" altLang="zh-CN" sz="1800" dirty="0" err="1" smtClean="0">
                <a:solidFill>
                  <a:srgbClr val="333399"/>
                </a:solidFill>
                <a:sym typeface="+mn-ea"/>
              </a:rPr>
              <a:t>NaN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。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/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需要注意的是，</a:t>
            </a:r>
            <a:r>
              <a:rPr lang="en-US" altLang="zh-CN" sz="1800" dirty="0" err="1" smtClean="0">
                <a:solidFill>
                  <a:srgbClr val="333399"/>
                </a:solidFill>
                <a:sym typeface="+mn-ea"/>
              </a:rPr>
              <a:t>NaN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不是一种独立的数据类型，而是一种特殊数值，它的数据类型依然属于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Number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，使用</a:t>
            </a:r>
            <a:r>
              <a:rPr lang="en-US" altLang="zh-CN" sz="1800" dirty="0" err="1" smtClean="0">
                <a:solidFill>
                  <a:srgbClr val="333399"/>
                </a:solidFill>
                <a:sym typeface="+mn-ea"/>
              </a:rPr>
              <a:t>typeof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运算符可以看得很清楚。</a:t>
            </a:r>
            <a:endParaRPr lang="zh-CN" altLang="en-US" sz="1800" dirty="0" smtClean="0">
              <a:solidFill>
                <a:srgbClr val="333399"/>
              </a:solidFill>
              <a:sym typeface="+mn-ea"/>
            </a:endParaRPr>
          </a:p>
          <a:p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r>
              <a:rPr lang="en-US" altLang="zh-CN" sz="1800" dirty="0" err="1" smtClean="0">
                <a:solidFill>
                  <a:srgbClr val="333399"/>
                </a:solidFill>
                <a:sym typeface="+mn-ea"/>
              </a:rPr>
              <a:t>NaN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不等于任何值，包括它本身。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1340768"/>
            <a:ext cx="7875587" cy="498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24944"/>
            <a:ext cx="7868875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122786"/>
            <a:ext cx="7848872" cy="51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5219675"/>
            <a:ext cx="7848872" cy="534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5940" y="571784"/>
            <a:ext cx="8086725" cy="552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数组的</a:t>
            </a:r>
            <a:r>
              <a:rPr lang="en-US" altLang="zh-CN" sz="1800" dirty="0" err="1" smtClean="0">
                <a:solidFill>
                  <a:srgbClr val="333399"/>
                </a:solidFill>
                <a:sym typeface="+mn-ea"/>
              </a:rPr>
              <a:t>indexOf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方法，内部使用的是严格相等运算符，所以该方法对</a:t>
            </a:r>
            <a:r>
              <a:rPr lang="en-US" altLang="zh-CN" sz="1800" dirty="0" err="1" smtClean="0">
                <a:solidFill>
                  <a:srgbClr val="333399"/>
                </a:solidFill>
                <a:sym typeface="+mn-ea"/>
              </a:rPr>
              <a:t>NaN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不成立。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/>
            <a:r>
              <a:rPr lang="en-US" altLang="zh-CN" sz="1800" dirty="0" err="1" smtClean="0">
                <a:solidFill>
                  <a:srgbClr val="333399"/>
                </a:solidFill>
                <a:sym typeface="+mn-ea"/>
              </a:rPr>
              <a:t>NaN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在布尔运算时被当作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false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。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/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/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/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/>
            <a:r>
              <a:rPr lang="en-US" altLang="zh-CN" sz="1800" dirty="0" err="1" smtClean="0">
                <a:solidFill>
                  <a:srgbClr val="333399"/>
                </a:solidFill>
                <a:sym typeface="+mn-ea"/>
              </a:rPr>
              <a:t>NaN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与任何数（包括它自己）的运算，得到的都是</a:t>
            </a:r>
            <a:r>
              <a:rPr lang="en-US" altLang="zh-CN" sz="1800" dirty="0" err="1" smtClean="0">
                <a:solidFill>
                  <a:srgbClr val="333399"/>
                </a:solidFill>
                <a:sym typeface="+mn-ea"/>
              </a:rPr>
              <a:t>NaN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。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r>
              <a:rPr lang="en-US" altLang="zh-CN" sz="1800" dirty="0" err="1" smtClean="0">
                <a:solidFill>
                  <a:srgbClr val="333399"/>
                </a:solidFill>
                <a:sym typeface="+mn-ea"/>
              </a:rPr>
              <a:t>isNaN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方法可以用来判断一个值是否为</a:t>
            </a:r>
            <a:r>
              <a:rPr lang="en-US" altLang="zh-CN" sz="1800" dirty="0" err="1" smtClean="0">
                <a:solidFill>
                  <a:srgbClr val="333399"/>
                </a:solidFill>
                <a:sym typeface="+mn-ea"/>
              </a:rPr>
              <a:t>NaN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。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59186" y="980728"/>
            <a:ext cx="7992888" cy="51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237" y="2184673"/>
            <a:ext cx="7974211" cy="52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59" y="3336800"/>
            <a:ext cx="7992889" cy="1229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337" y="5281017"/>
            <a:ext cx="7864103" cy="724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5940" y="505469"/>
            <a:ext cx="8086725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使用</a:t>
            </a:r>
            <a:r>
              <a:rPr lang="en-US" altLang="zh-CN" sz="1800" dirty="0" err="1" smtClean="0">
                <a:solidFill>
                  <a:srgbClr val="333399"/>
                </a:solidFill>
                <a:sym typeface="+mn-ea"/>
              </a:rPr>
              <a:t>isNaN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之前，最好判断一下数据类型。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/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判断</a:t>
            </a:r>
            <a:r>
              <a:rPr lang="en-US" altLang="zh-CN" sz="1800" dirty="0" err="1" smtClean="0">
                <a:solidFill>
                  <a:srgbClr val="333399"/>
                </a:solidFill>
                <a:sym typeface="+mn-ea"/>
              </a:rPr>
              <a:t>NaN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更可靠的方法是，利用</a:t>
            </a:r>
            <a:r>
              <a:rPr lang="en-US" altLang="zh-CN" sz="1800" dirty="0" err="1" smtClean="0">
                <a:solidFill>
                  <a:srgbClr val="333399"/>
                </a:solidFill>
                <a:sym typeface="+mn-ea"/>
              </a:rPr>
              <a:t>NaN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是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JavaScript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之中唯一不等于自身的值这个特点，进行判断。</a:t>
            </a:r>
            <a:endParaRPr lang="zh-CN" altLang="en-US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/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1039459"/>
            <a:ext cx="7753635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174" y="2834766"/>
            <a:ext cx="7778918" cy="954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5940" y="512434"/>
            <a:ext cx="8086725" cy="635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ct val="20000"/>
              </a:spcBef>
              <a:defRPr/>
            </a:pPr>
            <a:r>
              <a:rPr lang="en-US" altLang="zh-CN" sz="1800" b="1" dirty="0" smtClean="0">
                <a:solidFill>
                  <a:srgbClr val="333399"/>
                </a:solidFill>
                <a:sym typeface="+mn-ea"/>
              </a:rPr>
              <a:t>2.</a:t>
            </a:r>
            <a:r>
              <a:rPr lang="zh-CN" altLang="en-US" sz="1800" b="1" dirty="0" smtClean="0">
                <a:solidFill>
                  <a:srgbClr val="333399"/>
                </a:solidFill>
                <a:sym typeface="+mn-ea"/>
              </a:rPr>
              <a:t>字符串</a:t>
            </a:r>
            <a:r>
              <a:rPr lang="en-US" altLang="zh-CN" sz="1800" b="1" dirty="0" smtClean="0">
                <a:solidFill>
                  <a:srgbClr val="333399"/>
                </a:solidFill>
                <a:sym typeface="+mn-ea"/>
              </a:rPr>
              <a:t>(string)</a:t>
            </a:r>
            <a:endParaRPr lang="en-US" altLang="zh-CN" sz="1800" b="1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字符串就是零个或多个排在一起的字符，放在单引号或双引号之中。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单引号字符串的内部，可以使用双引号。双引号字符串的内部，可以使用单引号。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如果要在单引号字符串的内部，使用单引号（或者在双引号字符串的内部，使用双引号），就必须在内部的单引号（或者双引号）前面加上反斜杠，用来转义。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endParaRPr lang="en-US" altLang="zh-CN" sz="180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endParaRPr lang="en-US" altLang="zh-CN" sz="180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zh-CN" altLang="en-US" sz="1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59" y="1196752"/>
            <a:ext cx="7638395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831225"/>
            <a:ext cx="7632847" cy="790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718295"/>
            <a:ext cx="7632848" cy="1421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5940" y="297169"/>
            <a:ext cx="8086725" cy="568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字符串默认只能写在一行内，分成多行将会报错。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zh-CN" altLang="en-US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如果长字符串必须分成多行，可以在每一行的尾部使用反斜杠。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/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上面代码表示，加了反斜杠以后，原来写在一行的字符串，可以分成多行书写。但是，输出的时候还是单行，效果与写在同一行完全一样。注意，反斜杠的后面必须是换行符，而不能有其他字符（比如空格），否则会报错。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endParaRPr lang="en-US" altLang="zh-CN" sz="180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zh-CN" alt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05" y="693420"/>
            <a:ext cx="7799705" cy="1122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05" y="2350770"/>
            <a:ext cx="7787005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5940" y="512434"/>
            <a:ext cx="8086725" cy="4149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连接运算符（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+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）可以连接多个单行字符串，将长字符串拆成多行书写，输出的时候也是单行。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endParaRPr lang="en-US" altLang="zh-CN" sz="180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zh-CN" altLang="en-US" sz="1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1268254"/>
            <a:ext cx="7733481" cy="121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5940" y="512434"/>
            <a:ext cx="8086725" cy="651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ct val="20000"/>
              </a:spcBef>
              <a:defRPr/>
            </a:pPr>
            <a:r>
              <a:rPr lang="en-US" altLang="zh-CN" sz="1800" b="1" dirty="0" smtClean="0">
                <a:solidFill>
                  <a:srgbClr val="333399"/>
                </a:solidFill>
                <a:sym typeface="+mn-ea"/>
              </a:rPr>
              <a:t>2.2</a:t>
            </a:r>
            <a:r>
              <a:rPr lang="zh-CN" altLang="en-US" sz="1800" b="1" dirty="0" smtClean="0">
                <a:solidFill>
                  <a:srgbClr val="333399"/>
                </a:solidFill>
                <a:sym typeface="+mn-ea"/>
              </a:rPr>
              <a:t>转义</a:t>
            </a:r>
            <a:endParaRPr lang="en-US" altLang="zh-CN" sz="1800" b="1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反斜杠（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\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）在字符串内有特殊含义，用来表示一些特殊字符，所以又称为转义符。</a:t>
            </a:r>
            <a:endParaRPr lang="zh-CN" altLang="en-US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需要用反斜杠转义的特殊字符，主要有下面这些：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 \0 null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（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\u0000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）</a:t>
            </a:r>
            <a:endParaRPr lang="zh-CN" altLang="en-US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 \b 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后退键（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\u0008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）</a:t>
            </a:r>
            <a:endParaRPr lang="zh-CN" altLang="en-US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 \f 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换页符（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\u000C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）</a:t>
            </a:r>
            <a:endParaRPr lang="zh-CN" altLang="en-US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 \n 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换行符（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\u000A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）</a:t>
            </a:r>
            <a:endParaRPr lang="zh-CN" altLang="en-US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 \r 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回车键（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\u000D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）</a:t>
            </a:r>
            <a:endParaRPr lang="zh-CN" altLang="en-US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 \t 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制表符（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\u0009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）</a:t>
            </a:r>
            <a:endParaRPr lang="zh-CN" altLang="en-US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 \v 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垂直制表符（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\u000B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）</a:t>
            </a:r>
            <a:endParaRPr lang="zh-CN" altLang="en-US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 \' 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单引号（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\u0027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）</a:t>
            </a:r>
            <a:endParaRPr lang="zh-CN" altLang="en-US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 \" 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双引号（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\u0022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）</a:t>
            </a:r>
            <a:endParaRPr lang="zh-CN" altLang="en-US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 \ 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反斜杠（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\u005C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）</a:t>
            </a:r>
            <a:endParaRPr lang="zh-CN" altLang="en-US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endParaRPr lang="en-US" altLang="zh-CN" sz="180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5940" y="512434"/>
            <a:ext cx="8086725" cy="54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反斜杠还有三种特殊用法。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(1) \HHH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反斜杠后面紧跟三个八进制数（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000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到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377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），代表一个字符。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HHH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对应该字符的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Unicode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码点，比如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\251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表示版权符号。显然，这种方法只能输出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256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种字符。</a:t>
            </a:r>
            <a:endParaRPr lang="zh-CN" altLang="en-US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( 2) \</a:t>
            </a:r>
            <a:r>
              <a:rPr lang="en-US" altLang="zh-CN" sz="1800" dirty="0" err="1" smtClean="0">
                <a:solidFill>
                  <a:srgbClr val="333399"/>
                </a:solidFill>
                <a:sym typeface="+mn-ea"/>
              </a:rPr>
              <a:t>xHH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\x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后面紧跟两个十六进制数（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00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到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FF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），代表一个字符。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HH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对应该字符的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Unicode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码点，比如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\xA9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表示版权符号。这种方法也只能输出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256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种字符。</a:t>
            </a:r>
            <a:endParaRPr lang="zh-CN" altLang="en-US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( 3) \</a:t>
            </a:r>
            <a:r>
              <a:rPr lang="en-US" altLang="zh-CN" sz="1800" dirty="0" err="1" smtClean="0">
                <a:solidFill>
                  <a:srgbClr val="333399"/>
                </a:solidFill>
                <a:sym typeface="+mn-ea"/>
              </a:rPr>
              <a:t>uXXXX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\u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后面紧跟四个十六进制数（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0000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到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FFFF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），代表一个字符。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HHHH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对应该字符的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Unicode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码点，比如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\u00A9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表示版权符号。</a:t>
            </a:r>
            <a:endParaRPr lang="zh-CN" altLang="en-US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下面是这三种字符特殊写法的例子。</a:t>
            </a:r>
            <a:endParaRPr lang="zh-CN" altLang="en-US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endParaRPr lang="en-US" altLang="zh-CN" sz="180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zh-CN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4077072"/>
            <a:ext cx="7976939" cy="196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主要内容</a:t>
            </a:r>
            <a:endParaRPr kumimoji="1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3"/>
          <p:cNvSpPr txBox="1"/>
          <p:nvPr/>
        </p:nvSpPr>
        <p:spPr bwMode="auto">
          <a:xfrm>
            <a:off x="457200" y="1000125"/>
            <a:ext cx="8229600" cy="5126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JavaScript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的类型及值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类型转换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变量声明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变量作用域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5940" y="512434"/>
            <a:ext cx="8086725" cy="380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如果在非特殊字符前面使用反斜杠，则反斜杠会被省略。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上面代码中，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a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是一个正常字符，前面加反斜杠没有特殊含义，反斜杠会被自动省略。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如果字符串的正常内容之中，需要包含反斜杠，则反斜杠前面需要再加一个反斜杠，用来对自身转义。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endParaRPr lang="en-US" altLang="zh-CN" sz="180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zh-CN" altLang="en-US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1" y="3062838"/>
            <a:ext cx="7704856" cy="72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836711"/>
            <a:ext cx="7704856" cy="656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9552" y="188640"/>
            <a:ext cx="8208912" cy="413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altLang="zh-CN" sz="1800" b="1" dirty="0" smtClean="0">
                <a:solidFill>
                  <a:srgbClr val="333399"/>
                </a:solidFill>
                <a:sym typeface="+mn-ea"/>
              </a:rPr>
              <a:t>1.3</a:t>
            </a:r>
            <a:r>
              <a:rPr lang="zh-CN" altLang="en-US" sz="1800" b="1" dirty="0" smtClean="0">
                <a:solidFill>
                  <a:srgbClr val="333399"/>
                </a:solidFill>
                <a:sym typeface="+mn-ea"/>
              </a:rPr>
              <a:t>字符串与数组</a:t>
            </a:r>
            <a:endParaRPr lang="en-US" altLang="zh-CN" sz="1800" b="1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字符串可以被视为字符数组，因此可以使用数组的方括号运算符，用来返回某个位置的字符（位置编号从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0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开始）。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如果方括号中的数字超过字符串的长度，或者方括号中根本不是数字，则返回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undefined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。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endParaRPr lang="en-US" altLang="zh-CN" sz="180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zh-CN" altLang="en-US" sz="1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0713" y="1124744"/>
            <a:ext cx="7695703" cy="1788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763" y="3861048"/>
            <a:ext cx="7604645" cy="87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9552" y="188640"/>
            <a:ext cx="8208912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但是，字符串与数组的相似性仅此而已。实际上，无法改变字符串之中的单个字符。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上面代码表示，字符串内部的单个字符无法改变和增删，这些操作会默默地失败。</a:t>
            </a:r>
            <a:endParaRPr lang="zh-CN" altLang="en-US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字符串也无法直接使用数组的方法，必须通过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call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方法间接使用。</a:t>
            </a:r>
            <a:endParaRPr lang="zh-CN" altLang="en-US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endParaRPr lang="en-US" altLang="zh-CN" sz="180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zh-CN" altLang="en-US" sz="1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980728"/>
            <a:ext cx="7911035" cy="263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509120"/>
            <a:ext cx="7776864" cy="1443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9552" y="188640"/>
            <a:ext cx="8208912" cy="574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上面代码中，如果直接对字符串使用数组的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join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方法，会报错不存在该方法。但是，可以通过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call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方法，间接对字符串使用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join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方法。</a:t>
            </a:r>
            <a:endParaRPr lang="zh-CN" altLang="en-US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不过，由于字符串是只读的，那些会改变原数组的方法，比如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push()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、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sort()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、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reverse()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、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splice()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都对字符串无效，只有将字符串显式转为数组后才能使用</a:t>
            </a:r>
            <a:endParaRPr lang="zh-CN" altLang="en-US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/>
            <a:endParaRPr lang="en-US" altLang="zh-CN" sz="1800" b="1" dirty="0" smtClean="0">
              <a:solidFill>
                <a:srgbClr val="333399"/>
              </a:solidFill>
              <a:sym typeface="+mn-ea"/>
            </a:endParaRPr>
          </a:p>
          <a:p>
            <a:pPr rtl="0"/>
            <a:r>
              <a:rPr lang="en-US" altLang="zh-CN" sz="1800" b="1" dirty="0" smtClean="0">
                <a:solidFill>
                  <a:srgbClr val="333399"/>
                </a:solidFill>
                <a:sym typeface="+mn-ea"/>
              </a:rPr>
              <a:t>1.4 length</a:t>
            </a:r>
            <a:r>
              <a:rPr lang="zh-CN" altLang="en-US" sz="1800" b="1" dirty="0" smtClean="0">
                <a:solidFill>
                  <a:srgbClr val="333399"/>
                </a:solidFill>
                <a:sym typeface="+mn-ea"/>
              </a:rPr>
              <a:t>属性</a:t>
            </a:r>
            <a:endParaRPr lang="en-US" altLang="zh-CN" sz="1800" b="1" dirty="0" smtClean="0">
              <a:solidFill>
                <a:srgbClr val="333399"/>
              </a:solidFill>
              <a:sym typeface="+mn-ea"/>
            </a:endParaRPr>
          </a:p>
          <a:p>
            <a:pPr rtl="0"/>
            <a:endParaRPr lang="en-US" altLang="zh-CN" sz="1800" b="1" dirty="0" smtClean="0">
              <a:solidFill>
                <a:srgbClr val="333399"/>
              </a:solidFill>
              <a:sym typeface="+mn-ea"/>
            </a:endParaRPr>
          </a:p>
          <a:p>
            <a:pPr rtl="0"/>
            <a:endParaRPr lang="en-US" altLang="zh-CN" sz="1800" b="1" dirty="0" smtClean="0">
              <a:solidFill>
                <a:srgbClr val="333399"/>
              </a:solidFill>
              <a:sym typeface="+mn-ea"/>
            </a:endParaRPr>
          </a:p>
          <a:p>
            <a:pPr rtl="0"/>
            <a:endParaRPr lang="en-US" altLang="zh-CN" sz="1800" b="1" dirty="0" smtClean="0">
              <a:solidFill>
                <a:srgbClr val="333399"/>
              </a:solidFill>
              <a:sym typeface="+mn-ea"/>
            </a:endParaRPr>
          </a:p>
          <a:p>
            <a:pPr rtl="0"/>
            <a:endParaRPr lang="en-US" altLang="zh-CN" sz="1800" b="1" dirty="0" smtClean="0">
              <a:solidFill>
                <a:srgbClr val="333399"/>
              </a:solidFill>
              <a:sym typeface="+mn-ea"/>
            </a:endParaRPr>
          </a:p>
          <a:p>
            <a:pPr rtl="0"/>
            <a:endParaRPr lang="en-US" altLang="zh-CN" sz="1800" b="1" dirty="0" smtClean="0">
              <a:solidFill>
                <a:srgbClr val="333399"/>
              </a:solidFill>
              <a:sym typeface="+mn-ea"/>
            </a:endParaRPr>
          </a:p>
          <a:p>
            <a:pPr rtl="0"/>
            <a:endParaRPr lang="en-US" altLang="zh-CN" sz="1800" b="1" dirty="0" smtClean="0">
              <a:solidFill>
                <a:srgbClr val="333399"/>
              </a:solidFill>
              <a:sym typeface="+mn-ea"/>
            </a:endParaRPr>
          </a:p>
          <a:p>
            <a:pPr rtl="0"/>
            <a:endParaRPr lang="en-US" altLang="zh-CN" sz="1800" b="1" dirty="0" smtClean="0">
              <a:solidFill>
                <a:srgbClr val="333399"/>
              </a:solidFill>
              <a:sym typeface="+mn-ea"/>
            </a:endParaRPr>
          </a:p>
          <a:p>
            <a:pPr rtl="0"/>
            <a:endParaRPr lang="en-US" altLang="zh-CN" sz="1800" b="1" dirty="0" smtClean="0">
              <a:solidFill>
                <a:srgbClr val="333399"/>
              </a:solidFill>
              <a:sym typeface="+mn-ea"/>
            </a:endParaRPr>
          </a:p>
          <a:p>
            <a:pPr rtl="0"/>
            <a:endParaRPr lang="en-US" altLang="zh-CN" sz="1800" b="1" dirty="0" smtClean="0">
              <a:solidFill>
                <a:srgbClr val="333399"/>
              </a:solidFill>
              <a:sym typeface="+mn-ea"/>
            </a:endParaRPr>
          </a:p>
          <a:p>
            <a:pPr rtl="0"/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上面代码表示字符串的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length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属性无法改变，但是不会报错。</a:t>
            </a:r>
            <a:endParaRPr lang="zh-CN" altLang="en-US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endParaRPr lang="en-US" altLang="zh-CN" sz="180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zh-CN" altLang="en-US" sz="1800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2420888"/>
            <a:ext cx="7800432" cy="210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二、类型转换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4387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lvl="0" indent="0" eaLnBrk="1" hangingPunct="1">
              <a:buNone/>
              <a:defRPr/>
            </a:pPr>
            <a:r>
              <a:rPr lang="zh-CN" altLang="en-US" sz="20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sym typeface="+mn-ea"/>
              </a:rPr>
              <a:t>类型转换分为强制类型转换、自动转换、</a:t>
            </a:r>
            <a:r>
              <a:rPr lang="zh-CN" altLang="en-US" sz="2000" b="1" dirty="0" smtClean="0">
                <a:solidFill>
                  <a:srgbClr val="333399"/>
                </a:solidFill>
                <a:sym typeface="+mn-ea"/>
              </a:rPr>
              <a:t>转换函数</a:t>
            </a:r>
            <a:endParaRPr lang="zh-CN" altLang="en-US" sz="2000" b="1" dirty="0" smtClean="0">
              <a:solidFill>
                <a:srgbClr val="333399"/>
              </a:solidFill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000" b="1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sym typeface="+mn-ea"/>
              </a:rPr>
              <a:t>1.</a:t>
            </a:r>
            <a:r>
              <a:rPr lang="zh-CN" altLang="en-US" sz="20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sym typeface="+mn-ea"/>
              </a:rPr>
              <a:t>强制转换</a:t>
            </a:r>
            <a:endParaRPr kumimoji="1" sz="20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/>
            </a:pPr>
            <a:r>
              <a:rPr kumimoji="1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强制转换主要指使用Number、String和Boolean三个构造函数，手动将各种类型的值，转换成数字、字符串或者布尔值。</a:t>
            </a:r>
            <a:endParaRPr kumimoji="1" sz="1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/>
            </a:pP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/>
            </a:pPr>
            <a:r>
              <a:rPr kumimoji="1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1.1  Number()</a:t>
            </a:r>
            <a:endParaRPr kumimoji="1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使用Number函数，可以将任意类型的值转化成数值。</a:t>
            </a: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下面分成两种情况讨论，一种是参数是原始类型的值，另一种是参数是对象。</a:t>
            </a: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lang="en-US" altLang="zh-CN" sz="200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837565" y="1354455"/>
            <a:ext cx="7635240" cy="5051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7885" y="304165"/>
            <a:ext cx="738632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sym typeface="+mn-ea"/>
              </a:rPr>
              <a:t>1.1.1  原始类型值的转换</a:t>
            </a:r>
            <a:endParaRPr lang="en-US" altLang="zh-CN" sz="1800" b="1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sym typeface="+mn-ea"/>
            </a:endParaRPr>
          </a:p>
          <a:p>
            <a:r>
              <a:rPr lang="en-US" altLang="zh-CN" sz="18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sym typeface="+mn-ea"/>
              </a:rPr>
              <a:t>原始类型的值主要是字符串、布尔值、undefined和null，它们都能被Number转成数值或NaN。</a:t>
            </a:r>
            <a:endParaRPr lang="zh-CN" altLang="en-US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551180" y="932815"/>
            <a:ext cx="7991475" cy="819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6270" y="2626360"/>
            <a:ext cx="7815580" cy="5892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940" y="1943100"/>
            <a:ext cx="808672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上面代码中，parseInt逐个解析字符，而Number函数整体转换字符串的类型。另外，Number函数会自动过滤一个字符串前导和后缀的空格。</a:t>
            </a:r>
            <a:endParaRPr lang="en-US" altLang="zh-CN" sz="180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000" y="4798695"/>
            <a:ext cx="7752715" cy="7747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25145" y="4033520"/>
            <a:ext cx="8110220" cy="694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/>
            </a:pPr>
            <a:r>
              <a:rPr lang="en-US" altLang="zh-CN" sz="18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1.1.2 对象的转换</a:t>
            </a:r>
            <a:endParaRPr lang="en-US" altLang="zh-CN" sz="1800" b="1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/>
            </a:pPr>
            <a:r>
              <a:rPr lang="en-US" altLang="zh-CN" sz="18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简单的规则是，Number方法的参数是对象时，将返回NaN。</a:t>
            </a: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3085" y="296545"/>
            <a:ext cx="79070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Number函数将字符串转为数值，要比parseInt函数严格很多。基本上，只要有一个字符无法转成数值，整个字符串就会被转为NaN。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09930" y="560705"/>
            <a:ext cx="8110220" cy="223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/>
            </a:pPr>
            <a:r>
              <a:rPr kumimoji="1" sz="1800" b="1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1.</a:t>
            </a:r>
            <a:r>
              <a:rPr kumimoji="1" lang="en-US" sz="1800" b="1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2</a:t>
            </a:r>
            <a:r>
              <a:rPr kumimoji="1" sz="1800" b="1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 String()</a:t>
            </a:r>
            <a:endParaRPr kumimoji="1" sz="1800" b="1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1" lang="en-US" altLang="zh-CN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使用String函数，可以将任意类型的值转化成字符串。</a:t>
            </a: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1" lang="en-US" altLang="zh-CN" sz="1400" b="1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1.2.1 原始类型值的转换</a:t>
            </a:r>
            <a:r>
              <a:rPr kumimoji="1" lang="zh-CN" altLang="en-US" sz="1400" b="1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：</a:t>
            </a:r>
            <a:endParaRPr kumimoji="1" lang="zh-CN" altLang="en-US" sz="1400" b="1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1" lang="en-US" altLang="zh-CN" sz="14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数值：转为相应的字符串。</a:t>
            </a:r>
            <a:endParaRPr kumimoji="1" lang="en-US" altLang="zh-CN" sz="14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1" lang="en-US" altLang="zh-CN" sz="14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字符串：转换后还是原来的值。</a:t>
            </a:r>
            <a:endParaRPr kumimoji="1" lang="en-US" altLang="zh-CN" sz="14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1" lang="en-US" altLang="zh-CN" sz="14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布尔值：true转为"true"，false转为"false"。</a:t>
            </a:r>
            <a:endParaRPr kumimoji="1" lang="en-US" altLang="zh-CN" sz="14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1" lang="en-US" altLang="zh-CN" sz="14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undefined：转为"undefined"。</a:t>
            </a:r>
            <a:endParaRPr kumimoji="1" lang="en-US" altLang="zh-CN" sz="14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1" lang="en-US" altLang="zh-CN" sz="14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null：转为"null"。</a:t>
            </a:r>
            <a:endParaRPr kumimoji="1" lang="en-US" altLang="zh-CN" sz="14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04545" y="2923540"/>
            <a:ext cx="7343775" cy="13849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09930" y="4681220"/>
            <a:ext cx="8110220" cy="560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/>
            </a:pPr>
            <a:r>
              <a:rPr lang="en-US" altLang="zh-CN" sz="14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1.2.2 对象的转换:</a:t>
            </a:r>
            <a:endParaRPr lang="en-US" altLang="zh-CN" sz="1400" b="1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/>
            </a:pPr>
            <a:r>
              <a:rPr lang="en-US" altLang="zh-CN" sz="14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String方法的参数如果是对象，返回一个类型字符串；如果是数组，返回该数组的字符串形式。</a:t>
            </a:r>
            <a:endParaRPr kumimoji="1" lang="en-US" altLang="zh-CN" sz="14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930" y="5382260"/>
            <a:ext cx="7778750" cy="74803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09930" y="560705"/>
            <a:ext cx="8110220" cy="986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/>
            </a:pPr>
            <a:r>
              <a:rPr kumimoji="1" sz="1800" b="1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1.</a:t>
            </a:r>
            <a:r>
              <a:rPr kumimoji="1" lang="en-US" sz="1800" b="1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3</a:t>
            </a:r>
            <a:r>
              <a:rPr kumimoji="1" sz="1800" b="1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 Boolean()</a:t>
            </a:r>
            <a:endParaRPr kumimoji="1" sz="1800" b="1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1" lang="en-US" altLang="zh-CN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使用Boolean函数，可以将任意类型的变量转为布尔值</a:t>
            </a: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1" sz="16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它的转换规则相对简单：除了以下六个值的转换结果为false，其他的值全部为true。</a:t>
            </a:r>
            <a:endParaRPr kumimoji="1" lang="en-US" altLang="zh-CN" sz="16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8030" y="3691890"/>
            <a:ext cx="811022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/>
            </a:pPr>
            <a:r>
              <a:rPr lang="en-US" altLang="zh-CN" sz="14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注意，</a:t>
            </a:r>
            <a:r>
              <a:rPr lang="en-US" altLang="zh-CN" sz="14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所有对象（包括空对象）的转换结果都是true，甚至连false对应的布尔对象new Boolean(false)也是true。</a:t>
            </a:r>
            <a:endParaRPr lang="en-US" altLang="zh-CN" sz="1400" b="1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12165" y="1644650"/>
            <a:ext cx="7588885" cy="1444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510" y="4228465"/>
            <a:ext cx="7691120" cy="99441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57200" y="374015"/>
            <a:ext cx="8229600" cy="606488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sym typeface="+mn-ea"/>
              </a:rPr>
              <a:t>2.</a:t>
            </a:r>
            <a:r>
              <a:rPr lang="zh-CN" sz="20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sym typeface="+mn-ea"/>
              </a:rPr>
              <a:t>自动转换</a:t>
            </a:r>
            <a:endParaRPr lang="zh-CN" sz="2000" b="1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自动转换，它是以强制转换为基础的。</a:t>
            </a:r>
            <a:endParaRPr kumimoji="1" sz="20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/>
            </a:pP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/>
            </a:pPr>
            <a:r>
              <a:rPr kumimoji="1" sz="200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遇到以下三种情况时，JavaScript会自动转换数据类型</a:t>
            </a:r>
            <a:r>
              <a:rPr kumimoji="1" lang="zh-CN" sz="200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zh-CN" sz="200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lang="en-US" altLang="zh-CN" sz="200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34035" y="1870075"/>
            <a:ext cx="7729220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一、数据类型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JavaScript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语言的每一个值，都属于某一种数据类型。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JavaScript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的数据类型，共有六种（五种原始类型和一种对象类型）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数值（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）：整数和小数（比如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3.14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字符串（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）：字符组成的文本（比如”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Hello World”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布尔值（</a:t>
            </a: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boolean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）：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（真）和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false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（假）两个特定值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undefined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：表示“未定义”或不存在，即此处目前没有任何值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：表示空缺，即此处应该有一个值，但目前为空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对象（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）：各种值组成的集合</a:t>
            </a: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对象可以分为三个子类型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狭义的对象（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数组（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函数（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09930" y="560705"/>
            <a:ext cx="8110220" cy="288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/>
            </a:pPr>
            <a:r>
              <a:rPr kumimoji="1" lang="en-US" sz="1800" b="1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2.1自动转换为布尔值</a:t>
            </a:r>
            <a:endParaRPr kumimoji="1" lang="en-US" sz="1800" b="1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1" lang="en-US" altLang="zh-CN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当JavaScript遇到预期为布尔值的地方（比如if语句的条件部分），就会将非布尔值的参数自动转换为布尔值。系统内部会自动调用Boolean函数。</a:t>
            </a: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1" lang="zh-CN" altLang="en-US" sz="1800" b="1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除了</a:t>
            </a:r>
            <a:r>
              <a:rPr kumimoji="1" lang="en-US" altLang="zh-CN" sz="1800" b="1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以下六个值，其他都是自动转为true</a:t>
            </a:r>
            <a:endParaRPr kumimoji="1" lang="en-US" altLang="zh-CN" sz="1800" b="1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1" lang="en-US" altLang="zh-CN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undefined</a:t>
            </a:r>
            <a:r>
              <a:rPr kumimoji="1" lang="zh-CN" altLang="en-US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、 </a:t>
            </a:r>
            <a:r>
              <a:rPr kumimoji="1" lang="en-US" altLang="zh-CN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null</a:t>
            </a:r>
            <a:r>
              <a:rPr kumimoji="1" lang="zh-CN" altLang="en-US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、 </a:t>
            </a:r>
            <a:r>
              <a:rPr kumimoji="1" lang="en-US" altLang="zh-CN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-0</a:t>
            </a:r>
            <a:r>
              <a:rPr kumimoji="1" lang="zh-CN" altLang="en-US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、 </a:t>
            </a:r>
            <a:r>
              <a:rPr kumimoji="1" lang="en-US" altLang="zh-CN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0或+0</a:t>
            </a:r>
            <a:r>
              <a:rPr kumimoji="1" lang="zh-CN" altLang="en-US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、 </a:t>
            </a:r>
            <a:r>
              <a:rPr kumimoji="1" lang="en-US" altLang="zh-CN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NaN</a:t>
            </a:r>
            <a:r>
              <a:rPr kumimoji="1" lang="zh-CN" altLang="en-US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、  </a:t>
            </a:r>
            <a:r>
              <a:rPr kumimoji="1" lang="en-US" altLang="zh-CN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' '（空字符串）</a:t>
            </a: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1" lang="en-US" altLang="zh-CN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下面两种写法，有时也用于将一个表达式转为布尔值。它们内部调用的也是Boolean函数。</a:t>
            </a: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63905" y="3482340"/>
            <a:ext cx="7701280" cy="140144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09930" y="294005"/>
            <a:ext cx="8110220" cy="157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/>
            </a:pPr>
            <a:r>
              <a:rPr kumimoji="1" lang="en-US" sz="1800" b="1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2.2自动转换为字符串</a:t>
            </a:r>
            <a:endParaRPr kumimoji="1" lang="en-US" sz="1800" b="1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1" lang="en-US" altLang="zh-CN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当JavaScript遇到预期为字符串的地方，就会将非字符串的数据自动转为字符串。系统内部会自动调用String函数</a:t>
            </a: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1" lang="en-US" altLang="zh-CN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字符串的自动转换，主要发生在加法(+)运算时。当一个值为字符串，另一个值为非字符串，则后者转为字符串。</a:t>
            </a: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11530" y="1910080"/>
            <a:ext cx="7433945" cy="2022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8675" y="4077335"/>
            <a:ext cx="3867785" cy="228346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09930" y="499745"/>
            <a:ext cx="8110220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/>
            </a:pPr>
            <a:r>
              <a:rPr kumimoji="1" lang="en-US" sz="1800" b="1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2.3 自动转换为数值</a:t>
            </a:r>
            <a:endParaRPr kumimoji="1" lang="en-US" sz="1800" b="1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1" lang="en-US" altLang="zh-CN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当JavaScript遇到预期为数值的地方，就会将参数值自动转换为数值。系统内部会自动调用Number函数。</a:t>
            </a: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1" lang="en-US" altLang="zh-CN" sz="1800" b="1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1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除了</a:t>
            </a:r>
            <a:r>
              <a:rPr kumimoji="1" sz="180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加法运算符</a:t>
            </a:r>
            <a:r>
              <a:rPr kumimoji="1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有可能把运算</a:t>
            </a:r>
            <a:r>
              <a:rPr kumimoji="1" lang="zh-CN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值</a:t>
            </a:r>
            <a:r>
              <a:rPr kumimoji="1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转为字符串，其他运算符都会把运算</a:t>
            </a:r>
            <a:r>
              <a:rPr kumimoji="1" lang="zh-CN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值</a:t>
            </a:r>
            <a:r>
              <a:rPr kumimoji="1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自动转成数值。</a:t>
            </a:r>
            <a:endParaRPr kumimoji="1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1" lang="en-US" altLang="zh-CN" sz="1800" kern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一元运算符也会把运算</a:t>
            </a:r>
            <a:r>
              <a:rPr kumimoji="1" lang="zh-CN" altLang="en-US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值</a:t>
            </a:r>
            <a:r>
              <a:rPr kumimoji="1" lang="en-US" altLang="zh-CN" sz="1800" kern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转成数值</a:t>
            </a: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86130" y="2447290"/>
            <a:ext cx="7541260" cy="20396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3750" y="5141595"/>
            <a:ext cx="753427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09930" y="499745"/>
            <a:ext cx="8110220" cy="602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/>
            </a:pPr>
            <a:r>
              <a:rPr kumimoji="1" lang="en-US" sz="1800" b="1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3</a:t>
            </a:r>
            <a:r>
              <a:rPr kumimoji="1" lang="en-US" altLang="zh-CN" sz="1800" b="1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.</a:t>
            </a:r>
            <a:r>
              <a:rPr kumimoji="1" lang="zh-CN" altLang="en-US" sz="1800" b="1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转换函数</a:t>
            </a:r>
            <a:endParaRPr kumimoji="1" lang="en-US" sz="1800" b="1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kumimoji="1" lang="en-US" altLang="zh-CN" sz="1800" kern="0" dirty="0" err="1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js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提供了</a:t>
            </a:r>
            <a:r>
              <a:rPr kumimoji="1" lang="en-US" altLang="zh-CN" sz="1800" kern="0" dirty="0" err="1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parseInt</a:t>
            </a:r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()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和</a:t>
            </a:r>
            <a:r>
              <a:rPr kumimoji="1" lang="en-US" altLang="zh-CN" sz="1800" kern="0" dirty="0" err="1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parseFloat</a:t>
            </a:r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()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两个转换函数</a:t>
            </a: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3.1 </a:t>
            </a:r>
            <a:r>
              <a:rPr kumimoji="1" lang="en-US" altLang="zh-CN" sz="1800" kern="0" dirty="0" err="1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parseInt</a:t>
            </a:r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()</a:t>
            </a: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kumimoji="1" lang="en-US" altLang="zh-CN" sz="1800" kern="0" dirty="0" err="1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parseInt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方法用于将字符串转为整数。</a:t>
            </a: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如果字符串头部有空格，空格会被自动去除。</a:t>
            </a: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如果</a:t>
            </a:r>
            <a:r>
              <a:rPr kumimoji="1" lang="en-US" altLang="zh-CN" sz="1800" kern="0" dirty="0" err="1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parseInt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的参数不是字符串，则会先转为字符串再转换。</a:t>
            </a: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6" y="1916832"/>
            <a:ext cx="7776864" cy="492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212976"/>
            <a:ext cx="7776864" cy="50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488928"/>
            <a:ext cx="7848872" cy="95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09930" y="499745"/>
            <a:ext cx="8110220" cy="5576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>
              <a:spcBef>
                <a:spcPct val="20000"/>
              </a:spcBef>
              <a:defRPr/>
            </a:pP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字符串转为整数的时候，是一个个字符依次转换，如果遇到不能转为数字的字符，就不再进行下去，返回已经转好的部分。</a:t>
            </a: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如果字符串的第一个字符不能转化为数字（后面跟着数字的正负号除外），返回</a:t>
            </a:r>
            <a:r>
              <a:rPr kumimoji="1" lang="en-US" altLang="zh-CN" sz="1800" kern="0" dirty="0" err="1" smtClean="0">
                <a:solidFill>
                  <a:srgbClr val="333399"/>
                </a:solidFill>
                <a:sym typeface="+mn-ea"/>
              </a:rPr>
              <a:t>NaN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。</a:t>
            </a: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kumimoji="1" lang="en-US" altLang="zh-CN" sz="1800" kern="0" dirty="0" err="1" smtClean="0">
                <a:solidFill>
                  <a:srgbClr val="333399"/>
                </a:solidFill>
                <a:sym typeface="+mn-ea"/>
              </a:rPr>
              <a:t>parseInt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的返回值只有两种可能，不是一个十进制整数，就是</a:t>
            </a:r>
            <a:r>
              <a:rPr kumimoji="1" lang="en-US" altLang="zh-CN" sz="1800" kern="0" dirty="0" err="1" smtClean="0">
                <a:solidFill>
                  <a:srgbClr val="333399"/>
                </a:solidFill>
                <a:sym typeface="+mn-ea"/>
              </a:rPr>
              <a:t>NaN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。</a:t>
            </a:r>
            <a:endParaRPr kumimoji="1" lang="zh-CN" altLang="en-US" sz="1800" kern="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如果字符串以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0x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或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0X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开头，</a:t>
            </a:r>
            <a:r>
              <a:rPr kumimoji="1" lang="en-US" altLang="zh-CN" sz="1800" kern="0" dirty="0" err="1" smtClean="0">
                <a:solidFill>
                  <a:srgbClr val="333399"/>
                </a:solidFill>
                <a:sym typeface="+mn-ea"/>
              </a:rPr>
              <a:t>parseInt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会将其按照十六进制数解析。</a:t>
            </a: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6" y="1196752"/>
            <a:ext cx="7776864" cy="146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356992"/>
            <a:ext cx="785002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661248"/>
            <a:ext cx="7776864" cy="44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09930" y="499745"/>
            <a:ext cx="81102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>
              <a:spcBef>
                <a:spcPct val="20000"/>
              </a:spcBef>
              <a:defRPr/>
            </a:pP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如果字符串以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0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开头，将其按照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10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进制解析。</a:t>
            </a: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对于那些会自动转为科学计数法的数字，</a:t>
            </a:r>
            <a:r>
              <a:rPr kumimoji="1" lang="en-US" altLang="zh-CN" sz="1800" kern="0" dirty="0" err="1" smtClean="0">
                <a:solidFill>
                  <a:srgbClr val="333399"/>
                </a:solidFill>
                <a:sym typeface="+mn-ea"/>
              </a:rPr>
              <a:t>parseInt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会将科学计数法的表示方法视为字符串，因此导致一些奇怪的结果。</a:t>
            </a: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r>
              <a:rPr kumimoji="1" lang="en-US" altLang="zh-CN" sz="1800" kern="0" dirty="0" err="1" smtClean="0">
                <a:solidFill>
                  <a:srgbClr val="333399"/>
                </a:solidFill>
                <a:sym typeface="+mn-ea"/>
              </a:rPr>
              <a:t>parseInt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方法还可以接受第二个参数（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2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到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36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之间），表示被解析的值的进制，返回该值对应的十进制数。默认情况下，</a:t>
            </a:r>
            <a:r>
              <a:rPr kumimoji="1" lang="en-US" altLang="zh-CN" sz="1800" kern="0" dirty="0" err="1" smtClean="0">
                <a:solidFill>
                  <a:srgbClr val="333399"/>
                </a:solidFill>
                <a:sym typeface="+mn-ea"/>
              </a:rPr>
              <a:t>parseInt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的第二个参数为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10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，即默认是十进制转十进制。</a:t>
            </a: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7" y="904528"/>
            <a:ext cx="7488832" cy="4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5" y="2204864"/>
            <a:ext cx="7560839" cy="183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967" y="5335116"/>
            <a:ext cx="7488832" cy="945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09930" y="499745"/>
            <a:ext cx="8110220" cy="546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>
              <a:spcBef>
                <a:spcPct val="20000"/>
              </a:spcBef>
              <a:defRPr/>
            </a:pP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下面是转换指定进制的数的例子。</a:t>
            </a: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上面代码中，二进制、六进制、八进制的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1000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，分别等于十进制的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8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、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216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和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512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。这意味着，可以用</a:t>
            </a:r>
            <a:r>
              <a:rPr kumimoji="1" lang="en-US" altLang="zh-CN" sz="1800" kern="0" dirty="0" err="1" smtClean="0">
                <a:solidFill>
                  <a:srgbClr val="333399"/>
                </a:solidFill>
                <a:sym typeface="+mn-ea"/>
              </a:rPr>
              <a:t>parseInt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方法进行进制的转换。</a:t>
            </a: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如果第二个参数不是数值，会被自动转为一个整数。这个整数只有在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2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到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36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之间，才能得到有意义的结果，超出这个范围，则返回</a:t>
            </a:r>
            <a:r>
              <a:rPr kumimoji="1" lang="en-US" altLang="zh-CN" sz="1800" kern="0" dirty="0" err="1" smtClean="0">
                <a:solidFill>
                  <a:srgbClr val="333399"/>
                </a:solidFill>
                <a:sym typeface="+mn-ea"/>
              </a:rPr>
              <a:t>NaN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。如果第二个参数是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0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、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undefined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和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null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，则直接忽略。</a:t>
            </a: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584" y="836712"/>
            <a:ext cx="785487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645024"/>
            <a:ext cx="7654130" cy="137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09930" y="499745"/>
            <a:ext cx="8110220" cy="672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>
              <a:spcBef>
                <a:spcPct val="20000"/>
              </a:spcBef>
              <a:defRPr/>
            </a:pP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如果字符串包含对于指定进制无意义的字符，则从最高位开始，只返回可以转换的数值。如果最高位无法转换，则直接返回</a:t>
            </a:r>
            <a:r>
              <a:rPr kumimoji="1" lang="en-US" altLang="zh-CN" sz="1800" kern="0" dirty="0" err="1" smtClean="0">
                <a:solidFill>
                  <a:srgbClr val="333399"/>
                </a:solidFill>
                <a:sym typeface="+mn-ea"/>
              </a:rPr>
              <a:t>NaN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。</a:t>
            </a:r>
            <a:endParaRPr kumimoji="1" lang="zh-CN" altLang="en-US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zh-CN" altLang="en-US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zh-CN" altLang="en-US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zh-CN" altLang="en-US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上面代码中，对于二进制来说，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1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是有意义的字符，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5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、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4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、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6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都是无意义的字符，所以第一行返回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1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，第二行返回</a:t>
            </a:r>
            <a:r>
              <a:rPr kumimoji="1" lang="en-US" altLang="zh-CN" sz="1800" kern="0" dirty="0" err="1" smtClean="0">
                <a:solidFill>
                  <a:srgbClr val="333399"/>
                </a:solidFill>
                <a:sym typeface="+mn-ea"/>
              </a:rPr>
              <a:t>NaN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。</a:t>
            </a: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前面说过，如果</a:t>
            </a:r>
            <a:r>
              <a:rPr kumimoji="1" lang="en-US" altLang="zh-CN" sz="1800" kern="0" dirty="0" err="1" smtClean="0">
                <a:solidFill>
                  <a:srgbClr val="333399"/>
                </a:solidFill>
                <a:sym typeface="+mn-ea"/>
              </a:rPr>
              <a:t>parseInt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的第一个参数不是字符串，会被先转为字符串。这会导致一些令人意外的结果。</a:t>
            </a: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zh-CN" altLang="en-US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上面代码中，十六进制的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0x11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会被先转为十进制的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17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，再转为字符串。然后，再用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36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进制解读字符串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17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，最后返回结果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43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。</a:t>
            </a: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7" y="1193716"/>
            <a:ext cx="7848872" cy="7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323" y="3785498"/>
            <a:ext cx="8103369" cy="123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09930" y="499745"/>
            <a:ext cx="8110220" cy="380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/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这种处理方式，对于八进制的前缀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0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，尤其需要注意。</a:t>
            </a: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rtl="0"/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rtl="0"/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rtl="0"/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rtl="0"/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rtl="0"/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rtl="0"/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rtl="0"/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上面代码中，第一行的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011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会被先转为字符串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9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，因为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9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不是二进制的有效字符，所以返回</a:t>
            </a:r>
            <a:r>
              <a:rPr kumimoji="1" lang="en-US" altLang="zh-CN" sz="1800" kern="0" dirty="0" err="1" smtClean="0">
                <a:solidFill>
                  <a:srgbClr val="333399"/>
                </a:solidFill>
                <a:sym typeface="+mn-ea"/>
              </a:rPr>
              <a:t>NaN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。第二行的字符串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011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，会被当作二进制处理，返回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3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。</a:t>
            </a:r>
            <a:endParaRPr kumimoji="1" lang="zh-CN" altLang="en-US" sz="1800" kern="0" dirty="0" smtClean="0">
              <a:solidFill>
                <a:srgbClr val="333399"/>
              </a:solidFill>
              <a:sym typeface="+mn-ea"/>
            </a:endParaRPr>
          </a:p>
          <a:p>
            <a:pPr rtl="0"/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ES5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不再允许将带有前缀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0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的数字视为八进制数，而是要求忽略这个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0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。但是，为了保证兼容性，大部分浏览器并没有部署这一条规定。</a:t>
            </a:r>
            <a:endParaRPr kumimoji="1" lang="zh-CN" altLang="en-US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6" y="908720"/>
            <a:ext cx="7536829" cy="138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09930" y="499745"/>
            <a:ext cx="8110220" cy="6889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ct val="20000"/>
              </a:spcBef>
              <a:defRPr/>
            </a:pPr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3.2 </a:t>
            </a:r>
            <a:r>
              <a:rPr kumimoji="1" lang="en-US" altLang="zh-CN" sz="1800" kern="0" dirty="0" err="1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parseFloat</a:t>
            </a:r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()</a:t>
            </a: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kumimoji="1" lang="en-US" altLang="zh-CN" sz="1800" kern="0" dirty="0" err="1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parseFloat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方法用于将一个字符串转为浮点数。</a:t>
            </a: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如果字符串符合科学计数法，则会进行相应的转换。</a:t>
            </a: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如果字符串包含不能转为浮点数的字符，则不再进行往后转换，返回已经转好的部分。</a:t>
            </a: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r>
              <a:rPr kumimoji="1" lang="en-US" altLang="zh-CN" sz="1800" kern="0" dirty="0" err="1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parseFloat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方法会自动过滤字符串前导的空格。</a:t>
            </a: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1" lang="en-US" altLang="zh-CN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6" y="1196752"/>
            <a:ext cx="7926585" cy="48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04864"/>
            <a:ext cx="7864103" cy="733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273" y="3861048"/>
            <a:ext cx="7820669" cy="50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3747" y="4868908"/>
            <a:ext cx="7830195" cy="49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"/>
            <a:ext cx="8229600" cy="613029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JavaScript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有以下三种方法，可以判断一个值到底是什么类型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typeof 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运算符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instanceof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运算符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Object.prototype.toString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方法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/>
            </a:pPr>
            <a:endParaRPr kumimoji="1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typeof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运算符可以返回一个值的数据类型，可能有以下结果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原始类型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数值、字符串、布尔值分别返回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boolean</a:t>
            </a: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函数返回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3.undefined: undefined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返回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undefined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2636912"/>
            <a:ext cx="7141591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206" y="5443168"/>
            <a:ext cx="7153522" cy="59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872" y="4054805"/>
            <a:ext cx="7239248" cy="835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61340" y="340360"/>
            <a:ext cx="8114665" cy="413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>
              <a:spcBef>
                <a:spcPct val="20000"/>
              </a:spcBef>
              <a:defRPr/>
            </a:pP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如果参数不是字符串，或者字符串的第一个字符不能转化为浮点数，则返回</a:t>
            </a:r>
            <a:r>
              <a:rPr kumimoji="1" lang="en-US" altLang="zh-CN" sz="1800" kern="0" dirty="0" err="1" smtClean="0">
                <a:solidFill>
                  <a:srgbClr val="333399"/>
                </a:solidFill>
                <a:sym typeface="+mn-ea"/>
              </a:rPr>
              <a:t>NaN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。</a:t>
            </a: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lvl="0" rtl="0">
              <a:spcBef>
                <a:spcPct val="20000"/>
              </a:spcBef>
              <a:defRPr/>
            </a:pP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这些特点使得</a:t>
            </a:r>
            <a:r>
              <a:rPr kumimoji="1" lang="en-US" altLang="zh-CN" sz="1800" kern="0" dirty="0" err="1" smtClean="0">
                <a:solidFill>
                  <a:srgbClr val="333399"/>
                </a:solidFill>
                <a:sym typeface="+mn-ea"/>
              </a:rPr>
              <a:t>parseFloat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的转换结果不同于</a:t>
            </a:r>
            <a:r>
              <a:rPr kumimoji="1" lang="en-US" altLang="zh-CN" sz="1800" kern="0" dirty="0" smtClean="0">
                <a:solidFill>
                  <a:srgbClr val="333399"/>
                </a:solidFill>
                <a:sym typeface="+mn-ea"/>
              </a:rPr>
              <a:t>Number</a:t>
            </a:r>
            <a:r>
              <a:rPr kumimoji="1" lang="zh-CN" altLang="en-US" sz="1800" kern="0" dirty="0" smtClean="0">
                <a:solidFill>
                  <a:srgbClr val="333399"/>
                </a:solidFill>
                <a:sym typeface="+mn-ea"/>
              </a:rPr>
              <a:t>函数。</a:t>
            </a:r>
            <a:endParaRPr kumimoji="1" lang="en-US" altLang="zh-CN" sz="1800" kern="0" dirty="0" smtClean="0">
              <a:solidFill>
                <a:srgbClr val="333399"/>
              </a:solidFill>
              <a:sym typeface="+mn-ea"/>
            </a:endParaRPr>
          </a:p>
          <a:p>
            <a:pPr eaLnBrk="1" hangingPunct="1"/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3260" y="1053465"/>
            <a:ext cx="7860030" cy="98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260" y="2997200"/>
            <a:ext cx="788162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l" defTabSz="914400" eaLnBrk="1" hangingPunct="1">
              <a:spcBef>
                <a:spcPct val="20000"/>
              </a:spcBef>
              <a:buClrTx/>
              <a:buSzTx/>
              <a:buFontTx/>
              <a:defRPr/>
            </a:pPr>
            <a:r>
              <a:rPr lang="zh-CN" altLang="en-US" sz="28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三、变量声明</a:t>
            </a:r>
            <a:endParaRPr lang="zh-CN" altLang="en-US" sz="2800" b="1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1340" y="914400"/>
            <a:ext cx="8114665" cy="502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kumimoji="1" lang="zh-CN" altLang="en-US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变量是对“值”的引用，使用变量等同于引用一个值。每一个变量都有一个变量名。变量是通过关键字</a:t>
            </a:r>
            <a:r>
              <a:rPr kumimoji="1" lang="en-US" altLang="zh-CN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var </a:t>
            </a:r>
            <a:r>
              <a:rPr kumimoji="1" lang="zh-CN" altLang="en-US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来声明的，如：</a:t>
            </a: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/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eaLnBrk="1" hangingPunct="1">
              <a:buNone/>
            </a:pPr>
            <a:r>
              <a:rPr kumimoji="1" lang="zh-CN" altLang="en-US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也可通过一个var关键字来声明多个变量（根据前面的所讲的代码规范不建议使用一个var声明多个变量)</a:t>
            </a: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r>
              <a:rPr kumimoji="1" lang="zh-CN" altLang="en-US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声明变量的同时还可以给变量指定初始值</a:t>
            </a: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r>
              <a:rPr kumimoji="1" lang="zh-CN" altLang="en-US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如果只是声明变量而没有赋值，则该变量的值是undefined</a:t>
            </a: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41350" y="1534795"/>
            <a:ext cx="7713980" cy="527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4845" y="3993515"/>
            <a:ext cx="7646670" cy="480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210" y="5192107"/>
            <a:ext cx="7650480" cy="6851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9667" y="2904816"/>
            <a:ext cx="7724850" cy="509996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61340" y="340360"/>
            <a:ext cx="8114665" cy="749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kumimoji="1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如果使用var重新声明一个已经存在的变量，是无效的。</a:t>
            </a:r>
            <a:endParaRPr kumimoji="1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/>
            <a:endParaRPr kumimoji="1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/>
            <a:endParaRPr kumimoji="1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/>
            <a:endParaRPr kumimoji="1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/>
            <a:endParaRPr kumimoji="1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/>
            <a:endParaRPr kumimoji="1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/>
            <a:r>
              <a:rPr kumimoji="1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上面代码中，变量x声明了两次，第二次声明是无效的。</a:t>
            </a:r>
            <a:endParaRPr kumimoji="1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/>
            <a:r>
              <a:rPr kumimoji="1" sz="1800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但是，如果第二次声明的同时还赋值了，则会覆盖掉前面的值。</a:t>
            </a:r>
            <a:endParaRPr kumimoji="1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/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68655" y="756920"/>
            <a:ext cx="7448550" cy="9150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655" y="2713990"/>
            <a:ext cx="7449185" cy="203581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61340" y="260648"/>
            <a:ext cx="8114665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kumimoji="1" lang="zh-CN" altLang="en-US" sz="1800" b="1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变量提升</a:t>
            </a:r>
            <a:r>
              <a:rPr kumimoji="1" lang="en-US" altLang="zh-CN" sz="1800" b="1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:</a:t>
            </a:r>
            <a:endParaRPr kumimoji="1" lang="zh-CN" altLang="en-US" sz="1800" b="1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JavaScript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引擎的工作方式是，先解析代码，获取所有被声明的变量，然后再一行一行地运行。这造成的结果，就是所有的变量的声明语句，都会被提升到代码的头部，这就叫做变量提升（</a:t>
            </a:r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hoisting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）。</a:t>
            </a:r>
            <a:endParaRPr kumimoji="1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eaLnBrk="1" hangingPunct="1"/>
            <a:endParaRPr kumimoji="1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/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rtl="0"/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上面代码首先使用</a:t>
            </a:r>
            <a:r>
              <a:rPr kumimoji="1" lang="en-US" altLang="zh-CN" sz="1800" kern="0" dirty="0" err="1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console.log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方法，在控制台（</a:t>
            </a:r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console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）显示变量</a:t>
            </a:r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a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的值。这时变量</a:t>
            </a:r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a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还没有声明和赋值，所以这是一种错误的做法，但是实际上不会报错。因为存在变量提升，真正运行的是下面的代码。</a:t>
            </a: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rtl="0"/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rtl="0"/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rtl="0"/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rtl="0"/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rtl="0"/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最后的结果是显示</a:t>
            </a:r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undefined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，表示变量</a:t>
            </a:r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a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已声明，但还未赋值。</a:t>
            </a:r>
            <a:endParaRPr kumimoji="1" lang="zh-CN" altLang="en-US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rtl="0"/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请注意，变量提升只对</a:t>
            </a:r>
            <a:r>
              <a:rPr kumimoji="1" lang="en-US" altLang="zh-CN" sz="1800" kern="0" dirty="0" err="1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var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命令声明的变量有效，如果一个变量不是用</a:t>
            </a:r>
            <a:r>
              <a:rPr kumimoji="1" lang="en-US" altLang="zh-CN" sz="1800" kern="0" dirty="0" err="1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var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命令声明的，就不会发生变量提升。</a:t>
            </a:r>
            <a:endParaRPr kumimoji="1" lang="zh-CN" altLang="en-US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rtl="0"/>
            <a:endParaRPr kumimoji="1" lang="zh-CN" altLang="en-US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上面的语句将会报错，提示“</a:t>
            </a:r>
            <a:r>
              <a:rPr kumimoji="1" lang="en-US" altLang="zh-CN" sz="1800" kern="0" dirty="0" err="1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ReferenceError</a:t>
            </a:r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: b is not defined”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，即变量</a:t>
            </a:r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b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未声明，这是因为</a:t>
            </a:r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b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不是用</a:t>
            </a:r>
            <a:r>
              <a:rPr kumimoji="1" lang="en-US" altLang="zh-CN" sz="1800" kern="0" dirty="0" err="1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var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命令声明的，</a:t>
            </a:r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JavaScript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引擎不会将其提升，而只是视为对顶层对象的</a:t>
            </a:r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b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属性的赋值。</a:t>
            </a:r>
            <a:endParaRPr kumimoji="1" lang="zh-CN" altLang="en-US" sz="1800" kern="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eaLnBrk="1" hangingPunct="1">
              <a:buNone/>
            </a:pPr>
            <a:endParaRPr kumimoji="1" lang="zh-CN" altLang="en-US" sz="1800" kern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1470298"/>
            <a:ext cx="798036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122999"/>
            <a:ext cx="7992888" cy="81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002882"/>
            <a:ext cx="798988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l" defTabSz="914400" eaLnBrk="1" hangingPunct="1">
              <a:spcBef>
                <a:spcPct val="20000"/>
              </a:spcBef>
              <a:buClrTx/>
              <a:buSzTx/>
              <a:buFontTx/>
              <a:defRPr/>
            </a:pPr>
            <a:r>
              <a:rPr lang="zh-CN" altLang="en-US" sz="28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四、变量的作用域</a:t>
            </a:r>
            <a:endParaRPr lang="zh-CN" altLang="en-US" sz="2800" b="1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052736"/>
            <a:ext cx="8064896" cy="4641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spcBef>
                <a:spcPct val="20000"/>
              </a:spcBef>
              <a:defRPr/>
            </a:pPr>
            <a:r>
              <a:rPr kumimoji="1" lang="zh-CN" altLang="en-US" sz="180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变量的作用域（</a:t>
            </a:r>
            <a:r>
              <a:rPr kumimoji="1" lang="en-US" altLang="zh-CN" sz="180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scope</a:t>
            </a:r>
            <a:r>
              <a:rPr kumimoji="1" lang="zh-CN" altLang="en-US" sz="180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）是程序源代码中定义这个变量的区域。</a:t>
            </a:r>
            <a:endParaRPr kumimoji="1" lang="zh-CN" altLang="en-US" sz="180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pPr marL="342900" lvl="0" indent="-342900" rtl="0">
              <a:spcBef>
                <a:spcPct val="20000"/>
              </a:spcBef>
              <a:defRPr/>
            </a:pPr>
            <a:r>
              <a:rPr kumimoji="1" lang="zh-CN" altLang="en-US" sz="180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变量作用域可分为："全局变量"和"局部变量"</a:t>
            </a:r>
            <a:endParaRPr kumimoji="1" lang="zh-CN" altLang="en-US" sz="180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pPr marL="342900" lvl="0" indent="-342900" rtl="0">
              <a:spcBef>
                <a:spcPct val="20000"/>
              </a:spcBef>
              <a:defRPr/>
            </a:pPr>
            <a:r>
              <a:rPr kumimoji="1" lang="en-US" altLang="zh-CN" sz="180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全局变量：申明在函数之外的变量</a:t>
            </a:r>
            <a:endParaRPr kumimoji="1" lang="en-US" altLang="zh-CN" sz="180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pPr marL="342900" lvl="0" indent="-342900" rtl="0">
              <a:spcBef>
                <a:spcPct val="20000"/>
              </a:spcBef>
              <a:defRPr/>
            </a:pPr>
            <a:r>
              <a:rPr kumimoji="1" lang="en-US" altLang="zh-CN" sz="180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局部变量：申明在函数体中的变量，并且只能在当前函数体内访问</a:t>
            </a:r>
            <a:endParaRPr kumimoji="1" lang="en-US" altLang="zh-CN" sz="180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pPr marL="342900" lvl="0" indent="-342900" rtl="0">
              <a:spcBef>
                <a:spcPct val="20000"/>
              </a:spcBef>
              <a:defRPr/>
            </a:pPr>
            <a:endParaRPr kumimoji="1" lang="en-US" altLang="zh-CN" sz="180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pPr marL="342900" lvl="0" indent="-342900" rtl="0">
              <a:spcBef>
                <a:spcPct val="20000"/>
              </a:spcBef>
              <a:defRPr/>
            </a:pPr>
            <a:endParaRPr kumimoji="1" lang="en-US" altLang="zh-CN" sz="180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pPr marL="342900" lvl="0" indent="-342900" rtl="0">
              <a:spcBef>
                <a:spcPct val="20000"/>
              </a:spcBef>
              <a:defRPr/>
            </a:pPr>
            <a:endParaRPr kumimoji="1" lang="en-US" altLang="zh-CN" sz="180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pPr marL="342900" lvl="0" indent="-342900" rtl="0">
              <a:spcBef>
                <a:spcPct val="20000"/>
              </a:spcBef>
              <a:defRPr/>
            </a:pPr>
            <a:endParaRPr kumimoji="1" lang="en-US" altLang="zh-CN" sz="180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pPr marL="342900" lvl="0" indent="-342900" rtl="0">
              <a:spcBef>
                <a:spcPct val="20000"/>
              </a:spcBef>
              <a:defRPr/>
            </a:pPr>
            <a:endParaRPr kumimoji="1" lang="en-US" altLang="zh-CN" sz="180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pPr marL="342900" lvl="0" indent="-342900" rtl="0">
              <a:spcBef>
                <a:spcPct val="20000"/>
              </a:spcBef>
              <a:defRPr/>
            </a:pPr>
            <a:r>
              <a:rPr kumimoji="1" lang="en-US" altLang="zh-CN" sz="18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注：</a:t>
            </a:r>
            <a:r>
              <a:rPr kumimoji="1" lang="en-US" altLang="zh-CN" sz="180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在申明变量是凡是没有var关键字，而直接赋值的变量均为全局变量</a:t>
            </a:r>
            <a:endParaRPr kumimoji="1" lang="en-US" altLang="zh-CN" sz="180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342900" lvl="0" indent="-342900" rtl="0">
              <a:spcBef>
                <a:spcPct val="20000"/>
              </a:spcBef>
              <a:defRPr/>
            </a:pPr>
            <a:r>
              <a:rPr kumimoji="1" lang="zh-CN" altLang="en-US" sz="180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在函数体内，</a:t>
            </a:r>
            <a:endParaRPr kumimoji="1" lang="zh-CN" altLang="en-US" sz="180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342900" lvl="0" indent="-342900" rtl="0">
              <a:spcBef>
                <a:spcPct val="20000"/>
              </a:spcBef>
              <a:defRPr/>
            </a:pPr>
            <a:r>
              <a:rPr kumimoji="1" lang="zh-CN" altLang="en-US" sz="180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局部变量的优先及高于同名的全局变量，如果在在函数内声明一</a:t>
            </a:r>
            <a:endParaRPr kumimoji="1" lang="en-US" altLang="zh-CN" sz="180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pPr marL="342900" lvl="0" indent="-342900" rtl="0">
              <a:spcBef>
                <a:spcPct val="20000"/>
              </a:spcBef>
              <a:defRPr/>
            </a:pPr>
            <a:r>
              <a:rPr kumimoji="1" lang="zh-CN" altLang="en-US" sz="1800" dirty="0" smtClean="0">
                <a:solidFill>
                  <a:srgbClr val="333399"/>
                </a:solidFill>
                <a:sym typeface="+mn-ea"/>
              </a:rPr>
              <a:t>个局部变量与全局变量重名，全局变量的值会被局部变量覆盖。</a:t>
            </a:r>
            <a:endParaRPr kumimoji="1" lang="en-US" altLang="zh-CN" sz="180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pPr marL="342900" lvl="0" indent="-342900" rtl="0">
              <a:spcBef>
                <a:spcPct val="20000"/>
              </a:spcBef>
              <a:defRPr/>
            </a:pPr>
            <a:endParaRPr kumimoji="1" lang="en-US" altLang="zh-CN" sz="180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2388870"/>
            <a:ext cx="7752080" cy="152209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805" y="434881"/>
            <a:ext cx="80648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spcBef>
                <a:spcPct val="20000"/>
              </a:spcBef>
              <a:defRPr/>
            </a:pPr>
            <a:r>
              <a:rPr kumimoji="1" lang="en-US" altLang="zh-CN" sz="180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下面就通过几</a:t>
            </a:r>
            <a:r>
              <a:rPr kumimoji="1" lang="zh-CN" altLang="en-US" sz="180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个小</a:t>
            </a:r>
            <a:r>
              <a:rPr kumimoji="1" lang="en-US" altLang="zh-CN" sz="180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例子来熟悉下</a:t>
            </a:r>
            <a:endParaRPr kumimoji="1" lang="en-US" altLang="zh-CN" sz="180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560" y="2488565"/>
            <a:ext cx="5038090" cy="514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918210"/>
            <a:ext cx="7979410" cy="15703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" y="2987675"/>
            <a:ext cx="7989570" cy="1153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600" y="3399155"/>
            <a:ext cx="2985770" cy="304800"/>
          </a:xfrm>
          <a:prstGeom prst="rect">
            <a:avLst/>
          </a:prstGeom>
        </p:spPr>
      </p:pic>
      <p:sp>
        <p:nvSpPr>
          <p:cNvPr id="9" name="TextBox 3"/>
          <p:cNvSpPr txBox="1"/>
          <p:nvPr/>
        </p:nvSpPr>
        <p:spPr>
          <a:xfrm>
            <a:off x="539115" y="4330065"/>
            <a:ext cx="8242300" cy="1352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lvl="0" indent="-342900" rtl="0">
              <a:spcBef>
                <a:spcPct val="20000"/>
              </a:spcBef>
              <a:defRPr/>
            </a:pPr>
            <a:r>
              <a:rPr kumimoji="1" sz="180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函数中声明的变量在整个函数中都有定义。如果函数内部有定义变量，即使在</a:t>
            </a:r>
            <a:endParaRPr kumimoji="1" sz="180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342900" lvl="0" indent="-342900" rtl="0">
              <a:spcBef>
                <a:spcPct val="20000"/>
              </a:spcBef>
              <a:defRPr/>
            </a:pPr>
            <a:r>
              <a:rPr kumimoji="1" sz="180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定义之前输出但会先执行后面定义语句，然后判断输出结果，所以说声明的变</a:t>
            </a:r>
            <a:endParaRPr kumimoji="1" sz="180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342900" lvl="0" indent="-342900" rtl="0">
              <a:spcBef>
                <a:spcPct val="20000"/>
              </a:spcBef>
              <a:defRPr/>
            </a:pPr>
            <a:r>
              <a:rPr kumimoji="1" sz="180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量在整个函数中都是起作用的。</a:t>
            </a:r>
            <a:endParaRPr kumimoji="1" sz="180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342900" lvl="0" indent="-342900" rtl="0">
              <a:spcBef>
                <a:spcPct val="20000"/>
              </a:spcBef>
              <a:defRPr/>
            </a:pPr>
            <a:endParaRPr kumimoji="1" sz="180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95" y="5372100"/>
            <a:ext cx="8145780" cy="1019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9" grpId="2"/>
      <p:bldP spid="9" grpId="3"/>
      <p:bldP spid="9" grpId="4"/>
      <p:bldP spid="9" grpId="5"/>
      <p:bldP spid="9" grpId="6"/>
      <p:bldP spid="9" grpId="7"/>
      <p:bldP spid="9" grpId="8"/>
      <p:bldP spid="9" grpId="9"/>
      <p:bldP spid="9" grpId="1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805" y="434881"/>
            <a:ext cx="8064896" cy="299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spcBef>
                <a:spcPct val="20000"/>
              </a:spcBef>
              <a:defRPr/>
            </a:pPr>
            <a:r>
              <a:rPr kumimoji="1" lang="en-US" altLang="zh-CN" sz="180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javascript没有块级作用域</a:t>
            </a:r>
            <a:endParaRPr kumimoji="1" lang="en-US" altLang="zh-CN" sz="180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342900" lvl="0" indent="-342900" rtl="0">
              <a:spcBef>
                <a:spcPct val="20000"/>
              </a:spcBef>
              <a:defRPr/>
            </a:pPr>
            <a:endParaRPr kumimoji="1" lang="en-US" altLang="zh-CN" sz="180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342900" lvl="0" indent="-342900" rtl="0">
              <a:spcBef>
                <a:spcPct val="20000"/>
              </a:spcBef>
              <a:defRPr/>
            </a:pPr>
            <a:endParaRPr kumimoji="1" lang="en-US" altLang="zh-CN" sz="180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342900" lvl="0" indent="-342900" rtl="0">
              <a:spcBef>
                <a:spcPct val="20000"/>
              </a:spcBef>
              <a:defRPr/>
            </a:pPr>
            <a:endParaRPr kumimoji="1" lang="en-US" altLang="zh-CN" sz="180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342900" lvl="0" indent="-342900" rtl="0">
              <a:spcBef>
                <a:spcPct val="20000"/>
              </a:spcBef>
              <a:defRPr/>
            </a:pPr>
            <a:endParaRPr kumimoji="1" lang="en-US" altLang="zh-CN" sz="180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342900" lvl="0" indent="-342900" rtl="0">
              <a:spcBef>
                <a:spcPct val="20000"/>
              </a:spcBef>
              <a:defRPr/>
            </a:pPr>
            <a:endParaRPr kumimoji="1" lang="en-US" altLang="zh-CN" sz="180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342900" lvl="0" indent="-342900" rtl="0">
              <a:spcBef>
                <a:spcPct val="20000"/>
              </a:spcBef>
              <a:defRPr/>
            </a:pPr>
            <a:endParaRPr kumimoji="1" lang="en-US" altLang="zh-CN" sz="180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342900" lvl="0" indent="-342900" rtl="0">
              <a:spcBef>
                <a:spcPct val="20000"/>
              </a:spcBef>
              <a:defRPr/>
            </a:pPr>
            <a:r>
              <a:rPr kumimoji="1" lang="en-US" altLang="zh-CN" sz="180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函数定义是可以嵌套的，由于每个函数都有化自己的作用域，因此会出现几个</a:t>
            </a:r>
            <a:endParaRPr kumimoji="1" lang="en-US" altLang="zh-CN" sz="180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pPr marL="342900" lvl="0" indent="-342900" rtl="0">
              <a:spcBef>
                <a:spcPct val="20000"/>
              </a:spcBef>
              <a:defRPr/>
            </a:pPr>
            <a:r>
              <a:rPr kumimoji="1" lang="en-US" altLang="zh-CN" sz="1800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局部作用域嵌套的情况，</a:t>
            </a:r>
            <a:endParaRPr kumimoji="1" lang="en-US" altLang="zh-CN" sz="180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935" y="3498215"/>
            <a:ext cx="7897495" cy="26276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70" y="837565"/>
            <a:ext cx="7947660" cy="152781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805" y="1869981"/>
            <a:ext cx="8064896" cy="277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ctr" rtl="0">
              <a:spcBef>
                <a:spcPct val="20000"/>
              </a:spcBef>
              <a:defRPr/>
            </a:pPr>
            <a:r>
              <a:rPr kumimoji="1" lang="en-US" altLang="zh-CN" sz="800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End</a:t>
            </a:r>
            <a:endParaRPr kumimoji="1" lang="en-US" altLang="zh-CN" sz="800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ctr" rtl="0">
              <a:spcBef>
                <a:spcPct val="20000"/>
              </a:spcBef>
              <a:defRPr/>
            </a:pPr>
            <a:r>
              <a:rPr kumimoji="1" lang="en-US" altLang="zh-CN" sz="800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Thanks</a:t>
            </a:r>
            <a:endParaRPr kumimoji="1" lang="en-US" altLang="zh-CN" sz="800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63550"/>
            <a:ext cx="8229600" cy="58451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其他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其他情况都返回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</a:t>
            </a: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从上面代码可以看出，空数组（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）的类型也是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，这表示</a:t>
            </a: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</a:t>
            </a: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部，数组本质上只是一种特殊的对象</a:t>
            </a: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另外，</a:t>
            </a:r>
            <a:r>
              <a:rPr kumimoji="1" lang="en-US" altLang="zh-CN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的类型也是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，这是由于历史原因造成的。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1995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JavaScript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语言的第一版，所有值都设计成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位，其中最低的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位用来表述数据类型，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对应的值是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000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。当时，只设计了五种数据类型（对象、整数、浮点数、字符串和布尔值），完全没考虑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，只把它当作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的一种特殊值，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位全部为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。这是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typeof null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返回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的根本原因。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54990" y="871855"/>
            <a:ext cx="7568359" cy="11889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二、值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124744"/>
            <a:ext cx="8136904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>
              <a:spcBef>
                <a:spcPct val="20000"/>
              </a:spcBef>
              <a:defRPr/>
            </a:pPr>
            <a:r>
              <a:rPr kumimoji="1" lang="en-US" altLang="zh-CN" sz="1800" b="1" kern="0" dirty="0" smtClean="0">
                <a:solidFill>
                  <a:srgbClr val="333399"/>
                </a:solidFill>
              </a:rPr>
              <a:t>1.</a:t>
            </a:r>
            <a:r>
              <a:rPr kumimoji="1" lang="zh-CN" altLang="en-US" sz="1800" b="1" kern="0" dirty="0" smtClean="0">
                <a:solidFill>
                  <a:srgbClr val="333399"/>
                </a:solidFill>
              </a:rPr>
              <a:t>数值</a:t>
            </a:r>
            <a:r>
              <a:rPr kumimoji="1" lang="en-US" altLang="zh-CN" sz="1800" b="1" kern="0" dirty="0" smtClean="0">
                <a:solidFill>
                  <a:srgbClr val="333399"/>
                </a:solidFill>
              </a:rPr>
              <a:t>(number)</a:t>
            </a:r>
            <a:endParaRPr kumimoji="1" lang="en-US" altLang="zh-CN" sz="1800" b="1" kern="0" dirty="0" smtClean="0">
              <a:solidFill>
                <a:srgbClr val="333399"/>
              </a:solidFill>
            </a:endParaRPr>
          </a:p>
          <a:p>
            <a:pPr marL="457200" indent="-457200">
              <a:defRPr/>
            </a:pPr>
            <a:r>
              <a:rPr lang="en-US" altLang="zh-CN" sz="1800" dirty="0" smtClean="0">
                <a:solidFill>
                  <a:srgbClr val="333399"/>
                </a:solidFill>
              </a:rPr>
              <a:t>1.1</a:t>
            </a:r>
            <a:r>
              <a:rPr lang="zh-CN" altLang="en-US" sz="1800" dirty="0" smtClean="0">
                <a:solidFill>
                  <a:srgbClr val="333399"/>
                </a:solidFill>
              </a:rPr>
              <a:t>整数和浮点数</a:t>
            </a:r>
            <a:endParaRPr lang="en-US" altLang="zh-CN" sz="1800" dirty="0" smtClean="0">
              <a:solidFill>
                <a:srgbClr val="333399"/>
              </a:solidFill>
            </a:endParaRPr>
          </a:p>
          <a:p>
            <a:pPr marL="457200" lvl="0" indent="-457200">
              <a:defRPr/>
            </a:pPr>
            <a:r>
              <a:rPr lang="en-US" altLang="zh-CN" sz="1800" dirty="0" err="1" smtClean="0">
                <a:solidFill>
                  <a:srgbClr val="333399"/>
                </a:solidFill>
              </a:rPr>
              <a:t>Javascript</a:t>
            </a:r>
            <a:r>
              <a:rPr lang="zh-CN" altLang="en-US" sz="1800" dirty="0" smtClean="0">
                <a:solidFill>
                  <a:srgbClr val="333399"/>
                </a:solidFill>
              </a:rPr>
              <a:t>不区分整数值和浮点数值，所有数字都是以</a:t>
            </a:r>
            <a:r>
              <a:rPr lang="en-US" altLang="zh-CN" sz="1800" dirty="0" smtClean="0">
                <a:solidFill>
                  <a:srgbClr val="333399"/>
                </a:solidFill>
              </a:rPr>
              <a:t>64</a:t>
            </a:r>
            <a:r>
              <a:rPr lang="zh-CN" altLang="en-US" sz="1800" dirty="0" smtClean="0">
                <a:solidFill>
                  <a:srgbClr val="333399"/>
                </a:solidFill>
              </a:rPr>
              <a:t>位浮点数数值表示。</a:t>
            </a:r>
            <a:endParaRPr lang="en-US" altLang="zh-CN" sz="1800" dirty="0" smtClean="0">
              <a:solidFill>
                <a:srgbClr val="333399"/>
              </a:solidFill>
            </a:endParaRPr>
          </a:p>
          <a:p>
            <a:pPr marL="457200" lvl="0" indent="-457200">
              <a:defRPr/>
            </a:pPr>
            <a:r>
              <a:rPr lang="en-US" altLang="zh-CN" sz="1800" dirty="0" err="1" smtClean="0">
                <a:solidFill>
                  <a:srgbClr val="333399"/>
                </a:solidFill>
              </a:rPr>
              <a:t>Javascript</a:t>
            </a:r>
            <a:r>
              <a:rPr lang="zh-CN" altLang="en-US" sz="1800" dirty="0" smtClean="0">
                <a:solidFill>
                  <a:srgbClr val="333399"/>
                </a:solidFill>
              </a:rPr>
              <a:t>采用</a:t>
            </a:r>
            <a:r>
              <a:rPr lang="en-US" altLang="zh-CN" sz="1800" dirty="0" smtClean="0">
                <a:solidFill>
                  <a:srgbClr val="333399"/>
                </a:solidFill>
              </a:rPr>
              <a:t>IEEE745</a:t>
            </a:r>
            <a:r>
              <a:rPr lang="zh-CN" altLang="en-US" sz="1800" dirty="0" smtClean="0">
                <a:solidFill>
                  <a:srgbClr val="333399"/>
                </a:solidFill>
              </a:rPr>
              <a:t>标准定义的</a:t>
            </a:r>
            <a:r>
              <a:rPr lang="en-US" altLang="zh-CN" sz="1800" dirty="0" smtClean="0">
                <a:solidFill>
                  <a:srgbClr val="333399"/>
                </a:solidFill>
              </a:rPr>
              <a:t>64</a:t>
            </a:r>
            <a:r>
              <a:rPr lang="zh-CN" altLang="en-US" sz="1800" dirty="0" smtClean="0">
                <a:solidFill>
                  <a:srgbClr val="333399"/>
                </a:solidFill>
              </a:rPr>
              <a:t>位浮点格式表示数字，这意味着它能表示的</a:t>
            </a:r>
            <a:endParaRPr lang="en-US" altLang="zh-CN" sz="1800" dirty="0" smtClean="0">
              <a:solidFill>
                <a:srgbClr val="333399"/>
              </a:solidFill>
            </a:endParaRPr>
          </a:p>
          <a:p>
            <a:pPr marL="457200" lvl="0" indent="-457200">
              <a:defRPr/>
            </a:pPr>
            <a:endParaRPr kumimoji="1" lang="en-US" altLang="zh-CN" sz="1800" kern="0" dirty="0" smtClean="0">
              <a:solidFill>
                <a:srgbClr val="333399"/>
              </a:solidFill>
            </a:endParaRPr>
          </a:p>
          <a:p>
            <a:pPr marL="457200" lvl="0" indent="-457200"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</a:endParaRPr>
          </a:p>
          <a:p>
            <a:pPr>
              <a:defRPr/>
            </a:pPr>
            <a:endParaRPr lang="en-US" altLang="zh-CN" sz="1800" b="1" dirty="0" smtClean="0">
              <a:solidFill>
                <a:srgbClr val="333399"/>
              </a:solidFill>
            </a:endParaRPr>
          </a:p>
          <a:p>
            <a:pPr>
              <a:defRPr/>
            </a:pPr>
            <a:endParaRPr lang="en-US" altLang="zh-CN" sz="1800" b="1" dirty="0" smtClean="0">
              <a:solidFill>
                <a:srgbClr val="333399"/>
              </a:solidFill>
            </a:endParaRPr>
          </a:p>
          <a:p>
            <a:pPr>
              <a:defRPr/>
            </a:pPr>
            <a:r>
              <a:rPr lang="en-US" altLang="zh-CN" sz="1800" b="1" dirty="0" smtClean="0">
                <a:solidFill>
                  <a:srgbClr val="333399"/>
                </a:solidFill>
              </a:rPr>
              <a:t>1.2</a:t>
            </a:r>
            <a:r>
              <a:rPr lang="zh-CN" altLang="en-US" sz="1800" b="1" dirty="0" smtClean="0">
                <a:solidFill>
                  <a:srgbClr val="333399"/>
                </a:solidFill>
              </a:rPr>
              <a:t>数值精度</a:t>
            </a:r>
            <a:endParaRPr lang="en-US" altLang="zh-CN" sz="1800" b="1" dirty="0" smtClean="0">
              <a:solidFill>
                <a:srgbClr val="333399"/>
              </a:solidFill>
            </a:endParaRPr>
          </a:p>
          <a:p>
            <a:pPr>
              <a:defRPr/>
            </a:pPr>
            <a:endParaRPr lang="en-US" altLang="zh-CN" sz="1800" b="1" dirty="0" smtClean="0">
              <a:solidFill>
                <a:srgbClr val="333399"/>
              </a:solidFill>
            </a:endParaRPr>
          </a:p>
          <a:p>
            <a:pPr>
              <a:defRPr/>
            </a:pPr>
            <a:endParaRPr lang="en-US" altLang="zh-CN" sz="1800" b="1" dirty="0" smtClean="0">
              <a:solidFill>
                <a:srgbClr val="333399"/>
              </a:solidFill>
            </a:endParaRPr>
          </a:p>
          <a:p>
            <a:pPr>
              <a:defRPr/>
            </a:pPr>
            <a:endParaRPr lang="en-US" altLang="zh-CN" sz="1800" b="1" dirty="0" smtClean="0">
              <a:solidFill>
                <a:srgbClr val="333399"/>
              </a:solidFill>
            </a:endParaRPr>
          </a:p>
          <a:p>
            <a:pPr marL="342900" lvl="0" indent="-342900" rtl="0">
              <a:spcBef>
                <a:spcPct val="20000"/>
              </a:spcBef>
              <a:defRPr/>
            </a:pPr>
            <a:endParaRPr kumimoji="1" lang="zh-CN" altLang="en-US" sz="1800" kern="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1800" dirty="0" smtClean="0"/>
          </a:p>
          <a:p>
            <a:endParaRPr lang="zh-CN" altLang="en-US" sz="1800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2708920"/>
            <a:ext cx="7646987" cy="52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76872"/>
            <a:ext cx="5544616" cy="411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933056"/>
            <a:ext cx="7272808" cy="1368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5077633"/>
            <a:ext cx="7272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上面代码对</a:t>
            </a:r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0.5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连续做</a:t>
            </a:r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25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次平方，由于最后结果太接近</a:t>
            </a:r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0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，超出了可表示的范围，</a:t>
            </a:r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就直接将其转为</a:t>
            </a:r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0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。</a:t>
            </a:r>
            <a:endParaRPr kumimoji="1" lang="zh-CN" altLang="en-US" sz="1800" kern="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476672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800" b="1" dirty="0" smtClean="0">
                <a:solidFill>
                  <a:srgbClr val="333399"/>
                </a:solidFill>
              </a:rPr>
              <a:t>1.3</a:t>
            </a:r>
            <a:r>
              <a:rPr lang="zh-CN" altLang="en-US" sz="1800" b="1" dirty="0" smtClean="0">
                <a:solidFill>
                  <a:srgbClr val="333399"/>
                </a:solidFill>
              </a:rPr>
              <a:t>数值范围</a:t>
            </a:r>
            <a:endParaRPr lang="en-US" altLang="zh-CN" sz="1800" b="1" dirty="0" smtClean="0">
              <a:solidFill>
                <a:srgbClr val="333399"/>
              </a:solidFill>
            </a:endParaRPr>
          </a:p>
          <a:p>
            <a:r>
              <a:rPr lang="zh-CN" altLang="en-US" sz="1800" dirty="0" smtClean="0">
                <a:solidFill>
                  <a:srgbClr val="333399"/>
                </a:solidFill>
              </a:rPr>
              <a:t>根据标准，</a:t>
            </a:r>
            <a:r>
              <a:rPr lang="en-US" altLang="zh-CN" sz="1800" dirty="0" smtClean="0">
                <a:solidFill>
                  <a:srgbClr val="333399"/>
                </a:solidFill>
              </a:rPr>
              <a:t>64</a:t>
            </a:r>
            <a:r>
              <a:rPr lang="zh-CN" altLang="en-US" sz="1800" dirty="0" smtClean="0">
                <a:solidFill>
                  <a:srgbClr val="333399"/>
                </a:solidFill>
              </a:rPr>
              <a:t>位浮点数的指数部分的长度是</a:t>
            </a:r>
            <a:r>
              <a:rPr lang="en-US" altLang="zh-CN" sz="1800" dirty="0" smtClean="0">
                <a:solidFill>
                  <a:srgbClr val="333399"/>
                </a:solidFill>
              </a:rPr>
              <a:t>11</a:t>
            </a:r>
            <a:r>
              <a:rPr lang="zh-CN" altLang="en-US" sz="1800" dirty="0" smtClean="0">
                <a:solidFill>
                  <a:srgbClr val="333399"/>
                </a:solidFill>
              </a:rPr>
              <a:t>个二进制位，意味着指数部分的最大值是</a:t>
            </a:r>
            <a:r>
              <a:rPr lang="en-US" altLang="zh-CN" sz="1800" dirty="0" smtClean="0">
                <a:solidFill>
                  <a:srgbClr val="333399"/>
                </a:solidFill>
              </a:rPr>
              <a:t>2047</a:t>
            </a:r>
            <a:r>
              <a:rPr lang="zh-CN" altLang="en-US" sz="1800" dirty="0" smtClean="0">
                <a:solidFill>
                  <a:srgbClr val="333399"/>
                </a:solidFill>
              </a:rPr>
              <a:t>（</a:t>
            </a:r>
            <a:r>
              <a:rPr lang="en-US" altLang="zh-CN" sz="1800" dirty="0" smtClean="0">
                <a:solidFill>
                  <a:srgbClr val="333399"/>
                </a:solidFill>
              </a:rPr>
              <a:t>2</a:t>
            </a:r>
            <a:r>
              <a:rPr lang="zh-CN" altLang="en-US" sz="1800" dirty="0" smtClean="0">
                <a:solidFill>
                  <a:srgbClr val="333399"/>
                </a:solidFill>
              </a:rPr>
              <a:t>的</a:t>
            </a:r>
            <a:r>
              <a:rPr lang="en-US" altLang="zh-CN" sz="1800" dirty="0" smtClean="0">
                <a:solidFill>
                  <a:srgbClr val="333399"/>
                </a:solidFill>
              </a:rPr>
              <a:t>11</a:t>
            </a:r>
            <a:r>
              <a:rPr lang="zh-CN" altLang="en-US" sz="1800" dirty="0" smtClean="0">
                <a:solidFill>
                  <a:srgbClr val="333399"/>
                </a:solidFill>
              </a:rPr>
              <a:t>次方减</a:t>
            </a:r>
            <a:r>
              <a:rPr lang="en-US" altLang="zh-CN" sz="1800" dirty="0" smtClean="0">
                <a:solidFill>
                  <a:srgbClr val="333399"/>
                </a:solidFill>
              </a:rPr>
              <a:t>1</a:t>
            </a:r>
            <a:r>
              <a:rPr lang="zh-CN" altLang="en-US" sz="1800" dirty="0" smtClean="0">
                <a:solidFill>
                  <a:srgbClr val="333399"/>
                </a:solidFill>
              </a:rPr>
              <a:t>）。也就是说，</a:t>
            </a:r>
            <a:r>
              <a:rPr lang="en-US" altLang="zh-CN" sz="1800" dirty="0" smtClean="0">
                <a:solidFill>
                  <a:srgbClr val="333399"/>
                </a:solidFill>
              </a:rPr>
              <a:t>64</a:t>
            </a:r>
            <a:r>
              <a:rPr lang="zh-CN" altLang="en-US" sz="1800" dirty="0" smtClean="0">
                <a:solidFill>
                  <a:srgbClr val="333399"/>
                </a:solidFill>
              </a:rPr>
              <a:t>位浮点数的指数部分的值最大为</a:t>
            </a:r>
            <a:r>
              <a:rPr lang="en-US" altLang="zh-CN" sz="1800" dirty="0" smtClean="0">
                <a:solidFill>
                  <a:srgbClr val="333399"/>
                </a:solidFill>
              </a:rPr>
              <a:t>2047</a:t>
            </a:r>
            <a:r>
              <a:rPr lang="zh-CN" altLang="en-US" sz="1800" dirty="0" smtClean="0">
                <a:solidFill>
                  <a:srgbClr val="333399"/>
                </a:solidFill>
              </a:rPr>
              <a:t>，分出一半表示负数，则</a:t>
            </a:r>
            <a:r>
              <a:rPr lang="en-US" altLang="zh-CN" sz="1800" dirty="0" smtClean="0">
                <a:solidFill>
                  <a:srgbClr val="333399"/>
                </a:solidFill>
              </a:rPr>
              <a:t>JavaScript</a:t>
            </a:r>
            <a:r>
              <a:rPr lang="zh-CN" altLang="en-US" sz="1800" dirty="0" smtClean="0">
                <a:solidFill>
                  <a:srgbClr val="333399"/>
                </a:solidFill>
              </a:rPr>
              <a:t>能够表示的数值范围为</a:t>
            </a:r>
            <a:r>
              <a:rPr lang="en-US" altLang="zh-CN" sz="1800" dirty="0" smtClean="0">
                <a:solidFill>
                  <a:srgbClr val="333399"/>
                </a:solidFill>
              </a:rPr>
              <a:t>21024</a:t>
            </a:r>
            <a:r>
              <a:rPr lang="zh-CN" altLang="en-US" sz="1800" dirty="0" smtClean="0">
                <a:solidFill>
                  <a:srgbClr val="333399"/>
                </a:solidFill>
              </a:rPr>
              <a:t>到</a:t>
            </a:r>
            <a:r>
              <a:rPr lang="en-US" altLang="zh-CN" sz="1800" dirty="0" smtClean="0">
                <a:solidFill>
                  <a:srgbClr val="333399"/>
                </a:solidFill>
              </a:rPr>
              <a:t>2-1023</a:t>
            </a:r>
            <a:r>
              <a:rPr lang="zh-CN" altLang="en-US" sz="1800" dirty="0" smtClean="0">
                <a:solidFill>
                  <a:srgbClr val="333399"/>
                </a:solidFill>
              </a:rPr>
              <a:t>（开区间），超出这个范围的数无法表示。</a:t>
            </a:r>
            <a:endParaRPr lang="zh-CN" altLang="en-US" sz="1800" dirty="0" smtClean="0">
              <a:solidFill>
                <a:srgbClr val="333399"/>
              </a:solidFill>
            </a:endParaRPr>
          </a:p>
          <a:p>
            <a:r>
              <a:rPr lang="zh-CN" altLang="en-US" sz="1800" dirty="0" smtClean="0">
                <a:solidFill>
                  <a:srgbClr val="333399"/>
                </a:solidFill>
              </a:rPr>
              <a:t>如果指数部分等于或超过最大正值</a:t>
            </a:r>
            <a:r>
              <a:rPr lang="en-US" altLang="zh-CN" sz="1800" dirty="0" smtClean="0">
                <a:solidFill>
                  <a:srgbClr val="333399"/>
                </a:solidFill>
              </a:rPr>
              <a:t>1024</a:t>
            </a:r>
            <a:r>
              <a:rPr lang="zh-CN" altLang="en-US" sz="1800" dirty="0" smtClean="0">
                <a:solidFill>
                  <a:srgbClr val="333399"/>
                </a:solidFill>
              </a:rPr>
              <a:t>，</a:t>
            </a:r>
            <a:r>
              <a:rPr lang="en-US" altLang="zh-CN" sz="1800" dirty="0" smtClean="0">
                <a:solidFill>
                  <a:srgbClr val="333399"/>
                </a:solidFill>
              </a:rPr>
              <a:t>JavaScript</a:t>
            </a:r>
            <a:r>
              <a:rPr lang="zh-CN" altLang="en-US" sz="1800" dirty="0" smtClean="0">
                <a:solidFill>
                  <a:srgbClr val="333399"/>
                </a:solidFill>
              </a:rPr>
              <a:t>会返回</a:t>
            </a:r>
            <a:r>
              <a:rPr lang="en-US" altLang="zh-CN" sz="1800" dirty="0" smtClean="0">
                <a:solidFill>
                  <a:srgbClr val="333399"/>
                </a:solidFill>
              </a:rPr>
              <a:t>Infinity</a:t>
            </a:r>
            <a:r>
              <a:rPr lang="zh-CN" altLang="en-US" sz="1800" dirty="0" smtClean="0">
                <a:solidFill>
                  <a:srgbClr val="333399"/>
                </a:solidFill>
              </a:rPr>
              <a:t>，这称为“正向溢出”；如果等于或超过最小负值</a:t>
            </a:r>
            <a:r>
              <a:rPr lang="en-US" altLang="zh-CN" sz="1800" dirty="0" smtClean="0">
                <a:solidFill>
                  <a:srgbClr val="333399"/>
                </a:solidFill>
              </a:rPr>
              <a:t>-1023</a:t>
            </a:r>
            <a:r>
              <a:rPr lang="zh-CN" altLang="en-US" sz="1800" dirty="0" smtClean="0">
                <a:solidFill>
                  <a:srgbClr val="333399"/>
                </a:solidFill>
              </a:rPr>
              <a:t>（即非常接近</a:t>
            </a:r>
            <a:r>
              <a:rPr lang="en-US" altLang="zh-CN" sz="1800" dirty="0" smtClean="0">
                <a:solidFill>
                  <a:srgbClr val="333399"/>
                </a:solidFill>
              </a:rPr>
              <a:t>0</a:t>
            </a:r>
            <a:r>
              <a:rPr lang="zh-CN" altLang="en-US" sz="1800" dirty="0" smtClean="0">
                <a:solidFill>
                  <a:srgbClr val="333399"/>
                </a:solidFill>
              </a:rPr>
              <a:t>），</a:t>
            </a:r>
            <a:r>
              <a:rPr lang="en-US" altLang="zh-CN" sz="1800" dirty="0" smtClean="0">
                <a:solidFill>
                  <a:srgbClr val="333399"/>
                </a:solidFill>
              </a:rPr>
              <a:t>JavaScript</a:t>
            </a:r>
            <a:r>
              <a:rPr lang="zh-CN" altLang="en-US" sz="1800" dirty="0" smtClean="0">
                <a:solidFill>
                  <a:srgbClr val="333399"/>
                </a:solidFill>
              </a:rPr>
              <a:t>会直接把这个数转为</a:t>
            </a:r>
            <a:r>
              <a:rPr lang="en-US" altLang="zh-CN" sz="1800" dirty="0" smtClean="0">
                <a:solidFill>
                  <a:srgbClr val="333399"/>
                </a:solidFill>
              </a:rPr>
              <a:t>0</a:t>
            </a:r>
            <a:r>
              <a:rPr lang="zh-CN" altLang="en-US" sz="1800" dirty="0" smtClean="0">
                <a:solidFill>
                  <a:srgbClr val="333399"/>
                </a:solidFill>
              </a:rPr>
              <a:t>，这称为“负向溢出”。</a:t>
            </a:r>
            <a:endParaRPr lang="zh-CN" altLang="en-US" sz="1800" dirty="0" smtClean="0">
              <a:solidFill>
                <a:srgbClr val="333399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3140968"/>
            <a:ext cx="7427913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176664"/>
            <a:ext cx="8136904" cy="8538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ct val="20000"/>
              </a:spcBef>
              <a:defRPr/>
            </a:pPr>
            <a:r>
              <a:rPr kumimoji="1" lang="en-US" altLang="zh-CN" sz="1800" b="1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1.4.</a:t>
            </a:r>
            <a:r>
              <a:rPr kumimoji="1" lang="zh-CN" altLang="en-US" sz="1800" b="1" dirty="0" smtClean="0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数值的表示法</a:t>
            </a:r>
            <a:endParaRPr kumimoji="1" lang="en-US" altLang="zh-CN" sz="1800" b="1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的数值有多种表示方法，可以用字面形式直接表示，比如</a:t>
            </a:r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35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（十进制）和</a:t>
            </a:r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0xFF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（十六进制）。</a:t>
            </a:r>
            <a:endParaRPr kumimoji="1" lang="zh-CN" altLang="en-US" sz="1800" kern="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pPr rtl="0">
              <a:spcBef>
                <a:spcPct val="20000"/>
              </a:spcBef>
              <a:defRPr/>
            </a:pP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数值也可以采用科学计数法表示，下面是几个科学计数法的例子。</a:t>
            </a: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pPr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pPr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pPr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pPr rtl="0">
              <a:spcBef>
                <a:spcPct val="20000"/>
              </a:spcBef>
              <a:defRPr/>
            </a:pP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科学计数法允许字母</a:t>
            </a:r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e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或</a:t>
            </a:r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E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的后面，跟着一个整数，表示这个数值的指数部分。</a:t>
            </a: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以下两种情况，</a:t>
            </a:r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会自动将数值转为科学计数法表示，其他情况都采用字面形式直接表示。</a:t>
            </a:r>
            <a:endParaRPr kumimoji="1" lang="zh-CN" altLang="en-US" sz="1800" kern="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(1)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小数点前的数字多于</a:t>
            </a:r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21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位。</a:t>
            </a:r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800" kern="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(2)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小数点后的零多于</a:t>
            </a:r>
            <a:r>
              <a:rPr kumimoji="1" lang="en-US" altLang="zh-CN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5</a:t>
            </a:r>
            <a:r>
              <a:rPr kumimoji="1" lang="zh-CN" altLang="en-US" sz="1800" kern="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个。</a:t>
            </a:r>
            <a:endParaRPr kumimoji="1" lang="zh-CN" altLang="en-US" sz="1800" kern="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sz="1800" kern="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pPr rtl="0">
              <a:spcBef>
                <a:spcPct val="20000"/>
              </a:spcBef>
              <a:defRPr/>
            </a:pPr>
            <a:endParaRPr kumimoji="1" lang="zh-CN" altLang="en-US" sz="1800" kern="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defRPr/>
            </a:pPr>
            <a:endParaRPr kumimoji="1" lang="en-US" altLang="zh-CN" sz="1800" kern="0" dirty="0" smtClean="0">
              <a:solidFill>
                <a:srgbClr val="333399"/>
              </a:solidFill>
            </a:endParaRPr>
          </a:p>
          <a:p>
            <a:pPr marL="457200" lvl="0" indent="-457200"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</a:endParaRPr>
          </a:p>
          <a:p>
            <a:pPr>
              <a:defRPr/>
            </a:pPr>
            <a:endParaRPr lang="en-US" altLang="zh-CN" sz="1800" b="1" dirty="0" smtClean="0">
              <a:solidFill>
                <a:srgbClr val="333399"/>
              </a:solidFill>
            </a:endParaRPr>
          </a:p>
          <a:p>
            <a:pPr>
              <a:defRPr/>
            </a:pPr>
            <a:endParaRPr lang="en-US" altLang="zh-CN" sz="1800" b="1" dirty="0" smtClean="0">
              <a:solidFill>
                <a:srgbClr val="333399"/>
              </a:solidFill>
            </a:endParaRPr>
          </a:p>
          <a:p>
            <a:pPr>
              <a:defRPr/>
            </a:pPr>
            <a:endParaRPr lang="en-US" altLang="zh-CN" sz="1800" b="1" dirty="0" smtClean="0">
              <a:solidFill>
                <a:srgbClr val="333399"/>
              </a:solidFill>
            </a:endParaRPr>
          </a:p>
          <a:p>
            <a:pPr>
              <a:defRPr/>
            </a:pPr>
            <a:endParaRPr lang="en-US" altLang="zh-CN" sz="1800" b="1" dirty="0" smtClean="0">
              <a:solidFill>
                <a:srgbClr val="333399"/>
              </a:solidFill>
            </a:endParaRPr>
          </a:p>
          <a:p>
            <a:pPr>
              <a:defRPr/>
            </a:pPr>
            <a:endParaRPr lang="en-US" altLang="zh-CN" sz="1800" b="1" dirty="0" smtClean="0">
              <a:solidFill>
                <a:srgbClr val="333399"/>
              </a:solidFill>
            </a:endParaRPr>
          </a:p>
          <a:p>
            <a:pPr marL="342900" lvl="0" indent="-342900" rtl="0">
              <a:spcBef>
                <a:spcPct val="20000"/>
              </a:spcBef>
              <a:defRPr/>
            </a:pPr>
            <a:endParaRPr kumimoji="1" lang="zh-CN" altLang="en-US" sz="1800" kern="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1800" dirty="0" smtClean="0"/>
          </a:p>
          <a:p>
            <a:endParaRPr lang="zh-CN" altLang="en-US" sz="18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1441350"/>
            <a:ext cx="7272808" cy="1134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861048"/>
            <a:ext cx="5069532" cy="944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5301208"/>
            <a:ext cx="5004767" cy="107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5940" y="512434"/>
            <a:ext cx="8086725" cy="661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ct val="20000"/>
              </a:spcBef>
              <a:defRPr/>
            </a:pPr>
            <a:r>
              <a:rPr lang="en-US" altLang="zh-CN" sz="1800" b="1" dirty="0" smtClean="0">
                <a:solidFill>
                  <a:srgbClr val="333399"/>
                </a:solidFill>
                <a:sym typeface="+mn-ea"/>
              </a:rPr>
              <a:t>1.5 </a:t>
            </a:r>
            <a:r>
              <a:rPr lang="zh-CN" altLang="en-US" sz="1800" b="1" dirty="0" smtClean="0">
                <a:solidFill>
                  <a:srgbClr val="333399"/>
                </a:solidFill>
                <a:sym typeface="+mn-ea"/>
              </a:rPr>
              <a:t>数值的进制</a:t>
            </a:r>
            <a:endParaRPr lang="en-US" altLang="zh-CN" sz="180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使用字面量（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literal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）时，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JavaScript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对整数提供四种进制的表示方法：十进制、十六进制、八进制、二进制。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十进制：没有前导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0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的数值。</a:t>
            </a:r>
            <a:endParaRPr lang="zh-CN" altLang="en-US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八进制：有前缀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0o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或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0O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的数值，或者有前导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0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、且只用到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0-7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的七个阿拉伯数字的数值。</a:t>
            </a:r>
            <a:endParaRPr lang="zh-CN" altLang="en-US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十六进制：有前缀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0x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或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0X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的数值。</a:t>
            </a:r>
            <a:endParaRPr lang="zh-CN" altLang="en-US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二进制：有前缀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0b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或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0B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的数值。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默认情况下，</a:t>
            </a:r>
            <a:r>
              <a:rPr lang="en-US" altLang="zh-CN" sz="1800" dirty="0" smtClean="0">
                <a:solidFill>
                  <a:srgbClr val="333399"/>
                </a:solidFill>
                <a:sym typeface="+mn-ea"/>
              </a:rPr>
              <a:t>JavaScript</a:t>
            </a:r>
            <a:r>
              <a:rPr lang="zh-CN" altLang="en-US" sz="1800" dirty="0" smtClean="0">
                <a:solidFill>
                  <a:srgbClr val="333399"/>
                </a:solidFill>
                <a:sym typeface="+mn-ea"/>
              </a:rPr>
              <a:t>内部会自动将八进制、十六进制、二进制转为十进制。下面是一些例子</a:t>
            </a: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pPr rtl="0">
              <a:spcBef>
                <a:spcPct val="20000"/>
              </a:spcBef>
              <a:defRPr/>
            </a:pPr>
            <a:endParaRPr lang="en-US" altLang="zh-CN" sz="1800" dirty="0" smtClean="0">
              <a:solidFill>
                <a:srgbClr val="333399"/>
              </a:solidFill>
              <a:sym typeface="+mn-ea"/>
            </a:endParaRPr>
          </a:p>
          <a:p>
            <a:endParaRPr lang="en-US" altLang="zh-CN" sz="1800" dirty="0" smtClean="0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endParaRPr lang="en-US" altLang="zh-CN" sz="180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zh-CN" alt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46559" y="4509120"/>
            <a:ext cx="7813873" cy="99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pt模板紫色">
  <a:themeElements>
    <a:clrScheme name="ppt模板紫色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t模板紫色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pt模板紫色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模板紫色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紫色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紫色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紫色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紫色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紫色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I:\gq\ppt\ppt模板紫色.pot</Template>
  <TotalTime>0</TotalTime>
  <Words>7290</Words>
  <Application>WPS 演示</Application>
  <PresentationFormat>全屏显示(4:3)</PresentationFormat>
  <Paragraphs>679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3" baseType="lpstr">
      <vt:lpstr>Arial</vt:lpstr>
      <vt:lpstr>宋体</vt:lpstr>
      <vt:lpstr>Wingdings</vt:lpstr>
      <vt:lpstr>Times New Roman</vt:lpstr>
      <vt:lpstr>微软雅黑</vt:lpstr>
      <vt:lpstr>ppt模板紫色</vt:lpstr>
      <vt:lpstr>海云数据</vt:lpstr>
      <vt:lpstr>主要内容</vt:lpstr>
      <vt:lpstr>一、数据类型</vt:lpstr>
      <vt:lpstr>PowerPoint 演示文稿</vt:lpstr>
      <vt:lpstr>PowerPoint 演示文稿</vt:lpstr>
      <vt:lpstr>二、值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二、类型转换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三、变量声明</vt:lpstr>
      <vt:lpstr>PowerPoint 演示文稿</vt:lpstr>
      <vt:lpstr>PowerPoint 演示文稿</vt:lpstr>
      <vt:lpstr>四、变量的作用域</vt:lpstr>
      <vt:lpstr>PowerPoint 演示文稿</vt:lpstr>
      <vt:lpstr>PowerPoint 演示文稿</vt:lpstr>
      <vt:lpstr>PowerPoint 演示文稿</vt:lpstr>
    </vt:vector>
  </TitlesOfParts>
  <Company>unit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gaoqiao</dc:creator>
  <cp:lastModifiedBy>hy</cp:lastModifiedBy>
  <cp:revision>752</cp:revision>
  <dcterms:created xsi:type="dcterms:W3CDTF">2005-08-09T00:40:00Z</dcterms:created>
  <dcterms:modified xsi:type="dcterms:W3CDTF">2016-11-15T10:26:57Z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