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  <p:sldMasterId id="2147483684" r:id="rId4"/>
  </p:sldMasterIdLst>
  <p:notesMasterIdLst>
    <p:notesMasterId r:id="rId6"/>
  </p:notesMasterIdLst>
  <p:sldIdLst>
    <p:sldId id="265" r:id="rId5"/>
    <p:sldId id="257" r:id="rId7"/>
    <p:sldId id="258" r:id="rId8"/>
    <p:sldId id="259" r:id="rId9"/>
    <p:sldId id="275" r:id="rId10"/>
    <p:sldId id="261" r:id="rId11"/>
    <p:sldId id="262" r:id="rId12"/>
    <p:sldId id="276" r:id="rId13"/>
    <p:sldId id="277" r:id="rId14"/>
    <p:sldId id="278" r:id="rId15"/>
    <p:sldId id="279" r:id="rId16"/>
    <p:sldId id="284" r:id="rId17"/>
    <p:sldId id="285" r:id="rId18"/>
    <p:sldId id="286" r:id="rId19"/>
    <p:sldId id="287" r:id="rId20"/>
    <p:sldId id="288" r:id="rId21"/>
    <p:sldId id="290" r:id="rId22"/>
    <p:sldId id="283" r:id="rId23"/>
  </p:sldIdLst>
  <p:sldSz cx="12192000" cy="6858000"/>
  <p:notesSz cx="6858000" cy="9144000"/>
  <p:defaultTextStyle>
    <a:defPPr>
      <a:defRPr lang="en-US"/>
    </a:defPPr>
    <a:lvl1pPr marL="0" lvl="0" indent="0" algn="l" defTabSz="457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orbel" panose="020B0503020204020204"/>
      </a:defRPr>
    </a:lvl1pPr>
    <a:lvl2pPr marL="457200" lvl="1" indent="0" algn="l" defTabSz="457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orbel" panose="020B0503020204020204"/>
      </a:defRPr>
    </a:lvl2pPr>
    <a:lvl3pPr marL="914400" lvl="2" indent="0" algn="l" defTabSz="457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orbel" panose="020B0503020204020204"/>
      </a:defRPr>
    </a:lvl3pPr>
    <a:lvl4pPr marL="1371600" lvl="3" indent="0" algn="l" defTabSz="457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orbel" panose="020B0503020204020204"/>
      </a:defRPr>
    </a:lvl4pPr>
    <a:lvl5pPr marL="1828800" lvl="4" indent="0" algn="l" defTabSz="457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orbel" panose="020B0503020204020204"/>
      </a:defRPr>
    </a:lvl5pPr>
    <a:lvl6pPr marL="2286000" lvl="5" indent="0" algn="l" defTabSz="457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orbel" panose="020B0503020204020204"/>
      </a:defRPr>
    </a:lvl6pPr>
    <a:lvl7pPr marL="2743200" lvl="6" indent="0" algn="l" defTabSz="457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orbel" panose="020B0503020204020204"/>
      </a:defRPr>
    </a:lvl7pPr>
    <a:lvl8pPr marL="3200400" lvl="7" indent="0" algn="l" defTabSz="457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orbel" panose="020B0503020204020204"/>
      </a:defRPr>
    </a:lvl8pPr>
    <a:lvl9pPr marL="3657600" lvl="8" indent="0" algn="l" defTabSz="457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orbel" panose="020B0503020204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E3E4E6"/>
    <a:srgbClr val="48A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0271"/>
    <p:restoredTop sz="89189"/>
  </p:normalViewPr>
  <p:slideViewPr>
    <p:cSldViewPr snapToGrid="0" snapToObjects="1" showGuides="1">
      <p:cViewPr>
        <p:scale>
          <a:sx n="94" d="100"/>
          <a:sy n="94" d="100"/>
        </p:scale>
        <p:origin x="224" y="144"/>
      </p:cViewPr>
      <p:guideLst>
        <p:guide orient="horz" pos="2160"/>
        <p:guide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二级</a:t>
            </a:r>
            <a:endParaRPr lang="zh-CN" altLang="en-US"/>
          </a:p>
          <a:p>
            <a:pPr lvl="2" indent="0"/>
            <a:r>
              <a:rPr lang="zh-CN" altLang="en-US"/>
              <a:t>三级</a:t>
            </a:r>
            <a:endParaRPr lang="zh-CN" altLang="en-US"/>
          </a:p>
          <a:p>
            <a:pPr lvl="3" indent="0"/>
            <a:r>
              <a:rPr lang="zh-CN" altLang="en-US"/>
              <a:t>四级</a:t>
            </a:r>
            <a:endParaRPr lang="zh-CN" altLang="en-US"/>
          </a:p>
          <a:p>
            <a:pPr lvl="4" indent="0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0751F60-2094-1641-AC0A-2D9B90739956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5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3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3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3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3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3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3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3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3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02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3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1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339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7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8435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3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3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3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Calibri" panose="020F0502020204030204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"/>
          <p:cNvGrpSpPr/>
          <p:nvPr/>
        </p:nvGrpSpPr>
        <p:grpSpPr>
          <a:xfrm>
            <a:off x="546100" y="-4762"/>
            <a:ext cx="5014913" cy="6862762"/>
            <a:chOff x="2928938" y="-4763"/>
            <a:chExt cx="5014912" cy="6862763"/>
          </a:xfrm>
        </p:grpSpPr>
        <p:sp>
          <p:nvSpPr>
            <p:cNvPr id="2051" name="Freeform 6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567035950" y="2147483646"/>
                </a:cxn>
                <a:cxn ang="0">
                  <a:pos x="1688504688" y="0"/>
                </a:cxn>
                <a:cxn ang="0">
                  <a:pos x="1083667188" y="0"/>
                </a:cxn>
                <a:cxn ang="0">
                  <a:pos x="0" y="2147483646"/>
                </a:cxn>
              </a:cxnLst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2" name="Freeform 7"/>
            <p:cNvSpPr/>
            <p:nvPr/>
          </p:nvSpPr>
          <p:spPr>
            <a:xfrm>
              <a:off x="2928938" y="-4763"/>
              <a:ext cx="1035050" cy="2673351"/>
            </a:xfrm>
            <a:custGeom>
              <a:avLst/>
              <a:gdLst/>
              <a:ahLst/>
              <a:cxnLst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3" name="Freeform 9"/>
            <p:cNvSpPr/>
            <p:nvPr/>
          </p:nvSpPr>
          <p:spPr>
            <a:xfrm>
              <a:off x="2928938" y="2582863"/>
              <a:ext cx="2693987" cy="4275137"/>
            </a:xfrm>
            <a:custGeom>
              <a:avLst/>
              <a:gdLst/>
              <a:ahLst/>
              <a:cxnLst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4" name="Freeform 10"/>
            <p:cNvSpPr/>
            <p:nvPr/>
          </p:nvSpPr>
          <p:spPr>
            <a:xfrm>
              <a:off x="3371851" y="2692400"/>
              <a:ext cx="3332161" cy="4165600"/>
            </a:xfrm>
            <a:custGeom>
              <a:avLst/>
              <a:gdLst/>
              <a:ahLst/>
              <a:cxnLst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C5A8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5" name="Freeform 11"/>
            <p:cNvSpPr/>
            <p:nvPr/>
          </p:nvSpPr>
          <p:spPr>
            <a:xfrm>
              <a:off x="3367088" y="2687638"/>
              <a:ext cx="4576762" cy="4170362"/>
            </a:xfrm>
            <a:custGeom>
              <a:avLst/>
              <a:gdLst/>
              <a:ahLst/>
              <a:cxnLst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7C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6" name="Freeform 12"/>
            <p:cNvSpPr/>
            <p:nvPr/>
          </p:nvSpPr>
          <p:spPr>
            <a:xfrm>
              <a:off x="2928938" y="2578100"/>
              <a:ext cx="3584574" cy="4279900"/>
            </a:xfrm>
            <a:custGeom>
              <a:avLst/>
              <a:gdLst/>
              <a:ahLst/>
              <a:cxnLst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fontAlgn="base" hangingPunct="1"/>
            <a:endParaRPr lang="en-US" sz="1000" noProof="1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2413" y="5883275"/>
            <a:ext cx="432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eaLnBrk="1" fontAlgn="base" hangingPunct="1"/>
            <a:endParaRPr sz="1000" noProof="1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2163" y="5883275"/>
            <a:ext cx="550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fontAlgn="base" hangingPunct="1"/>
            <a:fld id="{9A0DB2DC-4C9A-4742-B13C-FB6460FD3503}" type="slidenum">
              <a:rPr lang="en-US" sz="1000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将图片拖动到占位符，或单击添加图标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algn="r" eaLnBrk="1" fontAlgn="base" hangingPunct="1"/>
            <a:endParaRPr lang="en-US" sz="1000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sz="1000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sz="1000" strike="noStrike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algn="r" eaLnBrk="1" fontAlgn="base" hangingPunct="1"/>
            <a:endParaRPr lang="en-US" sz="1000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sz="1000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sz="1000" strike="noStrike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TextBox 13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zh-CN" sz="8000"/>
              <a:t>“</a:t>
            </a:r>
            <a:endParaRPr lang="en-US" altLang="zh-CN" sz="8000"/>
          </a:p>
        </p:txBody>
      </p:sp>
      <p:sp>
        <p:nvSpPr>
          <p:cNvPr id="4106" name="TextBox 14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 algn="r"/>
            <a:r>
              <a:rPr lang="en-US" altLang="zh-CN" sz="8000"/>
              <a:t>”</a:t>
            </a:r>
            <a:endParaRPr lang="en-US" altLang="zh-CN" sz="8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fontAlgn="base" hangingPunct="1"/>
            <a:endParaRPr lang="en-US" sz="1000" noProof="1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eaLnBrk="1" fontAlgn="base" hangingPunct="1"/>
            <a:endParaRPr sz="1000" noProof="1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2163" y="5883275"/>
            <a:ext cx="550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fontAlgn="base" hangingPunct="1"/>
            <a:fld id="{9A0DB2DC-4C9A-4742-B13C-FB6460FD3503}" type="slidenum">
              <a:rPr lang="en-US" sz="1000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algn="r" eaLnBrk="1" fontAlgn="base" hangingPunct="1"/>
            <a:endParaRPr lang="en-US" sz="1000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sz="1000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sz="1000" strike="noStrike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TextBox 13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zh-CN" sz="8000"/>
              <a:t>“</a:t>
            </a:r>
            <a:endParaRPr lang="en-US" altLang="zh-CN" sz="8000"/>
          </a:p>
        </p:txBody>
      </p:sp>
      <p:sp>
        <p:nvSpPr>
          <p:cNvPr id="5130" name="TextBox 14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 algn="r"/>
            <a:r>
              <a:rPr lang="en-US" altLang="zh-CN" sz="8000"/>
              <a:t>”</a:t>
            </a:r>
            <a:endParaRPr lang="en-US" altLang="zh-CN" sz="8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fontAlgn="base" hangingPunct="1"/>
            <a:endParaRPr lang="en-US" sz="1000" noProof="1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eaLnBrk="1" fontAlgn="base" hangingPunct="1"/>
            <a:endParaRPr sz="1000" noProof="1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2163" y="5883275"/>
            <a:ext cx="550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fontAlgn="base" hangingPunct="1"/>
            <a:fld id="{9A0DB2DC-4C9A-4742-B13C-FB6460FD3503}" type="slidenum">
              <a:rPr lang="en-US" sz="1000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lvl="0" algn="r" eaLnBrk="1" fontAlgn="base" hangingPunct="1"/>
            <a:endParaRPr lang="en-US" sz="1000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lvl="0" eaLnBrk="1" fontAlgn="base" hangingPunct="1"/>
            <a:endParaRPr sz="1000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sz="1000" strike="noStrike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algn="r" eaLnBrk="1" fontAlgn="base" hangingPunct="1"/>
            <a:endParaRPr lang="en-US" sz="1000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sz="1000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sz="1000" strike="noStrike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algn="r" eaLnBrk="1" fontAlgn="base" hangingPunct="1"/>
            <a:endParaRPr lang="en-US" sz="1000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sz="1000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sz="1000" strike="noStrike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"/>
          <p:cNvGrpSpPr/>
          <p:nvPr/>
        </p:nvGrpSpPr>
        <p:grpSpPr>
          <a:xfrm>
            <a:off x="546100" y="-4762"/>
            <a:ext cx="5014913" cy="6862762"/>
            <a:chOff x="2928938" y="-4763"/>
            <a:chExt cx="5014912" cy="6862763"/>
          </a:xfrm>
        </p:grpSpPr>
        <p:sp>
          <p:nvSpPr>
            <p:cNvPr id="2051" name="Freeform 6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567035950" y="2147483646"/>
                </a:cxn>
                <a:cxn ang="0">
                  <a:pos x="1688504688" y="0"/>
                </a:cxn>
                <a:cxn ang="0">
                  <a:pos x="1083667188" y="0"/>
                </a:cxn>
                <a:cxn ang="0">
                  <a:pos x="0" y="2147483646"/>
                </a:cxn>
              </a:cxnLst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2" name="Freeform 7"/>
            <p:cNvSpPr/>
            <p:nvPr/>
          </p:nvSpPr>
          <p:spPr>
            <a:xfrm>
              <a:off x="2928938" y="-4763"/>
              <a:ext cx="1035050" cy="2673351"/>
            </a:xfrm>
            <a:custGeom>
              <a:avLst/>
              <a:gdLst/>
              <a:ahLst/>
              <a:cxnLst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3" name="Freeform 9"/>
            <p:cNvSpPr/>
            <p:nvPr/>
          </p:nvSpPr>
          <p:spPr>
            <a:xfrm>
              <a:off x="2928938" y="2582863"/>
              <a:ext cx="2693987" cy="4275137"/>
            </a:xfrm>
            <a:custGeom>
              <a:avLst/>
              <a:gdLst/>
              <a:ahLst/>
              <a:cxnLst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4" name="Freeform 10"/>
            <p:cNvSpPr/>
            <p:nvPr/>
          </p:nvSpPr>
          <p:spPr>
            <a:xfrm>
              <a:off x="3371851" y="2692400"/>
              <a:ext cx="3332161" cy="4165600"/>
            </a:xfrm>
            <a:custGeom>
              <a:avLst/>
              <a:gdLst/>
              <a:ahLst/>
              <a:cxnLst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C5A8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5" name="Freeform 11"/>
            <p:cNvSpPr/>
            <p:nvPr/>
          </p:nvSpPr>
          <p:spPr>
            <a:xfrm>
              <a:off x="3367088" y="2687638"/>
              <a:ext cx="4576762" cy="4170362"/>
            </a:xfrm>
            <a:custGeom>
              <a:avLst/>
              <a:gdLst/>
              <a:ahLst/>
              <a:cxnLst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7C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6" name="Freeform 12"/>
            <p:cNvSpPr/>
            <p:nvPr/>
          </p:nvSpPr>
          <p:spPr>
            <a:xfrm>
              <a:off x="2928938" y="2578100"/>
              <a:ext cx="3584574" cy="4279900"/>
            </a:xfrm>
            <a:custGeom>
              <a:avLst/>
              <a:gdLst/>
              <a:ahLst/>
              <a:cxnLst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fontAlgn="base" hangingPunct="1"/>
            <a:endParaRPr lang="en-US" sz="1000" noProof="1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2413" y="5883275"/>
            <a:ext cx="432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eaLnBrk="1" fontAlgn="base" hangingPunct="1"/>
            <a:endParaRPr sz="1000" noProof="1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2163" y="5883275"/>
            <a:ext cx="550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fontAlgn="base" hangingPunct="1"/>
            <a:fld id="{9A0DB2DC-4C9A-4742-B13C-FB6460FD3503}" type="slidenum">
              <a:rPr lang="en-US" sz="1000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en-US" strike="noStrike" noProof="1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fontAlgn="base" hangingPunct="1"/>
            <a:endParaRPr lang="en-US" sz="1000" noProof="1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eaLnBrk="1" fontAlgn="base" hangingPunct="1"/>
            <a:endParaRPr sz="1000" noProof="1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2163" y="5867400"/>
            <a:ext cx="550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fontAlgn="base" hangingPunct="1"/>
            <a:fld id="{9A0DB2DC-4C9A-4742-B13C-FB6460FD3503}" type="slidenum">
              <a:rPr lang="en-US" sz="1000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en-US" strike="noStrike" noProof="1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fontAlgn="base" hangingPunct="1"/>
            <a:endParaRPr lang="en-US" sz="1000" noProof="1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eaLnBrk="1" fontAlgn="base" hangingPunct="1"/>
            <a:endParaRPr sz="1000" noProof="1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2163" y="5867400"/>
            <a:ext cx="550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fontAlgn="base" hangingPunct="1"/>
            <a:fld id="{9A0DB2DC-4C9A-4742-B13C-FB6460FD3503}" type="slidenum">
              <a:rPr lang="en-US" sz="1000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algn="r" eaLnBrk="1" fontAlgn="base" hangingPunct="1"/>
            <a:endParaRPr lang="en-US" sz="1000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sz="1000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sz="1000" strike="noStrike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algn="r" eaLnBrk="1" fontAlgn="base" hangingPunct="1"/>
            <a:endParaRPr lang="en-US" sz="1000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sz="1000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sz="1000" strike="noStrike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algn="r" eaLnBrk="1" fontAlgn="base" hangingPunct="1"/>
            <a:endParaRPr lang="en-US" sz="1000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sz="1000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sz="1000" strike="noStrike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algn="r" eaLnBrk="1" fontAlgn="base" hangingPunct="1"/>
            <a:endParaRPr lang="en-US" sz="1000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sz="1000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sz="1000" strike="noStrike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algn="r" eaLnBrk="1" fontAlgn="base" hangingPunct="1"/>
            <a:endParaRPr lang="en-US" sz="1000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sz="1000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sz="1000" strike="noStrike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algn="r" eaLnBrk="1" fontAlgn="base" hangingPunct="1"/>
            <a:endParaRPr lang="en-US" sz="1000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sz="1000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sz="1000" strike="noStrike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将图片拖动到占位符，或单击添加图标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algn="r" eaLnBrk="1" fontAlgn="base" hangingPunct="1"/>
            <a:endParaRPr lang="en-US" sz="1000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sz="1000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sz="1000" strike="noStrike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将图片拖动到占位符，或单击添加图标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algn="r" eaLnBrk="1" fontAlgn="base" hangingPunct="1"/>
            <a:endParaRPr lang="en-US" sz="1000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sz="1000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sz="1000" strike="noStrike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algn="r" eaLnBrk="1" fontAlgn="base" hangingPunct="1"/>
            <a:endParaRPr lang="en-US" sz="1000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sz="1000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sz="1000" strike="noStrike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TextBox 13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zh-CN" sz="8000"/>
              <a:t>“</a:t>
            </a:r>
            <a:endParaRPr lang="en-US" altLang="zh-CN" sz="8000"/>
          </a:p>
        </p:txBody>
      </p:sp>
      <p:sp>
        <p:nvSpPr>
          <p:cNvPr id="4106" name="TextBox 14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 algn="r"/>
            <a:r>
              <a:rPr lang="en-US" altLang="zh-CN" sz="8000"/>
              <a:t>”</a:t>
            </a:r>
            <a:endParaRPr lang="en-US" altLang="zh-CN" sz="8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fontAlgn="base" hangingPunct="1"/>
            <a:endParaRPr lang="en-US" sz="1000" noProof="1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eaLnBrk="1" fontAlgn="base" hangingPunct="1"/>
            <a:endParaRPr sz="1000" noProof="1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2163" y="5883275"/>
            <a:ext cx="550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fontAlgn="base" hangingPunct="1"/>
            <a:fld id="{9A0DB2DC-4C9A-4742-B13C-FB6460FD3503}" type="slidenum">
              <a:rPr lang="en-US" sz="1000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algn="r" eaLnBrk="1" fontAlgn="base" hangingPunct="1"/>
            <a:endParaRPr lang="en-US" sz="1000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sz="1000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sz="1000" strike="noStrike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algn="r" eaLnBrk="1" fontAlgn="base" hangingPunct="1"/>
            <a:endParaRPr lang="en-US" sz="1000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sz="1000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sz="1000" strike="noStrike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TextBox 13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zh-CN" sz="8000"/>
              <a:t>“</a:t>
            </a:r>
            <a:endParaRPr lang="en-US" altLang="zh-CN" sz="8000"/>
          </a:p>
        </p:txBody>
      </p:sp>
      <p:sp>
        <p:nvSpPr>
          <p:cNvPr id="5130" name="TextBox 14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 algn="r"/>
            <a:r>
              <a:rPr lang="en-US" altLang="zh-CN" sz="8000"/>
              <a:t>”</a:t>
            </a:r>
            <a:endParaRPr lang="en-US" altLang="zh-CN" sz="8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fontAlgn="base" hangingPunct="1"/>
            <a:endParaRPr lang="en-US" sz="1000" noProof="1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eaLnBrk="1" fontAlgn="base" hangingPunct="1"/>
            <a:endParaRPr sz="1000" noProof="1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2163" y="5883275"/>
            <a:ext cx="550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fontAlgn="base" hangingPunct="1"/>
            <a:fld id="{9A0DB2DC-4C9A-4742-B13C-FB6460FD3503}" type="slidenum">
              <a:rPr lang="en-US" sz="1000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lvl="0" algn="r" eaLnBrk="1" fontAlgn="base" hangingPunct="1"/>
            <a:endParaRPr lang="en-US" sz="1000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lvl="0" eaLnBrk="1" fontAlgn="base" hangingPunct="1"/>
            <a:endParaRPr sz="1000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sz="1000" strike="noStrike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algn="r" eaLnBrk="1" fontAlgn="base" hangingPunct="1"/>
            <a:endParaRPr lang="en-US" sz="1000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sz="1000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sz="1000" strike="noStrike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algn="r" eaLnBrk="1" fontAlgn="base" hangingPunct="1"/>
            <a:endParaRPr lang="en-US" sz="1000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sz="1000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sz="1000" strike="noStrike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98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829800" cy="165576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rgbClr val="80808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9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059543"/>
            <a:ext cx="10515600" cy="511742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0" y="2191657"/>
            <a:ext cx="12192001" cy="2989471"/>
            <a:chOff x="0" y="2191657"/>
            <a:chExt cx="12192001" cy="2989471"/>
          </a:xfrm>
        </p:grpSpPr>
        <p:sp>
          <p:nvSpPr>
            <p:cNvPr id="8" name="任意多边形 7"/>
            <p:cNvSpPr/>
            <p:nvPr userDrawn="1"/>
          </p:nvSpPr>
          <p:spPr>
            <a:xfrm>
              <a:off x="213978" y="2191657"/>
              <a:ext cx="11978023" cy="2989471"/>
            </a:xfrm>
            <a:custGeom>
              <a:avLst/>
              <a:gdLst>
                <a:gd name="connsiteX0" fmla="*/ 0 w 11978023"/>
                <a:gd name="connsiteY0" fmla="*/ 0 h 2989471"/>
                <a:gd name="connsiteX1" fmla="*/ 11978023 w 11978023"/>
                <a:gd name="connsiteY1" fmla="*/ 0 h 2989471"/>
                <a:gd name="connsiteX2" fmla="*/ 11978023 w 11978023"/>
                <a:gd name="connsiteY2" fmla="*/ 2989471 h 2989471"/>
                <a:gd name="connsiteX3" fmla="*/ 2989471 w 11978023"/>
                <a:gd name="connsiteY3" fmla="*/ 2989471 h 298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78023" h="2989471">
                  <a:moveTo>
                    <a:pt x="0" y="0"/>
                  </a:moveTo>
                  <a:lnTo>
                    <a:pt x="11978023" y="0"/>
                  </a:lnTo>
                  <a:lnTo>
                    <a:pt x="11978023" y="2989471"/>
                  </a:lnTo>
                  <a:lnTo>
                    <a:pt x="2989471" y="29894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直角三角形 8"/>
            <p:cNvSpPr/>
            <p:nvPr userDrawn="1"/>
          </p:nvSpPr>
          <p:spPr>
            <a:xfrm>
              <a:off x="0" y="2340939"/>
              <a:ext cx="2840189" cy="284018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214160" y="2294897"/>
              <a:ext cx="2696680" cy="2696680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6238398" y="3609839"/>
              <a:ext cx="445586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09200" y="2869200"/>
            <a:ext cx="4982400" cy="741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9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89988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algn="r" eaLnBrk="1" fontAlgn="base" hangingPunct="1"/>
            <a:endParaRPr lang="en-US" sz="1000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sz="1000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sz="1000" strike="noStrike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800" y="1123200"/>
            <a:ext cx="9831600" cy="23868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r">
              <a:defRPr sz="115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4142971" y="1476928"/>
            <a:ext cx="7764034" cy="47446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0"/>
            <a:ext cx="10515600" cy="900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35200" y="2001600"/>
            <a:ext cx="5526000" cy="3506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801600" cy="419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79280" y="365125"/>
            <a:ext cx="187452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503920" cy="5811838"/>
          </a:xfrm>
          <a:prstGeom prst="rect">
            <a:avLst/>
          </a:prstGeo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algn="r" eaLnBrk="1" fontAlgn="base" hangingPunct="1"/>
            <a:endParaRPr lang="en-US" sz="1000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sz="1000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sz="1000" strike="noStrike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algn="r" eaLnBrk="1" fontAlgn="base" hangingPunct="1"/>
            <a:endParaRPr lang="en-US" sz="1000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sz="1000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sz="1000" strike="noStrike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algn="r" eaLnBrk="1" fontAlgn="base" hangingPunct="1"/>
            <a:endParaRPr lang="en-US" sz="1000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sz="1000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sz="1000" strike="noStrike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algn="r" eaLnBrk="1" fontAlgn="base" hangingPunct="1"/>
            <a:endParaRPr lang="en-US" sz="1000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sz="1000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sz="1000" strike="noStrike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将图片拖动到占位符，或单击添加图标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algn="r" eaLnBrk="1" fontAlgn="base" hangingPunct="1"/>
            <a:endParaRPr lang="en-US" sz="1000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sz="1000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sz="1000" strike="noStrike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11" Type="http://schemas.openxmlformats.org/officeDocument/2006/relationships/image" Target="../media/image6.png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/>
      <p:grpSp>
        <p:nvGrpSpPr>
          <p:cNvPr id="1026" name="Group 6"/>
          <p:cNvGrpSpPr/>
          <p:nvPr/>
        </p:nvGrpSpPr>
        <p:grpSpPr>
          <a:xfrm>
            <a:off x="150813" y="0"/>
            <a:ext cx="2436812" cy="6858000"/>
            <a:chOff x="1320800" y="0"/>
            <a:chExt cx="2436813" cy="6858001"/>
          </a:xfrm>
        </p:grpSpPr>
        <p:sp>
          <p:nvSpPr>
            <p:cNvPr id="1027" name="Freeform 6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393144550" y="2147483646"/>
                </a:cxn>
                <a:cxn ang="0">
                  <a:pos x="1781752056" y="0"/>
                </a:cxn>
                <a:cxn ang="0">
                  <a:pos x="1378526877" y="0"/>
                </a:cxn>
                <a:cxn ang="0">
                  <a:pos x="0" y="2147483646"/>
                </a:cxn>
              </a:cxnLst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" name="Freeform 7"/>
            <p:cNvSpPr/>
            <p:nvPr/>
          </p:nvSpPr>
          <p:spPr>
            <a:xfrm>
              <a:off x="1320800" y="0"/>
              <a:ext cx="1117600" cy="5276851"/>
            </a:xfrm>
            <a:custGeom>
              <a:avLst/>
              <a:gdLst/>
              <a:ahLst/>
              <a:cxnLst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" name="Freeform 8"/>
            <p:cNvSpPr/>
            <p:nvPr/>
          </p:nvSpPr>
          <p:spPr>
            <a:xfrm>
              <a:off x="1320800" y="5238751"/>
              <a:ext cx="1228726" cy="1619250"/>
            </a:xfrm>
            <a:custGeom>
              <a:avLst/>
              <a:gdLst/>
              <a:ahLst/>
              <a:cxnLst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" name="Freeform 9"/>
            <p:cNvSpPr/>
            <p:nvPr/>
          </p:nvSpPr>
          <p:spPr>
            <a:xfrm>
              <a:off x="1627187" y="5291139"/>
              <a:ext cx="1495426" cy="1566862"/>
            </a:xfrm>
            <a:custGeom>
              <a:avLst/>
              <a:gdLst/>
              <a:ahLst/>
              <a:cxnLst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" name="Freeform 10"/>
            <p:cNvSpPr/>
            <p:nvPr/>
          </p:nvSpPr>
          <p:spPr>
            <a:xfrm>
              <a:off x="1627187" y="5286376"/>
              <a:ext cx="2130426" cy="1571625"/>
            </a:xfrm>
            <a:custGeom>
              <a:avLst/>
              <a:gdLst/>
              <a:ahLst/>
              <a:cxnLst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287C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2" name="Freeform 11"/>
            <p:cNvSpPr/>
            <p:nvPr/>
          </p:nvSpPr>
          <p:spPr>
            <a:xfrm>
              <a:off x="1320800" y="5238751"/>
              <a:ext cx="1695451" cy="1619250"/>
            </a:xfrm>
            <a:custGeom>
              <a:avLst/>
              <a:gdLst/>
              <a:ahLst/>
              <a:cxnLst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33" name="Title Placeholder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34" name="Text Placeholder 2"/>
          <p:cNvSpPr>
            <a:spLocks noGrp="1"/>
          </p:cNvSpPr>
          <p:nvPr>
            <p:ph type="body"/>
          </p:nvPr>
        </p:nvSpPr>
        <p:spPr>
          <a:xfrm>
            <a:off x="1484313" y="2667000"/>
            <a:ext cx="10018712" cy="3124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-28575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二级</a:t>
            </a:r>
            <a:endParaRPr lang="zh-CN" altLang="en-US"/>
          </a:p>
          <a:p>
            <a:pPr lvl="2" indent="-285750"/>
            <a:r>
              <a:rPr lang="zh-CN" altLang="en-US"/>
              <a:t>三级</a:t>
            </a:r>
            <a:endParaRPr lang="zh-CN" altLang="en-US"/>
          </a:p>
          <a:p>
            <a:pPr lvl="3" indent="-171450"/>
            <a:r>
              <a:rPr lang="zh-CN" altLang="en-US"/>
              <a:t>四级</a:t>
            </a:r>
            <a:endParaRPr lang="zh-CN" altLang="en-US"/>
          </a:p>
          <a:p>
            <a:pPr lvl="4" indent="-171450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algn="r" eaLnBrk="1" fontAlgn="base" hangingPunct="1"/>
            <a:endParaRPr lang="en-US" sz="1000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/>
            <a:endParaRPr sz="1000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2163" y="5883275"/>
            <a:ext cx="550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algn="r" eaLnBrk="1" fontAlgn="base" hangingPunct="1"/>
            <a:fld id="{9A0DB2DC-4C9A-4742-B13C-FB6460FD3503}" type="slidenum">
              <a:rPr lang="en-US" sz="1000" strike="noStrike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/>
      <p:grpSp>
        <p:nvGrpSpPr>
          <p:cNvPr id="1026" name="Group 6"/>
          <p:cNvGrpSpPr/>
          <p:nvPr/>
        </p:nvGrpSpPr>
        <p:grpSpPr>
          <a:xfrm>
            <a:off x="150813" y="0"/>
            <a:ext cx="2436812" cy="6858000"/>
            <a:chOff x="1320800" y="0"/>
            <a:chExt cx="2436813" cy="6858001"/>
          </a:xfrm>
        </p:grpSpPr>
        <p:sp>
          <p:nvSpPr>
            <p:cNvPr id="1027" name="Freeform 6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393144550" y="2147483646"/>
                </a:cxn>
                <a:cxn ang="0">
                  <a:pos x="1781752056" y="0"/>
                </a:cxn>
                <a:cxn ang="0">
                  <a:pos x="1378526877" y="0"/>
                </a:cxn>
                <a:cxn ang="0">
                  <a:pos x="0" y="2147483646"/>
                </a:cxn>
              </a:cxnLst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" name="Freeform 7"/>
            <p:cNvSpPr/>
            <p:nvPr/>
          </p:nvSpPr>
          <p:spPr>
            <a:xfrm>
              <a:off x="1320800" y="0"/>
              <a:ext cx="1117600" cy="5276851"/>
            </a:xfrm>
            <a:custGeom>
              <a:avLst/>
              <a:gdLst/>
              <a:ahLst/>
              <a:cxnLst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" name="Freeform 8"/>
            <p:cNvSpPr/>
            <p:nvPr/>
          </p:nvSpPr>
          <p:spPr>
            <a:xfrm>
              <a:off x="1320800" y="5238751"/>
              <a:ext cx="1228726" cy="1619250"/>
            </a:xfrm>
            <a:custGeom>
              <a:avLst/>
              <a:gdLst/>
              <a:ahLst/>
              <a:cxnLst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" name="Freeform 9"/>
            <p:cNvSpPr/>
            <p:nvPr/>
          </p:nvSpPr>
          <p:spPr>
            <a:xfrm>
              <a:off x="1627187" y="5291139"/>
              <a:ext cx="1495426" cy="1566862"/>
            </a:xfrm>
            <a:custGeom>
              <a:avLst/>
              <a:gdLst/>
              <a:ahLst/>
              <a:cxnLst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" name="Freeform 10"/>
            <p:cNvSpPr/>
            <p:nvPr/>
          </p:nvSpPr>
          <p:spPr>
            <a:xfrm>
              <a:off x="1627187" y="5286376"/>
              <a:ext cx="2130426" cy="1571625"/>
            </a:xfrm>
            <a:custGeom>
              <a:avLst/>
              <a:gdLst/>
              <a:ahLst/>
              <a:cxnLst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287C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2" name="Freeform 11"/>
            <p:cNvSpPr/>
            <p:nvPr/>
          </p:nvSpPr>
          <p:spPr>
            <a:xfrm>
              <a:off x="1320800" y="5238751"/>
              <a:ext cx="1695451" cy="1619250"/>
            </a:xfrm>
            <a:custGeom>
              <a:avLst/>
              <a:gdLst/>
              <a:ahLst/>
              <a:cxnLst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33" name="Title Placeholder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34" name="Text Placeholder 2"/>
          <p:cNvSpPr>
            <a:spLocks noGrp="1"/>
          </p:cNvSpPr>
          <p:nvPr>
            <p:ph type="body"/>
          </p:nvPr>
        </p:nvSpPr>
        <p:spPr>
          <a:xfrm>
            <a:off x="1484313" y="2667000"/>
            <a:ext cx="10018712" cy="3124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-28575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二级</a:t>
            </a:r>
            <a:endParaRPr lang="zh-CN" altLang="en-US"/>
          </a:p>
          <a:p>
            <a:pPr lvl="2" indent="-285750"/>
            <a:r>
              <a:rPr lang="zh-CN" altLang="en-US"/>
              <a:t>三级</a:t>
            </a:r>
            <a:endParaRPr lang="zh-CN" altLang="en-US"/>
          </a:p>
          <a:p>
            <a:pPr lvl="3" indent="-171450"/>
            <a:r>
              <a:rPr lang="zh-CN" altLang="en-US"/>
              <a:t>四级</a:t>
            </a:r>
            <a:endParaRPr lang="zh-CN" altLang="en-US"/>
          </a:p>
          <a:p>
            <a:pPr lvl="4" indent="-171450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algn="r" eaLnBrk="1" fontAlgn="base" hangingPunct="1"/>
            <a:endParaRPr lang="en-US" sz="1000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/>
            <a:endParaRPr sz="1000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2163" y="5883275"/>
            <a:ext cx="550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algn="r" eaLnBrk="1" fontAlgn="base" hangingPunct="1"/>
            <a:fld id="{9A0DB2DC-4C9A-4742-B13C-FB6460FD3503}" type="slidenum">
              <a:rPr lang="en-US" sz="1000" strike="noStrike" noProof="1">
                <a:latin typeface="Corbel" panose="020B0503020204020204"/>
                <a:ea typeface="Arial" panose="020B0604020202020204" pitchFamily="34" charset="0"/>
                <a:cs typeface="+mn-ea"/>
              </a:rPr>
            </a:fld>
            <a:endParaRPr lang="en-US" sz="10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占位符 1"/>
          <p:cNvSpPr>
            <a:spLocks noGrp="1"/>
          </p:cNvSpPr>
          <p:nvPr>
            <p:ph type="title"/>
          </p:nvPr>
        </p:nvSpPr>
        <p:spPr>
          <a:xfrm>
            <a:off x="838200" y="203201"/>
            <a:ext cx="10515600" cy="566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"/>
          </p:nvPr>
        </p:nvSpPr>
        <p:spPr>
          <a:xfrm>
            <a:off x="838200" y="928914"/>
            <a:ext cx="10515600" cy="5248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0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8" name="直线连接符 7"/>
          <p:cNvCxnSpPr/>
          <p:nvPr/>
        </p:nvCxnSpPr>
        <p:spPr>
          <a:xfrm>
            <a:off x="2344083" y="637540"/>
            <a:ext cx="896911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70" name="文本框 3"/>
          <p:cNvSpPr txBox="1"/>
          <p:nvPr/>
        </p:nvSpPr>
        <p:spPr>
          <a:xfrm>
            <a:off x="2274888" y="2060575"/>
            <a:ext cx="9717087" cy="12668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eaLnBrk="0" hangingPunct="0"/>
            <a:r>
              <a:rPr lang="zh-CN" altLang="en-US" sz="7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海云数据重庆前端分享</a:t>
            </a:r>
            <a:endParaRPr lang="zh-CN" altLang="en-US" sz="7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1" name="文本框 5"/>
          <p:cNvSpPr txBox="1"/>
          <p:nvPr/>
        </p:nvSpPr>
        <p:spPr>
          <a:xfrm>
            <a:off x="9444038" y="5418138"/>
            <a:ext cx="2074862" cy="48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eaLnBrk="0" hangingPunct="0"/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巫琴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172" name="图片 1" descr="QQ截图201607150913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14013" y="1588"/>
            <a:ext cx="1543050" cy="488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直线连接符 17"/>
          <p:cNvCxnSpPr/>
          <p:nvPr/>
        </p:nvCxnSpPr>
        <p:spPr>
          <a:xfrm>
            <a:off x="2301528" y="795655"/>
            <a:ext cx="896911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9462" name="图片 1" descr="QQ截图201607150913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6875" y="134938"/>
            <a:ext cx="1543050" cy="490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686050" y="135255"/>
            <a:ext cx="2038350" cy="1071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3.1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直方图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2508250" y="1869440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转换前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3474085" y="1962150"/>
            <a:ext cx="860425" cy="27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62215" y="1869440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转换后</a:t>
            </a:r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8713470" y="1992630"/>
            <a:ext cx="1030605" cy="242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 descr="5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33195"/>
            <a:ext cx="1895475" cy="2019300"/>
          </a:xfrm>
          <a:prstGeom prst="rect">
            <a:avLst/>
          </a:prstGeom>
        </p:spPr>
      </p:pic>
      <p:pic>
        <p:nvPicPr>
          <p:cNvPr id="11" name="图片 10" descr="5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880" y="1206500"/>
            <a:ext cx="1952625" cy="247713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724275" y="3835400"/>
            <a:ext cx="7955280" cy="20116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可以看到，转换后的数组，长度即分隔数，每一个区间内有落到此区间的数值</a:t>
            </a:r>
            <a:endParaRPr lang="zh-CN" altLang="en-US"/>
          </a:p>
          <a:p>
            <a:pPr algn="l"/>
            <a:r>
              <a:rPr lang="zh-CN" altLang="en-US"/>
              <a:t>（图中的0,1,2,…），数值的个数（length），还有三个参数：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x：  区间的起始位置</a:t>
            </a:r>
            <a:endParaRPr lang="zh-CN" altLang="en-US"/>
          </a:p>
          <a:p>
            <a:pPr algn="l"/>
            <a:r>
              <a:rPr lang="zh-CN" altLang="en-US"/>
              <a:t>dx：区间的宽度</a:t>
            </a:r>
            <a:endParaRPr lang="zh-CN" altLang="en-US"/>
          </a:p>
          <a:p>
            <a:pPr algn="l"/>
            <a:r>
              <a:rPr lang="zh-CN" altLang="en-US"/>
              <a:t>y：  落到此区间的数值的数量（如果 frequency 为 true）</a:t>
            </a:r>
            <a:endParaRPr lang="zh-CN" altLang="en-US"/>
          </a:p>
          <a:p>
            <a:pPr algn="l"/>
            <a:r>
              <a:rPr lang="zh-CN" altLang="en-US"/>
              <a:t>          落到此区间的概率（如果 frequency 为 false）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6" grpId="1"/>
      <p:bldP spid="7" grpId="1" animBg="1"/>
      <p:bldP spid="8" grpId="0"/>
      <p:bldP spid="9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直线连接符 17"/>
          <p:cNvCxnSpPr/>
          <p:nvPr/>
        </p:nvCxnSpPr>
        <p:spPr>
          <a:xfrm>
            <a:off x="2301528" y="726440"/>
            <a:ext cx="896911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9462" name="图片 1" descr="QQ截图201607150913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6875" y="134938"/>
            <a:ext cx="1543050" cy="490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689860" y="41910"/>
            <a:ext cx="20383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3.1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直方图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2046605" y="877570"/>
            <a:ext cx="5854065" cy="7035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4.</a:t>
            </a:r>
            <a:r>
              <a:rPr lang="zh-CN" altLang="en-US" sz="2000"/>
              <a:t>定义一个比例尺    </a:t>
            </a:r>
            <a:r>
              <a:rPr lang="en-US" altLang="zh-CN" sz="2000"/>
              <a:t>(</a:t>
            </a:r>
            <a:r>
              <a:rPr lang="zh-CN" altLang="en-US" sz="2000"/>
              <a:t>定义域</a:t>
            </a:r>
            <a:r>
              <a:rPr lang="en-US" altLang="zh-CN" sz="2000"/>
              <a:t>domain  </a:t>
            </a:r>
            <a:r>
              <a:rPr lang="zh-CN" altLang="en-US" sz="2000"/>
              <a:t>值域</a:t>
            </a:r>
            <a:r>
              <a:rPr lang="en-US" altLang="zh-CN" sz="2000"/>
              <a:t>range</a:t>
            </a:r>
            <a:r>
              <a:rPr lang="zh-CN" altLang="en-US" sz="2000">
                <a:ea typeface="宋体" panose="02010600030101010101" pitchFamily="2" charset="-122"/>
              </a:rPr>
              <a:t>）</a:t>
            </a:r>
            <a:endParaRPr lang="zh-CN" altLang="en-US" sz="2000">
              <a:ea typeface="宋体" panose="02010600030101010101" pitchFamily="2" charset="-122"/>
            </a:endParaRPr>
          </a:p>
          <a:p>
            <a:r>
              <a:rPr lang="zh-CN" altLang="en-US" sz="2000"/>
              <a:t> 当值为最小</a:t>
            </a:r>
            <a:r>
              <a:rPr lang="en-US" altLang="zh-CN" sz="2000"/>
              <a:t>height</a:t>
            </a:r>
            <a:r>
              <a:rPr lang="zh-CN" altLang="en-US" sz="2000"/>
              <a:t>时返回</a:t>
            </a:r>
            <a:r>
              <a:rPr lang="en-US" altLang="zh-CN" sz="2000"/>
              <a:t>0</a:t>
            </a:r>
            <a:r>
              <a:rPr lang="zh-CN" altLang="en-US" sz="2000">
                <a:ea typeface="宋体" panose="02010600030101010101" pitchFamily="2" charset="-122"/>
              </a:rPr>
              <a:t>；当为最大值时返回</a:t>
            </a:r>
            <a:r>
              <a:rPr lang="en-US" altLang="zh-CN" sz="2000">
                <a:ea typeface="宋体" panose="02010600030101010101" pitchFamily="2" charset="-122"/>
              </a:rPr>
              <a:t>400</a:t>
            </a:r>
            <a:r>
              <a:rPr lang="zh-CN" altLang="en-US" sz="2000"/>
              <a:t>  </a:t>
            </a:r>
            <a:endParaRPr lang="zh-CN" altLang="en-US" sz="2000"/>
          </a:p>
        </p:txBody>
      </p:sp>
      <p:pic>
        <p:nvPicPr>
          <p:cNvPr id="5" name="图片 4" descr="QQ截图201607272300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245" y="1581150"/>
            <a:ext cx="5761355" cy="2034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57245" y="3941445"/>
            <a:ext cx="14338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5.</a:t>
            </a:r>
            <a:r>
              <a:rPr lang="zh-CN" altLang="en-US" sz="2000"/>
              <a:t>绘制图形</a:t>
            </a:r>
            <a:r>
              <a:rPr lang="zh-CN" altLang="en-US"/>
              <a:t>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直线连接符 17"/>
          <p:cNvCxnSpPr/>
          <p:nvPr/>
        </p:nvCxnSpPr>
        <p:spPr>
          <a:xfrm>
            <a:off x="2301528" y="827405"/>
            <a:ext cx="896911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9462" name="图片 1" descr="QQ截图201607150913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6875" y="134938"/>
            <a:ext cx="1543050" cy="490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289175" y="135255"/>
            <a:ext cx="46316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4.1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使用</a:t>
            </a:r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datum()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绑定数据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2205355" y="960120"/>
            <a:ext cx="9030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datum(</a:t>
            </a:r>
            <a:r>
              <a:rPr lang="en-US" altLang="zh-CN"/>
              <a:t>value</a:t>
            </a:r>
            <a:r>
              <a:rPr lang="zh-CN" altLang="en-US"/>
              <a:t>)：将指定数据赋值给被选择元素。</a:t>
            </a:r>
            <a:r>
              <a:rPr lang="en-US" altLang="zh-CN"/>
              <a:t>value</a:t>
            </a:r>
            <a:r>
              <a:rPr lang="zh-CN" altLang="en-US">
                <a:ea typeface="宋体" panose="02010600030101010101" pitchFamily="2" charset="-122"/>
              </a:rPr>
              <a:t>：可以为数值、字符串、布尔、对象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7" name="图片 6" descr="QQ截图201607272327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55" y="1541780"/>
            <a:ext cx="3101340" cy="2286000"/>
          </a:xfrm>
          <a:prstGeom prst="rect">
            <a:avLst/>
          </a:prstGeom>
        </p:spPr>
      </p:pic>
      <p:pic>
        <p:nvPicPr>
          <p:cNvPr id="8" name="图片 7" descr="QQ截图201607272328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825" y="1541780"/>
            <a:ext cx="2148840" cy="1470660"/>
          </a:xfrm>
          <a:prstGeom prst="rect">
            <a:avLst/>
          </a:prstGeom>
        </p:spPr>
      </p:pic>
      <p:pic>
        <p:nvPicPr>
          <p:cNvPr id="9" name="图片 8" descr="QQ截图201607272328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340" y="1541780"/>
            <a:ext cx="2377440" cy="13868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004185" y="3961130"/>
            <a:ext cx="919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SO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datum()</a:t>
            </a:r>
            <a:r>
              <a:rPr lang="zh-CN" altLang="en-US">
                <a:ea typeface="宋体" panose="02010600030101010101" pitchFamily="2" charset="-122"/>
              </a:rPr>
              <a:t>的工作原理就是对于选择集中的每一个元素，都为其增加一个__data__属性。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1" name="图片 10" descr="QQ截图201607272350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940" y="4411345"/>
            <a:ext cx="3719195" cy="11353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695825" y="5725160"/>
            <a:ext cx="7635875" cy="9169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其实datum()是用D3的property()函数实现的：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如果有参数value，则调用property给当前对象添加一个__data__属性，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否则返回__data__属性值。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直线连接符 17"/>
          <p:cNvCxnSpPr/>
          <p:nvPr/>
        </p:nvCxnSpPr>
        <p:spPr>
          <a:xfrm>
            <a:off x="2301528" y="827405"/>
            <a:ext cx="896911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9462" name="图片 1" descr="QQ截图201607150913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6875" y="134938"/>
            <a:ext cx="1543050" cy="490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289175" y="135255"/>
            <a:ext cx="46316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4.1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使用</a:t>
            </a:r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datum()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绑定数据</a:t>
            </a:r>
            <a:endParaRPr lang="zh-CN" altLang="en-US" sz="3200"/>
          </a:p>
        </p:txBody>
      </p:sp>
      <p:pic>
        <p:nvPicPr>
          <p:cNvPr id="4" name="图片 3" descr="QQ截图201607272345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735" y="1414145"/>
            <a:ext cx="3894455" cy="2636520"/>
          </a:xfrm>
          <a:prstGeom prst="rect">
            <a:avLst/>
          </a:prstGeom>
        </p:spPr>
      </p:pic>
      <p:pic>
        <p:nvPicPr>
          <p:cNvPr id="11" name="图片 10" descr="QQ截图201607272346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0" y="1414145"/>
            <a:ext cx="3742055" cy="21945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296920" y="4451350"/>
            <a:ext cx="8710930" cy="7035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结论：</a:t>
            </a:r>
            <a:r>
              <a:rPr lang="en-US" altLang="zh-CN" sz="2000"/>
              <a:t>1.</a:t>
            </a:r>
            <a:r>
              <a:rPr lang="zh-CN" altLang="en-US" sz="2000"/>
              <a:t>d表示被绑定的数据，i表示的索引号</a:t>
            </a:r>
            <a:endParaRPr lang="zh-CN" altLang="en-US" sz="2000"/>
          </a:p>
          <a:p>
            <a:pPr algn="l"/>
            <a:r>
              <a:rPr lang="zh-CN" altLang="en-US" sz="2000"/>
              <a:t>  </a:t>
            </a:r>
            <a:r>
              <a:rPr lang="en-US" altLang="zh-CN" sz="2000"/>
              <a:t>	     2.在被绑定数据的选择集中添加元素后，新元素也会具有被绑定数据。</a:t>
            </a:r>
            <a:endParaRPr lang="en-US" altLang="zh-CN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直线连接符 17"/>
          <p:cNvCxnSpPr/>
          <p:nvPr/>
        </p:nvCxnSpPr>
        <p:spPr>
          <a:xfrm>
            <a:off x="2301528" y="827405"/>
            <a:ext cx="896911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9462" name="图片 1" descr="QQ截图201607150913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6875" y="134938"/>
            <a:ext cx="1543050" cy="490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289175" y="135255"/>
            <a:ext cx="43903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</a:t>
            </a:r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4.2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使用</a:t>
            </a:r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data()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绑定数据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2372995" y="1057275"/>
            <a:ext cx="8183880" cy="1191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data()函数能够将数组各项分别绑定到各元素上，而且能够设置绑定的规则。</a:t>
            </a:r>
            <a:endParaRPr lang="zh-CN" altLang="en-US"/>
          </a:p>
          <a:p>
            <a:pPr algn="l"/>
            <a:r>
              <a:rPr lang="zh-CN" altLang="en-US"/>
              <a:t>data()还能够处理数组长度与元素数量不一致的情况。</a:t>
            </a:r>
            <a:endParaRPr lang="zh-CN" altLang="en-US"/>
          </a:p>
          <a:p>
            <a:pPr algn="l"/>
            <a:r>
              <a:rPr lang="zh-CN" altLang="en-US"/>
              <a:t>当数组长度大于元素数量，能为多余数据预留元素位置，以便将来插入新元素；</a:t>
            </a:r>
            <a:endParaRPr lang="zh-CN" altLang="en-US"/>
          </a:p>
          <a:p>
            <a:pPr algn="l"/>
            <a:r>
              <a:rPr lang="zh-CN" altLang="en-US"/>
              <a:t>当数组长度小于元素数量时，能提供指向多余元素的方法，以便将来删除。</a:t>
            </a:r>
            <a:endParaRPr lang="zh-CN" altLang="en-US"/>
          </a:p>
        </p:txBody>
      </p:sp>
      <p:pic>
        <p:nvPicPr>
          <p:cNvPr id="7" name="图片 6" descr="QQ截图20160728000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995" y="2354580"/>
            <a:ext cx="3307080" cy="2148840"/>
          </a:xfrm>
          <a:prstGeom prst="rect">
            <a:avLst/>
          </a:prstGeom>
        </p:spPr>
      </p:pic>
      <p:pic>
        <p:nvPicPr>
          <p:cNvPr id="8" name="图片 7" descr="QQ截图201607272359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615" y="2354580"/>
            <a:ext cx="2019300" cy="1066800"/>
          </a:xfrm>
          <a:prstGeom prst="rect">
            <a:avLst/>
          </a:prstGeom>
        </p:spPr>
      </p:pic>
      <p:pic>
        <p:nvPicPr>
          <p:cNvPr id="9" name="图片 8" descr="QQ截图201607272359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5085" y="2354580"/>
            <a:ext cx="2004060" cy="982980"/>
          </a:xfrm>
          <a:prstGeom prst="rect">
            <a:avLst/>
          </a:prstGeom>
        </p:spPr>
      </p:pic>
      <p:pic>
        <p:nvPicPr>
          <p:cNvPr id="10" name="图片 9" descr="QQ截图201607280000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4595" y="3602990"/>
            <a:ext cx="1958340" cy="10210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直线连接符 17"/>
          <p:cNvCxnSpPr/>
          <p:nvPr/>
        </p:nvCxnSpPr>
        <p:spPr>
          <a:xfrm>
            <a:off x="2301528" y="827405"/>
            <a:ext cx="896911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9462" name="图片 1" descr="QQ截图201607150913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6875" y="134938"/>
            <a:ext cx="1543050" cy="490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289175" y="135255"/>
            <a:ext cx="48209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4.3  datum()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和</a:t>
            </a:r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data()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的区别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2376170" y="1030605"/>
            <a:ext cx="8818880" cy="1191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要将一个数组的各项分别绑定到各元素上，假设要绑定的数组为[3,6,9]。</a:t>
            </a:r>
            <a:endParaRPr lang="zh-CN" altLang="en-US"/>
          </a:p>
          <a:p>
            <a:pPr algn="l"/>
            <a:r>
              <a:rPr lang="zh-CN" altLang="en-US"/>
              <a:t>那么我们希望第一个p元素绑定3，第二个绑定6，第三个绑定9。</a:t>
            </a:r>
            <a:endParaRPr lang="zh-CN" altLang="en-US"/>
          </a:p>
          <a:p>
            <a:pPr algn="l"/>
            <a:r>
              <a:rPr lang="zh-CN" altLang="en-US"/>
              <a:t>这种情况就需要使用data()函数，如果使用datum()，则会将数组本身绑定到各元素上，</a:t>
            </a:r>
            <a:endParaRPr lang="zh-CN" altLang="en-US"/>
          </a:p>
          <a:p>
            <a:pPr algn="l"/>
            <a:r>
              <a:rPr lang="zh-CN" altLang="en-US"/>
              <a:t>即第一个p元素绑定[3,6,9]，第二个绑定[3,6,9]，第三个也是绑定[3,6,9]。</a:t>
            </a:r>
            <a:endParaRPr lang="zh-CN" altLang="en-US"/>
          </a:p>
        </p:txBody>
      </p:sp>
      <p:pic>
        <p:nvPicPr>
          <p:cNvPr id="4" name="图片 3" descr="4-4-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130" y="2625725"/>
            <a:ext cx="5675630" cy="2813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直线连接符 17"/>
          <p:cNvCxnSpPr/>
          <p:nvPr/>
        </p:nvCxnSpPr>
        <p:spPr>
          <a:xfrm>
            <a:off x="2301528" y="827405"/>
            <a:ext cx="896911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9462" name="图片 1" descr="QQ截图201607150913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6875" y="134938"/>
            <a:ext cx="1543050" cy="490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289175" y="135255"/>
            <a:ext cx="2505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 5.1  </a:t>
            </a:r>
            <a:r>
              <a:rPr 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D3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优势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960245" y="1139825"/>
            <a:ext cx="10139680" cy="4361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可视化的库有很多，基于</a:t>
            </a:r>
            <a:r>
              <a:rPr lang="en-US" altLang="zh-CN" sz="2000"/>
              <a:t>javascript</a:t>
            </a:r>
            <a:r>
              <a:rPr lang="zh-CN" altLang="en-US" sz="2000"/>
              <a:t>开发的库也有很多，</a:t>
            </a:r>
            <a:r>
              <a:rPr lang="en-US" altLang="zh-CN" sz="2000"/>
              <a:t>D3</a:t>
            </a:r>
            <a:r>
              <a:rPr lang="zh-CN" altLang="en-US" sz="2000"/>
              <a:t>有啥优势呢？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en-US" altLang="zh-CN" sz="2000"/>
              <a:t>	(1).</a:t>
            </a:r>
            <a:r>
              <a:rPr sz="2000"/>
              <a:t>D3 能够将数据与 DOM 绑定在一起，使得数据与图形成为一个整体</a:t>
            </a:r>
            <a:r>
              <a:rPr lang="zh-CN" sz="2000">
                <a:ea typeface="宋体" panose="02010600030101010101" pitchFamily="2" charset="-122"/>
              </a:rPr>
              <a:t>。</a:t>
            </a:r>
            <a:endParaRPr lang="zh-CN" sz="2000">
              <a:ea typeface="宋体" panose="02010600030101010101" pitchFamily="2" charset="-122"/>
            </a:endParaRPr>
          </a:p>
          <a:p>
            <a:pPr algn="l"/>
            <a:endParaRPr lang="zh-CN" sz="2000">
              <a:ea typeface="宋体" panose="02010600030101010101" pitchFamily="2" charset="-122"/>
            </a:endParaRPr>
          </a:p>
          <a:p>
            <a:pPr algn="l"/>
            <a:r>
              <a:rPr lang="zh-CN" altLang="en-US" sz="2000"/>
              <a:t>    </a:t>
            </a:r>
            <a:r>
              <a:rPr lang="en-US" altLang="zh-CN" sz="2000"/>
              <a:t>	(2).</a:t>
            </a:r>
            <a:r>
              <a:rPr lang="zh-CN" altLang="en-US" sz="2000"/>
              <a:t>数据转换和绘制是独立的。很多可视化库的做法是：提供一个函数 drawPie() </a:t>
            </a:r>
            <a:endParaRPr lang="zh-CN" altLang="en-US" sz="2000"/>
          </a:p>
          <a:p>
            <a:pPr algn="l"/>
            <a:r>
              <a:rPr lang="en-US" altLang="zh-CN" sz="2000"/>
              <a:t>	       </a:t>
            </a:r>
            <a:r>
              <a:rPr lang="zh-CN" altLang="en-US" sz="2000"/>
              <a:t>输入数据，直接绘制出饼状图。但 D3 的做法是：提供一个函数 computePie()</a:t>
            </a:r>
            <a:endParaRPr lang="zh-CN" altLang="en-US" sz="2000"/>
          </a:p>
          <a:p>
            <a:pPr algn="l"/>
            <a:r>
              <a:rPr lang="zh-CN" altLang="en-US" sz="2000"/>
              <a:t>                可将数据转换成饼状图的数据，然后开发者可使用自己喜欢的方式来绘制饼状图。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en-US" altLang="zh-CN" sz="2000"/>
              <a:t>	(3).</a:t>
            </a:r>
            <a:r>
              <a:rPr lang="zh-CN" altLang="en-US" sz="2000"/>
              <a:t>代码简洁，使用了链式语法。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en-US" altLang="zh-CN" sz="2000"/>
              <a:t>	(4).</a:t>
            </a:r>
            <a:r>
              <a:rPr lang="zh-CN" altLang="en-US" sz="2000"/>
              <a:t>D3 将大量复杂的算法封装成一个一个”布局“，用于转换数据。</a:t>
            </a:r>
            <a:endParaRPr lang="zh-CN" altLang="en-US" sz="2000"/>
          </a:p>
          <a:p>
            <a:pPr algn="l"/>
            <a:r>
              <a:rPr lang="en-US" altLang="zh-CN" sz="2000"/>
              <a:t>	       </a:t>
            </a:r>
            <a:r>
              <a:rPr lang="zh-CN" altLang="en-US" sz="2000"/>
              <a:t>能够适用于各种图表的制作。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 </a:t>
            </a:r>
            <a:r>
              <a:rPr lang="en-US" altLang="zh-CN" sz="2000"/>
              <a:t>	(5).</a:t>
            </a:r>
            <a:r>
              <a:rPr lang="zh-CN" altLang="en-US" sz="2000"/>
              <a:t>基于</a:t>
            </a:r>
            <a:r>
              <a:rPr lang="en-US" altLang="zh-CN" sz="2000"/>
              <a:t>SVG</a:t>
            </a:r>
            <a:r>
              <a:rPr lang="zh-CN" altLang="en-US" sz="2000">
                <a:ea typeface="宋体" panose="02010600030101010101" pitchFamily="2" charset="-122"/>
              </a:rPr>
              <a:t>，缩放不会损失精度。</a:t>
            </a:r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  <p:bldP spid="5" grpId="4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直线连接符 17"/>
          <p:cNvCxnSpPr/>
          <p:nvPr/>
        </p:nvCxnSpPr>
        <p:spPr>
          <a:xfrm>
            <a:off x="2301528" y="827405"/>
            <a:ext cx="896911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9462" name="图片 1" descr="QQ截图201607150913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6875" y="134938"/>
            <a:ext cx="1543050" cy="490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289175" y="135255"/>
            <a:ext cx="40754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</a:t>
            </a:r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5.2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你觉得</a:t>
            </a:r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D3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难吗？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2474595" y="1272540"/>
            <a:ext cx="7882255" cy="1617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/>
              <a:t>(1).</a:t>
            </a:r>
            <a:r>
              <a:rPr lang="zh-CN" altLang="en-US" sz="2000"/>
              <a:t>官方文档写得不好：每个例子怎么做的只有代码，没有文字说明。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en-US" altLang="zh-CN" sz="2000"/>
              <a:t>(2).</a:t>
            </a:r>
            <a:r>
              <a:rPr lang="zh-CN" altLang="en-US" sz="2000"/>
              <a:t>不容易适应数据转换和绘制分开的模式。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en-US" altLang="zh-CN" sz="2000"/>
              <a:t>(3).English</a:t>
            </a:r>
            <a:r>
              <a:rPr lang="zh-CN" altLang="en-US" sz="2000"/>
              <a:t>不好。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4229735" y="3620135"/>
            <a:ext cx="7040880" cy="1191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D3 就像是写毛笔字，其他的可视化库就像是写钢笔字。</a:t>
            </a:r>
            <a:endParaRPr lang="zh-CN" altLang="en-US"/>
          </a:p>
          <a:p>
            <a:pPr algn="l"/>
            <a:r>
              <a:rPr lang="zh-CN" altLang="en-US"/>
              <a:t>钢笔字上手容易，下笔简单，快捷，写出来的东西叫做文章。</a:t>
            </a:r>
            <a:endParaRPr lang="zh-CN" altLang="en-US"/>
          </a:p>
          <a:p>
            <a:pPr algn="l"/>
            <a:r>
              <a:rPr lang="zh-CN" altLang="en-US"/>
              <a:t>毛笔字需要长期磨练，上手较难，但是一旦掌握了，便能行云流水，</a:t>
            </a:r>
            <a:endParaRPr lang="zh-CN" altLang="en-US"/>
          </a:p>
          <a:p>
            <a:pPr algn="l"/>
            <a:r>
              <a:rPr lang="zh-CN" altLang="en-US"/>
              <a:t>心随念想，可进可退，只在笔尖，写出来的东西叫做艺术。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6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>
                <a:latin typeface="+mj-lt"/>
                <a:ea typeface="+mj-ea"/>
                <a:cs typeface="+mj-cs"/>
              </a:rPr>
              <a:t>谢谢大家！</a:t>
            </a:r>
            <a:endParaRPr lang="zh-CN" altLang="en-US" smtClean="0"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3E4E6">
                <a:alpha val="100000"/>
              </a:srgbClr>
            </a:gs>
            <a:gs pos="33000">
              <a:srgbClr val="F2F2F2">
                <a:alpha val="100000"/>
              </a:srgbClr>
            </a:gs>
            <a:gs pos="83000">
              <a:srgbClr val="E3E4E6">
                <a:alpha val="100000"/>
              </a:srgbClr>
            </a:gs>
            <a:gs pos="100000">
              <a:srgbClr val="E3E4E6">
                <a:alpha val="100000"/>
              </a:srgb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9218" name="文本框 4"/>
          <p:cNvSpPr txBox="1"/>
          <p:nvPr/>
        </p:nvSpPr>
        <p:spPr>
          <a:xfrm>
            <a:off x="2301875" y="134938"/>
            <a:ext cx="1303338" cy="6127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直线连接符 17"/>
          <p:cNvCxnSpPr/>
          <p:nvPr/>
        </p:nvCxnSpPr>
        <p:spPr>
          <a:xfrm>
            <a:off x="2302163" y="880745"/>
            <a:ext cx="896911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222" name="图片 1" descr="QQ截图201607150913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6875" y="134938"/>
            <a:ext cx="1543050" cy="490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605530" y="1252220"/>
            <a:ext cx="3202940" cy="1161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一</a:t>
            </a:r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 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数据可视化之美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l"/>
            <a:endParaRPr lang="en-US" altLang="zh-CN" sz="1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l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1.1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数据可视化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l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1.2  D3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是什么？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05530" y="2876550"/>
            <a:ext cx="2566670" cy="14357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二</a:t>
            </a:r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 D3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入门系列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altLang="zh-CN" sz="1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 sz="1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2.1  D3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的安装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2.2  HelloWorld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2.3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做一个简单的图表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27595" y="1252220"/>
            <a:ext cx="4020185" cy="887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三</a:t>
            </a:r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 D3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进阶系列（一个栗子）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altLang="zh-CN" sz="1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3.1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直方图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27595" y="2876550"/>
            <a:ext cx="2974340" cy="14357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四</a:t>
            </a:r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 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选择集与数据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altLang="zh-CN" sz="1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 sz="1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4.1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使用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datum()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绑定数据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4.2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使用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data()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绑定数据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4.3  datum()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和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data()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的区别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27595" y="4571365"/>
            <a:ext cx="2372995" cy="11614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五</a:t>
            </a:r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 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总结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altLang="zh-CN" sz="1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 sz="1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5.1  </a:t>
            </a:r>
            <a:r>
              <a:rPr 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优势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5.2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你觉得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难吗？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文本框 4"/>
          <p:cNvSpPr txBox="1"/>
          <p:nvPr/>
        </p:nvSpPr>
        <p:spPr>
          <a:xfrm>
            <a:off x="2301875" y="134938"/>
            <a:ext cx="69469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1.1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数据可视化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直线连接符 17"/>
          <p:cNvCxnSpPr/>
          <p:nvPr/>
        </p:nvCxnSpPr>
        <p:spPr>
          <a:xfrm>
            <a:off x="2302163" y="790258"/>
            <a:ext cx="896911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1268" name="图片 1" descr="QQ截图201607150913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6875" y="134938"/>
            <a:ext cx="1543050" cy="490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085340" y="1051560"/>
            <a:ext cx="10222865" cy="1402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数据可视化是什么？</a:t>
            </a:r>
            <a:endParaRPr lang="zh-CN" altLang="en-US" sz="2000"/>
          </a:p>
          <a:p>
            <a:pPr algn="l"/>
            <a:r>
              <a:rPr lang="en-US" altLang="zh-CN"/>
              <a:t>	</a:t>
            </a:r>
            <a:r>
              <a:rPr lang="zh-CN" altLang="en-US" sz="1600"/>
              <a:t>数据可视化</a:t>
            </a:r>
            <a:r>
              <a:rPr lang="en-US" altLang="zh-CN" sz="1600"/>
              <a:t>(Data Visualization) </a:t>
            </a:r>
            <a:r>
              <a:rPr lang="zh-CN" altLang="en-US" sz="1600"/>
              <a:t>起源于</a:t>
            </a:r>
            <a:r>
              <a:rPr lang="en-US" altLang="zh-CN" sz="1600"/>
              <a:t>18</a:t>
            </a:r>
            <a:r>
              <a:rPr lang="zh-CN" altLang="en-US" sz="1600"/>
              <a:t>世纪，一个歪果仁在他出版的书籍中第一次使用了柱形图和折线图。</a:t>
            </a:r>
            <a:endParaRPr lang="zh-CN" altLang="en-US" sz="1600"/>
          </a:p>
          <a:p>
            <a:pPr algn="l"/>
            <a:r>
              <a:rPr lang="zh-CN" altLang="en-US" sz="1600"/>
              <a:t>The main goal of data visualization is its ability to visualize data, communicating information clearly and effectively.</a:t>
            </a:r>
            <a:endParaRPr lang="zh-CN" altLang="en-US" sz="1600"/>
          </a:p>
          <a:p>
            <a:pPr algn="l"/>
            <a:r>
              <a:rPr lang="zh-CN" altLang="en-US" sz="1600"/>
              <a:t>数据可视化的目的，是要对数据进行可视化处理，以使得能够明确地、有效地传递信息。  </a:t>
            </a:r>
            <a:r>
              <a:rPr lang="en-US" altLang="zh-CN" sz="1600"/>
              <a:t>——— Vitaly Friedman</a:t>
            </a:r>
            <a:endParaRPr lang="en-US" altLang="zh-CN" sz="1600"/>
          </a:p>
          <a:p>
            <a:pPr algn="l"/>
            <a:endParaRPr lang="en-US" altLang="zh-CN" sz="1600"/>
          </a:p>
        </p:txBody>
      </p:sp>
      <p:sp>
        <p:nvSpPr>
          <p:cNvPr id="3" name="文本框 2"/>
          <p:cNvSpPr txBox="1"/>
          <p:nvPr/>
        </p:nvSpPr>
        <p:spPr>
          <a:xfrm>
            <a:off x="2870200" y="2453640"/>
            <a:ext cx="65836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你能第一眼看出哪一个最大吗？（最先看出来的奖励红包一个）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213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654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158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1050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220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1150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897</a:t>
            </a:r>
            <a:r>
              <a:rPr lang="zh-CN" altLang="en-US">
                <a:sym typeface="+mn-ea"/>
              </a:rPr>
              <a:t>】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95295" y="334581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可视化之后</a:t>
            </a:r>
            <a:endParaRPr lang="zh-CN" altLang="en-US"/>
          </a:p>
        </p:txBody>
      </p:sp>
      <p:cxnSp>
        <p:nvCxnSpPr>
          <p:cNvPr id="9" name="肘形连接符 8"/>
          <p:cNvCxnSpPr/>
          <p:nvPr/>
        </p:nvCxnSpPr>
        <p:spPr>
          <a:xfrm>
            <a:off x="4321175" y="3529965"/>
            <a:ext cx="939165" cy="662305"/>
          </a:xfrm>
          <a:prstGeom prst="bentConnector3">
            <a:avLst>
              <a:gd name="adj1" fmla="val 50034"/>
            </a:avLst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图片 9" descr="QQ截图201607270014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735" y="3529965"/>
            <a:ext cx="2747010" cy="19126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70170" y="5650230"/>
            <a:ext cx="3230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大数据时代的意义在哪呢？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4653915" y="6046470"/>
            <a:ext cx="745426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	</a:t>
            </a:r>
            <a:r>
              <a:rPr lang="zh-CN" altLang="en-US"/>
              <a:t>数据可视化（ Data Visualization ）是把人类看不见的事物、现象等用</a:t>
            </a:r>
            <a:endParaRPr lang="zh-CN" altLang="en-US"/>
          </a:p>
          <a:p>
            <a:pPr algn="l"/>
            <a:r>
              <a:rPr lang="zh-CN" altLang="en-US"/>
              <a:t>人类能看见的方式把它表现出来。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92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192" decel="100000"/>
                                        <p:tgtEl>
                                          <p:spTgt spid="1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6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7" dur="192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8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9" dur="192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0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5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92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92" decel="100000"/>
                                        <p:tgtEl>
                                          <p:spTgt spid="1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5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6" dur="192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7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8" dur="192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9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2"/>
      <p:bldP spid="7" grpId="0"/>
      <p:bldP spid="11" grpId="0"/>
      <p:bldP spid="12" grpId="0"/>
      <p:bldP spid="11" grpId="1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文本框 4"/>
          <p:cNvSpPr txBox="1"/>
          <p:nvPr/>
        </p:nvSpPr>
        <p:spPr>
          <a:xfrm>
            <a:off x="2301875" y="134938"/>
            <a:ext cx="6016625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l"/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1.2 D3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是什么？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直线连接符 17"/>
          <p:cNvCxnSpPr/>
          <p:nvPr/>
        </p:nvCxnSpPr>
        <p:spPr>
          <a:xfrm>
            <a:off x="2302163" y="785178"/>
            <a:ext cx="896911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3318" name="图片 2" descr="QQ截图201607150913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6875" y="134938"/>
            <a:ext cx="1543050" cy="490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955165" y="1054735"/>
            <a:ext cx="9718040" cy="283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/>
              <a:t>	D3</a:t>
            </a:r>
            <a:r>
              <a:rPr lang="zh-CN" altLang="en-US" sz="2000"/>
              <a:t>全称是</a:t>
            </a:r>
            <a:r>
              <a:rPr lang="en-US" altLang="zh-CN" sz="2000"/>
              <a:t>(Data-Driven Documents)</a:t>
            </a:r>
            <a:r>
              <a:rPr lang="zh-CN" altLang="en-US" sz="2000">
                <a:ea typeface="宋体" panose="02010600030101010101" pitchFamily="2" charset="-122"/>
              </a:rPr>
              <a:t>，顾名思义可以知道是一个被数据驱动的文档。</a:t>
            </a:r>
            <a:endParaRPr lang="zh-CN" altLang="en-US" sz="2000">
              <a:ea typeface="宋体" panose="02010600030101010101" pitchFamily="2" charset="-122"/>
            </a:endParaRPr>
          </a:p>
          <a:p>
            <a:pPr algn="l"/>
            <a:r>
              <a:rPr lang="zh-CN" altLang="en-US" sz="2000">
                <a:ea typeface="宋体" panose="02010600030101010101" pitchFamily="2" charset="-122"/>
              </a:rPr>
              <a:t>说白了就是</a:t>
            </a:r>
            <a:r>
              <a:rPr lang="en-US" altLang="zh-CN" sz="2000">
                <a:ea typeface="宋体" panose="02010600030101010101" pitchFamily="2" charset="-122"/>
              </a:rPr>
              <a:t>javascript</a:t>
            </a:r>
            <a:r>
              <a:rPr lang="zh-CN" altLang="en-US" sz="2000">
                <a:ea typeface="宋体" panose="02010600030101010101" pitchFamily="2" charset="-122"/>
              </a:rPr>
              <a:t>的函数库，使用它主要是来做可视化的。</a:t>
            </a:r>
            <a:endParaRPr lang="zh-CN" altLang="en-US" sz="2000">
              <a:ea typeface="宋体" panose="02010600030101010101" pitchFamily="2" charset="-122"/>
            </a:endParaRPr>
          </a:p>
          <a:p>
            <a:pPr algn="l"/>
            <a:endParaRPr lang="zh-CN" altLang="en-US" sz="2000">
              <a:ea typeface="宋体" panose="02010600030101010101" pitchFamily="2" charset="-122"/>
            </a:endParaRPr>
          </a:p>
          <a:p>
            <a:pPr algn="l"/>
            <a:endParaRPr lang="zh-CN" altLang="en-US" sz="2000">
              <a:ea typeface="宋体" panose="02010600030101010101" pitchFamily="2" charset="-122"/>
            </a:endParaRPr>
          </a:p>
          <a:p>
            <a:pPr algn="l"/>
            <a:r>
              <a:rPr lang="en-US" altLang="zh-CN" sz="2000">
                <a:ea typeface="宋体" panose="02010600030101010101" pitchFamily="2" charset="-122"/>
              </a:rPr>
              <a:t>	D3 提供了各种简单易用的函数，大大简化了 JavaScript 操作数据的难度。</a:t>
            </a:r>
            <a:endParaRPr lang="en-US" altLang="zh-CN" sz="2000">
              <a:ea typeface="宋体" panose="02010600030101010101" pitchFamily="2" charset="-122"/>
            </a:endParaRPr>
          </a:p>
          <a:p>
            <a:pPr algn="l"/>
            <a:r>
              <a:rPr lang="en-US" altLang="zh-CN" sz="2000">
                <a:ea typeface="宋体" panose="02010600030101010101" pitchFamily="2" charset="-122"/>
              </a:rPr>
              <a:t>        由于它本质上是 JavaScript ，所以用 JavaScript 也是可以实现所有功能的，</a:t>
            </a:r>
            <a:endParaRPr lang="en-US" altLang="zh-CN" sz="2000">
              <a:ea typeface="宋体" panose="02010600030101010101" pitchFamily="2" charset="-122"/>
            </a:endParaRPr>
          </a:p>
          <a:p>
            <a:pPr algn="l"/>
            <a:r>
              <a:rPr lang="en-US" altLang="zh-CN" sz="2000">
                <a:ea typeface="宋体" panose="02010600030101010101" pitchFamily="2" charset="-122"/>
              </a:rPr>
              <a:t>        但它能大大减小你的工作量，尤其是在数据可视化方面，D3 已经将生成</a:t>
            </a:r>
            <a:endParaRPr lang="en-US" altLang="zh-CN" sz="2000">
              <a:ea typeface="宋体" panose="02010600030101010101" pitchFamily="2" charset="-122"/>
            </a:endParaRPr>
          </a:p>
          <a:p>
            <a:pPr algn="l"/>
            <a:r>
              <a:rPr lang="en-US" altLang="zh-CN" sz="2000">
                <a:ea typeface="宋体" panose="02010600030101010101" pitchFamily="2" charset="-122"/>
              </a:rPr>
              <a:t>	可视化的复杂步骤精简到了几个简单的函数，你只需要输入几个简单的</a:t>
            </a:r>
            <a:endParaRPr lang="en-US" altLang="zh-CN" sz="2000">
              <a:ea typeface="宋体" panose="02010600030101010101" pitchFamily="2" charset="-122"/>
            </a:endParaRPr>
          </a:p>
          <a:p>
            <a:pPr algn="l"/>
            <a:r>
              <a:rPr lang="en-US" altLang="zh-CN" sz="2000">
                <a:ea typeface="宋体" panose="02010600030101010101" pitchFamily="2" charset="-122"/>
              </a:rPr>
              <a:t>	数据，就能够转换为各种绚丽的图形。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pic>
        <p:nvPicPr>
          <p:cNvPr id="4" name="图片 3" descr="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090" y="3669665"/>
            <a:ext cx="4095115" cy="29171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72865" y="4632325"/>
            <a:ext cx="32537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/>
              <a:t>D3</a:t>
            </a:r>
            <a:r>
              <a:rPr lang="zh-CN" altLang="en-US" sz="2000"/>
              <a:t>项目的代码托管于</a:t>
            </a:r>
            <a:r>
              <a:rPr lang="en-US" altLang="zh-CN" sz="2000"/>
              <a:t>GitHub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文本框 4"/>
          <p:cNvSpPr txBox="1"/>
          <p:nvPr/>
        </p:nvSpPr>
        <p:spPr>
          <a:xfrm>
            <a:off x="1791970" y="-98742"/>
            <a:ext cx="3981450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1" algn="l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rbel" panose="020B0503020204020204"/>
            </a:pPr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2.1  D3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的安装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直线连接符 17"/>
          <p:cNvCxnSpPr/>
          <p:nvPr/>
        </p:nvCxnSpPr>
        <p:spPr>
          <a:xfrm>
            <a:off x="2310418" y="724535"/>
            <a:ext cx="896911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5366" name="图片 1" descr="QQ截图201607150913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6875" y="134938"/>
            <a:ext cx="1543050" cy="490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210435" y="1016000"/>
            <a:ext cx="9433560" cy="1922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/>
              <a:t>	</a:t>
            </a:r>
            <a:r>
              <a:rPr lang="zh-CN" altLang="en-US" sz="2000"/>
              <a:t>D3 是一个 JavaScript 函数库，并不需要通常所说的“安装”。它只有一个文件，在</a:t>
            </a:r>
            <a:endParaRPr lang="zh-CN" altLang="en-US" sz="2000"/>
          </a:p>
          <a:p>
            <a:pPr algn="l"/>
            <a:r>
              <a:rPr lang="zh-CN" altLang="en-US" sz="2000"/>
              <a:t> HTML 中引用即可。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下载地址：https://github.com/mbostock/d3/releases/download/v3.4.8/d3.zip</a:t>
            </a:r>
            <a:endParaRPr lang="zh-CN" altLang="en-US" sz="2000"/>
          </a:p>
          <a:p>
            <a:pPr algn="l"/>
            <a:r>
              <a:rPr lang="zh-CN" altLang="en-US" sz="2000"/>
              <a:t>&lt;script src="http://d3js.org/d3.v3.min.js" charset="utf-8"&gt;&lt;/script&gt;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文本框 4"/>
          <p:cNvSpPr txBox="1"/>
          <p:nvPr/>
        </p:nvSpPr>
        <p:spPr>
          <a:xfrm>
            <a:off x="2224405" y="74295"/>
            <a:ext cx="68414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2.2  HelloWorld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直线连接符 17"/>
          <p:cNvCxnSpPr/>
          <p:nvPr/>
        </p:nvCxnSpPr>
        <p:spPr>
          <a:xfrm>
            <a:off x="2301528" y="736600"/>
            <a:ext cx="896911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413" name="图片 1" descr="QQ截图201607150913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6875" y="134938"/>
            <a:ext cx="1543050" cy="490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224405" y="1090930"/>
            <a:ext cx="42360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入门第一个程序</a:t>
            </a:r>
            <a:r>
              <a:rPr lang="en-US" altLang="zh-CN" sz="2400"/>
              <a:t>——HelloWorld</a:t>
            </a:r>
            <a:endParaRPr lang="en-US" altLang="zh-CN" sz="2400"/>
          </a:p>
        </p:txBody>
      </p:sp>
      <p:pic>
        <p:nvPicPr>
          <p:cNvPr id="4" name="图片 3" descr="QQ截图201607270054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665" y="1551305"/>
            <a:ext cx="5998845" cy="37388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55945" y="5689600"/>
            <a:ext cx="53232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/>
              <a:t>D3</a:t>
            </a:r>
            <a:r>
              <a:rPr lang="zh-CN" altLang="en-US" sz="2000"/>
              <a:t>能够连续不断地调用函数和</a:t>
            </a:r>
            <a:r>
              <a:rPr lang="en-US" altLang="zh-CN" sz="2000"/>
              <a:t>JQ</a:t>
            </a:r>
            <a:r>
              <a:rPr lang="zh-CN" altLang="en-US" sz="2000"/>
              <a:t>的语法很像。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文本框 4"/>
          <p:cNvSpPr txBox="1"/>
          <p:nvPr/>
        </p:nvSpPr>
        <p:spPr>
          <a:xfrm>
            <a:off x="2301875" y="134938"/>
            <a:ext cx="4275138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2.3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做一个简单的图表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直线连接符 17"/>
          <p:cNvCxnSpPr/>
          <p:nvPr/>
        </p:nvCxnSpPr>
        <p:spPr>
          <a:xfrm>
            <a:off x="2302163" y="800735"/>
            <a:ext cx="896911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9462" name="图片 1" descr="QQ截图201607150913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6875" y="134938"/>
            <a:ext cx="1543050" cy="490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286000" y="1211580"/>
            <a:ext cx="8239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solidFill>
                  <a:srgbClr val="FF0000"/>
                </a:solidFill>
              </a:rPr>
              <a:t>第一步：</a:t>
            </a:r>
            <a:r>
              <a:rPr lang="zh-CN" altLang="en-US" sz="2000"/>
              <a:t>首先需要一块画布。</a:t>
            </a:r>
            <a:r>
              <a:rPr lang="en-US" altLang="zh-CN" sz="2000"/>
              <a:t>H5</a:t>
            </a:r>
            <a:r>
              <a:rPr lang="zh-CN" altLang="en-US" sz="2000"/>
              <a:t>提供两种强有力的</a:t>
            </a:r>
            <a:r>
              <a:rPr lang="en-US" altLang="zh-CN" sz="2000"/>
              <a:t>“</a:t>
            </a:r>
            <a:r>
              <a:rPr lang="zh-CN" altLang="en-US" sz="2000"/>
              <a:t>画布</a:t>
            </a:r>
            <a:r>
              <a:rPr lang="en-US" altLang="zh-CN" sz="2000"/>
              <a:t>”</a:t>
            </a:r>
            <a:r>
              <a:rPr lang="zh-CN" altLang="en-US" sz="2000">
                <a:ea typeface="宋体" panose="02010600030101010101" pitchFamily="2" charset="-122"/>
              </a:rPr>
              <a:t>：</a:t>
            </a:r>
            <a:r>
              <a:rPr lang="en-US" altLang="zh-CN" sz="2000">
                <a:ea typeface="宋体" panose="02010600030101010101" pitchFamily="2" charset="-122"/>
              </a:rPr>
              <a:t>SVG</a:t>
            </a:r>
            <a:r>
              <a:rPr lang="zh-CN" altLang="en-US" sz="2000">
                <a:ea typeface="宋体" panose="02010600030101010101" pitchFamily="2" charset="-122"/>
              </a:rPr>
              <a:t>和</a:t>
            </a:r>
            <a:r>
              <a:rPr lang="en-US" altLang="zh-CN" sz="2000">
                <a:ea typeface="宋体" panose="02010600030101010101" pitchFamily="2" charset="-122"/>
              </a:rPr>
              <a:t>Canvas</a:t>
            </a:r>
            <a:endParaRPr lang="en-US" altLang="zh-CN" sz="2000"/>
          </a:p>
        </p:txBody>
      </p:sp>
      <p:sp>
        <p:nvSpPr>
          <p:cNvPr id="5" name="文本框 4"/>
          <p:cNvSpPr txBox="1"/>
          <p:nvPr/>
        </p:nvSpPr>
        <p:spPr>
          <a:xfrm>
            <a:off x="1251585" y="1610360"/>
            <a:ext cx="6715125" cy="1741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ym typeface="+mn-ea"/>
              </a:rPr>
              <a:t>SVG</a:t>
            </a:r>
            <a:endParaRPr lang="en-US" altLang="zh-CN" sz="28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1.SVG</a:t>
            </a:r>
            <a:r>
              <a:rPr lang="zh-CN" altLang="en-US" sz="2000">
                <a:sym typeface="+mn-ea"/>
              </a:rPr>
              <a:t>绘制的是矢量图，图像放大不会是真。</a:t>
            </a:r>
            <a:endParaRPr lang="zh-CN" altLang="en-US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2.</a:t>
            </a:r>
            <a:r>
              <a:rPr lang="zh-CN" altLang="en-US" sz="2000">
                <a:sym typeface="+mn-ea"/>
              </a:rPr>
              <a:t>基于</a:t>
            </a:r>
            <a:r>
              <a:rPr lang="en-US" altLang="zh-CN" sz="2000">
                <a:sym typeface="+mn-ea"/>
              </a:rPr>
              <a:t>XML</a:t>
            </a:r>
            <a:r>
              <a:rPr lang="zh-CN" altLang="en-US" sz="2000">
                <a:ea typeface="宋体" panose="02010600030101010101" pitchFamily="2" charset="-122"/>
                <a:sym typeface="+mn-ea"/>
              </a:rPr>
              <a:t>，可以为每个元素添加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2000">
                <a:ea typeface="宋体" panose="02010600030101010101" pitchFamily="2" charset="-122"/>
                <a:sym typeface="+mn-ea"/>
              </a:rPr>
              <a:t>事件处理器。</a:t>
            </a:r>
            <a:endParaRPr lang="zh-CN" altLang="en-US" sz="2000"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000"/>
              <a:t>3.</a:t>
            </a:r>
            <a:r>
              <a:rPr lang="zh-CN" altLang="en-US" sz="2000"/>
              <a:t>每个图形均视为对象，更改对象的属性，图形也会改变。</a:t>
            </a:r>
            <a:endParaRPr lang="zh-CN" altLang="en-US" sz="2000"/>
          </a:p>
          <a:p>
            <a:pPr algn="l"/>
            <a:r>
              <a:rPr lang="en-US" altLang="zh-CN" sz="2000"/>
              <a:t>4.</a:t>
            </a:r>
            <a:r>
              <a:rPr lang="zh-CN" altLang="en-US" sz="2000"/>
              <a:t>不适合做游戏应用。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7768590" y="1610360"/>
            <a:ext cx="4427855" cy="2045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ym typeface="+mn-ea"/>
              </a:rPr>
              <a:t>Canvas</a:t>
            </a:r>
            <a:endParaRPr lang="en-US" altLang="zh-CN" sz="2800"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000"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2000">
                <a:sym typeface="+mn-ea"/>
              </a:rPr>
              <a:t>绘制的是位图，图像放大后会失真。</a:t>
            </a:r>
            <a:endParaRPr lang="zh-CN" altLang="en-US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2.</a:t>
            </a:r>
            <a:r>
              <a:rPr lang="zh-CN" altLang="en-US" sz="2000">
                <a:sym typeface="+mn-ea"/>
              </a:rPr>
              <a:t>不支持事件处理器。</a:t>
            </a:r>
            <a:endParaRPr lang="zh-CN" altLang="en-US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3.</a:t>
            </a:r>
            <a:r>
              <a:rPr lang="zh-CN" altLang="en-US" sz="2000">
                <a:sym typeface="+mn-ea"/>
              </a:rPr>
              <a:t>能够以</a:t>
            </a:r>
            <a:r>
              <a:rPr lang="en-US" altLang="zh-CN" sz="2000">
                <a:sym typeface="+mn-ea"/>
              </a:rPr>
              <a:t>png</a:t>
            </a:r>
            <a:r>
              <a:rPr lang="zh-CN" altLang="en-US" sz="2000">
                <a:sym typeface="+mn-ea"/>
              </a:rPr>
              <a:t>或</a:t>
            </a:r>
            <a:r>
              <a:rPr lang="en-US" altLang="zh-CN" sz="2000">
                <a:sym typeface="+mn-ea"/>
              </a:rPr>
              <a:t>jpg</a:t>
            </a:r>
            <a:r>
              <a:rPr lang="zh-CN" altLang="en-US" sz="2000">
                <a:sym typeface="+mn-ea"/>
              </a:rPr>
              <a:t>格式保存图像。</a:t>
            </a:r>
            <a:endParaRPr lang="zh-CN" altLang="en-US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4.</a:t>
            </a:r>
            <a:r>
              <a:rPr lang="zh-CN" altLang="en-US" sz="2000">
                <a:sym typeface="+mn-ea"/>
              </a:rPr>
              <a:t>适合做游戏应用。</a:t>
            </a:r>
            <a:endParaRPr lang="zh-CN" altLang="en-US" sz="2000">
              <a:sym typeface="+mn-ea"/>
            </a:endParaRPr>
          </a:p>
          <a:p>
            <a:pPr algn="l"/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2301875" y="3571240"/>
            <a:ext cx="9707245" cy="7035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/>
              <a:t>	</a:t>
            </a:r>
            <a:r>
              <a:rPr lang="zh-CN" altLang="en-US" sz="2000"/>
              <a:t>建议使用</a:t>
            </a:r>
            <a:r>
              <a:rPr lang="en-US" altLang="zh-CN" sz="2000"/>
              <a:t>SVG</a:t>
            </a:r>
            <a:r>
              <a:rPr lang="zh-CN" altLang="en-US" sz="2000"/>
              <a:t>画布：虽然</a:t>
            </a:r>
            <a:r>
              <a:rPr lang="en-US" altLang="zh-CN" sz="2000"/>
              <a:t>D3</a:t>
            </a:r>
            <a:r>
              <a:rPr lang="zh-CN" altLang="en-US" sz="2000"/>
              <a:t>没有规定一定要用</a:t>
            </a:r>
            <a:r>
              <a:rPr lang="en-US" altLang="zh-CN" sz="2000"/>
              <a:t>SVG</a:t>
            </a:r>
            <a:r>
              <a:rPr lang="zh-CN" altLang="en-US" sz="2000"/>
              <a:t>绘图，但是</a:t>
            </a:r>
            <a:r>
              <a:rPr lang="en-US" altLang="zh-CN" sz="2000"/>
              <a:t>D3</a:t>
            </a:r>
            <a:r>
              <a:rPr lang="zh-CN" altLang="en-US" sz="2000"/>
              <a:t>提供了许多</a:t>
            </a:r>
            <a:r>
              <a:rPr lang="en-US" altLang="zh-CN" sz="2000"/>
              <a:t>SVG</a:t>
            </a:r>
            <a:r>
              <a:rPr lang="zh-CN" altLang="en-US" sz="2000"/>
              <a:t>图</a:t>
            </a:r>
            <a:endParaRPr lang="zh-CN" altLang="en-US" sz="2000"/>
          </a:p>
          <a:p>
            <a:pPr algn="l"/>
            <a:r>
              <a:rPr lang="zh-CN" altLang="en-US" sz="2000"/>
              <a:t>形的生成器，它们都是只支持</a:t>
            </a:r>
            <a:r>
              <a:rPr lang="en-US" altLang="zh-CN" sz="2000"/>
              <a:t>SVG</a:t>
            </a:r>
            <a:r>
              <a:rPr lang="zh-CN" altLang="en-US" sz="2000"/>
              <a:t>的。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3568065" y="4490085"/>
            <a:ext cx="2468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solidFill>
                  <a:srgbClr val="FF0000"/>
                </a:solidFill>
              </a:rPr>
              <a:t>第二步：</a:t>
            </a:r>
            <a:r>
              <a:rPr lang="zh-CN" altLang="en-US" sz="2000"/>
              <a:t>添加画布。</a:t>
            </a:r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5322570" y="4989195"/>
            <a:ext cx="6181725" cy="1617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/>
              <a:t>	</a:t>
            </a:r>
            <a:r>
              <a:rPr lang="zh-CN" altLang="en-US" sz="2000">
                <a:solidFill>
                  <a:srgbClr val="FF0000"/>
                </a:solidFill>
              </a:rPr>
              <a:t>第三步：</a:t>
            </a:r>
            <a:r>
              <a:rPr lang="zh-CN" altLang="en-US" sz="2000"/>
              <a:t>绘制矩形。</a:t>
            </a:r>
            <a:r>
              <a:rPr lang="en-US" altLang="zh-CN" sz="2000"/>
              <a:t>SVG</a:t>
            </a:r>
            <a:r>
              <a:rPr lang="zh-CN" altLang="en-US" sz="2000"/>
              <a:t>中的矩形元素标签如下：</a:t>
            </a:r>
            <a:endParaRPr lang="zh-CN" altLang="en-US" sz="2000"/>
          </a:p>
          <a:p>
            <a:pPr lvl="5" algn="l"/>
            <a:r>
              <a:rPr lang="en-US" altLang="zh-CN" sz="2000"/>
              <a:t>&lt;svg&gt;</a:t>
            </a:r>
            <a:endParaRPr lang="en-US" altLang="zh-CN" sz="2000"/>
          </a:p>
          <a:p>
            <a:pPr lvl="5" algn="l"/>
            <a:r>
              <a:rPr lang="en-US" altLang="zh-CN" sz="2000"/>
              <a:t>&lt;rect&gt;&lt;/rect&gt;</a:t>
            </a:r>
            <a:endParaRPr lang="en-US" altLang="zh-CN" sz="2000"/>
          </a:p>
          <a:p>
            <a:pPr lvl="5" algn="l"/>
            <a:r>
              <a:rPr lang="en-US" altLang="zh-CN" sz="2000"/>
              <a:t>&lt;rect&gt;&lt;/rect&gt;</a:t>
            </a:r>
            <a:endParaRPr lang="en-US" altLang="zh-CN" sz="2000"/>
          </a:p>
          <a:p>
            <a:pPr lvl="5" algn="l"/>
            <a:r>
              <a:rPr lang="en-US" altLang="zh-CN" sz="2000"/>
              <a:t>&lt;/svg&gt;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直线连接符 17"/>
          <p:cNvCxnSpPr/>
          <p:nvPr/>
        </p:nvCxnSpPr>
        <p:spPr>
          <a:xfrm>
            <a:off x="2338358" y="758190"/>
            <a:ext cx="896911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9462" name="图片 1" descr="QQ截图201607150913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6875" y="134938"/>
            <a:ext cx="1543050" cy="490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366645" y="33655"/>
            <a:ext cx="4095750" cy="857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2.3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做一个简单的图表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  <p:pic>
        <p:nvPicPr>
          <p:cNvPr id="5" name="图片 4" descr="QQ截图20160727213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165" y="891540"/>
            <a:ext cx="6696710" cy="5671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直线连接符 17"/>
          <p:cNvCxnSpPr/>
          <p:nvPr/>
        </p:nvCxnSpPr>
        <p:spPr>
          <a:xfrm>
            <a:off x="2301528" y="726440"/>
            <a:ext cx="896911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9462" name="图片 1" descr="QQ截图201607150913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6875" y="134938"/>
            <a:ext cx="1543050" cy="490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418715" y="88900"/>
            <a:ext cx="20383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3.1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直方图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10105" y="2503805"/>
            <a:ext cx="9964420" cy="1313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2.</a:t>
            </a:r>
            <a:r>
              <a:rPr lang="zh-CN" altLang="en-US" sz="2000"/>
              <a:t>数据（生成随机数据）</a:t>
            </a:r>
            <a:endParaRPr lang="zh-CN" altLang="en-US" sz="2000"/>
          </a:p>
          <a:p>
            <a:r>
              <a:rPr lang="en-US" altLang="zh-CN" sz="2000"/>
              <a:t>	d3.random.normal</a:t>
            </a:r>
            <a:r>
              <a:rPr lang="zh-CN" altLang="en-US" sz="2000"/>
              <a:t>能生成一个函数，而且这个函数可以按照正态分布随机生成数值。</a:t>
            </a:r>
            <a:endParaRPr lang="zh-CN" altLang="en-US" sz="2000"/>
          </a:p>
          <a:p>
            <a:r>
              <a:rPr lang="en-US" altLang="zh-CN" sz="2000"/>
              <a:t>d3.random.normal(0,20);</a:t>
            </a:r>
            <a:r>
              <a:rPr lang="zh-CN" altLang="en-US" sz="2000"/>
              <a:t>第一个是位置参数，第二个是尺寸参数。然后把这个函数赋值给</a:t>
            </a:r>
            <a:endParaRPr lang="zh-CN" altLang="en-US" sz="2000"/>
          </a:p>
          <a:p>
            <a:r>
              <a:rPr lang="en-US" altLang="zh-CN" sz="2000"/>
              <a:t>rand</a:t>
            </a:r>
            <a:r>
              <a:rPr lang="zh-CN" altLang="en-US" sz="2000">
                <a:ea typeface="宋体" panose="02010600030101010101" pitchFamily="2" charset="-122"/>
              </a:rPr>
              <a:t>，用</a:t>
            </a:r>
            <a:r>
              <a:rPr lang="en-US" altLang="zh-CN" sz="2000">
                <a:ea typeface="宋体" panose="02010600030101010101" pitchFamily="2" charset="-122"/>
              </a:rPr>
              <a:t>rand()</a:t>
            </a:r>
            <a:r>
              <a:rPr lang="zh-CN" altLang="en-US" sz="2000">
                <a:ea typeface="宋体" panose="02010600030101010101" pitchFamily="2" charset="-122"/>
              </a:rPr>
              <a:t>即可生成随机数。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3220" y="4544060"/>
            <a:ext cx="5897880" cy="6731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3.</a:t>
            </a:r>
            <a:r>
              <a:rPr lang="zh-CN" altLang="en-US" sz="2000"/>
              <a:t>布局（数据转换）</a:t>
            </a:r>
            <a:endParaRPr lang="zh-CN" altLang="en-US" sz="2000"/>
          </a:p>
          <a:p>
            <a:r>
              <a:rPr lang="en-US" altLang="zh-CN"/>
              <a:t>	</a:t>
            </a:r>
            <a:r>
              <a:rPr lang="zh-CN" altLang="en-US"/>
              <a:t>即确定一个区间和分割数，让数组的值落在区间里。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10105" y="981075"/>
            <a:ext cx="18415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1.</a:t>
            </a:r>
            <a:r>
              <a:rPr lang="zh-CN" altLang="en-US" sz="2000"/>
              <a:t>绘制</a:t>
            </a:r>
            <a:r>
              <a:rPr lang="en-US" altLang="zh-CN" sz="2000"/>
              <a:t>SVG</a:t>
            </a:r>
            <a:r>
              <a:rPr lang="zh-CN" altLang="en-US" sz="2000"/>
              <a:t>区域</a:t>
            </a:r>
            <a:endParaRPr lang="zh-CN" altLang="en-US" sz="2000"/>
          </a:p>
        </p:txBody>
      </p:sp>
      <p:pic>
        <p:nvPicPr>
          <p:cNvPr id="9" name="图片 8" descr="QQ截图201607272221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55" y="1040765"/>
            <a:ext cx="3894455" cy="1463040"/>
          </a:xfrm>
          <a:prstGeom prst="rect">
            <a:avLst/>
          </a:prstGeom>
        </p:spPr>
      </p:pic>
      <p:pic>
        <p:nvPicPr>
          <p:cNvPr id="10" name="图片 9" descr="QQ截图201607272221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5" y="3556000"/>
            <a:ext cx="3101340" cy="1135380"/>
          </a:xfrm>
          <a:prstGeom prst="rect">
            <a:avLst/>
          </a:prstGeom>
        </p:spPr>
      </p:pic>
      <p:pic>
        <p:nvPicPr>
          <p:cNvPr id="12" name="图片 11" descr="QQ截图201607272228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205" y="5153025"/>
            <a:ext cx="6149975" cy="1607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6" grpId="0"/>
      <p:bldP spid="7" grpId="0"/>
    </p:bld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30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谢谢大家！"/>
</p:tagLst>
</file>

<file path=ppt/tags/tag2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lang="zh-CN" altLang="en-US" sz="20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自定义 1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BE"/>
      </a:accent1>
      <a:accent2>
        <a:srgbClr val="7F7F7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3155</Words>
  <Application>WPS 演示</Application>
  <PresentationFormat>宽屏</PresentationFormat>
  <Paragraphs>206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Corbel</vt:lpstr>
      <vt:lpstr>Corbel</vt:lpstr>
      <vt:lpstr>Arial</vt:lpstr>
      <vt:lpstr>黑体</vt:lpstr>
      <vt:lpstr>微软雅黑</vt:lpstr>
      <vt:lpstr>Calibri</vt:lpstr>
      <vt:lpstr>华文楷体</vt:lpstr>
      <vt:lpstr>Calibri</vt:lpstr>
      <vt:lpstr>视差</vt:lpstr>
      <vt:lpstr>1_视差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wuqin</cp:lastModifiedBy>
  <cp:revision>99</cp:revision>
  <dcterms:created xsi:type="dcterms:W3CDTF">2016-07-10T13:20:00Z</dcterms:created>
  <dcterms:modified xsi:type="dcterms:W3CDTF">2016-07-28T08:52:45Z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