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1"/>
  </p:sldMasterIdLst>
  <p:notesMasterIdLst>
    <p:notesMasterId r:id="rId7"/>
  </p:notesMasterIdLst>
  <p:sldIdLst>
    <p:sldId id="375" r:id="rId2"/>
    <p:sldId id="377" r:id="rId3"/>
    <p:sldId id="381" r:id="rId4"/>
    <p:sldId id="379" r:id="rId5"/>
    <p:sldId id="38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9">
          <p15:clr>
            <a:srgbClr val="A4A3A4"/>
          </p15:clr>
        </p15:guide>
        <p15:guide id="2" pos="269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8EDF3"/>
    <a:srgbClr val="FF0000"/>
    <a:srgbClr val="011893"/>
    <a:srgbClr val="009051"/>
    <a:srgbClr val="22898E"/>
    <a:srgbClr val="4E8F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4" autoAdjust="0"/>
    <p:restoredTop sz="86685" autoAdjust="0"/>
  </p:normalViewPr>
  <p:slideViewPr>
    <p:cSldViewPr snapToGrid="0" snapToObjects="1" showGuides="1">
      <p:cViewPr varScale="1">
        <p:scale>
          <a:sx n="167" d="100"/>
          <a:sy n="167" d="100"/>
        </p:scale>
        <p:origin x="1248" y="176"/>
      </p:cViewPr>
      <p:guideLst>
        <p:guide orient="horz" pos="1279"/>
        <p:guide pos="269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2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7A231-D1AB-164A-A448-D3B966B59479}" type="datetimeFigureOut">
              <a:rPr lang="en-US" smtClean="0"/>
              <a:pPr/>
              <a:t>1/21/19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E3336-2016-A14F-B06B-140C67DA9F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0" y="0"/>
            <a:ext cx="9144000" cy="5289550"/>
            <a:chOff x="0" y="0"/>
            <a:chExt cx="5760" cy="3332"/>
          </a:xfrm>
        </p:grpSpPr>
        <p:sp>
          <p:nvSpPr>
            <p:cNvPr id="5" name="Rectangle 14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3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36000" rIns="36000" bIns="3600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pPr algn="ctr" defTabSz="914118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 sz="1600">
                <a:solidFill>
                  <a:srgbClr val="005293"/>
                </a:solidFill>
              </a:endParaRPr>
            </a:p>
          </p:txBody>
        </p:sp>
        <p:pic>
          <p:nvPicPr>
            <p:cNvPr id="6" name="Picture 17" descr="HM_Cellule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2" y="754"/>
              <a:ext cx="793" cy="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7" name="Picture 8" descr="logo_IPasteur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6357938"/>
            <a:ext cx="8143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4375" y="2057400"/>
            <a:ext cx="2874963" cy="723900"/>
          </a:xfrm>
          <a:solidFill>
            <a:schemeClr val="bg1"/>
          </a:solidFill>
        </p:spPr>
        <p:txBody>
          <a:bodyPr anchor="ctr"/>
          <a:lstStyle>
            <a:lvl1pPr algn="ctr">
              <a:defRPr sz="5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2638" y="2924176"/>
            <a:ext cx="2806700" cy="1752600"/>
          </a:xfrm>
        </p:spPr>
        <p:txBody>
          <a:bodyPr/>
          <a:lstStyle>
            <a:lvl1pPr>
              <a:spcBef>
                <a:spcPct val="0"/>
              </a:spcBef>
              <a:buFontTx/>
              <a:buNone/>
              <a:defRPr sz="23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Modifiez le style des sous-titres du masque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altLang="en-US"/>
              <a:t>‹N°›</a:t>
            </a:r>
          </a:p>
        </p:txBody>
      </p:sp>
    </p:spTree>
    <p:extLst>
      <p:ext uri="{BB962C8B-B14F-4D97-AF65-F5344CB8AC3E}">
        <p14:creationId xmlns:p14="http://schemas.microsoft.com/office/powerpoint/2010/main" val="1298195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‹N°›</a:t>
            </a:r>
          </a:p>
        </p:txBody>
      </p:sp>
    </p:spTree>
    <p:extLst>
      <p:ext uri="{BB962C8B-B14F-4D97-AF65-F5344CB8AC3E}">
        <p14:creationId xmlns:p14="http://schemas.microsoft.com/office/powerpoint/2010/main" val="10472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43694" y="187325"/>
            <a:ext cx="2105025" cy="5938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23850" y="187325"/>
            <a:ext cx="6167438" cy="5938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‹N°›</a:t>
            </a:r>
          </a:p>
        </p:txBody>
      </p:sp>
    </p:spTree>
    <p:extLst>
      <p:ext uri="{BB962C8B-B14F-4D97-AF65-F5344CB8AC3E}">
        <p14:creationId xmlns:p14="http://schemas.microsoft.com/office/powerpoint/2010/main" val="397139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‹N°›</a:t>
            </a:r>
          </a:p>
        </p:txBody>
      </p:sp>
    </p:spTree>
    <p:extLst>
      <p:ext uri="{BB962C8B-B14F-4D97-AF65-F5344CB8AC3E}">
        <p14:creationId xmlns:p14="http://schemas.microsoft.com/office/powerpoint/2010/main" val="1333126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6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9" indent="0">
              <a:buNone/>
              <a:defRPr sz="1800"/>
            </a:lvl2pPr>
            <a:lvl3pPr marL="914118" indent="0">
              <a:buNone/>
              <a:defRPr sz="1600"/>
            </a:lvl3pPr>
            <a:lvl4pPr marL="1371180" indent="0">
              <a:buNone/>
              <a:defRPr sz="1400"/>
            </a:lvl4pPr>
            <a:lvl5pPr marL="1828239" indent="0">
              <a:buNone/>
              <a:defRPr sz="1400"/>
            </a:lvl5pPr>
            <a:lvl6pPr marL="2285298" indent="0">
              <a:buNone/>
              <a:defRPr sz="1400"/>
            </a:lvl6pPr>
            <a:lvl7pPr marL="2742360" indent="0">
              <a:buNone/>
              <a:defRPr sz="1400"/>
            </a:lvl7pPr>
            <a:lvl8pPr marL="3199416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‹N°›</a:t>
            </a:r>
          </a:p>
        </p:txBody>
      </p:sp>
    </p:spTree>
    <p:extLst>
      <p:ext uri="{BB962C8B-B14F-4D97-AF65-F5344CB8AC3E}">
        <p14:creationId xmlns:p14="http://schemas.microsoft.com/office/powerpoint/2010/main" val="384295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87450" y="1989144"/>
            <a:ext cx="3703638" cy="4137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3494" y="1989144"/>
            <a:ext cx="3705225" cy="4137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‹N°›</a:t>
            </a:r>
          </a:p>
        </p:txBody>
      </p:sp>
    </p:spTree>
    <p:extLst>
      <p:ext uri="{BB962C8B-B14F-4D97-AF65-F5344CB8AC3E}">
        <p14:creationId xmlns:p14="http://schemas.microsoft.com/office/powerpoint/2010/main" val="340934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80" indent="0">
              <a:buNone/>
              <a:defRPr sz="1600" b="1"/>
            </a:lvl4pPr>
            <a:lvl5pPr marL="1828239" indent="0">
              <a:buNone/>
              <a:defRPr sz="1600" b="1"/>
            </a:lvl5pPr>
            <a:lvl6pPr marL="2285298" indent="0">
              <a:buNone/>
              <a:defRPr sz="1600" b="1"/>
            </a:lvl6pPr>
            <a:lvl7pPr marL="2742360" indent="0">
              <a:buNone/>
              <a:defRPr sz="1600" b="1"/>
            </a:lvl7pPr>
            <a:lvl8pPr marL="3199416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9" indent="0">
              <a:buNone/>
              <a:defRPr sz="2000" b="1"/>
            </a:lvl2pPr>
            <a:lvl3pPr marL="914118" indent="0">
              <a:buNone/>
              <a:defRPr sz="1800" b="1"/>
            </a:lvl3pPr>
            <a:lvl4pPr marL="1371180" indent="0">
              <a:buNone/>
              <a:defRPr sz="1600" b="1"/>
            </a:lvl4pPr>
            <a:lvl5pPr marL="1828239" indent="0">
              <a:buNone/>
              <a:defRPr sz="1600" b="1"/>
            </a:lvl5pPr>
            <a:lvl6pPr marL="2285298" indent="0">
              <a:buNone/>
              <a:defRPr sz="1600" b="1"/>
            </a:lvl6pPr>
            <a:lvl7pPr marL="2742360" indent="0">
              <a:buNone/>
              <a:defRPr sz="1600" b="1"/>
            </a:lvl7pPr>
            <a:lvl8pPr marL="3199416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‹N°›</a:t>
            </a:r>
          </a:p>
        </p:txBody>
      </p:sp>
    </p:spTree>
    <p:extLst>
      <p:ext uri="{BB962C8B-B14F-4D97-AF65-F5344CB8AC3E}">
        <p14:creationId xmlns:p14="http://schemas.microsoft.com/office/powerpoint/2010/main" val="626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‹N°›</a:t>
            </a:r>
          </a:p>
        </p:txBody>
      </p:sp>
    </p:spTree>
    <p:extLst>
      <p:ext uri="{BB962C8B-B14F-4D97-AF65-F5344CB8AC3E}">
        <p14:creationId xmlns:p14="http://schemas.microsoft.com/office/powerpoint/2010/main" val="111908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‹N°›</a:t>
            </a:r>
          </a:p>
        </p:txBody>
      </p:sp>
    </p:spTree>
    <p:extLst>
      <p:ext uri="{BB962C8B-B14F-4D97-AF65-F5344CB8AC3E}">
        <p14:creationId xmlns:p14="http://schemas.microsoft.com/office/powerpoint/2010/main" val="422813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80" indent="0">
              <a:buNone/>
              <a:defRPr sz="900"/>
            </a:lvl4pPr>
            <a:lvl5pPr marL="1828239" indent="0">
              <a:buNone/>
              <a:defRPr sz="900"/>
            </a:lvl5pPr>
            <a:lvl6pPr marL="2285298" indent="0">
              <a:buNone/>
              <a:defRPr sz="900"/>
            </a:lvl6pPr>
            <a:lvl7pPr marL="2742360" indent="0">
              <a:buNone/>
              <a:defRPr sz="900"/>
            </a:lvl7pPr>
            <a:lvl8pPr marL="3199416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‹N°›</a:t>
            </a:r>
          </a:p>
        </p:txBody>
      </p:sp>
    </p:spTree>
    <p:extLst>
      <p:ext uri="{BB962C8B-B14F-4D97-AF65-F5344CB8AC3E}">
        <p14:creationId xmlns:p14="http://schemas.microsoft.com/office/powerpoint/2010/main" val="381573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9" indent="0">
              <a:buNone/>
              <a:defRPr sz="2800"/>
            </a:lvl2pPr>
            <a:lvl3pPr marL="914118" indent="0">
              <a:buNone/>
              <a:defRPr sz="2400"/>
            </a:lvl3pPr>
            <a:lvl4pPr marL="1371180" indent="0">
              <a:buNone/>
              <a:defRPr sz="2000"/>
            </a:lvl4pPr>
            <a:lvl5pPr marL="1828239" indent="0">
              <a:buNone/>
              <a:defRPr sz="2000"/>
            </a:lvl5pPr>
            <a:lvl6pPr marL="2285298" indent="0">
              <a:buNone/>
              <a:defRPr sz="2000"/>
            </a:lvl6pPr>
            <a:lvl7pPr marL="2742360" indent="0">
              <a:buNone/>
              <a:defRPr sz="2000"/>
            </a:lvl7pPr>
            <a:lvl8pPr marL="3199416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59" indent="0">
              <a:buNone/>
              <a:defRPr sz="1200"/>
            </a:lvl2pPr>
            <a:lvl3pPr marL="914118" indent="0">
              <a:buNone/>
              <a:defRPr sz="1000"/>
            </a:lvl3pPr>
            <a:lvl4pPr marL="1371180" indent="0">
              <a:buNone/>
              <a:defRPr sz="900"/>
            </a:lvl4pPr>
            <a:lvl5pPr marL="1828239" indent="0">
              <a:buNone/>
              <a:defRPr sz="900"/>
            </a:lvl5pPr>
            <a:lvl6pPr marL="2285298" indent="0">
              <a:buNone/>
              <a:defRPr sz="900"/>
            </a:lvl6pPr>
            <a:lvl7pPr marL="2742360" indent="0">
              <a:buNone/>
              <a:defRPr sz="900"/>
            </a:lvl7pPr>
            <a:lvl8pPr marL="3199416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fr-FR" altLang="en-US"/>
              <a:t>‹N°›</a:t>
            </a:r>
          </a:p>
        </p:txBody>
      </p:sp>
    </p:spTree>
    <p:extLst>
      <p:ext uri="{BB962C8B-B14F-4D97-AF65-F5344CB8AC3E}">
        <p14:creationId xmlns:p14="http://schemas.microsoft.com/office/powerpoint/2010/main" val="403181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1"/>
          <p:cNvSpPr>
            <a:spLocks noChangeArrowheads="1"/>
          </p:cNvSpPr>
          <p:nvPr/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5989" tIns="35989" rIns="35989" bIns="35989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defTabSz="914118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 sz="1600">
              <a:solidFill>
                <a:srgbClr val="005293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6" y="187331"/>
            <a:ext cx="8424863" cy="72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989" tIns="0" rIns="35989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Cliquez pour modifier le style du titre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1" y="1989144"/>
            <a:ext cx="7561263" cy="4137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989" tIns="0" rIns="35989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en-US"/>
              <a:t>	Cliquez pour modifier les styles du texte du masque</a:t>
            </a:r>
          </a:p>
          <a:p>
            <a:pPr lvl="1"/>
            <a:r>
              <a:rPr lang="fr-FR" altLang="en-US"/>
              <a:t>Deuxième niveau</a:t>
            </a:r>
          </a:p>
          <a:p>
            <a:pPr lvl="2"/>
            <a:r>
              <a:rPr lang="fr-FR" altLang="en-US"/>
              <a:t>Troisième niveau</a:t>
            </a:r>
          </a:p>
          <a:p>
            <a:pPr lvl="3"/>
            <a:r>
              <a:rPr lang="fr-FR" altLang="en-US"/>
              <a:t>Quatrième niveau</a:t>
            </a:r>
          </a:p>
          <a:p>
            <a:pPr lvl="4"/>
            <a:r>
              <a:rPr lang="fr-FR" altLang="en-US"/>
              <a:t>Cinquième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3850" y="6534150"/>
            <a:ext cx="7343775" cy="144463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  <a:extLst/>
        </p:spPr>
        <p:txBody>
          <a:bodyPr vert="horz" wrap="square" lIns="251922" tIns="0" rIns="35989" bIns="0" numCol="1" anchor="ctr" anchorCtr="0" compatLnSpc="1">
            <a:prstTxWarp prst="textNoShape">
              <a:avLst/>
            </a:prstTxWarp>
          </a:bodyPr>
          <a:lstStyle>
            <a:lvl1pPr>
              <a:defRPr sz="800">
                <a:solidFill>
                  <a:srgbClr val="005293"/>
                </a:solidFill>
              </a:defRPr>
            </a:lvl1pPr>
          </a:lstStyle>
          <a:p>
            <a:pPr defTabSz="457059" fontAlgn="base">
              <a:spcBef>
                <a:spcPct val="0"/>
              </a:spcBef>
              <a:spcAft>
                <a:spcPct val="0"/>
              </a:spcAft>
            </a:pPr>
            <a:r>
              <a:rPr lang="fr-FR" altLang="en-US">
                <a:ea typeface="ＭＳ Ｐゴシック" charset="-128"/>
              </a:rPr>
              <a:t>‹N°›</a:t>
            </a:r>
          </a:p>
        </p:txBody>
      </p:sp>
      <p:pic>
        <p:nvPicPr>
          <p:cNvPr id="13318" name="Picture 8" descr="logo_IPasteur"/>
          <p:cNvPicPr preferRelativeResize="0"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25" y="6357938"/>
            <a:ext cx="814388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782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tabLst>
          <a:tab pos="901424" algn="l"/>
        </a:tabLst>
        <a:defRPr sz="2800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tabLst>
          <a:tab pos="901424" algn="l"/>
        </a:tabLst>
        <a:defRPr sz="2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tabLst>
          <a:tab pos="901424" algn="l"/>
        </a:tabLst>
        <a:defRPr sz="2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tabLst>
          <a:tab pos="901424" algn="l"/>
        </a:tabLst>
        <a:defRPr sz="2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tabLst>
          <a:tab pos="901424" algn="l"/>
        </a:tabLst>
        <a:defRPr sz="2800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059" algn="l" rtl="0" eaLnBrk="1" fontAlgn="base" hangingPunct="1">
        <a:spcBef>
          <a:spcPct val="0"/>
        </a:spcBef>
        <a:spcAft>
          <a:spcPct val="0"/>
        </a:spcAft>
        <a:tabLst>
          <a:tab pos="901424" algn="l"/>
        </a:tabLst>
        <a:defRPr sz="2800">
          <a:solidFill>
            <a:schemeClr val="bg1"/>
          </a:solidFill>
          <a:latin typeface="Arial" charset="0"/>
          <a:cs typeface="Arial" charset="0"/>
        </a:defRPr>
      </a:lvl6pPr>
      <a:lvl7pPr marL="914118" algn="l" rtl="0" eaLnBrk="1" fontAlgn="base" hangingPunct="1">
        <a:spcBef>
          <a:spcPct val="0"/>
        </a:spcBef>
        <a:spcAft>
          <a:spcPct val="0"/>
        </a:spcAft>
        <a:tabLst>
          <a:tab pos="901424" algn="l"/>
        </a:tabLst>
        <a:defRPr sz="2800">
          <a:solidFill>
            <a:schemeClr val="bg1"/>
          </a:solidFill>
          <a:latin typeface="Arial" charset="0"/>
          <a:cs typeface="Arial" charset="0"/>
        </a:defRPr>
      </a:lvl7pPr>
      <a:lvl8pPr marL="1371180" algn="l" rtl="0" eaLnBrk="1" fontAlgn="base" hangingPunct="1">
        <a:spcBef>
          <a:spcPct val="0"/>
        </a:spcBef>
        <a:spcAft>
          <a:spcPct val="0"/>
        </a:spcAft>
        <a:tabLst>
          <a:tab pos="901424" algn="l"/>
        </a:tabLst>
        <a:defRPr sz="2800">
          <a:solidFill>
            <a:schemeClr val="bg1"/>
          </a:solidFill>
          <a:latin typeface="Arial" charset="0"/>
          <a:cs typeface="Arial" charset="0"/>
        </a:defRPr>
      </a:lvl8pPr>
      <a:lvl9pPr marL="1828239" algn="l" rtl="0" eaLnBrk="1" fontAlgn="base" hangingPunct="1">
        <a:spcBef>
          <a:spcPct val="0"/>
        </a:spcBef>
        <a:spcAft>
          <a:spcPct val="0"/>
        </a:spcAft>
        <a:tabLst>
          <a:tab pos="901424" algn="l"/>
        </a:tabLst>
        <a:defRPr sz="2800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796" indent="-342796" algn="l" rtl="0" eaLnBrk="0" fontAlgn="base" hangingPunct="0">
        <a:spcBef>
          <a:spcPct val="80000"/>
        </a:spcBef>
        <a:spcAft>
          <a:spcPct val="0"/>
        </a:spcAft>
        <a:buSzPct val="130000"/>
        <a:buBlip>
          <a:blip r:embed="rId14"/>
        </a:buBlip>
        <a:tabLst>
          <a:tab pos="353905" algn="l"/>
        </a:tabLst>
        <a:defRPr sz="1900" b="1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1588" indent="455474" algn="l" rtl="0" eaLnBrk="0" fontAlgn="base" hangingPunct="0">
        <a:spcBef>
          <a:spcPct val="50000"/>
        </a:spcBef>
        <a:spcAft>
          <a:spcPct val="0"/>
        </a:spcAft>
        <a:tabLst>
          <a:tab pos="353905" algn="l"/>
        </a:tabLst>
        <a:defRPr sz="1300">
          <a:solidFill>
            <a:schemeClr val="tx1"/>
          </a:solidFill>
          <a:latin typeface="+mn-lt"/>
          <a:ea typeface="Arial" charset="0"/>
          <a:cs typeface="+mn-cs"/>
        </a:defRPr>
      </a:lvl2pPr>
      <a:lvl3pPr marL="571326" indent="-207898" algn="l" rtl="0" eaLnBrk="0" fontAlgn="base" hangingPunct="0">
        <a:spcBef>
          <a:spcPct val="50000"/>
        </a:spcBef>
        <a:spcAft>
          <a:spcPct val="0"/>
        </a:spcAft>
        <a:buBlip>
          <a:blip r:embed="rId15"/>
        </a:buBlip>
        <a:tabLst>
          <a:tab pos="353905" algn="l"/>
        </a:tabLst>
        <a:defRPr sz="1300">
          <a:solidFill>
            <a:schemeClr val="tx1"/>
          </a:solidFill>
          <a:latin typeface="+mn-lt"/>
          <a:ea typeface="Arial" charset="0"/>
          <a:cs typeface="+mn-cs"/>
        </a:defRPr>
      </a:lvl3pPr>
      <a:lvl4pPr marL="731611" indent="-158702" algn="l" rtl="0" eaLnBrk="0" fontAlgn="base" hangingPunct="0">
        <a:spcBef>
          <a:spcPct val="30000"/>
        </a:spcBef>
        <a:spcAft>
          <a:spcPct val="0"/>
        </a:spcAft>
        <a:buFont typeface="Symbol" charset="2"/>
        <a:buChar char="·"/>
        <a:tabLst>
          <a:tab pos="353905" algn="l"/>
        </a:tabLst>
        <a:defRPr sz="1100" b="1">
          <a:solidFill>
            <a:schemeClr val="tx1"/>
          </a:solidFill>
          <a:latin typeface="+mn-lt"/>
          <a:ea typeface="Arial" charset="0"/>
          <a:cs typeface="+mn-cs"/>
        </a:defRPr>
      </a:lvl4pPr>
      <a:lvl5pPr marL="742722" indent="1085518" algn="l" rtl="0" eaLnBrk="0" fontAlgn="base" hangingPunct="0">
        <a:spcBef>
          <a:spcPct val="0"/>
        </a:spcBef>
        <a:spcAft>
          <a:spcPct val="0"/>
        </a:spcAft>
        <a:tabLst>
          <a:tab pos="353905" algn="l"/>
        </a:tabLst>
        <a:defRPr sz="1100">
          <a:solidFill>
            <a:schemeClr val="tx1"/>
          </a:solidFill>
          <a:latin typeface="+mn-lt"/>
          <a:ea typeface="Arial" charset="0"/>
          <a:cs typeface="+mn-cs"/>
        </a:defRPr>
      </a:lvl5pPr>
      <a:lvl6pPr marL="1199780" algn="l" rtl="0" eaLnBrk="1" fontAlgn="base" hangingPunct="1">
        <a:spcBef>
          <a:spcPct val="0"/>
        </a:spcBef>
        <a:spcAft>
          <a:spcPct val="0"/>
        </a:spcAft>
        <a:tabLst>
          <a:tab pos="353905" algn="l"/>
        </a:tabLst>
        <a:defRPr sz="1100">
          <a:solidFill>
            <a:schemeClr val="tx1"/>
          </a:solidFill>
          <a:latin typeface="+mn-lt"/>
          <a:cs typeface="+mn-cs"/>
        </a:defRPr>
      </a:lvl6pPr>
      <a:lvl7pPr marL="1656841" algn="l" rtl="0" eaLnBrk="1" fontAlgn="base" hangingPunct="1">
        <a:spcBef>
          <a:spcPct val="0"/>
        </a:spcBef>
        <a:spcAft>
          <a:spcPct val="0"/>
        </a:spcAft>
        <a:tabLst>
          <a:tab pos="353905" algn="l"/>
        </a:tabLst>
        <a:defRPr sz="1100">
          <a:solidFill>
            <a:schemeClr val="tx1"/>
          </a:solidFill>
          <a:latin typeface="+mn-lt"/>
          <a:cs typeface="+mn-cs"/>
        </a:defRPr>
      </a:lvl7pPr>
      <a:lvl8pPr marL="2113901" algn="l" rtl="0" eaLnBrk="1" fontAlgn="base" hangingPunct="1">
        <a:spcBef>
          <a:spcPct val="0"/>
        </a:spcBef>
        <a:spcAft>
          <a:spcPct val="0"/>
        </a:spcAft>
        <a:tabLst>
          <a:tab pos="353905" algn="l"/>
        </a:tabLst>
        <a:defRPr sz="1100">
          <a:solidFill>
            <a:schemeClr val="tx1"/>
          </a:solidFill>
          <a:latin typeface="+mn-lt"/>
          <a:cs typeface="+mn-cs"/>
        </a:defRPr>
      </a:lvl8pPr>
      <a:lvl9pPr marL="2570960" algn="l" rtl="0" eaLnBrk="1" fontAlgn="base" hangingPunct="1">
        <a:spcBef>
          <a:spcPct val="0"/>
        </a:spcBef>
        <a:spcAft>
          <a:spcPct val="0"/>
        </a:spcAft>
        <a:tabLst>
          <a:tab pos="353905" algn="l"/>
        </a:tabLst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fr-FR"/>
      </a:defPPr>
      <a:lvl1pPr marL="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9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60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6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-30785" y="214081"/>
            <a:ext cx="9144000" cy="771562"/>
          </a:xfrm>
          <a:prstGeom prst="rect">
            <a:avLst/>
          </a:prstGeom>
        </p:spPr>
        <p:txBody>
          <a:bodyPr vert="horz" lIns="91411" tIns="45706" rIns="91411" bIns="45706" rtlCol="0" anchor="t">
            <a:noAutofit/>
          </a:bodyPr>
          <a:lstStyle/>
          <a:p>
            <a:pPr algn="ctr" defTabSz="457059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Papers to test</a:t>
            </a:r>
            <a:endParaRPr lang="en-US" sz="2800" b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4758" y="985643"/>
            <a:ext cx="6692009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Batch correction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Pagoda2/</a:t>
            </a:r>
            <a:r>
              <a:rPr lang="en-US" sz="1400" dirty="0" err="1" smtClean="0"/>
              <a:t>Conos</a:t>
            </a:r>
            <a:r>
              <a:rPr lang="en-US" sz="1400" dirty="0" smtClean="0"/>
              <a:t> </a:t>
            </a:r>
          </a:p>
          <a:p>
            <a:pPr lvl="1"/>
            <a:r>
              <a:rPr lang="en-US" sz="1400" dirty="0"/>
              <a:t>Wiring together large single-cell RNA-</a:t>
            </a:r>
            <a:r>
              <a:rPr lang="en-US" sz="1400" dirty="0" err="1"/>
              <a:t>seq</a:t>
            </a:r>
            <a:r>
              <a:rPr lang="en-US" sz="1400" dirty="0"/>
              <a:t> sample </a:t>
            </a:r>
            <a:r>
              <a:rPr lang="en-US" sz="1400" dirty="0" smtClean="0"/>
              <a:t>collections; </a:t>
            </a:r>
            <a:r>
              <a:rPr lang="en-US" sz="1400" dirty="0" err="1" smtClean="0"/>
              <a:t>Kharchenko</a:t>
            </a:r>
            <a:r>
              <a:rPr lang="en-US" sz="1400" dirty="0" smtClean="0"/>
              <a:t> lab</a:t>
            </a:r>
            <a:endParaRPr lang="en-US" sz="1400" dirty="0"/>
          </a:p>
          <a:p>
            <a:pPr lvl="1"/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Seurat 3.0</a:t>
            </a:r>
          </a:p>
          <a:p>
            <a:r>
              <a:rPr lang="en-US" sz="1400" dirty="0"/>
              <a:t>	Comprehensive integration of single cell data; </a:t>
            </a:r>
            <a:r>
              <a:rPr lang="en-US" sz="1400" dirty="0" err="1" smtClean="0"/>
              <a:t>Satija</a:t>
            </a:r>
            <a:r>
              <a:rPr lang="en-US" sz="1400" dirty="0" smtClean="0"/>
              <a:t> </a:t>
            </a:r>
            <a:r>
              <a:rPr lang="en-US" sz="1400" dirty="0"/>
              <a:t>lab</a:t>
            </a:r>
          </a:p>
          <a:p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kBET</a:t>
            </a:r>
            <a:endParaRPr lang="en-US" sz="1400" dirty="0" smtClean="0"/>
          </a:p>
          <a:p>
            <a:pPr lvl="1"/>
            <a:r>
              <a:rPr lang="en-US" sz="1400" dirty="0"/>
              <a:t>A test metric for assessing single-cell RNA-</a:t>
            </a:r>
            <a:r>
              <a:rPr lang="en-US" sz="1400" dirty="0" err="1"/>
              <a:t>seq</a:t>
            </a:r>
            <a:r>
              <a:rPr lang="en-US" sz="1400" dirty="0"/>
              <a:t> batch </a:t>
            </a:r>
            <a:r>
              <a:rPr lang="en-US" sz="1400" dirty="0" smtClean="0"/>
              <a:t>correction; </a:t>
            </a:r>
            <a:r>
              <a:rPr lang="en-US" sz="1400" dirty="0" err="1" smtClean="0"/>
              <a:t>Theis</a:t>
            </a:r>
            <a:r>
              <a:rPr lang="en-US" sz="1400" dirty="0" smtClean="0"/>
              <a:t> lab</a:t>
            </a:r>
            <a:endParaRPr lang="en-US" sz="1400" dirty="0"/>
          </a:p>
          <a:p>
            <a:pPr marL="285750" indent="-285750">
              <a:buFont typeface="Arial" charset="0"/>
              <a:buChar char="•"/>
            </a:pPr>
            <a:endParaRPr lang="en-US" sz="1400" dirty="0"/>
          </a:p>
          <a:p>
            <a:r>
              <a:rPr lang="en-US" sz="1400" b="1" dirty="0" smtClean="0"/>
              <a:t>ANN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DCA</a:t>
            </a:r>
          </a:p>
          <a:p>
            <a:pPr lvl="1"/>
            <a:r>
              <a:rPr lang="en-US" sz="1400" dirty="0"/>
              <a:t>Single cell RNA-</a:t>
            </a:r>
            <a:r>
              <a:rPr lang="en-US" sz="1400" dirty="0" err="1"/>
              <a:t>seq</a:t>
            </a:r>
            <a:r>
              <a:rPr lang="en-US" sz="1400" dirty="0"/>
              <a:t> </a:t>
            </a:r>
            <a:r>
              <a:rPr lang="en-US" sz="1400" dirty="0" err="1"/>
              <a:t>denoising</a:t>
            </a:r>
            <a:r>
              <a:rPr lang="en-US" sz="1400" dirty="0"/>
              <a:t> using a deep count </a:t>
            </a:r>
            <a:r>
              <a:rPr lang="en-US" sz="1400" dirty="0" err="1" smtClean="0"/>
              <a:t>autoencoder</a:t>
            </a:r>
            <a:r>
              <a:rPr lang="en-US" sz="1400" dirty="0" smtClean="0"/>
              <a:t>; </a:t>
            </a:r>
            <a:r>
              <a:rPr lang="en-US" sz="1400" dirty="0" err="1" smtClean="0"/>
              <a:t>Theis</a:t>
            </a:r>
            <a:r>
              <a:rPr lang="en-US" sz="1400" dirty="0" smtClean="0"/>
              <a:t> lab</a:t>
            </a:r>
          </a:p>
          <a:p>
            <a:pPr lvl="1"/>
            <a:endParaRPr lang="en-US" sz="1400" dirty="0"/>
          </a:p>
          <a:p>
            <a:pPr marL="285750" indent="-285750">
              <a:buFont typeface="Arial" charset="0"/>
              <a:buChar char="•"/>
            </a:pPr>
            <a:r>
              <a:rPr lang="en-US" sz="1400" dirty="0" err="1" smtClean="0"/>
              <a:t>scVi</a:t>
            </a:r>
            <a:endParaRPr lang="en-US" sz="1400" dirty="0"/>
          </a:p>
          <a:p>
            <a:pPr lvl="1"/>
            <a:r>
              <a:rPr lang="en-US" sz="1400" dirty="0" smtClean="0"/>
              <a:t>Deep </a:t>
            </a:r>
            <a:r>
              <a:rPr lang="en-US" sz="1400" dirty="0"/>
              <a:t>generative modeling for single-cell </a:t>
            </a:r>
            <a:r>
              <a:rPr lang="en-US" sz="1400" dirty="0" smtClean="0"/>
              <a:t>transcriptomics; Yosef lab</a:t>
            </a:r>
          </a:p>
          <a:p>
            <a:pPr marL="285750" indent="-285750">
              <a:buFont typeface="Arial" charset="0"/>
              <a:buChar char="•"/>
            </a:pP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dirty="0" smtClean="0"/>
              <a:t>SAUCIE</a:t>
            </a:r>
          </a:p>
          <a:p>
            <a:pPr lvl="1"/>
            <a:r>
              <a:rPr lang="en-US" sz="1400" dirty="0"/>
              <a:t>Exploring Single-Cell Data with Deep Multitasking Neural </a:t>
            </a:r>
            <a:r>
              <a:rPr lang="en-US" sz="1400" dirty="0" smtClean="0"/>
              <a:t>Networks; </a:t>
            </a:r>
            <a:r>
              <a:rPr lang="en-US" sz="1400" dirty="0" err="1" smtClean="0"/>
              <a:t>Krishnaswamy</a:t>
            </a:r>
            <a:r>
              <a:rPr lang="en-US" sz="1400" dirty="0" smtClean="0"/>
              <a:t> lab</a:t>
            </a:r>
            <a:endParaRPr lang="en-US" sz="1400" dirty="0"/>
          </a:p>
          <a:p>
            <a:pPr marL="742950" lvl="1" indent="-285750">
              <a:buFont typeface="Arial" charset="0"/>
              <a:buChar char="•"/>
            </a:pPr>
            <a:endParaRPr lang="en-US" sz="1400" dirty="0" smtClean="0"/>
          </a:p>
          <a:p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825068" y="6253819"/>
            <a:ext cx="3261781" cy="605598"/>
            <a:chOff x="5825068" y="6253819"/>
            <a:chExt cx="3261781" cy="60559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5825068" y="6253819"/>
              <a:ext cx="3168852" cy="5629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068" y="6329234"/>
              <a:ext cx="1667620" cy="470673"/>
            </a:xfrm>
            <a:prstGeom prst="rect">
              <a:avLst/>
            </a:prstGeom>
            <a:noFill/>
          </p:spPr>
        </p:pic>
        <p:pic>
          <p:nvPicPr>
            <p:cNvPr id="15" name="Image 8" descr="logo-Citech-institut-pasteur-3_NEW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91" r="10803" b="36358"/>
            <a:stretch/>
          </p:blipFill>
          <p:spPr>
            <a:xfrm>
              <a:off x="7539733" y="6253819"/>
              <a:ext cx="374069" cy="401706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7596816" y="6582418"/>
              <a:ext cx="57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B2370"/>
                  </a:solidFill>
                  <a:latin typeface="FS Joey" charset="0"/>
                  <a:ea typeface="FS Joey" charset="0"/>
                  <a:cs typeface="FS Joey" charset="0"/>
                </a:rPr>
                <a:t>C2RT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9600" y="6302819"/>
              <a:ext cx="1087249" cy="515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71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-30785" y="214081"/>
            <a:ext cx="9144000" cy="771562"/>
          </a:xfrm>
          <a:prstGeom prst="rect">
            <a:avLst/>
          </a:prstGeom>
        </p:spPr>
        <p:txBody>
          <a:bodyPr vert="horz" lIns="91411" tIns="45706" rIns="91411" bIns="45706" rtlCol="0" anchor="t">
            <a:noAutofit/>
          </a:bodyPr>
          <a:lstStyle/>
          <a:p>
            <a:pPr algn="ctr" defTabSz="457059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What to do</a:t>
            </a:r>
            <a:endParaRPr lang="en-US" sz="2800" b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4758" y="985643"/>
            <a:ext cx="66920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Installation</a:t>
            </a:r>
          </a:p>
          <a:p>
            <a:r>
              <a:rPr lang="en-US" sz="1400" b="1" dirty="0"/>
              <a:t>	</a:t>
            </a:r>
            <a:r>
              <a:rPr lang="en-US" sz="1400" dirty="0" smtClean="0"/>
              <a:t>protocol</a:t>
            </a:r>
          </a:p>
          <a:p>
            <a:r>
              <a:rPr lang="en-US" sz="1400" dirty="0"/>
              <a:t>	</a:t>
            </a:r>
            <a:r>
              <a:rPr lang="en-US" sz="1400" dirty="0" smtClean="0"/>
              <a:t>install on cluster (if possible/necessary)</a:t>
            </a:r>
          </a:p>
          <a:p>
            <a:r>
              <a:rPr lang="en-US" sz="1400" dirty="0" smtClean="0"/>
              <a:t>	integrate in </a:t>
            </a:r>
            <a:r>
              <a:rPr lang="en-US" sz="1400" dirty="0" err="1" smtClean="0"/>
              <a:t>scShinyApp</a:t>
            </a:r>
            <a:endParaRPr lang="en-US" sz="1400" dirty="0" smtClean="0"/>
          </a:p>
          <a:p>
            <a:endParaRPr lang="en-US" sz="1400" dirty="0" smtClean="0"/>
          </a:p>
          <a:p>
            <a:r>
              <a:rPr lang="en-US" sz="1400" b="1" dirty="0" smtClean="0"/>
              <a:t>Apply test data</a:t>
            </a:r>
          </a:p>
          <a:p>
            <a:r>
              <a:rPr lang="en-US" sz="1400" dirty="0" smtClean="0"/>
              <a:t>	what can be done</a:t>
            </a:r>
          </a:p>
          <a:p>
            <a:r>
              <a:rPr lang="en-US" sz="1400" dirty="0" smtClean="0"/>
              <a:t>	what results (comparable to other tools)</a:t>
            </a:r>
            <a:endParaRPr lang="en-US" sz="1400" dirty="0"/>
          </a:p>
          <a:p>
            <a:pPr marL="742950" lvl="1" indent="-285750">
              <a:buFont typeface="Arial" charset="0"/>
              <a:buChar char="•"/>
            </a:pPr>
            <a:endParaRPr lang="en-US" sz="1400" dirty="0" smtClean="0"/>
          </a:p>
          <a:p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825068" y="6253819"/>
            <a:ext cx="3261781" cy="605598"/>
            <a:chOff x="5825068" y="6253819"/>
            <a:chExt cx="3261781" cy="60559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5825068" y="6253819"/>
              <a:ext cx="3168852" cy="5629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068" y="6329234"/>
              <a:ext cx="1667620" cy="470673"/>
            </a:xfrm>
            <a:prstGeom prst="rect">
              <a:avLst/>
            </a:prstGeom>
            <a:noFill/>
          </p:spPr>
        </p:pic>
        <p:pic>
          <p:nvPicPr>
            <p:cNvPr id="15" name="Image 8" descr="logo-Citech-institut-pasteur-3_NEW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91" r="10803" b="36358"/>
            <a:stretch/>
          </p:blipFill>
          <p:spPr>
            <a:xfrm>
              <a:off x="7539733" y="6253819"/>
              <a:ext cx="374069" cy="401706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7596816" y="6582418"/>
              <a:ext cx="57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B2370"/>
                  </a:solidFill>
                  <a:latin typeface="FS Joey" charset="0"/>
                  <a:ea typeface="FS Joey" charset="0"/>
                  <a:cs typeface="FS Joey" charset="0"/>
                </a:rPr>
                <a:t>C2RT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9600" y="6302819"/>
              <a:ext cx="1087249" cy="515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77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-30785" y="214081"/>
            <a:ext cx="9144000" cy="771562"/>
          </a:xfrm>
          <a:prstGeom prst="rect">
            <a:avLst/>
          </a:prstGeom>
        </p:spPr>
        <p:txBody>
          <a:bodyPr vert="horz" lIns="91411" tIns="45706" rIns="91411" bIns="45706" rtlCol="0" anchor="t">
            <a:noAutofit/>
          </a:bodyPr>
          <a:lstStyle/>
          <a:p>
            <a:pPr algn="ctr" defTabSz="457059">
              <a:spcBef>
                <a:spcPct val="0"/>
              </a:spcBef>
              <a:defRPr/>
            </a:pPr>
            <a:r>
              <a:rPr lang="en-US" sz="2800" b="1" dirty="0" smtClean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On what to do</a:t>
            </a:r>
            <a:endParaRPr lang="en-US" sz="2800" b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4758" y="985643"/>
            <a:ext cx="66920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 smtClean="0"/>
              <a:t>10x PBMC data:</a:t>
            </a:r>
          </a:p>
          <a:p>
            <a:pPr lvl="1"/>
            <a:endParaRPr lang="en-US" dirty="0" smtClean="0"/>
          </a:p>
          <a:p>
            <a:r>
              <a:rPr lang="en-US" sz="1400" dirty="0"/>
              <a:t>healthy donor (the same cells were used to generate pbmc_1k_v2, pbmc_10k_v3). PBMCs are primary cells with relatively small amounts of RNA (~1pg RNA/cell).</a:t>
            </a:r>
          </a:p>
          <a:p>
            <a:endParaRPr lang="en-US" sz="1400" dirty="0"/>
          </a:p>
          <a:p>
            <a:r>
              <a:rPr lang="en-US" sz="1400" b="1" dirty="0" smtClean="0"/>
              <a:t>pbmc_1k_v3</a:t>
            </a:r>
          </a:p>
          <a:p>
            <a:pPr marL="0" lvl="2"/>
            <a:r>
              <a:rPr lang="en-US" sz="1400" dirty="0" smtClean="0"/>
              <a:t>1,222 </a:t>
            </a:r>
            <a:r>
              <a:rPr lang="en-US" sz="1400" dirty="0"/>
              <a:t>cells detected</a:t>
            </a:r>
          </a:p>
          <a:p>
            <a:pPr marL="0" lvl="2"/>
            <a:r>
              <a:rPr lang="en-US" sz="1400" dirty="0" smtClean="0"/>
              <a:t>v3 chemistry</a:t>
            </a:r>
          </a:p>
          <a:p>
            <a:pPr marL="0" lvl="2"/>
            <a:r>
              <a:rPr lang="en-US" sz="1400" dirty="0" err="1"/>
              <a:t>cellranger</a:t>
            </a:r>
            <a:r>
              <a:rPr lang="en-US" sz="1400" dirty="0"/>
              <a:t> </a:t>
            </a:r>
            <a:r>
              <a:rPr lang="en-US" sz="1400" dirty="0" smtClean="0"/>
              <a:t>3.0</a:t>
            </a:r>
          </a:p>
          <a:p>
            <a:pPr marL="0" lvl="2"/>
            <a:endParaRPr lang="en-US" sz="1100" b="1" dirty="0" smtClean="0"/>
          </a:p>
          <a:p>
            <a:r>
              <a:rPr lang="en-US" sz="1400" b="1" dirty="0" smtClean="0"/>
              <a:t>pbmc_1k_v2</a:t>
            </a:r>
            <a:endParaRPr lang="en-US" sz="1400" b="1" dirty="0"/>
          </a:p>
          <a:p>
            <a:r>
              <a:rPr lang="en-US" sz="1400" dirty="0"/>
              <a:t>996 cells </a:t>
            </a:r>
            <a:r>
              <a:rPr lang="en-US" sz="1400" dirty="0" smtClean="0"/>
              <a:t>detected</a:t>
            </a:r>
          </a:p>
          <a:p>
            <a:r>
              <a:rPr lang="en-US" sz="1400" dirty="0" smtClean="0"/>
              <a:t>v2 chemistry</a:t>
            </a:r>
          </a:p>
          <a:p>
            <a:r>
              <a:rPr lang="en-US" sz="1400" dirty="0" err="1" smtClean="0"/>
              <a:t>cellranger</a:t>
            </a:r>
            <a:r>
              <a:rPr lang="en-US" sz="1400" dirty="0" smtClean="0"/>
              <a:t> 3.0</a:t>
            </a:r>
            <a:endParaRPr lang="en-US" sz="1400" dirty="0"/>
          </a:p>
          <a:p>
            <a:endParaRPr lang="en-US" sz="1400" dirty="0" smtClean="0"/>
          </a:p>
          <a:p>
            <a:r>
              <a:rPr lang="en-US" sz="1400" b="1" dirty="0"/>
              <a:t>vdj_v1_hs_pbmc_5gex</a:t>
            </a:r>
            <a:endParaRPr lang="en-US" sz="1400" b="1" dirty="0" smtClean="0"/>
          </a:p>
          <a:p>
            <a:r>
              <a:rPr lang="en-US" sz="1400" dirty="0" smtClean="0"/>
              <a:t>Different donor</a:t>
            </a:r>
          </a:p>
          <a:p>
            <a:r>
              <a:rPr lang="en-US" sz="1400" dirty="0" err="1" smtClean="0"/>
              <a:t>cellranger</a:t>
            </a:r>
            <a:r>
              <a:rPr lang="en-US" sz="1400" dirty="0" smtClean="0"/>
              <a:t> 2.2.0</a:t>
            </a:r>
          </a:p>
          <a:p>
            <a:r>
              <a:rPr lang="en-US" sz="1400" dirty="0"/>
              <a:t>~17,000 total cells loaded</a:t>
            </a:r>
          </a:p>
          <a:p>
            <a:r>
              <a:rPr lang="en-US" sz="1400" dirty="0"/>
              <a:t>~9,000 expected PBMC cells recovered (based on cell viability and capture efficiency)</a:t>
            </a:r>
          </a:p>
          <a:p>
            <a:r>
              <a:rPr lang="en-US" sz="1400" dirty="0"/>
              <a:t>7,726 cells detected</a:t>
            </a:r>
          </a:p>
          <a:p>
            <a:endParaRPr lang="en-US" sz="1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5825068" y="6253819"/>
            <a:ext cx="3261781" cy="605598"/>
            <a:chOff x="5825068" y="6253819"/>
            <a:chExt cx="3261781" cy="60559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5825068" y="6253819"/>
              <a:ext cx="3168852" cy="5629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068" y="6329234"/>
              <a:ext cx="1667620" cy="470673"/>
            </a:xfrm>
            <a:prstGeom prst="rect">
              <a:avLst/>
            </a:prstGeom>
            <a:noFill/>
          </p:spPr>
        </p:pic>
        <p:pic>
          <p:nvPicPr>
            <p:cNvPr id="15" name="Image 8" descr="logo-Citech-institut-pasteur-3_NEW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91" r="10803" b="36358"/>
            <a:stretch/>
          </p:blipFill>
          <p:spPr>
            <a:xfrm>
              <a:off x="7539733" y="6253819"/>
              <a:ext cx="374069" cy="401706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7596816" y="6582418"/>
              <a:ext cx="57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B2370"/>
                  </a:solidFill>
                  <a:latin typeface="FS Joey" charset="0"/>
                  <a:ea typeface="FS Joey" charset="0"/>
                  <a:cs typeface="FS Joey" charset="0"/>
                </a:rPr>
                <a:t>C2RT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9600" y="6302819"/>
              <a:ext cx="1087249" cy="5158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31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-30785" y="214081"/>
            <a:ext cx="9144000" cy="771562"/>
          </a:xfrm>
          <a:prstGeom prst="rect">
            <a:avLst/>
          </a:prstGeom>
        </p:spPr>
        <p:txBody>
          <a:bodyPr vert="horz" lIns="91411" tIns="45706" rIns="91411" bIns="45706" rtlCol="0" anchor="t">
            <a:noAutofit/>
          </a:bodyPr>
          <a:lstStyle/>
          <a:p>
            <a:pPr algn="ctr" defTabSz="457059">
              <a:spcBef>
                <a:spcPct val="0"/>
              </a:spcBef>
              <a:defRPr/>
            </a:pPr>
            <a:r>
              <a:rPr lang="en-US" sz="2800" dirty="0"/>
              <a:t>Single Cell OMICS Data Analysis Workshop, 2nd edition Sophia Antipolis, France – January 18 2019</a:t>
            </a:r>
            <a:endParaRPr lang="en-US" sz="2800" b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25068" y="6253819"/>
            <a:ext cx="3261781" cy="605598"/>
            <a:chOff x="5825068" y="6253819"/>
            <a:chExt cx="3261781" cy="60559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5825068" y="6253819"/>
              <a:ext cx="3168852" cy="5629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068" y="6329234"/>
              <a:ext cx="1667620" cy="470673"/>
            </a:xfrm>
            <a:prstGeom prst="rect">
              <a:avLst/>
            </a:prstGeom>
            <a:noFill/>
          </p:spPr>
        </p:pic>
        <p:pic>
          <p:nvPicPr>
            <p:cNvPr id="15" name="Image 8" descr="logo-Citech-institut-pasteur-3_NEW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91" r="10803" b="36358"/>
            <a:stretch/>
          </p:blipFill>
          <p:spPr>
            <a:xfrm>
              <a:off x="7539733" y="6253819"/>
              <a:ext cx="374069" cy="401706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7596816" y="6582418"/>
              <a:ext cx="57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B2370"/>
                  </a:solidFill>
                  <a:latin typeface="FS Joey" charset="0"/>
                  <a:ea typeface="FS Joey" charset="0"/>
                  <a:cs typeface="FS Joey" charset="0"/>
                </a:rPr>
                <a:t>C2RT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9600" y="6302819"/>
              <a:ext cx="1087249" cy="515848"/>
            </a:xfrm>
            <a:prstGeom prst="rect">
              <a:avLst/>
            </a:prstGeom>
          </p:spPr>
        </p:pic>
      </p:grpSp>
      <p:sp>
        <p:nvSpPr>
          <p:cNvPr id="10" name="Rectangle 9"/>
          <p:cNvSpPr/>
          <p:nvPr/>
        </p:nvSpPr>
        <p:spPr>
          <a:xfrm>
            <a:off x="350520" y="1166843"/>
            <a:ext cx="84505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charset="0"/>
              </a:rPr>
              <a:t/>
            </a:r>
            <a:br>
              <a:rPr lang="en-US" dirty="0">
                <a:latin typeface="Calibri" charset="0"/>
              </a:rPr>
            </a:b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 </a:t>
            </a:r>
            <a:r>
              <a:rPr lang="en-US" b="1" dirty="0">
                <a:latin typeface="Calibri" charset="0"/>
              </a:rPr>
              <a:t>9:45:10h45: </a:t>
            </a:r>
            <a:r>
              <a:rPr lang="en-US" b="1" i="1" dirty="0">
                <a:latin typeface="Calibri" charset="0"/>
              </a:rPr>
              <a:t>Keynote 1: Britta </a:t>
            </a:r>
            <a:r>
              <a:rPr lang="en-US" b="1" i="1" dirty="0" err="1">
                <a:latin typeface="Calibri" charset="0"/>
              </a:rPr>
              <a:t>Velten</a:t>
            </a:r>
            <a:r>
              <a:rPr lang="en-US" b="1" dirty="0">
                <a:latin typeface="Calibri" charset="0"/>
              </a:rPr>
              <a:t>, EMBL </a:t>
            </a:r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Single cell, multiple assays: Disentangling cell-to-cell heterogeneity across molecular layers </a:t>
            </a:r>
            <a:endParaRPr lang="en-US" dirty="0" smtClean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Data integration of different experiment, including </a:t>
            </a:r>
            <a:r>
              <a:rPr lang="en-US" dirty="0" err="1" smtClean="0">
                <a:latin typeface="Calibri" charset="0"/>
              </a:rPr>
              <a:t>scRNA</a:t>
            </a:r>
            <a:r>
              <a:rPr lang="en-US" dirty="0" smtClean="0">
                <a:latin typeface="Calibri" charset="0"/>
              </a:rPr>
              <a:t> </a:t>
            </a:r>
            <a:r>
              <a:rPr lang="en-US" dirty="0" err="1" smtClean="0">
                <a:latin typeface="Calibri" charset="0"/>
              </a:rPr>
              <a:t>seq</a:t>
            </a:r>
            <a:endParaRPr lang="en-US" dirty="0" smtClean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b="1" dirty="0">
                <a:latin typeface="Calibri" charset="0"/>
              </a:rPr>
              <a:t>10:45-11:15: Emmanuel </a:t>
            </a:r>
            <a:r>
              <a:rPr lang="en-US" b="1" dirty="0" err="1">
                <a:latin typeface="Calibri" charset="0"/>
              </a:rPr>
              <a:t>Barillot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Institut</a:t>
            </a:r>
            <a:r>
              <a:rPr lang="en-US" dirty="0">
                <a:latin typeface="Calibri" charset="0"/>
              </a:rPr>
              <a:t> Curie </a:t>
            </a:r>
          </a:p>
          <a:p>
            <a:r>
              <a:rPr lang="en-US" dirty="0">
                <a:latin typeface="Calibri" charset="0"/>
              </a:rPr>
              <a:t>Complex data structure discovery and analysis of large biological datasets via </a:t>
            </a:r>
            <a:r>
              <a:rPr lang="en-US" dirty="0" err="1" smtClean="0">
                <a:latin typeface="Calibri" charset="0"/>
              </a:rPr>
              <a:t>ElPiGraph</a:t>
            </a:r>
            <a:endParaRPr lang="en-US" dirty="0" smtClean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STREAM </a:t>
            </a:r>
            <a:r>
              <a:rPr lang="mr-IN" dirty="0" smtClean="0">
                <a:latin typeface="Calibri" charset="0"/>
              </a:rPr>
              <a:t>–</a:t>
            </a:r>
            <a:r>
              <a:rPr lang="en-US" dirty="0" smtClean="0">
                <a:latin typeface="Calibri" charset="0"/>
              </a:rPr>
              <a:t> trajectory inference</a:t>
            </a:r>
            <a:r>
              <a:rPr lang="en-US" dirty="0">
                <a:latin typeface="Calibri" charset="0"/>
              </a:rPr>
              <a:t> </a:t>
            </a:r>
            <a:endParaRPr lang="en-US" dirty="0" smtClean="0">
              <a:latin typeface="Calibri" charset="0"/>
            </a:endParaRPr>
          </a:p>
          <a:p>
            <a:endParaRPr lang="en-US" dirty="0">
              <a:latin typeface="Calibri" charset="0"/>
            </a:endParaRPr>
          </a:p>
          <a:p>
            <a:r>
              <a:rPr lang="en-US" b="1" dirty="0">
                <a:latin typeface="Calibri" charset="0"/>
              </a:rPr>
              <a:t>11:15-11:45</a:t>
            </a:r>
            <a:r>
              <a:rPr lang="en-US" dirty="0">
                <a:latin typeface="Calibri" charset="0"/>
              </a:rPr>
              <a:t>: </a:t>
            </a:r>
            <a:r>
              <a:rPr lang="en-US" b="1" dirty="0" err="1">
                <a:latin typeface="Calibri" charset="0"/>
              </a:rPr>
              <a:t>Iñaki</a:t>
            </a:r>
            <a:r>
              <a:rPr lang="en-US" b="1" dirty="0">
                <a:latin typeface="Calibri" charset="0"/>
              </a:rPr>
              <a:t> </a:t>
            </a:r>
            <a:r>
              <a:rPr lang="en-US" b="1" dirty="0" err="1">
                <a:latin typeface="Calibri" charset="0"/>
              </a:rPr>
              <a:t>Cervera-Marzal</a:t>
            </a:r>
            <a:r>
              <a:rPr lang="en-US" dirty="0">
                <a:latin typeface="Calibri" charset="0"/>
              </a:rPr>
              <a:t>, Centre </a:t>
            </a:r>
            <a:r>
              <a:rPr lang="en-US" dirty="0" err="1">
                <a:latin typeface="Calibri" charset="0"/>
              </a:rPr>
              <a:t>d’Immunologie</a:t>
            </a:r>
            <a:r>
              <a:rPr lang="en-US" dirty="0">
                <a:latin typeface="Calibri" charset="0"/>
              </a:rPr>
              <a:t> de Marseille-</a:t>
            </a:r>
            <a:r>
              <a:rPr lang="en-US" dirty="0" err="1">
                <a:latin typeface="Calibri" charset="0"/>
              </a:rPr>
              <a:t>Luminy</a:t>
            </a:r>
            <a:r>
              <a:rPr lang="en-US" dirty="0">
                <a:latin typeface="Calibri" charset="0"/>
              </a:rPr>
              <a:t> </a:t>
            </a:r>
          </a:p>
          <a:p>
            <a:r>
              <a:rPr lang="en-US" dirty="0">
                <a:latin typeface="Calibri" charset="0"/>
              </a:rPr>
              <a:t>Partially connected neural networks for nonlinear and interpretable single-cell RNAseq data analysis. </a:t>
            </a:r>
            <a:endParaRPr lang="en-US" dirty="0" smtClean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	</a:t>
            </a:r>
            <a:r>
              <a:rPr lang="en-US" dirty="0" smtClean="0">
                <a:latin typeface="Calibri" charset="0"/>
              </a:rPr>
              <a:t>ANN with 1 hidden layer, but interpreted</a:t>
            </a:r>
          </a:p>
          <a:p>
            <a:endParaRPr lang="en-US" dirty="0">
              <a:latin typeface="Calibri" charset="0"/>
            </a:endParaRPr>
          </a:p>
          <a:p>
            <a:r>
              <a:rPr lang="en-US" b="1" dirty="0">
                <a:latin typeface="Calibri" charset="0"/>
              </a:rPr>
              <a:t>11:45-12:15: Bernd </a:t>
            </a:r>
            <a:r>
              <a:rPr lang="en-US" b="1" dirty="0" err="1">
                <a:latin typeface="Calibri" charset="0"/>
              </a:rPr>
              <a:t>Jagla</a:t>
            </a:r>
            <a:r>
              <a:rPr lang="en-US" dirty="0">
                <a:latin typeface="Calibri" charset="0"/>
              </a:rPr>
              <a:t>, </a:t>
            </a:r>
            <a:r>
              <a:rPr lang="en-US" dirty="0" err="1">
                <a:latin typeface="Calibri" charset="0"/>
              </a:rPr>
              <a:t>Institut</a:t>
            </a:r>
            <a:r>
              <a:rPr lang="en-US" dirty="0">
                <a:latin typeface="Calibri" charset="0"/>
              </a:rPr>
              <a:t> Pasteur </a:t>
            </a:r>
          </a:p>
          <a:p>
            <a:r>
              <a:rPr lang="en-US" dirty="0">
                <a:latin typeface="Calibri" charset="0"/>
              </a:rPr>
              <a:t>Single cell RNAseq data analysis using an extendable shiny app. </a:t>
            </a:r>
            <a:endParaRPr lang="en-US" dirty="0">
              <a:effectLst/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4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"/>
          <p:cNvSpPr txBox="1">
            <a:spLocks noChangeArrowheads="1"/>
          </p:cNvSpPr>
          <p:nvPr/>
        </p:nvSpPr>
        <p:spPr>
          <a:xfrm>
            <a:off x="-30785" y="214081"/>
            <a:ext cx="9144000" cy="771562"/>
          </a:xfrm>
          <a:prstGeom prst="rect">
            <a:avLst/>
          </a:prstGeom>
        </p:spPr>
        <p:txBody>
          <a:bodyPr vert="horz" lIns="91411" tIns="45706" rIns="91411" bIns="45706" rtlCol="0" anchor="t">
            <a:noAutofit/>
          </a:bodyPr>
          <a:lstStyle/>
          <a:p>
            <a:pPr algn="ctr" defTabSz="457059">
              <a:spcBef>
                <a:spcPct val="0"/>
              </a:spcBef>
              <a:defRPr/>
            </a:pPr>
            <a:r>
              <a:rPr lang="en-US" sz="2800" dirty="0"/>
              <a:t>Single Cell OMICS Data Analysis Workshop, 2nd edition Sophia Antipolis, France – January 18 2019</a:t>
            </a:r>
            <a:endParaRPr lang="en-US" sz="2800" b="1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825068" y="6253819"/>
            <a:ext cx="3261781" cy="605598"/>
            <a:chOff x="5825068" y="6253819"/>
            <a:chExt cx="3261781" cy="605598"/>
          </a:xfrm>
        </p:grpSpPr>
        <p:sp>
          <p:nvSpPr>
            <p:cNvPr id="13" name="Rectangle 12"/>
            <p:cNvSpPr/>
            <p:nvPr/>
          </p:nvSpPr>
          <p:spPr bwMode="auto">
            <a:xfrm>
              <a:off x="5825068" y="6253819"/>
              <a:ext cx="3168852" cy="56297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068" y="6329234"/>
              <a:ext cx="1667620" cy="470673"/>
            </a:xfrm>
            <a:prstGeom prst="rect">
              <a:avLst/>
            </a:prstGeom>
            <a:noFill/>
          </p:spPr>
        </p:pic>
        <p:pic>
          <p:nvPicPr>
            <p:cNvPr id="15" name="Image 8" descr="logo-Citech-institut-pasteur-3_NEW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291" r="10803" b="36358"/>
            <a:stretch/>
          </p:blipFill>
          <p:spPr>
            <a:xfrm>
              <a:off x="7539733" y="6253819"/>
              <a:ext cx="374069" cy="401706"/>
            </a:xfrm>
            <a:prstGeom prst="rect">
              <a:avLst/>
            </a:prstGeom>
            <a:noFill/>
          </p:spPr>
        </p:pic>
        <p:sp>
          <p:nvSpPr>
            <p:cNvPr id="16" name="TextBox 15"/>
            <p:cNvSpPr txBox="1"/>
            <p:nvPr/>
          </p:nvSpPr>
          <p:spPr>
            <a:xfrm>
              <a:off x="7596816" y="6582418"/>
              <a:ext cx="57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B2370"/>
                  </a:solidFill>
                  <a:latin typeface="FS Joey" charset="0"/>
                  <a:ea typeface="FS Joey" charset="0"/>
                  <a:cs typeface="FS Joey" charset="0"/>
                </a:rPr>
                <a:t>C2RT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9600" y="6302819"/>
              <a:ext cx="1087249" cy="515848"/>
            </a:xfrm>
            <a:prstGeom prst="rect">
              <a:avLst/>
            </a:prstGeom>
          </p:spPr>
        </p:pic>
      </p:grpSp>
      <p:sp>
        <p:nvSpPr>
          <p:cNvPr id="2" name="Rectangle 1"/>
          <p:cNvSpPr/>
          <p:nvPr/>
        </p:nvSpPr>
        <p:spPr>
          <a:xfrm>
            <a:off x="426720" y="1631663"/>
            <a:ext cx="84353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14:00-15:00: Keynote 2: </a:t>
            </a:r>
            <a:r>
              <a:rPr lang="en-US" b="1" dirty="0"/>
              <a:t>Martin </a:t>
            </a:r>
            <a:r>
              <a:rPr lang="en-US" b="1" dirty="0" err="1"/>
              <a:t>Hemberg</a:t>
            </a:r>
            <a:r>
              <a:rPr lang="en-US" dirty="0"/>
              <a:t>, </a:t>
            </a:r>
            <a:r>
              <a:rPr lang="en-US" dirty="0" err="1"/>
              <a:t>Wellcome</a:t>
            </a:r>
            <a:r>
              <a:rPr lang="en-US" dirty="0"/>
              <a:t> Sanger Institute 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scFind</a:t>
            </a:r>
            <a:r>
              <a:rPr lang="en-US" dirty="0" smtClean="0"/>
              <a:t>, </a:t>
            </a:r>
            <a:r>
              <a:rPr lang="en-US" dirty="0" err="1" smtClean="0"/>
              <a:t>scmap</a:t>
            </a:r>
            <a:r>
              <a:rPr lang="en-US" dirty="0" smtClean="0"/>
              <a:t>: tools related to mapping cells to known cell types</a:t>
            </a:r>
          </a:p>
          <a:p>
            <a:endParaRPr lang="en-US" dirty="0" smtClean="0"/>
          </a:p>
          <a:p>
            <a:r>
              <a:rPr lang="en-US" dirty="0" smtClean="0"/>
              <a:t>15:00-15:30</a:t>
            </a:r>
            <a:r>
              <a:rPr lang="en-US" dirty="0"/>
              <a:t>: </a:t>
            </a:r>
            <a:r>
              <a:rPr lang="en-US" b="1" dirty="0" smtClean="0"/>
              <a:t>Paul </a:t>
            </a:r>
            <a:r>
              <a:rPr lang="en-US" b="1" dirty="0" err="1" smtClean="0"/>
              <a:t>Gueguen</a:t>
            </a:r>
            <a:r>
              <a:rPr lang="en-US" dirty="0" smtClean="0"/>
              <a:t>, </a:t>
            </a:r>
            <a:r>
              <a:rPr lang="en-US" dirty="0" err="1"/>
              <a:t>Institut</a:t>
            </a:r>
            <a:r>
              <a:rPr lang="en-US" dirty="0"/>
              <a:t> Curie </a:t>
            </a:r>
            <a:endParaRPr lang="en-US" dirty="0" smtClean="0"/>
          </a:p>
          <a:p>
            <a:r>
              <a:rPr lang="en-US" dirty="0" smtClean="0"/>
              <a:t>Single </a:t>
            </a:r>
            <a:r>
              <a:rPr lang="en-US" dirty="0"/>
              <a:t>cell analysis of the tumor infiltrating T cell landscape in NSCLC patients. </a:t>
            </a:r>
            <a:endParaRPr lang="en-US" dirty="0" smtClean="0"/>
          </a:p>
          <a:p>
            <a:r>
              <a:rPr lang="en-US" dirty="0" smtClean="0"/>
              <a:t>???</a:t>
            </a:r>
          </a:p>
          <a:p>
            <a:endParaRPr lang="en-US" dirty="0"/>
          </a:p>
          <a:p>
            <a:r>
              <a:rPr lang="en-US" dirty="0" smtClean="0"/>
              <a:t>15:30-16:00</a:t>
            </a:r>
            <a:r>
              <a:rPr lang="en-US" dirty="0"/>
              <a:t>: </a:t>
            </a:r>
            <a:r>
              <a:rPr lang="en-US" b="1" dirty="0"/>
              <a:t>Jules Gilet</a:t>
            </a:r>
            <a:r>
              <a:rPr lang="en-US" dirty="0"/>
              <a:t>, </a:t>
            </a:r>
            <a:r>
              <a:rPr lang="en-US" dirty="0" err="1"/>
              <a:t>Institut</a:t>
            </a:r>
            <a:r>
              <a:rPr lang="en-US" dirty="0"/>
              <a:t> Curie Single-cell RNAseq enables reconstructing the </a:t>
            </a:r>
            <a:r>
              <a:rPr lang="en-US" dirty="0" err="1"/>
              <a:t>thymic</a:t>
            </a:r>
            <a:r>
              <a:rPr lang="en-US" dirty="0"/>
              <a:t> development of Mucosal-Associated Invariant T cells. </a:t>
            </a:r>
            <a:endParaRPr lang="en-US" dirty="0" smtClean="0"/>
          </a:p>
          <a:p>
            <a:r>
              <a:rPr lang="en-US" dirty="0" smtClean="0"/>
              <a:t>	workflow that includes almost everything, including optimized mapping to reference and pathway analysis</a:t>
            </a:r>
          </a:p>
          <a:p>
            <a:endParaRPr lang="en-US" dirty="0"/>
          </a:p>
          <a:p>
            <a:r>
              <a:rPr lang="en-US" dirty="0" smtClean="0"/>
              <a:t>16:00-16:30</a:t>
            </a:r>
            <a:r>
              <a:rPr lang="en-US" dirty="0"/>
              <a:t>: </a:t>
            </a:r>
            <a:r>
              <a:rPr lang="en-US" b="1" dirty="0"/>
              <a:t>Marie </a:t>
            </a:r>
            <a:r>
              <a:rPr lang="en-US" b="1" dirty="0" err="1"/>
              <a:t>Deprez</a:t>
            </a:r>
            <a:r>
              <a:rPr lang="en-US" b="1" dirty="0"/>
              <a:t>, Marin </a:t>
            </a:r>
            <a:r>
              <a:rPr lang="en-US" b="1" dirty="0" err="1"/>
              <a:t>Truchi</a:t>
            </a:r>
            <a:r>
              <a:rPr lang="en-US" dirty="0"/>
              <a:t>, </a:t>
            </a:r>
            <a:r>
              <a:rPr lang="en-US" dirty="0" err="1"/>
              <a:t>Institut</a:t>
            </a:r>
            <a:r>
              <a:rPr lang="en-US" dirty="0"/>
              <a:t> de </a:t>
            </a:r>
            <a:r>
              <a:rPr lang="en-US" dirty="0" err="1"/>
              <a:t>Pharmacologie</a:t>
            </a:r>
            <a:r>
              <a:rPr lang="en-US" dirty="0"/>
              <a:t> </a:t>
            </a:r>
            <a:r>
              <a:rPr lang="en-US" dirty="0" err="1"/>
              <a:t>Moléculaire</a:t>
            </a:r>
            <a:r>
              <a:rPr lang="en-US" dirty="0"/>
              <a:t> et </a:t>
            </a:r>
            <a:r>
              <a:rPr lang="en-US" dirty="0" err="1"/>
              <a:t>Cellulaire</a:t>
            </a:r>
            <a:r>
              <a:rPr lang="en-US" dirty="0"/>
              <a:t> How can we handle a large collection of heterogeneous lung samples?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err="1" smtClean="0"/>
              <a:t>CellAtlas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08974"/>
      </p:ext>
    </p:extLst>
  </p:cSld>
  <p:clrMapOvr>
    <a:masterClrMapping/>
  </p:clrMapOvr>
</p:sld>
</file>

<file path=ppt/theme/theme1.xml><?xml version="1.0" encoding="utf-8"?>
<a:theme xmlns:a="http://schemas.openxmlformats.org/drawingml/2006/main" name="10_Institut Pasteur FR v1e-2">
  <a:themeElements>
    <a:clrScheme name="Institut Pasteur 1">
      <a:dk1>
        <a:srgbClr val="005293"/>
      </a:dk1>
      <a:lt1>
        <a:srgbClr val="FFFFFF"/>
      </a:lt1>
      <a:dk2>
        <a:srgbClr val="CE8E00"/>
      </a:dk2>
      <a:lt2>
        <a:srgbClr val="B5B6B3"/>
      </a:lt2>
      <a:accent1>
        <a:srgbClr val="CE8E00"/>
      </a:accent1>
      <a:accent2>
        <a:srgbClr val="80A9C9"/>
      </a:accent2>
      <a:accent3>
        <a:srgbClr val="FFFFFF"/>
      </a:accent3>
      <a:accent4>
        <a:srgbClr val="00457D"/>
      </a:accent4>
      <a:accent5>
        <a:srgbClr val="E3C6AA"/>
      </a:accent5>
      <a:accent6>
        <a:srgbClr val="7399B6"/>
      </a:accent6>
      <a:hlink>
        <a:srgbClr val="000000"/>
      </a:hlink>
      <a:folHlink>
        <a:srgbClr val="B5B6B3"/>
      </a:folHlink>
    </a:clrScheme>
    <a:fontScheme name="Institut Pasteu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36000" tIns="36000" rIns="36000" bIns="3600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Institut Pasteur 1">
        <a:dk1>
          <a:srgbClr val="005293"/>
        </a:dk1>
        <a:lt1>
          <a:srgbClr val="FFFFFF"/>
        </a:lt1>
        <a:dk2>
          <a:srgbClr val="CE8E00"/>
        </a:dk2>
        <a:lt2>
          <a:srgbClr val="B5B6B3"/>
        </a:lt2>
        <a:accent1>
          <a:srgbClr val="CE8E00"/>
        </a:accent1>
        <a:accent2>
          <a:srgbClr val="80A9C9"/>
        </a:accent2>
        <a:accent3>
          <a:srgbClr val="FFFFFF"/>
        </a:accent3>
        <a:accent4>
          <a:srgbClr val="00457D"/>
        </a:accent4>
        <a:accent5>
          <a:srgbClr val="E3C6AA"/>
        </a:accent5>
        <a:accent6>
          <a:srgbClr val="7399B6"/>
        </a:accent6>
        <a:hlink>
          <a:srgbClr val="000000"/>
        </a:hlink>
        <a:folHlink>
          <a:srgbClr val="B5B6B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29586</TotalTime>
  <Words>152</Words>
  <Application>Microsoft Macintosh PowerPoint</Application>
  <PresentationFormat>On-screen Show (4:3)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FS Joey</vt:lpstr>
      <vt:lpstr>ＭＳ Ｐゴシック</vt:lpstr>
      <vt:lpstr>Symbol</vt:lpstr>
      <vt:lpstr>Arial</vt:lpstr>
      <vt:lpstr>10_Institut Pasteur FR v1e-2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ip</dc:creator>
  <cp:lastModifiedBy>Microsoft Office User</cp:lastModifiedBy>
  <cp:revision>311</cp:revision>
  <cp:lastPrinted>2018-09-13T09:16:07Z</cp:lastPrinted>
  <dcterms:created xsi:type="dcterms:W3CDTF">2015-02-02T14:40:44Z</dcterms:created>
  <dcterms:modified xsi:type="dcterms:W3CDTF">2019-01-21T12:04:05Z</dcterms:modified>
</cp:coreProperties>
</file>