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0" r:id="rId1"/>
  </p:sldMasterIdLst>
  <p:notesMasterIdLst>
    <p:notesMasterId r:id="rId14"/>
  </p:notesMasterIdLst>
  <p:sldIdLst>
    <p:sldId id="439" r:id="rId2"/>
    <p:sldId id="440" r:id="rId3"/>
    <p:sldId id="441" r:id="rId4"/>
    <p:sldId id="442" r:id="rId5"/>
    <p:sldId id="443" r:id="rId6"/>
    <p:sldId id="444" r:id="rId7"/>
    <p:sldId id="445" r:id="rId8"/>
    <p:sldId id="446" r:id="rId9"/>
    <p:sldId id="448" r:id="rId10"/>
    <p:sldId id="449" r:id="rId11"/>
    <p:sldId id="450" r:id="rId12"/>
    <p:sldId id="45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79">
          <p15:clr>
            <a:srgbClr val="A4A3A4"/>
          </p15:clr>
        </p15:guide>
        <p15:guide id="2" pos="269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8EDF3"/>
    <a:srgbClr val="FF0000"/>
    <a:srgbClr val="011893"/>
    <a:srgbClr val="009051"/>
    <a:srgbClr val="22898E"/>
    <a:srgbClr val="4E8F00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93" autoAdjust="0"/>
    <p:restoredTop sz="86667" autoAdjust="0"/>
  </p:normalViewPr>
  <p:slideViewPr>
    <p:cSldViewPr snapToGrid="0" snapToObjects="1" showGuides="1">
      <p:cViewPr varScale="1">
        <p:scale>
          <a:sx n="108" d="100"/>
          <a:sy n="108" d="100"/>
        </p:scale>
        <p:origin x="904" y="120"/>
      </p:cViewPr>
      <p:guideLst>
        <p:guide orient="horz" pos="1279"/>
        <p:guide pos="269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20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7A231-D1AB-164A-A448-D3B966B59479}" type="datetimeFigureOut">
              <a:rPr lang="en-US" smtClean="0"/>
              <a:pPr/>
              <a:t>2/4/19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E3336-2016-A14F-B06B-140C67DA9F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cytometry and biomarkers unit of </a:t>
            </a:r>
            <a:r>
              <a:rPr lang="en-US" dirty="0" err="1"/>
              <a:t>techbnology</a:t>
            </a:r>
            <a:r>
              <a:rPr lang="en-US" dirty="0"/>
              <a:t> and service gathers a team of 6 engineers, 2 technicians and 1 </a:t>
            </a:r>
            <a:r>
              <a:rPr lang="en-US" dirty="0" err="1"/>
              <a:t>bioinfo</a:t>
            </a:r>
            <a:r>
              <a:rPr lang="en-US"/>
              <a:t> who provide </a:t>
            </a:r>
            <a:r>
              <a:rPr lang="en-US" dirty="0"/>
              <a:t>support to the community through …..(see under activity). The work is focused around 28 state-of-the-art technologies installed in 6 dedicated laboratories. We are iso9001 –certified since 8 years. The specificity is that the facility aims to respond to…..(see in red). The concept is appreciated by the community that counts ……(see in blue)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7A65E6-4793-1643-81B4-D6EADB84B3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10589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cytometry and biomarkers unit of </a:t>
            </a:r>
            <a:r>
              <a:rPr lang="en-US" dirty="0" err="1"/>
              <a:t>techbnology</a:t>
            </a:r>
            <a:r>
              <a:rPr lang="en-US" dirty="0"/>
              <a:t> and service gathers a team of 6 engineers, 2 technicians and 1 </a:t>
            </a:r>
            <a:r>
              <a:rPr lang="en-US" dirty="0" err="1"/>
              <a:t>bioinfo</a:t>
            </a:r>
            <a:r>
              <a:rPr lang="en-US"/>
              <a:t> who provide </a:t>
            </a:r>
            <a:r>
              <a:rPr lang="en-US" dirty="0"/>
              <a:t>support to the community through …..(see under activity). The work is focused around 28 state-of-the-art technologies installed in 6 dedicated laboratories. We are iso9001 –certified since 8 years. The specificity is that the facility aims to respond to…..(see in red). The concept is appreciated by the community that counts ……(see in blue)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7A65E6-4793-1643-81B4-D6EADB84B3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111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cytometry and biomarkers unit of </a:t>
            </a:r>
            <a:r>
              <a:rPr lang="en-US" dirty="0" err="1"/>
              <a:t>techbnology</a:t>
            </a:r>
            <a:r>
              <a:rPr lang="en-US" dirty="0"/>
              <a:t> and service gathers a team of 6 engineers, 2 technicians and 1 </a:t>
            </a:r>
            <a:r>
              <a:rPr lang="en-US" dirty="0" err="1"/>
              <a:t>bioinfo</a:t>
            </a:r>
            <a:r>
              <a:rPr lang="en-US"/>
              <a:t> who provide </a:t>
            </a:r>
            <a:r>
              <a:rPr lang="en-US" dirty="0"/>
              <a:t>support to the community through …..(see under activity). The work is focused around 28 state-of-the-art technologies installed in 6 dedicated laboratories. We are iso9001 –certified since 8 years. The specificity is that the facility aims to respond to…..(see in red). The concept is appreciated by the community that counts ……(see in blue)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7A65E6-4793-1643-81B4-D6EADB84B3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50735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cytometry and biomarkers unit of </a:t>
            </a:r>
            <a:r>
              <a:rPr lang="en-US" dirty="0" err="1"/>
              <a:t>techbnology</a:t>
            </a:r>
            <a:r>
              <a:rPr lang="en-US" dirty="0"/>
              <a:t> and service gathers a team of 6 engineers, 2 technicians and 1 </a:t>
            </a:r>
            <a:r>
              <a:rPr lang="en-US" dirty="0" err="1"/>
              <a:t>bioinfo</a:t>
            </a:r>
            <a:r>
              <a:rPr lang="en-US"/>
              <a:t> who provide </a:t>
            </a:r>
            <a:r>
              <a:rPr lang="en-US" dirty="0"/>
              <a:t>support to the community through …..(see under activity). The work is focused around 28 state-of-the-art technologies installed in 6 dedicated laboratories. We are iso9001 –certified since 8 years. The specificity is that the facility aims to respond to…..(see in red). The concept is appreciated by the community that counts ……(see in blue)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7A65E6-4793-1643-81B4-D6EADB84B3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9003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cytometry and biomarkers unit of </a:t>
            </a:r>
            <a:r>
              <a:rPr lang="en-US" dirty="0" err="1"/>
              <a:t>techbnology</a:t>
            </a:r>
            <a:r>
              <a:rPr lang="en-US" dirty="0"/>
              <a:t> and service gathers a team of 6 engineers, 2 technicians and 1 </a:t>
            </a:r>
            <a:r>
              <a:rPr lang="en-US" dirty="0" err="1"/>
              <a:t>bioinfo</a:t>
            </a:r>
            <a:r>
              <a:rPr lang="en-US"/>
              <a:t> who provide </a:t>
            </a:r>
            <a:r>
              <a:rPr lang="en-US" dirty="0"/>
              <a:t>support to the community through …..(see under activity). The work is focused around 28 state-of-the-art technologies installed in 6 dedicated laboratories. We are iso9001 –certified since 8 years. The specificity is that the facility aims to respond to…..(see in red). The concept is appreciated by the community that counts ……(see in blue)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7A65E6-4793-1643-81B4-D6EADB84B3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6988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cytometry and biomarkers unit of </a:t>
            </a:r>
            <a:r>
              <a:rPr lang="en-US" dirty="0" err="1"/>
              <a:t>techbnology</a:t>
            </a:r>
            <a:r>
              <a:rPr lang="en-US" dirty="0"/>
              <a:t> and service gathers a team of 6 engineers, 2 technicians and 1 </a:t>
            </a:r>
            <a:r>
              <a:rPr lang="en-US" dirty="0" err="1"/>
              <a:t>bioinfo</a:t>
            </a:r>
            <a:r>
              <a:rPr lang="en-US"/>
              <a:t> who provide </a:t>
            </a:r>
            <a:r>
              <a:rPr lang="en-US" dirty="0"/>
              <a:t>support to the community through …..(see under activity). The work is focused around 28 state-of-the-art technologies installed in 6 dedicated laboratories. We are iso9001 –certified since 8 years. The specificity is that the facility aims to respond to…..(see in red). The concept is appreciated by the community that counts ……(see in blue)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7A65E6-4793-1643-81B4-D6EADB84B3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4403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cytometry and biomarkers unit of </a:t>
            </a:r>
            <a:r>
              <a:rPr lang="en-US" dirty="0" err="1"/>
              <a:t>techbnology</a:t>
            </a:r>
            <a:r>
              <a:rPr lang="en-US" dirty="0"/>
              <a:t> and service gathers a team of 6 engineers, 2 technicians and 1 </a:t>
            </a:r>
            <a:r>
              <a:rPr lang="en-US" dirty="0" err="1"/>
              <a:t>bioinfo</a:t>
            </a:r>
            <a:r>
              <a:rPr lang="en-US"/>
              <a:t> who provide </a:t>
            </a:r>
            <a:r>
              <a:rPr lang="en-US" dirty="0"/>
              <a:t>support to the community through …..(see under activity). The work is focused around 28 state-of-the-art technologies installed in 6 dedicated laboratories. We are iso9001 –certified since 8 years. The specificity is that the facility aims to respond to…..(see in red). The concept is appreciated by the community that counts ……(see in blue)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7A65E6-4793-1643-81B4-D6EADB84B3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6101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cytometry and biomarkers unit of </a:t>
            </a:r>
            <a:r>
              <a:rPr lang="en-US" dirty="0" err="1"/>
              <a:t>techbnology</a:t>
            </a:r>
            <a:r>
              <a:rPr lang="en-US" dirty="0"/>
              <a:t> and service gathers a team of 6 engineers, 2 technicians and 1 </a:t>
            </a:r>
            <a:r>
              <a:rPr lang="en-US" dirty="0" err="1"/>
              <a:t>bioinfo</a:t>
            </a:r>
            <a:r>
              <a:rPr lang="en-US"/>
              <a:t> who provide </a:t>
            </a:r>
            <a:r>
              <a:rPr lang="en-US" dirty="0"/>
              <a:t>support to the community through …..(see under activity). The work is focused around 28 state-of-the-art technologies installed in 6 dedicated laboratories. We are iso9001 –certified since 8 years. The specificity is that the facility aims to respond to…..(see in red). The concept is appreciated by the community that counts ……(see in blue)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7A65E6-4793-1643-81B4-D6EADB84B3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198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cytometry and biomarkers unit of </a:t>
            </a:r>
            <a:r>
              <a:rPr lang="en-US" dirty="0" err="1"/>
              <a:t>techbnology</a:t>
            </a:r>
            <a:r>
              <a:rPr lang="en-US" dirty="0"/>
              <a:t> and service gathers a team of 6 engineers, 2 technicians and 1 </a:t>
            </a:r>
            <a:r>
              <a:rPr lang="en-US" dirty="0" err="1"/>
              <a:t>bioinfo</a:t>
            </a:r>
            <a:r>
              <a:rPr lang="en-US"/>
              <a:t> who provide </a:t>
            </a:r>
            <a:r>
              <a:rPr lang="en-US" dirty="0"/>
              <a:t>support to the community through …..(see under activity). The work is focused around 28 state-of-the-art technologies installed in 6 dedicated laboratories. We are iso9001 –certified since 8 years. The specificity is that the facility aims to respond to…..(see in red). The concept is appreciated by the community that counts ……(see in blue)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7A65E6-4793-1643-81B4-D6EADB84B3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8694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cytometry and biomarkers unit of </a:t>
            </a:r>
            <a:r>
              <a:rPr lang="en-US" dirty="0" err="1"/>
              <a:t>techbnology</a:t>
            </a:r>
            <a:r>
              <a:rPr lang="en-US" dirty="0"/>
              <a:t> and service gathers a team of 6 engineers, 2 technicians and 1 </a:t>
            </a:r>
            <a:r>
              <a:rPr lang="en-US" dirty="0" err="1"/>
              <a:t>bioinfo</a:t>
            </a:r>
            <a:r>
              <a:rPr lang="en-US"/>
              <a:t> who provide </a:t>
            </a:r>
            <a:r>
              <a:rPr lang="en-US" dirty="0"/>
              <a:t>support to the community through …..(see under activity). The work is focused around 28 state-of-the-art technologies installed in 6 dedicated laboratories. We are iso9001 –certified since 8 years. The specificity is that the facility aims to respond to…..(see in red). The concept is appreciated by the community that counts ……(see in blue)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7A65E6-4793-1643-81B4-D6EADB84B3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6919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cytometry and biomarkers unit of </a:t>
            </a:r>
            <a:r>
              <a:rPr lang="en-US" dirty="0" err="1"/>
              <a:t>techbnology</a:t>
            </a:r>
            <a:r>
              <a:rPr lang="en-US" dirty="0"/>
              <a:t> and service gathers a team of 6 engineers, 2 technicians and 1 </a:t>
            </a:r>
            <a:r>
              <a:rPr lang="en-US" dirty="0" err="1"/>
              <a:t>bioinfo</a:t>
            </a:r>
            <a:r>
              <a:rPr lang="en-US"/>
              <a:t> who provide </a:t>
            </a:r>
            <a:r>
              <a:rPr lang="en-US" dirty="0"/>
              <a:t>support to the community through …..(see under activity). The work is focused around 28 state-of-the-art technologies installed in 6 dedicated laboratories. We are iso9001 –certified since 8 years. The specificity is that the facility aims to respond to…..(see in red). The concept is appreciated by the community that counts ……(see in blue)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7A65E6-4793-1643-81B4-D6EADB84B3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8890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cytometry and biomarkers unit of </a:t>
            </a:r>
            <a:r>
              <a:rPr lang="en-US" dirty="0" err="1"/>
              <a:t>techbnology</a:t>
            </a:r>
            <a:r>
              <a:rPr lang="en-US" dirty="0"/>
              <a:t> and service gathers a team of 6 engineers, 2 technicians and 1 </a:t>
            </a:r>
            <a:r>
              <a:rPr lang="en-US" dirty="0" err="1"/>
              <a:t>bioinfo</a:t>
            </a:r>
            <a:r>
              <a:rPr lang="en-US"/>
              <a:t> who provide </a:t>
            </a:r>
            <a:r>
              <a:rPr lang="en-US" dirty="0"/>
              <a:t>support to the community through …..(see under activity). The work is focused around 28 state-of-the-art technologies installed in 6 dedicated laboratories. We are iso9001 –certified since 8 years. The specificity is that the facility aims to respond to…..(see in red). The concept is appreciated by the community that counts ……(see in blue)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7A65E6-4793-1643-81B4-D6EADB84B3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7487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BDB6BC-FA69-8841-A4DB-6DA7D19E9297}" type="datetime1">
              <a:rPr lang="en-US" altLang="x-none"/>
              <a:pPr/>
              <a:t>2/4/19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10C0AB-9A42-6545-B004-0CDFBACDA19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79442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515688-AB95-F74C-AF96-C22109ECAB27}" type="datetime1">
              <a:rPr lang="en-US" altLang="x-none"/>
              <a:pPr/>
              <a:t>2/4/19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3C919F-D240-6F4A-B54E-C13308C872B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1146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2D463F-736E-344D-933D-508AB492FE34}" type="datetime1">
              <a:rPr lang="en-US" altLang="x-none"/>
              <a:pPr/>
              <a:t>2/4/19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8F0977-CA63-204D-81D4-5F7E1834234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11375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re et Texte coura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71145" y="-1273739"/>
            <a:ext cx="11296753" cy="846775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63999" y="203007"/>
            <a:ext cx="8440580" cy="1097117"/>
          </a:xfrm>
        </p:spPr>
        <p:txBody>
          <a:bodyPr anchor="b">
            <a:noAutofit/>
          </a:bodyPr>
          <a:lstStyle>
            <a:lvl1pPr marL="0" algn="l" defTabSz="737382" rtl="0" eaLnBrk="1" latinLnBrk="0" hangingPunct="1">
              <a:lnSpc>
                <a:spcPts val="3064"/>
              </a:lnSpc>
              <a:defRPr lang="en-US" sz="3226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" charset="0"/>
                <a:ea typeface="Times" charset="0"/>
                <a:cs typeface="Times" charset="0"/>
              </a:defRPr>
            </a:lvl1pPr>
          </a:lstStyle>
          <a:p>
            <a:r>
              <a:rPr lang="fr-FR" dirty="0"/>
              <a:t>Clic to change the </a:t>
            </a:r>
            <a:r>
              <a:rPr lang="fr-FR" dirty="0" err="1"/>
              <a:t>title</a:t>
            </a:r>
            <a:endParaRPr lang="en-US" dirty="0"/>
          </a:p>
        </p:txBody>
      </p:sp>
      <p:sp>
        <p:nvSpPr>
          <p:cNvPr id="20" name="Espace réservé du texte 19"/>
          <p:cNvSpPr>
            <a:spLocks noGrp="1"/>
          </p:cNvSpPr>
          <p:nvPr>
            <p:ph type="body" sz="quarter" idx="12" hasCustomPrompt="1"/>
          </p:nvPr>
        </p:nvSpPr>
        <p:spPr>
          <a:xfrm>
            <a:off x="363860" y="1543099"/>
            <a:ext cx="8440720" cy="4638030"/>
          </a:xfrm>
          <a:prstGeom prst="rect">
            <a:avLst/>
          </a:prstGeom>
        </p:spPr>
        <p:txBody>
          <a:bodyPr numCol="1" spcCol="360000"/>
          <a:lstStyle>
            <a:lvl1pPr>
              <a:defRPr sz="1291"/>
            </a:lvl1pPr>
            <a:lvl2pPr>
              <a:lnSpc>
                <a:spcPts val="1693"/>
              </a:lnSpc>
              <a:defRPr sz="1210"/>
            </a:lvl2pPr>
            <a:lvl3pPr>
              <a:lnSpc>
                <a:spcPts val="1693"/>
              </a:lnSpc>
              <a:defRPr sz="1210"/>
            </a:lvl3pPr>
            <a:lvl4pPr>
              <a:lnSpc>
                <a:spcPts val="1693"/>
              </a:lnSpc>
              <a:defRPr sz="1210"/>
            </a:lvl4pPr>
            <a:lvl5pPr>
              <a:lnSpc>
                <a:spcPts val="1693"/>
              </a:lnSpc>
              <a:defRPr sz="1210" baseline="0"/>
            </a:lvl5pPr>
          </a:lstStyle>
          <a:p>
            <a:pPr lvl="0"/>
            <a:r>
              <a:rPr lang="fr-FR" dirty="0"/>
              <a:t>Change the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cxnSp>
        <p:nvCxnSpPr>
          <p:cNvPr id="5" name="Connecteur droit 4"/>
          <p:cNvCxnSpPr/>
          <p:nvPr userDrawn="1"/>
        </p:nvCxnSpPr>
        <p:spPr>
          <a:xfrm>
            <a:off x="435558" y="1425914"/>
            <a:ext cx="83153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968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7D655D-2981-A942-A6BB-C75D03197EB4}" type="datetime1">
              <a:rPr lang="en-US" altLang="x-none"/>
              <a:pPr/>
              <a:t>2/4/19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C310A5-39F0-354E-B5FA-952CF73D03F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22796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3E6BF2-28FD-7748-8036-817A461B4DEE}" type="datetime1">
              <a:rPr lang="en-US" altLang="x-none"/>
              <a:pPr/>
              <a:t>2/4/19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3178BC-A94F-EF46-AF85-9A55A997295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9093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941119-AF80-BF4D-A6B0-D93F71B7011B}" type="datetime1">
              <a:rPr lang="en-US" altLang="x-none"/>
              <a:pPr/>
              <a:t>2/4/19</a:t>
            </a:fld>
            <a:endParaRPr lang="en-US" altLang="x-non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A4C954-5840-DE49-AF41-0BDFB666DC8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18472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407D9B-A6EE-A74A-8395-4EAFDD61788E}" type="datetime1">
              <a:rPr lang="en-US" altLang="x-none"/>
              <a:pPr/>
              <a:t>2/4/19</a:t>
            </a:fld>
            <a:endParaRPr lang="en-US" altLang="x-non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6286A6-9A89-FE4F-9000-B23DFE630D8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94837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A65D3F-66B7-4548-A5AB-2EF85C27BC0F}" type="datetime1">
              <a:rPr lang="en-US" altLang="x-none"/>
              <a:pPr/>
              <a:t>2/4/19</a:t>
            </a:fld>
            <a:endParaRPr lang="en-US" altLang="x-non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BE9E9D-B5E2-2644-B8B0-C6DBE12D713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58711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EBCA14-CE6D-D744-B4F3-282451B942D7}" type="datetime1">
              <a:rPr lang="en-US" altLang="x-none"/>
              <a:pPr/>
              <a:t>2/4/19</a:t>
            </a:fld>
            <a:endParaRPr lang="en-US" altLang="x-non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703F74-2D92-224B-8D9B-8FACBBD2AFD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87998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C6F164-2471-954B-BD67-FCD698C462B8}" type="datetime1">
              <a:rPr lang="en-US" altLang="x-none"/>
              <a:pPr/>
              <a:t>2/4/19</a:t>
            </a:fld>
            <a:endParaRPr lang="en-US" altLang="x-non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C0BC72-D8F9-1447-9111-253BA29606A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09813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874758-19DA-634D-84C8-F87E75CCE3C7}" type="datetime1">
              <a:rPr lang="en-US" altLang="x-none"/>
              <a:pPr/>
              <a:t>2/4/19</a:t>
            </a:fld>
            <a:endParaRPr lang="en-US" altLang="x-non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0AD20C-D30C-7245-889D-FBEBB6409B8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25892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FF08EDD4-2FAD-DE49-8DCB-4CE7F525387B}" type="datetime1">
              <a:rPr lang="en-US" altLang="x-none"/>
              <a:pPr/>
              <a:t>2/4/19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endParaRPr lang="x-none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76A136FA-872E-5D44-8AC7-CA9F6A2A62E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7823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2.jpg"/><Relationship Id="rId5" Type="http://schemas.openxmlformats.org/officeDocument/2006/relationships/image" Target="../media/image3.jpe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2.jpg"/><Relationship Id="rId5" Type="http://schemas.openxmlformats.org/officeDocument/2006/relationships/image" Target="../media/image3.jpeg"/><Relationship Id="rId6" Type="http://schemas.openxmlformats.org/officeDocument/2006/relationships/image" Target="../media/image4.png"/><Relationship Id="rId7" Type="http://schemas.openxmlformats.org/officeDocument/2006/relationships/image" Target="../media/image16.png"/><Relationship Id="rId1" Type="http://schemas.openxmlformats.org/officeDocument/2006/relationships/tags" Target="../tags/tag10.xml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2.jpg"/><Relationship Id="rId5" Type="http://schemas.openxmlformats.org/officeDocument/2006/relationships/image" Target="../media/image3.jpeg"/><Relationship Id="rId6" Type="http://schemas.openxmlformats.org/officeDocument/2006/relationships/image" Target="../media/image4.png"/><Relationship Id="rId7" Type="http://schemas.openxmlformats.org/officeDocument/2006/relationships/image" Target="../media/image17.png"/><Relationship Id="rId1" Type="http://schemas.openxmlformats.org/officeDocument/2006/relationships/tags" Target="../tags/tag11.xml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image" Target="../media/image2.jpg"/><Relationship Id="rId5" Type="http://schemas.openxmlformats.org/officeDocument/2006/relationships/image" Target="../media/image3.jpeg"/><Relationship Id="rId6" Type="http://schemas.openxmlformats.org/officeDocument/2006/relationships/image" Target="../media/image4.png"/><Relationship Id="rId1" Type="http://schemas.openxmlformats.org/officeDocument/2006/relationships/tags" Target="../tags/tag12.x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2.jpg"/><Relationship Id="rId5" Type="http://schemas.openxmlformats.org/officeDocument/2006/relationships/image" Target="../media/image3.jpe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2.jpg"/><Relationship Id="rId5" Type="http://schemas.openxmlformats.org/officeDocument/2006/relationships/image" Target="../media/image3.jpeg"/><Relationship Id="rId6" Type="http://schemas.openxmlformats.org/officeDocument/2006/relationships/image" Target="../media/image4.png"/><Relationship Id="rId7" Type="http://schemas.openxmlformats.org/officeDocument/2006/relationships/image" Target="../media/image8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2.jpg"/><Relationship Id="rId5" Type="http://schemas.openxmlformats.org/officeDocument/2006/relationships/image" Target="../media/image3.jpeg"/><Relationship Id="rId6" Type="http://schemas.openxmlformats.org/officeDocument/2006/relationships/image" Target="../media/image4.png"/><Relationship Id="rId7" Type="http://schemas.openxmlformats.org/officeDocument/2006/relationships/image" Target="../media/image9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2.jpg"/><Relationship Id="rId5" Type="http://schemas.openxmlformats.org/officeDocument/2006/relationships/image" Target="../media/image3.jpeg"/><Relationship Id="rId6" Type="http://schemas.openxmlformats.org/officeDocument/2006/relationships/image" Target="../media/image4.png"/><Relationship Id="rId7" Type="http://schemas.openxmlformats.org/officeDocument/2006/relationships/image" Target="../media/image10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2.jpg"/><Relationship Id="rId5" Type="http://schemas.openxmlformats.org/officeDocument/2006/relationships/image" Target="../media/image3.jpeg"/><Relationship Id="rId6" Type="http://schemas.openxmlformats.org/officeDocument/2006/relationships/image" Target="../media/image4.png"/><Relationship Id="rId7" Type="http://schemas.openxmlformats.org/officeDocument/2006/relationships/image" Target="../media/image11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2.jpg"/><Relationship Id="rId5" Type="http://schemas.openxmlformats.org/officeDocument/2006/relationships/image" Target="../media/image3.jpeg"/><Relationship Id="rId6" Type="http://schemas.openxmlformats.org/officeDocument/2006/relationships/image" Target="../media/image4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2.jpg"/><Relationship Id="rId5" Type="http://schemas.openxmlformats.org/officeDocument/2006/relationships/image" Target="../media/image3.jpeg"/><Relationship Id="rId6" Type="http://schemas.openxmlformats.org/officeDocument/2006/relationships/image" Target="../media/image4.png"/><Relationship Id="rId7" Type="http://schemas.openxmlformats.org/officeDocument/2006/relationships/image" Target="../media/image14.png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2.jpg"/><Relationship Id="rId5" Type="http://schemas.openxmlformats.org/officeDocument/2006/relationships/image" Target="../media/image3.jpeg"/><Relationship Id="rId6" Type="http://schemas.openxmlformats.org/officeDocument/2006/relationships/image" Target="../media/image4.png"/><Relationship Id="rId7" Type="http://schemas.openxmlformats.org/officeDocument/2006/relationships/image" Target="../media/image15.png"/><Relationship Id="rId1" Type="http://schemas.openxmlformats.org/officeDocument/2006/relationships/tags" Target="../tags/tag9.x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 Box 2"/>
          <p:cNvSpPr txBox="1">
            <a:spLocks noChangeArrowheads="1"/>
          </p:cNvSpPr>
          <p:nvPr/>
        </p:nvSpPr>
        <p:spPr bwMode="auto">
          <a:xfrm>
            <a:off x="92424" y="106373"/>
            <a:ext cx="8935463" cy="830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89" tIns="0" rIns="35989" bIns="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11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 charset="0"/>
                <a:cs typeface="Calibri" charset="0"/>
              </a:rPr>
              <a:t>10X data </a:t>
            </a:r>
            <a:r>
              <a:rPr kumimoji="0" lang="fr-FR" alt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 charset="0"/>
                <a:cs typeface="Calibri" charset="0"/>
              </a:rPr>
              <a:t>raw</a:t>
            </a:r>
            <a:r>
              <a:rPr kumimoji="0" lang="fr-F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 charset="0"/>
                <a:cs typeface="Calibri" charset="0"/>
              </a:rPr>
              <a:t> PCA</a:t>
            </a:r>
            <a:endParaRPr kumimoji="0" lang="fr-F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 charset="0"/>
              <a:cs typeface="Calibri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1366240" y="848999"/>
            <a:ext cx="66240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98A32B9E-D24D-7442-B801-7510E8B09B0B}"/>
              </a:ext>
            </a:extLst>
          </p:cNvPr>
          <p:cNvSpPr txBox="1"/>
          <p:nvPr/>
        </p:nvSpPr>
        <p:spPr>
          <a:xfrm>
            <a:off x="5343439" y="7313980"/>
            <a:ext cx="3930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 panose="020F0502020204030204" pitchFamily="34" charset="0"/>
              </a:rPr>
              <a:t>New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 panose="020F0502020204030204" pitchFamily="34" charset="0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 panose="020F0502020204030204" pitchFamily="34" charset="0"/>
              </a:rPr>
              <a:t>4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 panose="020F0502020204030204" pitchFamily="34" charset="0"/>
              </a:rPr>
              <a:t>Analysis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 panose="020F0502020204030204" pitchFamily="34" charset="0"/>
              </a:rPr>
              <a:t> Stations in « 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 panose="020F0502020204030204" pitchFamily="34" charset="0"/>
              </a:rPr>
              <a:t>Aquarius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 panose="020F0502020204030204" pitchFamily="34" charset="0"/>
              </a:rPr>
              <a:t> »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083C70FE-9095-094D-98ED-9287A376A1B1}"/>
              </a:ext>
            </a:extLst>
          </p:cNvPr>
          <p:cNvGrpSpPr/>
          <p:nvPr/>
        </p:nvGrpSpPr>
        <p:grpSpPr>
          <a:xfrm>
            <a:off x="5825068" y="6253819"/>
            <a:ext cx="3261781" cy="605598"/>
            <a:chOff x="5825068" y="6253819"/>
            <a:chExt cx="3261781" cy="60559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831AC0A6-0570-884B-89E3-F8F117B208C1}"/>
                </a:ext>
              </a:extLst>
            </p:cNvPr>
            <p:cNvSpPr/>
            <p:nvPr/>
          </p:nvSpPr>
          <p:spPr bwMode="auto">
            <a:xfrm>
              <a:off x="5825068" y="6253819"/>
              <a:ext cx="3168852" cy="56297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xmlns="" id="{E990F51E-C4D1-8C49-BA26-46CF215A9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5068" y="6329234"/>
              <a:ext cx="1667620" cy="470673"/>
            </a:xfrm>
            <a:prstGeom prst="rect">
              <a:avLst/>
            </a:prstGeom>
            <a:noFill/>
          </p:spPr>
        </p:pic>
        <p:pic>
          <p:nvPicPr>
            <p:cNvPr id="49" name="Image 8" descr="logo-Citech-institut-pasteur-3_NEW.jpg">
              <a:extLst>
                <a:ext uri="{FF2B5EF4-FFF2-40B4-BE49-F238E27FC236}">
                  <a16:creationId xmlns:a16="http://schemas.microsoft.com/office/drawing/2014/main" xmlns="" id="{4D29ECB5-30D8-7D49-BFA5-9916FD8632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291" r="10803" b="36358"/>
            <a:stretch/>
          </p:blipFill>
          <p:spPr>
            <a:xfrm>
              <a:off x="7539733" y="6253819"/>
              <a:ext cx="374069" cy="401706"/>
            </a:xfrm>
            <a:prstGeom prst="rect">
              <a:avLst/>
            </a:prstGeom>
            <a:noFill/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24CFFD05-F7DB-0A40-81A2-9DDFF10D3065}"/>
                </a:ext>
              </a:extLst>
            </p:cNvPr>
            <p:cNvSpPr txBox="1"/>
            <p:nvPr/>
          </p:nvSpPr>
          <p:spPr>
            <a:xfrm>
              <a:off x="7596816" y="6582418"/>
              <a:ext cx="5742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3B2370"/>
                  </a:solidFill>
                  <a:latin typeface="FS Joey" charset="0"/>
                  <a:ea typeface="FS Joey" charset="0"/>
                  <a:cs typeface="FS Joey" charset="0"/>
                </a:rPr>
                <a:t>C2RT</a:t>
              </a:r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xmlns="" id="{736B3290-6A16-A74D-A69A-4EBE32648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99600" y="6302819"/>
              <a:ext cx="1087249" cy="515848"/>
            </a:xfrm>
            <a:prstGeom prst="rect">
              <a:avLst/>
            </a:prstGeom>
          </p:spPr>
        </p:pic>
      </p:grpSp>
      <p:pic>
        <p:nvPicPr>
          <p:cNvPr id="52" name="Picture 51"/>
          <p:cNvPicPr/>
          <p:nvPr/>
        </p:nvPicPr>
        <p:blipFill>
          <a:blip r:embed="rId7"/>
          <a:stretch>
            <a:fillRect/>
          </a:stretch>
        </p:blipFill>
        <p:spPr>
          <a:xfrm>
            <a:off x="680192" y="1189924"/>
            <a:ext cx="5384800" cy="4406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25068" y="1701099"/>
            <a:ext cx="3053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outlier cells in 3</a:t>
            </a:r>
            <a:r>
              <a:rPr lang="en-US" baseline="30000" dirty="0" smtClean="0"/>
              <a:t>rd</a:t>
            </a:r>
            <a:r>
              <a:rPr lang="en-US" dirty="0" smtClean="0"/>
              <a:t> PCA</a:t>
            </a:r>
          </a:p>
          <a:p>
            <a:r>
              <a:rPr lang="en-US" dirty="0" smtClean="0"/>
              <a:t>3-4 main groups</a:t>
            </a:r>
          </a:p>
          <a:p>
            <a:r>
              <a:rPr lang="en-US" dirty="0" smtClean="0"/>
              <a:t>samples are moderately mixed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911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771"/>
    </mc:Choice>
    <mc:Fallback xmlns="">
      <p:transition spd="slow" advTm="4677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 Box 2"/>
          <p:cNvSpPr txBox="1">
            <a:spLocks noChangeArrowheads="1"/>
          </p:cNvSpPr>
          <p:nvPr/>
        </p:nvSpPr>
        <p:spPr bwMode="auto">
          <a:xfrm>
            <a:off x="81751" y="164095"/>
            <a:ext cx="8935463" cy="830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89" tIns="0" rIns="35989" bIns="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11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 charset="0"/>
                <a:cs typeface="Calibri" charset="0"/>
              </a:rPr>
              <a:t>10X data </a:t>
            </a:r>
            <a:r>
              <a:rPr kumimoji="0" lang="mr-I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 charset="0"/>
                <a:cs typeface="Calibri" charset="0"/>
              </a:rPr>
              <a:t>–</a:t>
            </a:r>
            <a:r>
              <a:rPr kumimoji="0" lang="fr-F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 charset="0"/>
                <a:cs typeface="Calibri" charset="0"/>
              </a:rPr>
              <a:t> </a:t>
            </a:r>
            <a:r>
              <a:rPr kumimoji="0" lang="fr-FR" alt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 charset="0"/>
                <a:cs typeface="Calibri" charset="0"/>
              </a:rPr>
              <a:t>removed</a:t>
            </a:r>
            <a:r>
              <a:rPr kumimoji="0" lang="fr-F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 charset="0"/>
                <a:cs typeface="Calibri" charset="0"/>
              </a:rPr>
              <a:t> </a:t>
            </a:r>
            <a:r>
              <a:rPr kumimoji="0" lang="fr-FR" alt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 charset="0"/>
                <a:cs typeface="Calibri" charset="0"/>
              </a:rPr>
              <a:t>outliers</a:t>
            </a:r>
            <a:r>
              <a:rPr kumimoji="0" lang="fr-FR" alt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 charset="0"/>
                <a:cs typeface="Calibri" charset="0"/>
              </a:rPr>
              <a:t> -  </a:t>
            </a:r>
          </a:p>
          <a:p>
            <a:pPr marL="0" marR="0" lvl="0" indent="0" algn="ctr" defTabSz="91411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 charset="0"/>
                <a:cs typeface="Calibri" charset="0"/>
              </a:rPr>
              <a:t>focus on one group - </a:t>
            </a:r>
            <a:r>
              <a:rPr kumimoji="0" lang="fr-FR" altLang="en-US" sz="2800" b="1" i="0" u="none" strike="noStrike" kern="120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 charset="0"/>
                <a:cs typeface="Calibri" charset="0"/>
              </a:rPr>
              <a:t>scater</a:t>
            </a:r>
            <a:endParaRPr kumimoji="0" lang="fr-F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 charset="0"/>
              <a:cs typeface="Calibri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98A32B9E-D24D-7442-B801-7510E8B09B0B}"/>
              </a:ext>
            </a:extLst>
          </p:cNvPr>
          <p:cNvSpPr txBox="1"/>
          <p:nvPr/>
        </p:nvSpPr>
        <p:spPr>
          <a:xfrm>
            <a:off x="5343439" y="7313980"/>
            <a:ext cx="3930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 panose="020F0502020204030204" pitchFamily="34" charset="0"/>
              </a:rPr>
              <a:t>New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 panose="020F0502020204030204" pitchFamily="34" charset="0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 panose="020F0502020204030204" pitchFamily="34" charset="0"/>
              </a:rPr>
              <a:t>4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 panose="020F0502020204030204" pitchFamily="34" charset="0"/>
              </a:rPr>
              <a:t>Analysis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 panose="020F0502020204030204" pitchFamily="34" charset="0"/>
              </a:rPr>
              <a:t> Stations in « 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 panose="020F0502020204030204" pitchFamily="34" charset="0"/>
              </a:rPr>
              <a:t>Aquarius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 panose="020F0502020204030204" pitchFamily="34" charset="0"/>
              </a:rPr>
              <a:t> »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083C70FE-9095-094D-98ED-9287A376A1B1}"/>
              </a:ext>
            </a:extLst>
          </p:cNvPr>
          <p:cNvGrpSpPr/>
          <p:nvPr/>
        </p:nvGrpSpPr>
        <p:grpSpPr>
          <a:xfrm>
            <a:off x="5825068" y="6253819"/>
            <a:ext cx="3261781" cy="605598"/>
            <a:chOff x="5825068" y="6253819"/>
            <a:chExt cx="3261781" cy="60559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831AC0A6-0570-884B-89E3-F8F117B208C1}"/>
                </a:ext>
              </a:extLst>
            </p:cNvPr>
            <p:cNvSpPr/>
            <p:nvPr/>
          </p:nvSpPr>
          <p:spPr bwMode="auto">
            <a:xfrm>
              <a:off x="5825068" y="6253819"/>
              <a:ext cx="3168852" cy="56297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xmlns="" id="{E990F51E-C4D1-8C49-BA26-46CF215A9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5068" y="6329234"/>
              <a:ext cx="1667620" cy="470673"/>
            </a:xfrm>
            <a:prstGeom prst="rect">
              <a:avLst/>
            </a:prstGeom>
            <a:noFill/>
          </p:spPr>
        </p:pic>
        <p:pic>
          <p:nvPicPr>
            <p:cNvPr id="49" name="Image 8" descr="logo-Citech-institut-pasteur-3_NEW.jpg">
              <a:extLst>
                <a:ext uri="{FF2B5EF4-FFF2-40B4-BE49-F238E27FC236}">
                  <a16:creationId xmlns:a16="http://schemas.microsoft.com/office/drawing/2014/main" xmlns="" id="{4D29ECB5-30D8-7D49-BFA5-9916FD8632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291" r="10803" b="36358"/>
            <a:stretch/>
          </p:blipFill>
          <p:spPr>
            <a:xfrm>
              <a:off x="7539733" y="6253819"/>
              <a:ext cx="374069" cy="401706"/>
            </a:xfrm>
            <a:prstGeom prst="rect">
              <a:avLst/>
            </a:prstGeom>
            <a:noFill/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24CFFD05-F7DB-0A40-81A2-9DDFF10D3065}"/>
                </a:ext>
              </a:extLst>
            </p:cNvPr>
            <p:cNvSpPr txBox="1"/>
            <p:nvPr/>
          </p:nvSpPr>
          <p:spPr>
            <a:xfrm>
              <a:off x="7596816" y="6582418"/>
              <a:ext cx="5742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3B2370"/>
                  </a:solidFill>
                  <a:latin typeface="FS Joey" charset="0"/>
                  <a:ea typeface="FS Joey" charset="0"/>
                  <a:cs typeface="FS Joey" charset="0"/>
                </a:rPr>
                <a:t>C2RT</a:t>
              </a:r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xmlns="" id="{736B3290-6A16-A74D-A69A-4EBE32648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99600" y="6302819"/>
              <a:ext cx="1087249" cy="515848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5825068" y="1265946"/>
            <a:ext cx="2701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focus on one group</a:t>
            </a:r>
          </a:p>
          <a:p>
            <a:r>
              <a:rPr lang="en-US" dirty="0" smtClean="0"/>
              <a:t>similar to no normalization</a:t>
            </a:r>
            <a:endParaRPr lang="en-US" dirty="0"/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503221" y="61331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" name="Picture 11"/>
          <p:cNvPicPr/>
          <p:nvPr/>
        </p:nvPicPr>
        <p:blipFill>
          <a:blip r:embed="rId7"/>
          <a:stretch>
            <a:fillRect/>
          </a:stretch>
        </p:blipFill>
        <p:spPr>
          <a:xfrm>
            <a:off x="81751" y="1444293"/>
            <a:ext cx="5569527" cy="474839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2119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771"/>
    </mc:Choice>
    <mc:Fallback xmlns="">
      <p:transition spd="slow" advTm="46771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 Box 2"/>
          <p:cNvSpPr txBox="1">
            <a:spLocks noChangeArrowheads="1"/>
          </p:cNvSpPr>
          <p:nvPr/>
        </p:nvSpPr>
        <p:spPr bwMode="auto">
          <a:xfrm>
            <a:off x="81751" y="164095"/>
            <a:ext cx="8935463" cy="830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89" tIns="0" rIns="35989" bIns="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11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 charset="0"/>
                <a:cs typeface="Calibri" charset="0"/>
              </a:rPr>
              <a:t>10X data </a:t>
            </a:r>
            <a:r>
              <a:rPr kumimoji="0" lang="mr-I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 charset="0"/>
                <a:cs typeface="Calibri" charset="0"/>
              </a:rPr>
              <a:t>–</a:t>
            </a:r>
            <a:r>
              <a:rPr kumimoji="0" lang="fr-F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 charset="0"/>
                <a:cs typeface="Calibri" charset="0"/>
              </a:rPr>
              <a:t> </a:t>
            </a:r>
            <a:r>
              <a:rPr kumimoji="0" lang="fr-FR" alt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 charset="0"/>
                <a:cs typeface="Calibri" charset="0"/>
              </a:rPr>
              <a:t>removed</a:t>
            </a:r>
            <a:r>
              <a:rPr kumimoji="0" lang="fr-F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 charset="0"/>
                <a:cs typeface="Calibri" charset="0"/>
              </a:rPr>
              <a:t> </a:t>
            </a:r>
            <a:r>
              <a:rPr kumimoji="0" lang="fr-FR" alt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 charset="0"/>
                <a:cs typeface="Calibri" charset="0"/>
              </a:rPr>
              <a:t>outliers</a:t>
            </a:r>
            <a:r>
              <a:rPr kumimoji="0" lang="fr-FR" alt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 charset="0"/>
                <a:cs typeface="Calibri" charset="0"/>
              </a:rPr>
              <a:t> -  </a:t>
            </a:r>
          </a:p>
          <a:p>
            <a:pPr marL="0" marR="0" lvl="0" indent="0" algn="ctr" defTabSz="91411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 charset="0"/>
                <a:cs typeface="Calibri" charset="0"/>
              </a:rPr>
              <a:t>focus on one group - DCA</a:t>
            </a:r>
            <a:endParaRPr kumimoji="0" lang="fr-F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 charset="0"/>
              <a:cs typeface="Calibri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98A32B9E-D24D-7442-B801-7510E8B09B0B}"/>
              </a:ext>
            </a:extLst>
          </p:cNvPr>
          <p:cNvSpPr txBox="1"/>
          <p:nvPr/>
        </p:nvSpPr>
        <p:spPr>
          <a:xfrm>
            <a:off x="5343439" y="7313980"/>
            <a:ext cx="3930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 panose="020F0502020204030204" pitchFamily="34" charset="0"/>
              </a:rPr>
              <a:t>New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 panose="020F0502020204030204" pitchFamily="34" charset="0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 panose="020F0502020204030204" pitchFamily="34" charset="0"/>
              </a:rPr>
              <a:t>4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 panose="020F0502020204030204" pitchFamily="34" charset="0"/>
              </a:rPr>
              <a:t>Analysis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 panose="020F0502020204030204" pitchFamily="34" charset="0"/>
              </a:rPr>
              <a:t> Stations in « 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 panose="020F0502020204030204" pitchFamily="34" charset="0"/>
              </a:rPr>
              <a:t>Aquarius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 panose="020F0502020204030204" pitchFamily="34" charset="0"/>
              </a:rPr>
              <a:t> »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083C70FE-9095-094D-98ED-9287A376A1B1}"/>
              </a:ext>
            </a:extLst>
          </p:cNvPr>
          <p:cNvGrpSpPr/>
          <p:nvPr/>
        </p:nvGrpSpPr>
        <p:grpSpPr>
          <a:xfrm>
            <a:off x="5825068" y="6253819"/>
            <a:ext cx="3261781" cy="605598"/>
            <a:chOff x="5825068" y="6253819"/>
            <a:chExt cx="3261781" cy="60559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831AC0A6-0570-884B-89E3-F8F117B208C1}"/>
                </a:ext>
              </a:extLst>
            </p:cNvPr>
            <p:cNvSpPr/>
            <p:nvPr/>
          </p:nvSpPr>
          <p:spPr bwMode="auto">
            <a:xfrm>
              <a:off x="5825068" y="6253819"/>
              <a:ext cx="3168852" cy="56297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xmlns="" id="{E990F51E-C4D1-8C49-BA26-46CF215A9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5068" y="6329234"/>
              <a:ext cx="1667620" cy="470673"/>
            </a:xfrm>
            <a:prstGeom prst="rect">
              <a:avLst/>
            </a:prstGeom>
            <a:noFill/>
          </p:spPr>
        </p:pic>
        <p:pic>
          <p:nvPicPr>
            <p:cNvPr id="49" name="Image 8" descr="logo-Citech-institut-pasteur-3_NEW.jpg">
              <a:extLst>
                <a:ext uri="{FF2B5EF4-FFF2-40B4-BE49-F238E27FC236}">
                  <a16:creationId xmlns:a16="http://schemas.microsoft.com/office/drawing/2014/main" xmlns="" id="{4D29ECB5-30D8-7D49-BFA5-9916FD8632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291" r="10803" b="36358"/>
            <a:stretch/>
          </p:blipFill>
          <p:spPr>
            <a:xfrm>
              <a:off x="7539733" y="6253819"/>
              <a:ext cx="374069" cy="401706"/>
            </a:xfrm>
            <a:prstGeom prst="rect">
              <a:avLst/>
            </a:prstGeom>
            <a:noFill/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24CFFD05-F7DB-0A40-81A2-9DDFF10D3065}"/>
                </a:ext>
              </a:extLst>
            </p:cNvPr>
            <p:cNvSpPr txBox="1"/>
            <p:nvPr/>
          </p:nvSpPr>
          <p:spPr>
            <a:xfrm>
              <a:off x="7596816" y="6582418"/>
              <a:ext cx="5742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3B2370"/>
                  </a:solidFill>
                  <a:latin typeface="FS Joey" charset="0"/>
                  <a:ea typeface="FS Joey" charset="0"/>
                  <a:cs typeface="FS Joey" charset="0"/>
                </a:rPr>
                <a:t>C2RT</a:t>
              </a:r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xmlns="" id="{736B3290-6A16-A74D-A69A-4EBE32648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99600" y="6302819"/>
              <a:ext cx="1087249" cy="515848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5825068" y="1265946"/>
            <a:ext cx="2701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focus on one group</a:t>
            </a:r>
          </a:p>
          <a:p>
            <a:r>
              <a:rPr lang="en-US" dirty="0" smtClean="0"/>
              <a:t>similar to no normalization</a:t>
            </a:r>
            <a:endParaRPr lang="en-US" dirty="0"/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503221" y="61331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" name="Picture 11"/>
          <p:cNvPicPr/>
          <p:nvPr/>
        </p:nvPicPr>
        <p:blipFill>
          <a:blip r:embed="rId7"/>
          <a:stretch>
            <a:fillRect/>
          </a:stretch>
        </p:blipFill>
        <p:spPr>
          <a:xfrm rot="10800000">
            <a:off x="1304839" y="1444293"/>
            <a:ext cx="4038600" cy="45593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709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771"/>
    </mc:Choice>
    <mc:Fallback xmlns="">
      <p:transition spd="slow" advTm="46771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 Box 2"/>
          <p:cNvSpPr txBox="1">
            <a:spLocks noChangeArrowheads="1"/>
          </p:cNvSpPr>
          <p:nvPr/>
        </p:nvSpPr>
        <p:spPr bwMode="auto">
          <a:xfrm>
            <a:off x="81751" y="164095"/>
            <a:ext cx="8935463" cy="830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89" tIns="0" rIns="35989" bIns="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11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 charset="0"/>
                <a:cs typeface="Calibri" charset="0"/>
              </a:rPr>
              <a:t>10X data </a:t>
            </a:r>
            <a:endParaRPr kumimoji="0" lang="fr-F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 charset="0"/>
              <a:cs typeface="Calibri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98A32B9E-D24D-7442-B801-7510E8B09B0B}"/>
              </a:ext>
            </a:extLst>
          </p:cNvPr>
          <p:cNvSpPr txBox="1"/>
          <p:nvPr/>
        </p:nvSpPr>
        <p:spPr>
          <a:xfrm>
            <a:off x="5343439" y="7313980"/>
            <a:ext cx="3930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 panose="020F0502020204030204" pitchFamily="34" charset="0"/>
              </a:rPr>
              <a:t>New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 panose="020F0502020204030204" pitchFamily="34" charset="0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 panose="020F0502020204030204" pitchFamily="34" charset="0"/>
              </a:rPr>
              <a:t>4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 panose="020F0502020204030204" pitchFamily="34" charset="0"/>
              </a:rPr>
              <a:t>Analysis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 panose="020F0502020204030204" pitchFamily="34" charset="0"/>
              </a:rPr>
              <a:t> Stations in « 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 panose="020F0502020204030204" pitchFamily="34" charset="0"/>
              </a:rPr>
              <a:t>Aquarius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 panose="020F0502020204030204" pitchFamily="34" charset="0"/>
              </a:rPr>
              <a:t> »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083C70FE-9095-094D-98ED-9287A376A1B1}"/>
              </a:ext>
            </a:extLst>
          </p:cNvPr>
          <p:cNvGrpSpPr/>
          <p:nvPr/>
        </p:nvGrpSpPr>
        <p:grpSpPr>
          <a:xfrm>
            <a:off x="5825068" y="6253819"/>
            <a:ext cx="3261781" cy="605598"/>
            <a:chOff x="5825068" y="6253819"/>
            <a:chExt cx="3261781" cy="60559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831AC0A6-0570-884B-89E3-F8F117B208C1}"/>
                </a:ext>
              </a:extLst>
            </p:cNvPr>
            <p:cNvSpPr/>
            <p:nvPr/>
          </p:nvSpPr>
          <p:spPr bwMode="auto">
            <a:xfrm>
              <a:off x="5825068" y="6253819"/>
              <a:ext cx="3168852" cy="56297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xmlns="" id="{E990F51E-C4D1-8C49-BA26-46CF215A9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5068" y="6329234"/>
              <a:ext cx="1667620" cy="470673"/>
            </a:xfrm>
            <a:prstGeom prst="rect">
              <a:avLst/>
            </a:prstGeom>
            <a:noFill/>
          </p:spPr>
        </p:pic>
        <p:pic>
          <p:nvPicPr>
            <p:cNvPr id="49" name="Image 8" descr="logo-Citech-institut-pasteur-3_NEW.jpg">
              <a:extLst>
                <a:ext uri="{FF2B5EF4-FFF2-40B4-BE49-F238E27FC236}">
                  <a16:creationId xmlns:a16="http://schemas.microsoft.com/office/drawing/2014/main" xmlns="" id="{4D29ECB5-30D8-7D49-BFA5-9916FD8632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291" r="10803" b="36358"/>
            <a:stretch/>
          </p:blipFill>
          <p:spPr>
            <a:xfrm>
              <a:off x="7539733" y="6253819"/>
              <a:ext cx="374069" cy="401706"/>
            </a:xfrm>
            <a:prstGeom prst="rect">
              <a:avLst/>
            </a:prstGeom>
            <a:noFill/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24CFFD05-F7DB-0A40-81A2-9DDFF10D3065}"/>
                </a:ext>
              </a:extLst>
            </p:cNvPr>
            <p:cNvSpPr txBox="1"/>
            <p:nvPr/>
          </p:nvSpPr>
          <p:spPr>
            <a:xfrm>
              <a:off x="7596816" y="6582418"/>
              <a:ext cx="5742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3B2370"/>
                  </a:solidFill>
                  <a:latin typeface="FS Joey" charset="0"/>
                  <a:ea typeface="FS Joey" charset="0"/>
                  <a:cs typeface="FS Joey" charset="0"/>
                </a:rPr>
                <a:t>C2RT</a:t>
              </a:r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xmlns="" id="{736B3290-6A16-A74D-A69A-4EBE32648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99600" y="6302819"/>
              <a:ext cx="1087249" cy="515848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825556" y="1325322"/>
            <a:ext cx="651787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focus on group of genes for normalization</a:t>
            </a:r>
          </a:p>
          <a:p>
            <a:r>
              <a:rPr lang="en-US" dirty="0"/>
              <a:t>	</a:t>
            </a:r>
            <a:r>
              <a:rPr lang="en-US" dirty="0" smtClean="0"/>
              <a:t>genes differentially expressing between clusters</a:t>
            </a:r>
          </a:p>
          <a:p>
            <a:r>
              <a:rPr lang="en-US" dirty="0"/>
              <a:t>	</a:t>
            </a:r>
            <a:r>
              <a:rPr lang="en-US" dirty="0" smtClean="0"/>
              <a:t>remove genes that differentially express between samples.</a:t>
            </a:r>
          </a:p>
          <a:p>
            <a:endParaRPr lang="en-US" dirty="0"/>
          </a:p>
          <a:p>
            <a:r>
              <a:rPr lang="en-US" dirty="0" smtClean="0"/>
              <a:t>Define difference between approaches</a:t>
            </a:r>
          </a:p>
          <a:p>
            <a:r>
              <a:rPr lang="en-US" dirty="0"/>
              <a:t>	</a:t>
            </a:r>
            <a:r>
              <a:rPr lang="en-US" dirty="0" smtClean="0"/>
              <a:t>Average minimal distance between sample groups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need to implement some set-operations in </a:t>
            </a:r>
            <a:r>
              <a:rPr lang="en-US" dirty="0" err="1" smtClean="0"/>
              <a:t>scShinyHub</a:t>
            </a:r>
            <a:endParaRPr lang="en-US" dirty="0" smtClean="0"/>
          </a:p>
          <a:p>
            <a:r>
              <a:rPr lang="en-US" dirty="0" smtClean="0"/>
              <a:t>need to update the table output to enable easier selection of genes</a:t>
            </a:r>
            <a:endParaRPr lang="en-US" dirty="0"/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503221" y="61331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056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771"/>
    </mc:Choice>
    <mc:Fallback xmlns="">
      <p:transition spd="slow" advTm="4677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 Box 2"/>
          <p:cNvSpPr txBox="1">
            <a:spLocks noChangeArrowheads="1"/>
          </p:cNvSpPr>
          <p:nvPr/>
        </p:nvSpPr>
        <p:spPr bwMode="auto">
          <a:xfrm>
            <a:off x="92424" y="106373"/>
            <a:ext cx="8935463" cy="830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89" tIns="0" rIns="35989" bIns="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11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 charset="0"/>
                <a:cs typeface="Calibri" charset="0"/>
              </a:rPr>
              <a:t>10X data DCA</a:t>
            </a:r>
            <a:r>
              <a:rPr kumimoji="0" lang="fr-FR" alt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 charset="0"/>
                <a:cs typeface="Calibri" charset="0"/>
              </a:rPr>
              <a:t> - </a:t>
            </a:r>
            <a:r>
              <a:rPr kumimoji="0" lang="fr-F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 charset="0"/>
                <a:cs typeface="Calibri" charset="0"/>
              </a:rPr>
              <a:t>PCA</a:t>
            </a:r>
            <a:endParaRPr kumimoji="0" lang="fr-F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 charset="0"/>
              <a:cs typeface="Calibri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1366240" y="848999"/>
            <a:ext cx="66240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98A32B9E-D24D-7442-B801-7510E8B09B0B}"/>
              </a:ext>
            </a:extLst>
          </p:cNvPr>
          <p:cNvSpPr txBox="1"/>
          <p:nvPr/>
        </p:nvSpPr>
        <p:spPr>
          <a:xfrm>
            <a:off x="5343439" y="7313980"/>
            <a:ext cx="3930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 panose="020F0502020204030204" pitchFamily="34" charset="0"/>
              </a:rPr>
              <a:t>New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 panose="020F0502020204030204" pitchFamily="34" charset="0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 panose="020F0502020204030204" pitchFamily="34" charset="0"/>
              </a:rPr>
              <a:t>4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 panose="020F0502020204030204" pitchFamily="34" charset="0"/>
              </a:rPr>
              <a:t>Analysis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 panose="020F0502020204030204" pitchFamily="34" charset="0"/>
              </a:rPr>
              <a:t> Stations in « 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 panose="020F0502020204030204" pitchFamily="34" charset="0"/>
              </a:rPr>
              <a:t>Aquarius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 panose="020F0502020204030204" pitchFamily="34" charset="0"/>
              </a:rPr>
              <a:t> »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083C70FE-9095-094D-98ED-9287A376A1B1}"/>
              </a:ext>
            </a:extLst>
          </p:cNvPr>
          <p:cNvGrpSpPr/>
          <p:nvPr/>
        </p:nvGrpSpPr>
        <p:grpSpPr>
          <a:xfrm>
            <a:off x="5825068" y="6253819"/>
            <a:ext cx="3261781" cy="605598"/>
            <a:chOff x="5825068" y="6253819"/>
            <a:chExt cx="3261781" cy="60559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831AC0A6-0570-884B-89E3-F8F117B208C1}"/>
                </a:ext>
              </a:extLst>
            </p:cNvPr>
            <p:cNvSpPr/>
            <p:nvPr/>
          </p:nvSpPr>
          <p:spPr bwMode="auto">
            <a:xfrm>
              <a:off x="5825068" y="6253819"/>
              <a:ext cx="3168852" cy="56297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xmlns="" id="{E990F51E-C4D1-8C49-BA26-46CF215A9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5068" y="6329234"/>
              <a:ext cx="1667620" cy="470673"/>
            </a:xfrm>
            <a:prstGeom prst="rect">
              <a:avLst/>
            </a:prstGeom>
            <a:noFill/>
          </p:spPr>
        </p:pic>
        <p:pic>
          <p:nvPicPr>
            <p:cNvPr id="49" name="Image 8" descr="logo-Citech-institut-pasteur-3_NEW.jpg">
              <a:extLst>
                <a:ext uri="{FF2B5EF4-FFF2-40B4-BE49-F238E27FC236}">
                  <a16:creationId xmlns:a16="http://schemas.microsoft.com/office/drawing/2014/main" xmlns="" id="{4D29ECB5-30D8-7D49-BFA5-9916FD8632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291" r="10803" b="36358"/>
            <a:stretch/>
          </p:blipFill>
          <p:spPr>
            <a:xfrm>
              <a:off x="7539733" y="6253819"/>
              <a:ext cx="374069" cy="401706"/>
            </a:xfrm>
            <a:prstGeom prst="rect">
              <a:avLst/>
            </a:prstGeom>
            <a:noFill/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24CFFD05-F7DB-0A40-81A2-9DDFF10D3065}"/>
                </a:ext>
              </a:extLst>
            </p:cNvPr>
            <p:cNvSpPr txBox="1"/>
            <p:nvPr/>
          </p:nvSpPr>
          <p:spPr>
            <a:xfrm>
              <a:off x="7596816" y="6582418"/>
              <a:ext cx="5742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3B2370"/>
                  </a:solidFill>
                  <a:latin typeface="FS Joey" charset="0"/>
                  <a:ea typeface="FS Joey" charset="0"/>
                  <a:cs typeface="FS Joey" charset="0"/>
                </a:rPr>
                <a:t>C2RT</a:t>
              </a:r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xmlns="" id="{736B3290-6A16-A74D-A69A-4EBE32648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99600" y="6302819"/>
              <a:ext cx="1087249" cy="515848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5825068" y="1265946"/>
            <a:ext cx="33708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outlier cells in 3</a:t>
            </a:r>
            <a:r>
              <a:rPr lang="en-US" baseline="30000" dirty="0" smtClean="0"/>
              <a:t>rd</a:t>
            </a:r>
            <a:r>
              <a:rPr lang="en-US" dirty="0" smtClean="0"/>
              <a:t> PCA</a:t>
            </a:r>
          </a:p>
          <a:p>
            <a:r>
              <a:rPr lang="en-US" dirty="0" smtClean="0"/>
              <a:t>3-4 main groups</a:t>
            </a:r>
          </a:p>
          <a:p>
            <a:r>
              <a:rPr lang="en-US" dirty="0" smtClean="0"/>
              <a:t>“better” separation of samples</a:t>
            </a:r>
          </a:p>
          <a:p>
            <a:r>
              <a:rPr lang="en-US" dirty="0" smtClean="0"/>
              <a:t>takes about an hour with 16 cores</a:t>
            </a:r>
            <a:endParaRPr lang="en-US" dirty="0"/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503221" y="61331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21" y="1577465"/>
            <a:ext cx="4309512" cy="293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760" y="2979382"/>
            <a:ext cx="3806040" cy="2868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1674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771"/>
    </mc:Choice>
    <mc:Fallback xmlns="">
      <p:transition spd="slow" advTm="4677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 Box 2"/>
          <p:cNvSpPr txBox="1">
            <a:spLocks noChangeArrowheads="1"/>
          </p:cNvSpPr>
          <p:nvPr/>
        </p:nvSpPr>
        <p:spPr bwMode="auto">
          <a:xfrm>
            <a:off x="92424" y="106373"/>
            <a:ext cx="8935463" cy="830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89" tIns="0" rIns="35989" bIns="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11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 charset="0"/>
                <a:cs typeface="Calibri" charset="0"/>
              </a:rPr>
              <a:t>10X data 10X </a:t>
            </a:r>
            <a:r>
              <a:rPr kumimoji="0" lang="fr-FR" alt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 charset="0"/>
                <a:cs typeface="Calibri" charset="0"/>
              </a:rPr>
              <a:t>normalization</a:t>
            </a:r>
            <a:r>
              <a:rPr kumimoji="0" lang="fr-FR" alt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 charset="0"/>
                <a:cs typeface="Calibri" charset="0"/>
              </a:rPr>
              <a:t> </a:t>
            </a:r>
            <a:endParaRPr kumimoji="0" lang="fr-F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 charset="0"/>
              <a:cs typeface="Calibri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1366240" y="848999"/>
            <a:ext cx="66240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98A32B9E-D24D-7442-B801-7510E8B09B0B}"/>
              </a:ext>
            </a:extLst>
          </p:cNvPr>
          <p:cNvSpPr txBox="1"/>
          <p:nvPr/>
        </p:nvSpPr>
        <p:spPr>
          <a:xfrm>
            <a:off x="5343439" y="7313980"/>
            <a:ext cx="3930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 panose="020F0502020204030204" pitchFamily="34" charset="0"/>
              </a:rPr>
              <a:t>New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 panose="020F0502020204030204" pitchFamily="34" charset="0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 panose="020F0502020204030204" pitchFamily="34" charset="0"/>
              </a:rPr>
              <a:t>4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 panose="020F0502020204030204" pitchFamily="34" charset="0"/>
              </a:rPr>
              <a:t>Analysis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 panose="020F0502020204030204" pitchFamily="34" charset="0"/>
              </a:rPr>
              <a:t> Stations in « 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 panose="020F0502020204030204" pitchFamily="34" charset="0"/>
              </a:rPr>
              <a:t>Aquarius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 panose="020F0502020204030204" pitchFamily="34" charset="0"/>
              </a:rPr>
              <a:t> »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083C70FE-9095-094D-98ED-9287A376A1B1}"/>
              </a:ext>
            </a:extLst>
          </p:cNvPr>
          <p:cNvGrpSpPr/>
          <p:nvPr/>
        </p:nvGrpSpPr>
        <p:grpSpPr>
          <a:xfrm>
            <a:off x="5825068" y="6253819"/>
            <a:ext cx="3261781" cy="605598"/>
            <a:chOff x="5825068" y="6253819"/>
            <a:chExt cx="3261781" cy="60559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831AC0A6-0570-884B-89E3-F8F117B208C1}"/>
                </a:ext>
              </a:extLst>
            </p:cNvPr>
            <p:cNvSpPr/>
            <p:nvPr/>
          </p:nvSpPr>
          <p:spPr bwMode="auto">
            <a:xfrm>
              <a:off x="5825068" y="6253819"/>
              <a:ext cx="3168852" cy="56297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xmlns="" id="{E990F51E-C4D1-8C49-BA26-46CF215A9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5068" y="6329234"/>
              <a:ext cx="1667620" cy="470673"/>
            </a:xfrm>
            <a:prstGeom prst="rect">
              <a:avLst/>
            </a:prstGeom>
            <a:noFill/>
          </p:spPr>
        </p:pic>
        <p:pic>
          <p:nvPicPr>
            <p:cNvPr id="49" name="Image 8" descr="logo-Citech-institut-pasteur-3_NEW.jpg">
              <a:extLst>
                <a:ext uri="{FF2B5EF4-FFF2-40B4-BE49-F238E27FC236}">
                  <a16:creationId xmlns:a16="http://schemas.microsoft.com/office/drawing/2014/main" xmlns="" id="{4D29ECB5-30D8-7D49-BFA5-9916FD8632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291" r="10803" b="36358"/>
            <a:stretch/>
          </p:blipFill>
          <p:spPr>
            <a:xfrm>
              <a:off x="7539733" y="6253819"/>
              <a:ext cx="374069" cy="401706"/>
            </a:xfrm>
            <a:prstGeom prst="rect">
              <a:avLst/>
            </a:prstGeom>
            <a:noFill/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24CFFD05-F7DB-0A40-81A2-9DDFF10D3065}"/>
                </a:ext>
              </a:extLst>
            </p:cNvPr>
            <p:cNvSpPr txBox="1"/>
            <p:nvPr/>
          </p:nvSpPr>
          <p:spPr>
            <a:xfrm>
              <a:off x="7596816" y="6582418"/>
              <a:ext cx="5742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3B2370"/>
                  </a:solidFill>
                  <a:latin typeface="FS Joey" charset="0"/>
                  <a:ea typeface="FS Joey" charset="0"/>
                  <a:cs typeface="FS Joey" charset="0"/>
                </a:rPr>
                <a:t>C2RT</a:t>
              </a:r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xmlns="" id="{736B3290-6A16-A74D-A69A-4EBE32648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99600" y="6302819"/>
              <a:ext cx="1087249" cy="515848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5825068" y="1265946"/>
            <a:ext cx="27015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outlier cells in 3</a:t>
            </a:r>
            <a:r>
              <a:rPr lang="en-US" baseline="30000" dirty="0" smtClean="0"/>
              <a:t>rd</a:t>
            </a:r>
            <a:r>
              <a:rPr lang="en-US" dirty="0" smtClean="0"/>
              <a:t> PCA</a:t>
            </a:r>
          </a:p>
          <a:p>
            <a:r>
              <a:rPr lang="en-US" dirty="0" smtClean="0"/>
              <a:t>3-4 main groups</a:t>
            </a:r>
          </a:p>
          <a:p>
            <a:r>
              <a:rPr lang="en-US" dirty="0" smtClean="0"/>
              <a:t>similar to no normalization</a:t>
            </a:r>
            <a:endParaRPr lang="en-US" dirty="0"/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503221" y="61331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" name="Picture 14"/>
          <p:cNvPicPr/>
          <p:nvPr/>
        </p:nvPicPr>
        <p:blipFill>
          <a:blip r:embed="rId7"/>
          <a:stretch>
            <a:fillRect/>
          </a:stretch>
        </p:blipFill>
        <p:spPr>
          <a:xfrm>
            <a:off x="785586" y="1391910"/>
            <a:ext cx="4699000" cy="47371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4567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771"/>
    </mc:Choice>
    <mc:Fallback xmlns="">
      <p:transition spd="slow" advTm="4677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 Box 2"/>
          <p:cNvSpPr txBox="1">
            <a:spLocks noChangeArrowheads="1"/>
          </p:cNvSpPr>
          <p:nvPr/>
        </p:nvSpPr>
        <p:spPr bwMode="auto">
          <a:xfrm>
            <a:off x="92424" y="106373"/>
            <a:ext cx="8935463" cy="830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89" tIns="0" rIns="35989" bIns="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11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 charset="0"/>
                <a:cs typeface="Calibri" charset="0"/>
              </a:rPr>
              <a:t>10X data </a:t>
            </a:r>
            <a:r>
              <a:rPr kumimoji="0" lang="mr-I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 charset="0"/>
                <a:cs typeface="Calibri" charset="0"/>
              </a:rPr>
              <a:t>–</a:t>
            </a:r>
            <a:r>
              <a:rPr kumimoji="0" lang="fr-F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 charset="0"/>
                <a:cs typeface="Calibri" charset="0"/>
              </a:rPr>
              <a:t> </a:t>
            </a:r>
            <a:r>
              <a:rPr kumimoji="0" lang="fr-FR" alt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 charset="0"/>
                <a:cs typeface="Calibri" charset="0"/>
              </a:rPr>
              <a:t>remove</a:t>
            </a:r>
            <a:r>
              <a:rPr lang="fr-FR" altLang="en-US" sz="2800" b="1" dirty="0" smtClean="0">
                <a:solidFill>
                  <a:srgbClr val="000000"/>
                </a:solidFill>
                <a:latin typeface="Calibri"/>
                <a:ea typeface="Calibri" charset="0"/>
                <a:cs typeface="Calibri" charset="0"/>
              </a:rPr>
              <a:t>d </a:t>
            </a:r>
            <a:r>
              <a:rPr lang="fr-FR" altLang="en-US" sz="2800" b="1" dirty="0" err="1" smtClean="0">
                <a:solidFill>
                  <a:srgbClr val="000000"/>
                </a:solidFill>
                <a:latin typeface="Calibri"/>
                <a:ea typeface="Calibri" charset="0"/>
                <a:cs typeface="Calibri" charset="0"/>
              </a:rPr>
              <a:t>outliers</a:t>
            </a:r>
            <a:r>
              <a:rPr lang="fr-FR" altLang="en-US" sz="2800" b="1" dirty="0" smtClean="0">
                <a:solidFill>
                  <a:srgbClr val="000000"/>
                </a:solidFill>
                <a:latin typeface="Calibri"/>
                <a:ea typeface="Calibri" charset="0"/>
                <a:cs typeface="Calibri" charset="0"/>
              </a:rPr>
              <a:t> - </a:t>
            </a:r>
            <a:r>
              <a:rPr lang="fr-FR" altLang="en-US" sz="2800" b="1" dirty="0" err="1" smtClean="0">
                <a:solidFill>
                  <a:srgbClr val="000000"/>
                </a:solidFill>
                <a:latin typeface="Calibri"/>
                <a:ea typeface="Calibri" charset="0"/>
                <a:cs typeface="Calibri" charset="0"/>
              </a:rPr>
              <a:t>raw</a:t>
            </a:r>
            <a:endParaRPr kumimoji="0" lang="fr-F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 charset="0"/>
              <a:cs typeface="Calibri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1366240" y="848999"/>
            <a:ext cx="66240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98A32B9E-D24D-7442-B801-7510E8B09B0B}"/>
              </a:ext>
            </a:extLst>
          </p:cNvPr>
          <p:cNvSpPr txBox="1"/>
          <p:nvPr/>
        </p:nvSpPr>
        <p:spPr>
          <a:xfrm>
            <a:off x="5343439" y="7313980"/>
            <a:ext cx="3930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 panose="020F0502020204030204" pitchFamily="34" charset="0"/>
              </a:rPr>
              <a:t>New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 panose="020F0502020204030204" pitchFamily="34" charset="0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 panose="020F0502020204030204" pitchFamily="34" charset="0"/>
              </a:rPr>
              <a:t>4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 panose="020F0502020204030204" pitchFamily="34" charset="0"/>
              </a:rPr>
              <a:t>Analysis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 panose="020F0502020204030204" pitchFamily="34" charset="0"/>
              </a:rPr>
              <a:t> Stations in « 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 panose="020F0502020204030204" pitchFamily="34" charset="0"/>
              </a:rPr>
              <a:t>Aquarius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 panose="020F0502020204030204" pitchFamily="34" charset="0"/>
              </a:rPr>
              <a:t> »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083C70FE-9095-094D-98ED-9287A376A1B1}"/>
              </a:ext>
            </a:extLst>
          </p:cNvPr>
          <p:cNvGrpSpPr/>
          <p:nvPr/>
        </p:nvGrpSpPr>
        <p:grpSpPr>
          <a:xfrm>
            <a:off x="5825068" y="6253819"/>
            <a:ext cx="3261781" cy="605598"/>
            <a:chOff x="5825068" y="6253819"/>
            <a:chExt cx="3261781" cy="60559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831AC0A6-0570-884B-89E3-F8F117B208C1}"/>
                </a:ext>
              </a:extLst>
            </p:cNvPr>
            <p:cNvSpPr/>
            <p:nvPr/>
          </p:nvSpPr>
          <p:spPr bwMode="auto">
            <a:xfrm>
              <a:off x="5825068" y="6253819"/>
              <a:ext cx="3168852" cy="56297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xmlns="" id="{E990F51E-C4D1-8C49-BA26-46CF215A9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5068" y="6329234"/>
              <a:ext cx="1667620" cy="470673"/>
            </a:xfrm>
            <a:prstGeom prst="rect">
              <a:avLst/>
            </a:prstGeom>
            <a:noFill/>
          </p:spPr>
        </p:pic>
        <p:pic>
          <p:nvPicPr>
            <p:cNvPr id="49" name="Image 8" descr="logo-Citech-institut-pasteur-3_NEW.jpg">
              <a:extLst>
                <a:ext uri="{FF2B5EF4-FFF2-40B4-BE49-F238E27FC236}">
                  <a16:creationId xmlns:a16="http://schemas.microsoft.com/office/drawing/2014/main" xmlns="" id="{4D29ECB5-30D8-7D49-BFA5-9916FD8632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291" r="10803" b="36358"/>
            <a:stretch/>
          </p:blipFill>
          <p:spPr>
            <a:xfrm>
              <a:off x="7539733" y="6253819"/>
              <a:ext cx="374069" cy="401706"/>
            </a:xfrm>
            <a:prstGeom prst="rect">
              <a:avLst/>
            </a:prstGeom>
            <a:noFill/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24CFFD05-F7DB-0A40-81A2-9DDFF10D3065}"/>
                </a:ext>
              </a:extLst>
            </p:cNvPr>
            <p:cNvSpPr txBox="1"/>
            <p:nvPr/>
          </p:nvSpPr>
          <p:spPr>
            <a:xfrm>
              <a:off x="7596816" y="6582418"/>
              <a:ext cx="5742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3B2370"/>
                  </a:solidFill>
                  <a:latin typeface="FS Joey" charset="0"/>
                  <a:ea typeface="FS Joey" charset="0"/>
                  <a:cs typeface="FS Joey" charset="0"/>
                </a:rPr>
                <a:t>C2RT</a:t>
              </a:r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xmlns="" id="{736B3290-6A16-A74D-A69A-4EBE32648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99600" y="6302819"/>
              <a:ext cx="1087249" cy="515848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5825068" y="1265946"/>
            <a:ext cx="2752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3-4 main groups</a:t>
            </a:r>
          </a:p>
          <a:p>
            <a:r>
              <a:rPr lang="en-US" dirty="0" smtClean="0"/>
              <a:t>similar to no normalization</a:t>
            </a:r>
          </a:p>
          <a:p>
            <a:r>
              <a:rPr lang="en-US" dirty="0" smtClean="0"/>
              <a:t>clear separation of samples</a:t>
            </a:r>
            <a:endParaRPr lang="en-US" dirty="0"/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503221" y="61331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4" name="Picture 13"/>
          <p:cNvPicPr/>
          <p:nvPr/>
        </p:nvPicPr>
        <p:blipFill>
          <a:blip r:embed="rId7"/>
          <a:stretch>
            <a:fillRect/>
          </a:stretch>
        </p:blipFill>
        <p:spPr>
          <a:xfrm>
            <a:off x="224368" y="1344313"/>
            <a:ext cx="5600700" cy="4546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843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771"/>
    </mc:Choice>
    <mc:Fallback xmlns="">
      <p:transition spd="slow" advTm="4677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 Box 2"/>
          <p:cNvSpPr txBox="1">
            <a:spLocks noChangeArrowheads="1"/>
          </p:cNvSpPr>
          <p:nvPr/>
        </p:nvSpPr>
        <p:spPr bwMode="auto">
          <a:xfrm>
            <a:off x="58457" y="96954"/>
            <a:ext cx="8935463" cy="830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89" tIns="0" rIns="35989" bIns="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lvl="0" algn="ctr" defTabSz="914118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fr-F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 charset="0"/>
                <a:cs typeface="Calibri" charset="0"/>
              </a:rPr>
              <a:t>10X data </a:t>
            </a:r>
            <a:r>
              <a:rPr lang="mr-IN" altLang="en-US" sz="2800" b="1" dirty="0">
                <a:solidFill>
                  <a:srgbClr val="000000"/>
                </a:solidFill>
                <a:latin typeface="Calibri"/>
                <a:ea typeface="Calibri" charset="0"/>
                <a:cs typeface="Calibri" charset="0"/>
              </a:rPr>
              <a:t>–</a:t>
            </a:r>
            <a:r>
              <a:rPr lang="fr-FR" altLang="en-US" sz="2800" b="1" dirty="0">
                <a:solidFill>
                  <a:srgbClr val="000000"/>
                </a:solidFill>
                <a:latin typeface="Calibri"/>
                <a:ea typeface="Calibri" charset="0"/>
                <a:cs typeface="Calibri" charset="0"/>
              </a:rPr>
              <a:t> </a:t>
            </a:r>
            <a:r>
              <a:rPr lang="fr-FR" altLang="en-US" sz="2800" b="1" dirty="0" err="1">
                <a:solidFill>
                  <a:srgbClr val="000000"/>
                </a:solidFill>
                <a:latin typeface="Calibri"/>
                <a:ea typeface="Calibri" charset="0"/>
                <a:cs typeface="Calibri" charset="0"/>
              </a:rPr>
              <a:t>removed</a:t>
            </a:r>
            <a:r>
              <a:rPr lang="fr-FR" altLang="en-US" sz="2800" b="1" dirty="0">
                <a:solidFill>
                  <a:srgbClr val="000000"/>
                </a:solidFill>
                <a:latin typeface="Calibri"/>
                <a:ea typeface="Calibri" charset="0"/>
                <a:cs typeface="Calibri" charset="0"/>
              </a:rPr>
              <a:t> </a:t>
            </a:r>
            <a:r>
              <a:rPr lang="fr-FR" altLang="en-US" sz="2800" b="1" dirty="0" err="1">
                <a:solidFill>
                  <a:srgbClr val="000000"/>
                </a:solidFill>
                <a:latin typeface="Calibri"/>
                <a:ea typeface="Calibri" charset="0"/>
                <a:cs typeface="Calibri" charset="0"/>
              </a:rPr>
              <a:t>outliers</a:t>
            </a:r>
            <a:r>
              <a:rPr lang="fr-FR" altLang="en-US" sz="2800" b="1" dirty="0">
                <a:solidFill>
                  <a:srgbClr val="000000"/>
                </a:solidFill>
                <a:latin typeface="Calibri"/>
                <a:ea typeface="Calibri" charset="0"/>
                <a:cs typeface="Calibri" charset="0"/>
              </a:rPr>
              <a:t> - </a:t>
            </a:r>
            <a:r>
              <a:rPr lang="fr-FR" altLang="en-US" sz="2800" b="1" dirty="0" err="1" smtClean="0">
                <a:solidFill>
                  <a:srgbClr val="000000"/>
                </a:solidFill>
                <a:latin typeface="Calibri"/>
                <a:ea typeface="Calibri" charset="0"/>
                <a:cs typeface="Calibri" charset="0"/>
              </a:rPr>
              <a:t>scater</a:t>
            </a:r>
            <a:endParaRPr kumimoji="0" lang="fr-F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 charset="0"/>
              <a:cs typeface="Calibri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1366240" y="848999"/>
            <a:ext cx="66240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98A32B9E-D24D-7442-B801-7510E8B09B0B}"/>
              </a:ext>
            </a:extLst>
          </p:cNvPr>
          <p:cNvSpPr txBox="1"/>
          <p:nvPr/>
        </p:nvSpPr>
        <p:spPr>
          <a:xfrm>
            <a:off x="5343439" y="7313980"/>
            <a:ext cx="3930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 panose="020F0502020204030204" pitchFamily="34" charset="0"/>
              </a:rPr>
              <a:t>New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 panose="020F0502020204030204" pitchFamily="34" charset="0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 panose="020F0502020204030204" pitchFamily="34" charset="0"/>
              </a:rPr>
              <a:t>4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 panose="020F0502020204030204" pitchFamily="34" charset="0"/>
              </a:rPr>
              <a:t>Analysis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 panose="020F0502020204030204" pitchFamily="34" charset="0"/>
              </a:rPr>
              <a:t> Stations in « 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 panose="020F0502020204030204" pitchFamily="34" charset="0"/>
              </a:rPr>
              <a:t>Aquarius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 panose="020F0502020204030204" pitchFamily="34" charset="0"/>
              </a:rPr>
              <a:t> »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083C70FE-9095-094D-98ED-9287A376A1B1}"/>
              </a:ext>
            </a:extLst>
          </p:cNvPr>
          <p:cNvGrpSpPr/>
          <p:nvPr/>
        </p:nvGrpSpPr>
        <p:grpSpPr>
          <a:xfrm>
            <a:off x="5825068" y="6253819"/>
            <a:ext cx="3261781" cy="605598"/>
            <a:chOff x="5825068" y="6253819"/>
            <a:chExt cx="3261781" cy="60559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831AC0A6-0570-884B-89E3-F8F117B208C1}"/>
                </a:ext>
              </a:extLst>
            </p:cNvPr>
            <p:cNvSpPr/>
            <p:nvPr/>
          </p:nvSpPr>
          <p:spPr bwMode="auto">
            <a:xfrm>
              <a:off x="5825068" y="6253819"/>
              <a:ext cx="3168852" cy="56297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xmlns="" id="{E990F51E-C4D1-8C49-BA26-46CF215A9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5068" y="6329234"/>
              <a:ext cx="1667620" cy="470673"/>
            </a:xfrm>
            <a:prstGeom prst="rect">
              <a:avLst/>
            </a:prstGeom>
            <a:noFill/>
          </p:spPr>
        </p:pic>
        <p:pic>
          <p:nvPicPr>
            <p:cNvPr id="49" name="Image 8" descr="logo-Citech-institut-pasteur-3_NEW.jpg">
              <a:extLst>
                <a:ext uri="{FF2B5EF4-FFF2-40B4-BE49-F238E27FC236}">
                  <a16:creationId xmlns:a16="http://schemas.microsoft.com/office/drawing/2014/main" xmlns="" id="{4D29ECB5-30D8-7D49-BFA5-9916FD8632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291" r="10803" b="36358"/>
            <a:stretch/>
          </p:blipFill>
          <p:spPr>
            <a:xfrm>
              <a:off x="7539733" y="6253819"/>
              <a:ext cx="374069" cy="401706"/>
            </a:xfrm>
            <a:prstGeom prst="rect">
              <a:avLst/>
            </a:prstGeom>
            <a:noFill/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24CFFD05-F7DB-0A40-81A2-9DDFF10D3065}"/>
                </a:ext>
              </a:extLst>
            </p:cNvPr>
            <p:cNvSpPr txBox="1"/>
            <p:nvPr/>
          </p:nvSpPr>
          <p:spPr>
            <a:xfrm>
              <a:off x="7596816" y="6582418"/>
              <a:ext cx="5742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3B2370"/>
                  </a:solidFill>
                  <a:latin typeface="FS Joey" charset="0"/>
                  <a:ea typeface="FS Joey" charset="0"/>
                  <a:cs typeface="FS Joey" charset="0"/>
                </a:rPr>
                <a:t>C2RT</a:t>
              </a:r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xmlns="" id="{736B3290-6A16-A74D-A69A-4EBE32648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99600" y="6302819"/>
              <a:ext cx="1087249" cy="515848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5825068" y="1265946"/>
            <a:ext cx="27015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possible to calculate</a:t>
            </a:r>
          </a:p>
          <a:p>
            <a:r>
              <a:rPr lang="en-US" dirty="0" smtClean="0"/>
              <a:t>3-4 main groups</a:t>
            </a:r>
          </a:p>
          <a:p>
            <a:r>
              <a:rPr lang="en-US" dirty="0" smtClean="0"/>
              <a:t>similar to no normalization</a:t>
            </a:r>
            <a:endParaRPr lang="en-US" dirty="0"/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503221" y="61331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3" name="Picture 12"/>
          <p:cNvPicPr/>
          <p:nvPr/>
        </p:nvPicPr>
        <p:blipFill>
          <a:blip r:embed="rId7"/>
          <a:stretch>
            <a:fillRect/>
          </a:stretch>
        </p:blipFill>
        <p:spPr>
          <a:xfrm>
            <a:off x="210870" y="1490254"/>
            <a:ext cx="4660900" cy="41529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3840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771"/>
    </mc:Choice>
    <mc:Fallback xmlns="">
      <p:transition spd="slow" advTm="4677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 Box 2"/>
          <p:cNvSpPr txBox="1">
            <a:spLocks noChangeArrowheads="1"/>
          </p:cNvSpPr>
          <p:nvPr/>
        </p:nvSpPr>
        <p:spPr bwMode="auto">
          <a:xfrm>
            <a:off x="92424" y="106373"/>
            <a:ext cx="8935463" cy="830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89" tIns="0" rIns="35989" bIns="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118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fr-F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 charset="0"/>
                <a:cs typeface="Calibri" charset="0"/>
              </a:rPr>
              <a:t>10X data </a:t>
            </a:r>
            <a:r>
              <a:rPr lang="mr-IN" altLang="en-US" sz="2800" b="1" dirty="0" smtClean="0">
                <a:solidFill>
                  <a:srgbClr val="000000"/>
                </a:solidFill>
                <a:latin typeface="Calibri"/>
                <a:ea typeface="Calibri" charset="0"/>
                <a:cs typeface="Calibri" charset="0"/>
              </a:rPr>
              <a:t>–</a:t>
            </a:r>
            <a:r>
              <a:rPr lang="fr-FR" altLang="en-US" sz="2800" b="1" dirty="0" smtClean="0">
                <a:solidFill>
                  <a:srgbClr val="000000"/>
                </a:solidFill>
                <a:latin typeface="Calibri"/>
                <a:ea typeface="Calibri" charset="0"/>
                <a:cs typeface="Calibri" charset="0"/>
              </a:rPr>
              <a:t> </a:t>
            </a:r>
            <a:r>
              <a:rPr lang="fr-FR" altLang="en-US" sz="2800" b="1" dirty="0" err="1">
                <a:solidFill>
                  <a:srgbClr val="000000"/>
                </a:solidFill>
                <a:latin typeface="Calibri"/>
                <a:ea typeface="Calibri" charset="0"/>
                <a:cs typeface="Calibri" charset="0"/>
              </a:rPr>
              <a:t>removed</a:t>
            </a:r>
            <a:r>
              <a:rPr lang="fr-FR" altLang="en-US" sz="2800" b="1" dirty="0">
                <a:solidFill>
                  <a:srgbClr val="000000"/>
                </a:solidFill>
                <a:latin typeface="Calibri"/>
                <a:ea typeface="Calibri" charset="0"/>
                <a:cs typeface="Calibri" charset="0"/>
              </a:rPr>
              <a:t> </a:t>
            </a:r>
            <a:r>
              <a:rPr lang="fr-FR" altLang="en-US" sz="2800" b="1" dirty="0" err="1">
                <a:solidFill>
                  <a:srgbClr val="000000"/>
                </a:solidFill>
                <a:latin typeface="Calibri"/>
                <a:ea typeface="Calibri" charset="0"/>
                <a:cs typeface="Calibri" charset="0"/>
              </a:rPr>
              <a:t>outliers</a:t>
            </a:r>
            <a:r>
              <a:rPr lang="fr-FR" altLang="en-US" sz="2800" b="1" dirty="0">
                <a:solidFill>
                  <a:srgbClr val="000000"/>
                </a:solidFill>
                <a:latin typeface="Calibri"/>
                <a:ea typeface="Calibri" charset="0"/>
                <a:cs typeface="Calibri" charset="0"/>
              </a:rPr>
              <a:t> </a:t>
            </a:r>
            <a:r>
              <a:rPr lang="mr-IN" altLang="en-US" sz="2800" b="1" dirty="0" smtClean="0">
                <a:solidFill>
                  <a:srgbClr val="000000"/>
                </a:solidFill>
                <a:latin typeface="Calibri"/>
                <a:ea typeface="Calibri" charset="0"/>
                <a:cs typeface="Calibri" charset="0"/>
              </a:rPr>
              <a:t>–</a:t>
            </a:r>
            <a:r>
              <a:rPr lang="fr-FR" altLang="en-US" sz="2800" b="1" dirty="0" smtClean="0">
                <a:solidFill>
                  <a:srgbClr val="000000"/>
                </a:solidFill>
                <a:latin typeface="Calibri"/>
                <a:ea typeface="Calibri" charset="0"/>
                <a:cs typeface="Calibri" charset="0"/>
              </a:rPr>
              <a:t> 10X </a:t>
            </a:r>
            <a:r>
              <a:rPr lang="fr-FR" altLang="en-US" sz="2800" b="1" dirty="0" err="1" smtClean="0">
                <a:solidFill>
                  <a:srgbClr val="000000"/>
                </a:solidFill>
                <a:latin typeface="Calibri"/>
                <a:ea typeface="Calibri" charset="0"/>
                <a:cs typeface="Calibri" charset="0"/>
              </a:rPr>
              <a:t>normalization</a:t>
            </a:r>
            <a:endParaRPr lang="fr-FR" altLang="en-US" sz="2800" b="1" dirty="0">
              <a:solidFill>
                <a:srgbClr val="000000"/>
              </a:solidFill>
              <a:latin typeface="Calibri"/>
              <a:ea typeface="Calibri" charset="0"/>
              <a:cs typeface="Calibri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1366240" y="848999"/>
            <a:ext cx="66240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98A32B9E-D24D-7442-B801-7510E8B09B0B}"/>
              </a:ext>
            </a:extLst>
          </p:cNvPr>
          <p:cNvSpPr txBox="1"/>
          <p:nvPr/>
        </p:nvSpPr>
        <p:spPr>
          <a:xfrm>
            <a:off x="5343439" y="7313980"/>
            <a:ext cx="3930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 panose="020F0502020204030204" pitchFamily="34" charset="0"/>
              </a:rPr>
              <a:t>New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 panose="020F0502020204030204" pitchFamily="34" charset="0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 panose="020F0502020204030204" pitchFamily="34" charset="0"/>
              </a:rPr>
              <a:t>4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 panose="020F0502020204030204" pitchFamily="34" charset="0"/>
              </a:rPr>
              <a:t>Analysis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 panose="020F0502020204030204" pitchFamily="34" charset="0"/>
              </a:rPr>
              <a:t> Stations in « 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 panose="020F0502020204030204" pitchFamily="34" charset="0"/>
              </a:rPr>
              <a:t>Aquarius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 panose="020F0502020204030204" pitchFamily="34" charset="0"/>
              </a:rPr>
              <a:t> »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083C70FE-9095-094D-98ED-9287A376A1B1}"/>
              </a:ext>
            </a:extLst>
          </p:cNvPr>
          <p:cNvGrpSpPr/>
          <p:nvPr/>
        </p:nvGrpSpPr>
        <p:grpSpPr>
          <a:xfrm>
            <a:off x="5825068" y="6253819"/>
            <a:ext cx="3261781" cy="605598"/>
            <a:chOff x="5825068" y="6253819"/>
            <a:chExt cx="3261781" cy="60559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831AC0A6-0570-884B-89E3-F8F117B208C1}"/>
                </a:ext>
              </a:extLst>
            </p:cNvPr>
            <p:cNvSpPr/>
            <p:nvPr/>
          </p:nvSpPr>
          <p:spPr bwMode="auto">
            <a:xfrm>
              <a:off x="5825068" y="6253819"/>
              <a:ext cx="3168852" cy="56297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xmlns="" id="{E990F51E-C4D1-8C49-BA26-46CF215A9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5068" y="6329234"/>
              <a:ext cx="1667620" cy="470673"/>
            </a:xfrm>
            <a:prstGeom prst="rect">
              <a:avLst/>
            </a:prstGeom>
            <a:noFill/>
          </p:spPr>
        </p:pic>
        <p:pic>
          <p:nvPicPr>
            <p:cNvPr id="49" name="Image 8" descr="logo-Citech-institut-pasteur-3_NEW.jpg">
              <a:extLst>
                <a:ext uri="{FF2B5EF4-FFF2-40B4-BE49-F238E27FC236}">
                  <a16:creationId xmlns:a16="http://schemas.microsoft.com/office/drawing/2014/main" xmlns="" id="{4D29ECB5-30D8-7D49-BFA5-9916FD8632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291" r="10803" b="36358"/>
            <a:stretch/>
          </p:blipFill>
          <p:spPr>
            <a:xfrm>
              <a:off x="7539733" y="6253819"/>
              <a:ext cx="374069" cy="401706"/>
            </a:xfrm>
            <a:prstGeom prst="rect">
              <a:avLst/>
            </a:prstGeom>
            <a:noFill/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24CFFD05-F7DB-0A40-81A2-9DDFF10D3065}"/>
                </a:ext>
              </a:extLst>
            </p:cNvPr>
            <p:cNvSpPr txBox="1"/>
            <p:nvPr/>
          </p:nvSpPr>
          <p:spPr>
            <a:xfrm>
              <a:off x="7596816" y="6582418"/>
              <a:ext cx="5742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3B2370"/>
                  </a:solidFill>
                  <a:latin typeface="FS Joey" charset="0"/>
                  <a:ea typeface="FS Joey" charset="0"/>
                  <a:cs typeface="FS Joey" charset="0"/>
                </a:rPr>
                <a:t>C2RT</a:t>
              </a:r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xmlns="" id="{736B3290-6A16-A74D-A69A-4EBE32648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99600" y="6302819"/>
              <a:ext cx="1087249" cy="515848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5825068" y="1265946"/>
            <a:ext cx="2701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3-4 main groups</a:t>
            </a:r>
          </a:p>
          <a:p>
            <a:r>
              <a:rPr lang="en-US" dirty="0" smtClean="0"/>
              <a:t>similar to no normalization</a:t>
            </a:r>
            <a:endParaRPr lang="en-US" dirty="0"/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503221" y="61331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3" name="Picture 12"/>
          <p:cNvPicPr/>
          <p:nvPr/>
        </p:nvPicPr>
        <p:blipFill>
          <a:blip r:embed="rId7"/>
          <a:stretch>
            <a:fillRect/>
          </a:stretch>
        </p:blipFill>
        <p:spPr>
          <a:xfrm>
            <a:off x="447221" y="1679973"/>
            <a:ext cx="4330700" cy="36703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9636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771"/>
    </mc:Choice>
    <mc:Fallback xmlns="">
      <p:transition spd="slow" advTm="4677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 Box 2"/>
          <p:cNvSpPr txBox="1">
            <a:spLocks noChangeArrowheads="1"/>
          </p:cNvSpPr>
          <p:nvPr/>
        </p:nvSpPr>
        <p:spPr bwMode="auto">
          <a:xfrm>
            <a:off x="92424" y="106373"/>
            <a:ext cx="8935463" cy="830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89" tIns="0" rIns="35989" bIns="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lvl="0" algn="ctr" defTabSz="914118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fr-F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 charset="0"/>
                <a:cs typeface="Calibri" charset="0"/>
              </a:rPr>
              <a:t>10X data</a:t>
            </a:r>
            <a:r>
              <a:rPr lang="mr-IN" altLang="en-US" sz="2800" b="1" dirty="0">
                <a:solidFill>
                  <a:srgbClr val="000000"/>
                </a:solidFill>
                <a:latin typeface="Calibri"/>
                <a:ea typeface="Calibri" charset="0"/>
                <a:cs typeface="Calibri" charset="0"/>
              </a:rPr>
              <a:t> –</a:t>
            </a:r>
            <a:r>
              <a:rPr lang="fr-FR" altLang="en-US" sz="2800" b="1" dirty="0">
                <a:solidFill>
                  <a:srgbClr val="000000"/>
                </a:solidFill>
                <a:latin typeface="Calibri"/>
                <a:ea typeface="Calibri" charset="0"/>
                <a:cs typeface="Calibri" charset="0"/>
              </a:rPr>
              <a:t> </a:t>
            </a:r>
            <a:r>
              <a:rPr lang="fr-FR" altLang="en-US" sz="2800" b="1" dirty="0" err="1">
                <a:solidFill>
                  <a:srgbClr val="000000"/>
                </a:solidFill>
                <a:latin typeface="Calibri"/>
                <a:ea typeface="Calibri" charset="0"/>
                <a:cs typeface="Calibri" charset="0"/>
              </a:rPr>
              <a:t>removed</a:t>
            </a:r>
            <a:r>
              <a:rPr lang="fr-FR" altLang="en-US" sz="2800" b="1" dirty="0">
                <a:solidFill>
                  <a:srgbClr val="000000"/>
                </a:solidFill>
                <a:latin typeface="Calibri"/>
                <a:ea typeface="Calibri" charset="0"/>
                <a:cs typeface="Calibri" charset="0"/>
              </a:rPr>
              <a:t> </a:t>
            </a:r>
            <a:r>
              <a:rPr lang="fr-FR" altLang="en-US" sz="2800" b="1" dirty="0" err="1">
                <a:solidFill>
                  <a:srgbClr val="000000"/>
                </a:solidFill>
                <a:latin typeface="Calibri"/>
                <a:ea typeface="Calibri" charset="0"/>
                <a:cs typeface="Calibri" charset="0"/>
              </a:rPr>
              <a:t>outliers</a:t>
            </a:r>
            <a:r>
              <a:rPr lang="fr-FR" altLang="en-US" sz="2800" b="1" dirty="0">
                <a:solidFill>
                  <a:srgbClr val="000000"/>
                </a:solidFill>
                <a:latin typeface="Calibri"/>
                <a:ea typeface="Calibri" charset="0"/>
                <a:cs typeface="Calibri" charset="0"/>
              </a:rPr>
              <a:t> </a:t>
            </a:r>
            <a:r>
              <a:rPr lang="mr-IN" altLang="en-US" sz="2800" b="1" dirty="0" smtClean="0">
                <a:solidFill>
                  <a:srgbClr val="000000"/>
                </a:solidFill>
                <a:latin typeface="Calibri"/>
                <a:ea typeface="Calibri" charset="0"/>
                <a:cs typeface="Calibri" charset="0"/>
              </a:rPr>
              <a:t>–</a:t>
            </a:r>
            <a:r>
              <a:rPr lang="en-US" altLang="en-US" sz="2800" b="1" dirty="0" smtClean="0">
                <a:solidFill>
                  <a:srgbClr val="000000"/>
                </a:solidFill>
                <a:latin typeface="Calibri"/>
                <a:ea typeface="Calibri" charset="0"/>
                <a:cs typeface="Calibri" charset="0"/>
              </a:rPr>
              <a:t> DCA</a:t>
            </a:r>
            <a:endParaRPr kumimoji="0" lang="fr-F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 charset="0"/>
              <a:cs typeface="Calibri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1366240" y="848999"/>
            <a:ext cx="66240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98A32B9E-D24D-7442-B801-7510E8B09B0B}"/>
              </a:ext>
            </a:extLst>
          </p:cNvPr>
          <p:cNvSpPr txBox="1"/>
          <p:nvPr/>
        </p:nvSpPr>
        <p:spPr>
          <a:xfrm>
            <a:off x="5343439" y="7313980"/>
            <a:ext cx="3930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 panose="020F0502020204030204" pitchFamily="34" charset="0"/>
              </a:rPr>
              <a:t>New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 panose="020F0502020204030204" pitchFamily="34" charset="0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 panose="020F0502020204030204" pitchFamily="34" charset="0"/>
              </a:rPr>
              <a:t>4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 panose="020F0502020204030204" pitchFamily="34" charset="0"/>
              </a:rPr>
              <a:t>Analysis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 panose="020F0502020204030204" pitchFamily="34" charset="0"/>
              </a:rPr>
              <a:t> Stations in « 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 panose="020F0502020204030204" pitchFamily="34" charset="0"/>
              </a:rPr>
              <a:t>Aquarius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 panose="020F0502020204030204" pitchFamily="34" charset="0"/>
              </a:rPr>
              <a:t> »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083C70FE-9095-094D-98ED-9287A376A1B1}"/>
              </a:ext>
            </a:extLst>
          </p:cNvPr>
          <p:cNvGrpSpPr/>
          <p:nvPr/>
        </p:nvGrpSpPr>
        <p:grpSpPr>
          <a:xfrm>
            <a:off x="5825068" y="6253819"/>
            <a:ext cx="3261781" cy="605598"/>
            <a:chOff x="5825068" y="6253819"/>
            <a:chExt cx="3261781" cy="60559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831AC0A6-0570-884B-89E3-F8F117B208C1}"/>
                </a:ext>
              </a:extLst>
            </p:cNvPr>
            <p:cNvSpPr/>
            <p:nvPr/>
          </p:nvSpPr>
          <p:spPr bwMode="auto">
            <a:xfrm>
              <a:off x="5825068" y="6253819"/>
              <a:ext cx="3168852" cy="56297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xmlns="" id="{E990F51E-C4D1-8C49-BA26-46CF215A9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5068" y="6329234"/>
              <a:ext cx="1667620" cy="470673"/>
            </a:xfrm>
            <a:prstGeom prst="rect">
              <a:avLst/>
            </a:prstGeom>
            <a:noFill/>
          </p:spPr>
        </p:pic>
        <p:pic>
          <p:nvPicPr>
            <p:cNvPr id="49" name="Image 8" descr="logo-Citech-institut-pasteur-3_NEW.jpg">
              <a:extLst>
                <a:ext uri="{FF2B5EF4-FFF2-40B4-BE49-F238E27FC236}">
                  <a16:creationId xmlns:a16="http://schemas.microsoft.com/office/drawing/2014/main" xmlns="" id="{4D29ECB5-30D8-7D49-BFA5-9916FD8632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291" r="10803" b="36358"/>
            <a:stretch/>
          </p:blipFill>
          <p:spPr>
            <a:xfrm>
              <a:off x="7539733" y="6253819"/>
              <a:ext cx="374069" cy="401706"/>
            </a:xfrm>
            <a:prstGeom prst="rect">
              <a:avLst/>
            </a:prstGeom>
            <a:noFill/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24CFFD05-F7DB-0A40-81A2-9DDFF10D3065}"/>
                </a:ext>
              </a:extLst>
            </p:cNvPr>
            <p:cNvSpPr txBox="1"/>
            <p:nvPr/>
          </p:nvSpPr>
          <p:spPr>
            <a:xfrm>
              <a:off x="7596816" y="6582418"/>
              <a:ext cx="5742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3B2370"/>
                  </a:solidFill>
                  <a:latin typeface="FS Joey" charset="0"/>
                  <a:ea typeface="FS Joey" charset="0"/>
                  <a:cs typeface="FS Joey" charset="0"/>
                </a:rPr>
                <a:t>C2RT</a:t>
              </a:r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xmlns="" id="{736B3290-6A16-A74D-A69A-4EBE32648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99600" y="6302819"/>
              <a:ext cx="1087249" cy="515848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5182945" y="1084680"/>
            <a:ext cx="3360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much more </a:t>
            </a:r>
            <a:r>
              <a:rPr lang="en-US" dirty="0" err="1" smtClean="0"/>
              <a:t>streched</a:t>
            </a:r>
            <a:r>
              <a:rPr lang="en-US" dirty="0" smtClean="0"/>
              <a:t> distributions</a:t>
            </a:r>
          </a:p>
          <a:p>
            <a:r>
              <a:rPr lang="en-US" dirty="0" smtClean="0"/>
              <a:t>still samples are separated</a:t>
            </a:r>
            <a:endParaRPr lang="en-US" dirty="0"/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503221" y="61331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146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48197"/>
            <a:ext cx="4311934" cy="333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387" y="2643839"/>
            <a:ext cx="3802101" cy="304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6369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771"/>
    </mc:Choice>
    <mc:Fallback xmlns="">
      <p:transition spd="slow" advTm="4677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 Box 2"/>
          <p:cNvSpPr txBox="1">
            <a:spLocks noChangeArrowheads="1"/>
          </p:cNvSpPr>
          <p:nvPr/>
        </p:nvSpPr>
        <p:spPr bwMode="auto">
          <a:xfrm>
            <a:off x="81751" y="164095"/>
            <a:ext cx="8935463" cy="830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89" tIns="0" rIns="35989" bIns="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11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 charset="0"/>
                <a:cs typeface="Calibri" charset="0"/>
              </a:rPr>
              <a:t>10X data </a:t>
            </a:r>
            <a:r>
              <a:rPr kumimoji="0" lang="mr-I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 charset="0"/>
                <a:cs typeface="Calibri" charset="0"/>
              </a:rPr>
              <a:t>–</a:t>
            </a:r>
            <a:r>
              <a:rPr kumimoji="0" lang="fr-F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 charset="0"/>
                <a:cs typeface="Calibri" charset="0"/>
              </a:rPr>
              <a:t> </a:t>
            </a:r>
            <a:r>
              <a:rPr kumimoji="0" lang="fr-FR" alt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 charset="0"/>
                <a:cs typeface="Calibri" charset="0"/>
              </a:rPr>
              <a:t>removed</a:t>
            </a:r>
            <a:r>
              <a:rPr kumimoji="0" lang="fr-F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 charset="0"/>
                <a:cs typeface="Calibri" charset="0"/>
              </a:rPr>
              <a:t> </a:t>
            </a:r>
            <a:r>
              <a:rPr kumimoji="0" lang="fr-FR" alt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 charset="0"/>
                <a:cs typeface="Calibri" charset="0"/>
              </a:rPr>
              <a:t>outliers</a:t>
            </a:r>
            <a:r>
              <a:rPr kumimoji="0" lang="fr-FR" alt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 charset="0"/>
                <a:cs typeface="Calibri" charset="0"/>
              </a:rPr>
              <a:t> -  </a:t>
            </a:r>
          </a:p>
          <a:p>
            <a:pPr marL="0" marR="0" lvl="0" indent="0" algn="ctr" defTabSz="91411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 charset="0"/>
                <a:cs typeface="Calibri" charset="0"/>
              </a:rPr>
              <a:t>focus on one group - </a:t>
            </a:r>
            <a:r>
              <a:rPr kumimoji="0" lang="fr-FR" altLang="en-US" sz="2800" b="1" i="0" u="none" strike="noStrike" kern="120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 charset="0"/>
                <a:cs typeface="Calibri" charset="0"/>
              </a:rPr>
              <a:t>raw</a:t>
            </a:r>
            <a:endParaRPr kumimoji="0" lang="fr-F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 charset="0"/>
              <a:cs typeface="Calibri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98A32B9E-D24D-7442-B801-7510E8B09B0B}"/>
              </a:ext>
            </a:extLst>
          </p:cNvPr>
          <p:cNvSpPr txBox="1"/>
          <p:nvPr/>
        </p:nvSpPr>
        <p:spPr>
          <a:xfrm>
            <a:off x="5343439" y="7313980"/>
            <a:ext cx="3930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 panose="020F0502020204030204" pitchFamily="34" charset="0"/>
              </a:rPr>
              <a:t>New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 panose="020F0502020204030204" pitchFamily="34" charset="0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 panose="020F0502020204030204" pitchFamily="34" charset="0"/>
              </a:rPr>
              <a:t>4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 panose="020F0502020204030204" pitchFamily="34" charset="0"/>
              </a:rPr>
              <a:t>Analysis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 panose="020F0502020204030204" pitchFamily="34" charset="0"/>
              </a:rPr>
              <a:t> Stations in « 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 panose="020F0502020204030204" pitchFamily="34" charset="0"/>
              </a:rPr>
              <a:t>Aquarius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 panose="020F0502020204030204" pitchFamily="34" charset="0"/>
              </a:rPr>
              <a:t> »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083C70FE-9095-094D-98ED-9287A376A1B1}"/>
              </a:ext>
            </a:extLst>
          </p:cNvPr>
          <p:cNvGrpSpPr/>
          <p:nvPr/>
        </p:nvGrpSpPr>
        <p:grpSpPr>
          <a:xfrm>
            <a:off x="5825068" y="6253819"/>
            <a:ext cx="3261781" cy="605598"/>
            <a:chOff x="5825068" y="6253819"/>
            <a:chExt cx="3261781" cy="60559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831AC0A6-0570-884B-89E3-F8F117B208C1}"/>
                </a:ext>
              </a:extLst>
            </p:cNvPr>
            <p:cNvSpPr/>
            <p:nvPr/>
          </p:nvSpPr>
          <p:spPr bwMode="auto">
            <a:xfrm>
              <a:off x="5825068" y="6253819"/>
              <a:ext cx="3168852" cy="56297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xmlns="" id="{E990F51E-C4D1-8C49-BA26-46CF215A9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5068" y="6329234"/>
              <a:ext cx="1667620" cy="470673"/>
            </a:xfrm>
            <a:prstGeom prst="rect">
              <a:avLst/>
            </a:prstGeom>
            <a:noFill/>
          </p:spPr>
        </p:pic>
        <p:pic>
          <p:nvPicPr>
            <p:cNvPr id="49" name="Image 8" descr="logo-Citech-institut-pasteur-3_NEW.jpg">
              <a:extLst>
                <a:ext uri="{FF2B5EF4-FFF2-40B4-BE49-F238E27FC236}">
                  <a16:creationId xmlns:a16="http://schemas.microsoft.com/office/drawing/2014/main" xmlns="" id="{4D29ECB5-30D8-7D49-BFA5-9916FD8632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291" r="10803" b="36358"/>
            <a:stretch/>
          </p:blipFill>
          <p:spPr>
            <a:xfrm>
              <a:off x="7539733" y="6253819"/>
              <a:ext cx="374069" cy="401706"/>
            </a:xfrm>
            <a:prstGeom prst="rect">
              <a:avLst/>
            </a:prstGeom>
            <a:noFill/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24CFFD05-F7DB-0A40-81A2-9DDFF10D3065}"/>
                </a:ext>
              </a:extLst>
            </p:cNvPr>
            <p:cNvSpPr txBox="1"/>
            <p:nvPr/>
          </p:nvSpPr>
          <p:spPr>
            <a:xfrm>
              <a:off x="7596816" y="6582418"/>
              <a:ext cx="5742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3B2370"/>
                  </a:solidFill>
                  <a:latin typeface="FS Joey" charset="0"/>
                  <a:ea typeface="FS Joey" charset="0"/>
                  <a:cs typeface="FS Joey" charset="0"/>
                </a:rPr>
                <a:t>C2RT</a:t>
              </a:r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xmlns="" id="{736B3290-6A16-A74D-A69A-4EBE32648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99600" y="6302819"/>
              <a:ext cx="1087249" cy="515848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5825068" y="1265946"/>
            <a:ext cx="204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focus on one group 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503221" y="61331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3" name="Picture 12"/>
          <p:cNvPicPr/>
          <p:nvPr/>
        </p:nvPicPr>
        <p:blipFill>
          <a:blip r:embed="rId7"/>
          <a:stretch>
            <a:fillRect/>
          </a:stretch>
        </p:blipFill>
        <p:spPr>
          <a:xfrm>
            <a:off x="357500" y="1084680"/>
            <a:ext cx="5093274" cy="488902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3217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771"/>
    </mc:Choice>
    <mc:Fallback xmlns="">
      <p:transition spd="slow" advTm="46771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 Box 2"/>
          <p:cNvSpPr txBox="1">
            <a:spLocks noChangeArrowheads="1"/>
          </p:cNvSpPr>
          <p:nvPr/>
        </p:nvSpPr>
        <p:spPr bwMode="auto">
          <a:xfrm>
            <a:off x="81751" y="164095"/>
            <a:ext cx="8935463" cy="830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89" tIns="0" rIns="35989" bIns="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11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 charset="0"/>
                <a:cs typeface="Calibri" charset="0"/>
              </a:rPr>
              <a:t>10X data </a:t>
            </a:r>
            <a:r>
              <a:rPr kumimoji="0" lang="mr-I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 charset="0"/>
                <a:cs typeface="Calibri" charset="0"/>
              </a:rPr>
              <a:t>–</a:t>
            </a:r>
            <a:r>
              <a:rPr kumimoji="0" lang="fr-F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 charset="0"/>
                <a:cs typeface="Calibri" charset="0"/>
              </a:rPr>
              <a:t> </a:t>
            </a:r>
            <a:r>
              <a:rPr kumimoji="0" lang="fr-FR" alt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 charset="0"/>
                <a:cs typeface="Calibri" charset="0"/>
              </a:rPr>
              <a:t>removed</a:t>
            </a:r>
            <a:r>
              <a:rPr kumimoji="0" lang="fr-F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 charset="0"/>
                <a:cs typeface="Calibri" charset="0"/>
              </a:rPr>
              <a:t> </a:t>
            </a:r>
            <a:r>
              <a:rPr kumimoji="0" lang="fr-FR" alt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 charset="0"/>
                <a:cs typeface="Calibri" charset="0"/>
              </a:rPr>
              <a:t>outliers</a:t>
            </a:r>
            <a:r>
              <a:rPr kumimoji="0" lang="fr-FR" alt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 charset="0"/>
                <a:cs typeface="Calibri" charset="0"/>
              </a:rPr>
              <a:t> -  </a:t>
            </a:r>
          </a:p>
          <a:p>
            <a:pPr marL="0" marR="0" lvl="0" indent="0" algn="ctr" defTabSz="91411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 charset="0"/>
                <a:cs typeface="Calibri" charset="0"/>
              </a:rPr>
              <a:t>focus on one group </a:t>
            </a:r>
            <a:r>
              <a:rPr kumimoji="0" lang="mr-IN" alt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 charset="0"/>
                <a:cs typeface="Calibri" charset="0"/>
              </a:rPr>
              <a:t>–</a:t>
            </a:r>
            <a:r>
              <a:rPr kumimoji="0" lang="fr-FR" alt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 charset="0"/>
                <a:cs typeface="Calibri" charset="0"/>
              </a:rPr>
              <a:t> 10x </a:t>
            </a:r>
            <a:r>
              <a:rPr kumimoji="0" lang="fr-FR" altLang="en-US" sz="2800" b="1" i="0" u="none" strike="noStrike" kern="120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 charset="0"/>
                <a:cs typeface="Calibri" charset="0"/>
              </a:rPr>
              <a:t>normalization</a:t>
            </a:r>
            <a:endParaRPr kumimoji="0" lang="fr-F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 charset="0"/>
              <a:cs typeface="Calibri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98A32B9E-D24D-7442-B801-7510E8B09B0B}"/>
              </a:ext>
            </a:extLst>
          </p:cNvPr>
          <p:cNvSpPr txBox="1"/>
          <p:nvPr/>
        </p:nvSpPr>
        <p:spPr>
          <a:xfrm>
            <a:off x="5343439" y="7313980"/>
            <a:ext cx="3930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 panose="020F0502020204030204" pitchFamily="34" charset="0"/>
              </a:rPr>
              <a:t>New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 panose="020F0502020204030204" pitchFamily="34" charset="0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 panose="020F0502020204030204" pitchFamily="34" charset="0"/>
              </a:rPr>
              <a:t>4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 panose="020F0502020204030204" pitchFamily="34" charset="0"/>
              </a:rPr>
              <a:t>Analysis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 panose="020F0502020204030204" pitchFamily="34" charset="0"/>
              </a:rPr>
              <a:t> Stations in « 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 panose="020F0502020204030204" pitchFamily="34" charset="0"/>
              </a:rPr>
              <a:t>Aquarius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 panose="020F0502020204030204" pitchFamily="34" charset="0"/>
              </a:rPr>
              <a:t> »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083C70FE-9095-094D-98ED-9287A376A1B1}"/>
              </a:ext>
            </a:extLst>
          </p:cNvPr>
          <p:cNvGrpSpPr/>
          <p:nvPr/>
        </p:nvGrpSpPr>
        <p:grpSpPr>
          <a:xfrm>
            <a:off x="5825068" y="6253819"/>
            <a:ext cx="3261781" cy="605598"/>
            <a:chOff x="5825068" y="6253819"/>
            <a:chExt cx="3261781" cy="60559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831AC0A6-0570-884B-89E3-F8F117B208C1}"/>
                </a:ext>
              </a:extLst>
            </p:cNvPr>
            <p:cNvSpPr/>
            <p:nvPr/>
          </p:nvSpPr>
          <p:spPr bwMode="auto">
            <a:xfrm>
              <a:off x="5825068" y="6253819"/>
              <a:ext cx="3168852" cy="56297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xmlns="" id="{E990F51E-C4D1-8C49-BA26-46CF215A9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5068" y="6329234"/>
              <a:ext cx="1667620" cy="470673"/>
            </a:xfrm>
            <a:prstGeom prst="rect">
              <a:avLst/>
            </a:prstGeom>
            <a:noFill/>
          </p:spPr>
        </p:pic>
        <p:pic>
          <p:nvPicPr>
            <p:cNvPr id="49" name="Image 8" descr="logo-Citech-institut-pasteur-3_NEW.jpg">
              <a:extLst>
                <a:ext uri="{FF2B5EF4-FFF2-40B4-BE49-F238E27FC236}">
                  <a16:creationId xmlns:a16="http://schemas.microsoft.com/office/drawing/2014/main" xmlns="" id="{4D29ECB5-30D8-7D49-BFA5-9916FD8632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291" r="10803" b="36358"/>
            <a:stretch/>
          </p:blipFill>
          <p:spPr>
            <a:xfrm>
              <a:off x="7539733" y="6253819"/>
              <a:ext cx="374069" cy="401706"/>
            </a:xfrm>
            <a:prstGeom prst="rect">
              <a:avLst/>
            </a:prstGeom>
            <a:noFill/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24CFFD05-F7DB-0A40-81A2-9DDFF10D3065}"/>
                </a:ext>
              </a:extLst>
            </p:cNvPr>
            <p:cNvSpPr txBox="1"/>
            <p:nvPr/>
          </p:nvSpPr>
          <p:spPr>
            <a:xfrm>
              <a:off x="7596816" y="6582418"/>
              <a:ext cx="5742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3B2370"/>
                  </a:solidFill>
                  <a:latin typeface="FS Joey" charset="0"/>
                  <a:ea typeface="FS Joey" charset="0"/>
                  <a:cs typeface="FS Joey" charset="0"/>
                </a:rPr>
                <a:t>C2RT</a:t>
              </a:r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xmlns="" id="{736B3290-6A16-A74D-A69A-4EBE32648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99600" y="6302819"/>
              <a:ext cx="1087249" cy="515848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5825068" y="1265946"/>
            <a:ext cx="3257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focus on one group</a:t>
            </a:r>
          </a:p>
          <a:p>
            <a:r>
              <a:rPr lang="en-US" dirty="0" smtClean="0"/>
              <a:t>similar to no normalization</a:t>
            </a:r>
          </a:p>
          <a:p>
            <a:r>
              <a:rPr lang="en-US" dirty="0" smtClean="0"/>
              <a:t>better separation of ALL samples</a:t>
            </a:r>
            <a:endParaRPr lang="en-US" dirty="0"/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503221" y="61331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4" name="Picture 13"/>
          <p:cNvPicPr/>
          <p:nvPr/>
        </p:nvPicPr>
        <p:blipFill>
          <a:blip r:embed="rId7"/>
          <a:stretch>
            <a:fillRect/>
          </a:stretch>
        </p:blipFill>
        <p:spPr>
          <a:xfrm>
            <a:off x="274246" y="1379834"/>
            <a:ext cx="5550822" cy="475970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6171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771"/>
    </mc:Choice>
    <mc:Fallback xmlns="">
      <p:transition spd="slow" advTm="46771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7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BUtechSTemplate" id="{91D5303B-6398-6D48-827D-51009F67B1F7}" vid="{26584396-E24B-5B48-BFFD-213AEBC2BE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CBUtechSTemplate</Template>
  <TotalTime>23</TotalTime>
  <Words>1331</Words>
  <Application>Microsoft Macintosh PowerPoint</Application>
  <PresentationFormat>On-screen Show (4:3)</PresentationFormat>
  <Paragraphs>101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FS Joey</vt:lpstr>
      <vt:lpstr>ＭＳ Ｐゴシック</vt:lpstr>
      <vt:lpstr>Times</vt:lpstr>
      <vt:lpstr>Arial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cp:lastPrinted>2018-09-13T09:16:07Z</cp:lastPrinted>
  <dcterms:created xsi:type="dcterms:W3CDTF">2019-02-04T08:31:36Z</dcterms:created>
  <dcterms:modified xsi:type="dcterms:W3CDTF">2019-02-04T08:54:48Z</dcterms:modified>
</cp:coreProperties>
</file>