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70" r:id="rId2"/>
    <p:sldId id="263" r:id="rId3"/>
    <p:sldId id="296" r:id="rId4"/>
    <p:sldId id="301" r:id="rId5"/>
    <p:sldId id="302" r:id="rId6"/>
    <p:sldId id="304" r:id="rId7"/>
    <p:sldId id="305" r:id="rId8"/>
    <p:sldId id="303" r:id="rId9"/>
    <p:sldId id="298" r:id="rId10"/>
    <p:sldId id="297" r:id="rId11"/>
    <p:sldId id="271" r:id="rId12"/>
    <p:sldId id="281" r:id="rId13"/>
    <p:sldId id="292" r:id="rId14"/>
    <p:sldId id="293" r:id="rId15"/>
    <p:sldId id="308" r:id="rId16"/>
    <p:sldId id="309" r:id="rId17"/>
    <p:sldId id="310" r:id="rId18"/>
    <p:sldId id="311" r:id="rId19"/>
    <p:sldId id="314" r:id="rId20"/>
    <p:sldId id="283" r:id="rId21"/>
    <p:sldId id="312" r:id="rId22"/>
    <p:sldId id="313" r:id="rId23"/>
    <p:sldId id="272" r:id="rId24"/>
    <p:sldId id="307" r:id="rId25"/>
    <p:sldId id="318" r:id="rId26"/>
    <p:sldId id="319" r:id="rId27"/>
    <p:sldId id="284" r:id="rId28"/>
    <p:sldId id="273" r:id="rId29"/>
    <p:sldId id="315" r:id="rId30"/>
    <p:sldId id="316" r:id="rId31"/>
    <p:sldId id="317" r:id="rId32"/>
    <p:sldId id="288" r:id="rId33"/>
    <p:sldId id="274" r:id="rId34"/>
    <p:sldId id="289" r:id="rId35"/>
    <p:sldId id="279" r:id="rId36"/>
    <p:sldId id="290" r:id="rId37"/>
    <p:sldId id="278" r:id="rId38"/>
    <p:sldId id="294" r:id="rId39"/>
    <p:sldId id="299" r:id="rId40"/>
    <p:sldId id="291" r:id="rId41"/>
    <p:sldId id="25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00"/>
    <a:srgbClr val="FFCFCF"/>
    <a:srgbClr val="FFDDDD"/>
    <a:srgbClr val="D6E9EF"/>
    <a:srgbClr val="1F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BD254-F5EF-42E1-B668-1F833EBB8328}" v="7992" dt="2020-01-13T07:57:10.455"/>
    <p1510:client id="{B226210F-DF6B-421B-BC13-5BC38C942A81}" v="1036" dt="2020-01-13T07:21:44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830" autoAdjust="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95CD8-DAED-4036-93A0-4702706044A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6D9D5-6AFC-4E91-9A45-69B4848BE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55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6D9D5-6AFC-4E91-9A45-69B4848BE05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8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4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7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1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4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0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4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13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9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4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2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sev.iseverance.com/heart/health_info/disease_info/dise_sym/view.asp?con_no=48788&amp;page=1&amp;SearchField=&amp;SearchWord=" TargetMode="External"/><Relationship Id="rId3" Type="http://schemas.openxmlformats.org/officeDocument/2006/relationships/hyperlink" Target="https://www.mohw.go.kr/react/al/sal0301vw.jsp?PAR_MENU_ID=04&amp;MENU_ID=0403&amp;page=1&amp;CONT_SEQ=346707" TargetMode="External"/><Relationship Id="rId7" Type="http://schemas.openxmlformats.org/officeDocument/2006/relationships/hyperlink" Target="http://www.ciokorea.com/news/12488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hyperlink" Target="http://momorecipe.com/221233399440" TargetMode="External"/><Relationship Id="rId4" Type="http://schemas.openxmlformats.org/officeDocument/2006/relationships/hyperlink" Target="http://blog.naver.com/PostView.nhn?blogId=neozensoft&amp;logNo=221244637721&amp;parentCategoryNo=&amp;categoryNo=13&amp;viewDate=&amp;isShowPopularPosts=true&amp;from=searc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67487A-F316-4880-A567-DCF2BC73DBFD}"/>
              </a:ext>
            </a:extLst>
          </p:cNvPr>
          <p:cNvSpPr txBox="1"/>
          <p:nvPr/>
        </p:nvSpPr>
        <p:spPr>
          <a:xfrm>
            <a:off x="3485356" y="2746941"/>
            <a:ext cx="5221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웨어러블 심정지 관측 시스템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C57F305-4770-49FD-AD34-6035A812ADD2}"/>
              </a:ext>
            </a:extLst>
          </p:cNvPr>
          <p:cNvCxnSpPr>
            <a:cxnSpLocks/>
          </p:cNvCxnSpPr>
          <p:nvPr/>
        </p:nvCxnSpPr>
        <p:spPr>
          <a:xfrm>
            <a:off x="3204712" y="3429000"/>
            <a:ext cx="5939288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487F1E-7AA4-4E19-BD37-0556ED491E35}"/>
              </a:ext>
            </a:extLst>
          </p:cNvPr>
          <p:cNvSpPr txBox="1"/>
          <p:nvPr/>
        </p:nvSpPr>
        <p:spPr>
          <a:xfrm>
            <a:off x="8987288" y="4569834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박정민 지도교수님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33334-7A99-4BF7-88D8-8029AF7B237B}"/>
              </a:ext>
            </a:extLst>
          </p:cNvPr>
          <p:cNvSpPr txBox="1"/>
          <p:nvPr/>
        </p:nvSpPr>
        <p:spPr>
          <a:xfrm>
            <a:off x="8875078" y="511219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2015152033 </a:t>
            </a:r>
            <a:r>
              <a:rPr lang="ko-KR" altLang="en-US" sz="1600" err="1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임종운</a:t>
            </a:r>
            <a:endParaRPr lang="ko-KR" altLang="en-US" sz="1600">
              <a:solidFill>
                <a:srgbClr val="C00000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74E40-78DF-4A8E-9E96-CAFAC319E52F}"/>
              </a:ext>
            </a:extLst>
          </p:cNvPr>
          <p:cNvSpPr txBox="1"/>
          <p:nvPr/>
        </p:nvSpPr>
        <p:spPr>
          <a:xfrm>
            <a:off x="8875078" y="557338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2015152036 </a:t>
            </a:r>
            <a:r>
              <a:rPr lang="ko-KR" altLang="en-US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조동윤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734ABD-A91F-4A00-9702-8778F7EB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050">
            <a:off x="3009546" y="2731039"/>
            <a:ext cx="616578" cy="6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6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관련 연구 및 사례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60BDFA-C1FF-4276-97D7-D786D9E45A7F}"/>
              </a:ext>
            </a:extLst>
          </p:cNvPr>
          <p:cNvSpPr/>
          <p:nvPr/>
        </p:nvSpPr>
        <p:spPr>
          <a:xfrm>
            <a:off x="711846" y="2234361"/>
            <a:ext cx="349560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환자 이상징후 모니터링 시스템</a:t>
            </a:r>
            <a:r>
              <a:rPr lang="en-US" altLang="ko-KR" sz="1600" b="1">
                <a:solidFill>
                  <a:srgbClr val="C00000"/>
                </a:solidFill>
              </a:rPr>
              <a:t>(RRS)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EA62F-2D19-4281-8869-4E3B66D20F37}"/>
              </a:ext>
            </a:extLst>
          </p:cNvPr>
          <p:cNvSpPr txBox="1"/>
          <p:nvPr/>
        </p:nvSpPr>
        <p:spPr>
          <a:xfrm>
            <a:off x="975359" y="2708149"/>
            <a:ext cx="48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Rapid Response System.</a:t>
            </a:r>
            <a:r>
              <a:rPr lang="ko-KR" altLang="en-US" sz="1200">
                <a:solidFill>
                  <a:srgbClr val="C00000"/>
                </a:solidFill>
              </a:rPr>
              <a:t>의 약자로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모니터링을 통해 일반 병실에 입원한 환자의 이상수치를 확인</a:t>
            </a:r>
            <a:r>
              <a:rPr lang="ko-KR" altLang="en-US" sz="1200">
                <a:solidFill>
                  <a:srgbClr val="C00000"/>
                </a:solidFill>
              </a:rPr>
              <a:t>하고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환자의 이상 수치를 의료진에게 알려 신속한 대응</a:t>
            </a:r>
            <a:r>
              <a:rPr lang="ko-KR" altLang="en-US" sz="1200">
                <a:solidFill>
                  <a:srgbClr val="C00000"/>
                </a:solidFill>
              </a:rPr>
              <a:t>을 하는 체계이다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65543-D947-4BBD-B5FA-5A5289C6CB8E}"/>
              </a:ext>
            </a:extLst>
          </p:cNvPr>
          <p:cNvSpPr txBox="1"/>
          <p:nvPr/>
        </p:nvSpPr>
        <p:spPr>
          <a:xfrm>
            <a:off x="975359" y="3516573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이상 징후의 관찰을 통해 </a:t>
            </a:r>
            <a:r>
              <a:rPr lang="ko-KR" altLang="en-US" sz="1200" b="1">
                <a:solidFill>
                  <a:srgbClr val="C00000"/>
                </a:solidFill>
              </a:rPr>
              <a:t>심정지 가능성을 차단</a:t>
            </a:r>
            <a:r>
              <a:rPr lang="ko-KR" altLang="en-US" sz="1200">
                <a:solidFill>
                  <a:srgbClr val="C00000"/>
                </a:solidFill>
              </a:rPr>
              <a:t>하여 심장 발작의 비율을 줄이고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빠른 대응 체계를 통해 </a:t>
            </a:r>
            <a:r>
              <a:rPr lang="ko-KR" altLang="en-US" sz="1200" b="1">
                <a:solidFill>
                  <a:srgbClr val="C00000"/>
                </a:solidFill>
              </a:rPr>
              <a:t>사망률을 현저히 줄인다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48AC5B-BF82-4739-8E37-8F225E75D9C7}"/>
              </a:ext>
            </a:extLst>
          </p:cNvPr>
          <p:cNvSpPr txBox="1"/>
          <p:nvPr/>
        </p:nvSpPr>
        <p:spPr>
          <a:xfrm>
            <a:off x="975360" y="4140430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심정지를 알아 내는 것은 아니다</a:t>
            </a:r>
            <a:r>
              <a:rPr lang="en-US" altLang="ko-KR" sz="1200">
                <a:solidFill>
                  <a:srgbClr val="C00000"/>
                </a:solidFill>
              </a:rPr>
              <a:t>. </a:t>
            </a:r>
            <a:r>
              <a:rPr lang="ko-KR" altLang="en-US" sz="1200" b="1">
                <a:solidFill>
                  <a:srgbClr val="C00000"/>
                </a:solidFill>
              </a:rPr>
              <a:t>입원한 환자만을 대상</a:t>
            </a:r>
            <a:r>
              <a:rPr lang="ko-KR" altLang="en-US" sz="1200">
                <a:solidFill>
                  <a:srgbClr val="C00000"/>
                </a:solidFill>
              </a:rPr>
              <a:t>으로 한다는 한계와 병원이 도입하기엔 </a:t>
            </a:r>
            <a:r>
              <a:rPr lang="ko-KR" altLang="en-US" sz="1200" b="1">
                <a:solidFill>
                  <a:srgbClr val="C00000"/>
                </a:solidFill>
              </a:rPr>
              <a:t>비용적인 부담</a:t>
            </a:r>
            <a:r>
              <a:rPr lang="ko-KR" altLang="en-US" sz="1200">
                <a:solidFill>
                  <a:srgbClr val="C00000"/>
                </a:solidFill>
              </a:rPr>
              <a:t>이 크다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0EF450-1199-42CF-9935-04468CCBA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19"/>
          <a:stretch/>
        </p:blipFill>
        <p:spPr bwMode="auto">
          <a:xfrm>
            <a:off x="6392395" y="1375681"/>
            <a:ext cx="5118756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D26CB-3A85-4CEA-BEF7-8F90E58B529A}"/>
              </a:ext>
            </a:extLst>
          </p:cNvPr>
          <p:cNvSpPr txBox="1"/>
          <p:nvPr/>
        </p:nvSpPr>
        <p:spPr>
          <a:xfrm>
            <a:off x="8951773" y="3350661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000" b="1">
                <a:solidFill>
                  <a:srgbClr val="C00000"/>
                </a:solidFill>
              </a:rPr>
              <a:t>※ NEWS </a:t>
            </a:r>
            <a:r>
              <a:rPr lang="ko-KR" altLang="en-US" sz="1000" b="1">
                <a:solidFill>
                  <a:srgbClr val="C00000"/>
                </a:solidFill>
              </a:rPr>
              <a:t>란</a:t>
            </a:r>
            <a:r>
              <a:rPr lang="en-US" altLang="ko-KR" sz="1000" b="1">
                <a:solidFill>
                  <a:srgbClr val="C00000"/>
                </a:solidFill>
              </a:rPr>
              <a:t>? </a:t>
            </a:r>
            <a:endParaRPr lang="ko-KR" altLang="en-US" sz="1000">
              <a:solidFill>
                <a:srgbClr val="C00000"/>
              </a:solidFill>
            </a:endParaRPr>
          </a:p>
          <a:p>
            <a:pPr fontAlgn="base"/>
            <a:r>
              <a:rPr lang="en-US" altLang="ko-KR" sz="1000" b="1">
                <a:solidFill>
                  <a:srgbClr val="C00000"/>
                </a:solidFill>
              </a:rPr>
              <a:t>National Early Warning Score</a:t>
            </a:r>
            <a:r>
              <a:rPr lang="ko-KR" altLang="en-US" sz="1000">
                <a:solidFill>
                  <a:srgbClr val="C00000"/>
                </a:solidFill>
              </a:rPr>
              <a:t>의 약어</a:t>
            </a:r>
            <a:r>
              <a:rPr lang="en-US" altLang="ko-KR" sz="1000">
                <a:solidFill>
                  <a:srgbClr val="C00000"/>
                </a:solidFill>
              </a:rPr>
              <a:t>. </a:t>
            </a:r>
            <a:endParaRPr lang="ko-KR" altLang="en-US" sz="1000">
              <a:solidFill>
                <a:srgbClr val="C0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76F67B0-DA81-4C30-84FB-99C7166CF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82"/>
          <a:stretch/>
        </p:blipFill>
        <p:spPr bwMode="auto">
          <a:xfrm>
            <a:off x="6565980" y="3978238"/>
            <a:ext cx="2212209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EE45F9C-949A-4756-BA59-5C4568E7E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69"/>
          <a:stretch/>
        </p:blipFill>
        <p:spPr bwMode="auto">
          <a:xfrm>
            <a:off x="9298943" y="3978658"/>
            <a:ext cx="2212208" cy="21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3A6B1D-422D-4DF7-9B4D-7E6B4859D9A4}"/>
              </a:ext>
            </a:extLst>
          </p:cNvPr>
          <p:cNvSpPr/>
          <p:nvPr/>
        </p:nvSpPr>
        <p:spPr>
          <a:xfrm>
            <a:off x="8047307" y="4371262"/>
            <a:ext cx="730882" cy="163031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193F33B-4CFC-437B-91D5-A166920876B7}"/>
              </a:ext>
            </a:extLst>
          </p:cNvPr>
          <p:cNvSpPr/>
          <p:nvPr/>
        </p:nvSpPr>
        <p:spPr>
          <a:xfrm>
            <a:off x="8659114" y="4727332"/>
            <a:ext cx="119075" cy="241898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41FC79C-CF8F-4A82-8251-8287CEDDB74C}"/>
              </a:ext>
            </a:extLst>
          </p:cNvPr>
          <p:cNvSpPr/>
          <p:nvPr/>
        </p:nvSpPr>
        <p:spPr>
          <a:xfrm>
            <a:off x="10500106" y="4699943"/>
            <a:ext cx="1011045" cy="1349713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0A80090-047F-4488-8B73-C0C95A9CC6F5}"/>
              </a:ext>
            </a:extLst>
          </p:cNvPr>
          <p:cNvSpPr/>
          <p:nvPr/>
        </p:nvSpPr>
        <p:spPr>
          <a:xfrm>
            <a:off x="9436609" y="5972773"/>
            <a:ext cx="1063498" cy="117131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668067-04DB-4F86-9E90-0130ACDCEE1D}"/>
              </a:ext>
            </a:extLst>
          </p:cNvPr>
          <p:cNvSpPr/>
          <p:nvPr/>
        </p:nvSpPr>
        <p:spPr>
          <a:xfrm>
            <a:off x="6699505" y="5914207"/>
            <a:ext cx="2056254" cy="112589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1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6096000" y="2234361"/>
            <a:ext cx="349439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rgbClr val="C00000"/>
                </a:solidFill>
              </a:rPr>
              <a:t>씨유메디컬</a:t>
            </a:r>
            <a:r>
              <a:rPr lang="ko-KR" altLang="en-US" sz="1600" b="1">
                <a:solidFill>
                  <a:srgbClr val="C00000"/>
                </a:solidFill>
              </a:rPr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– </a:t>
            </a:r>
            <a:r>
              <a:rPr lang="ko-KR" altLang="en-US" sz="1600" b="1">
                <a:solidFill>
                  <a:srgbClr val="C00000"/>
                </a:solidFill>
              </a:rPr>
              <a:t>가정용 홈 </a:t>
            </a:r>
            <a:r>
              <a:rPr lang="en-US" altLang="ko-KR" sz="1600" b="1">
                <a:solidFill>
                  <a:srgbClr val="C00000"/>
                </a:solidFill>
              </a:rPr>
              <a:t>AED </a:t>
            </a:r>
            <a:r>
              <a:rPr lang="ko-KR" altLang="en-US" sz="1600" b="1">
                <a:solidFill>
                  <a:srgbClr val="C00000"/>
                </a:solidFill>
              </a:rPr>
              <a:t>시스템</a:t>
            </a:r>
            <a:endParaRPr lang="en-US" altLang="ko-KR" sz="16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6359514" y="2708149"/>
            <a:ext cx="481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심장 근처에 부착하여 일상의 </a:t>
            </a:r>
            <a:r>
              <a:rPr lang="ko-KR" altLang="en-US" sz="1200" b="1">
                <a:solidFill>
                  <a:srgbClr val="C00000"/>
                </a:solidFill>
              </a:rPr>
              <a:t>심박수를 측정하는 </a:t>
            </a:r>
            <a:r>
              <a:rPr lang="ko-KR" altLang="en-US" sz="1200" b="1" err="1">
                <a:solidFill>
                  <a:srgbClr val="C00000"/>
                </a:solidFill>
              </a:rPr>
              <a:t>심박계와</a:t>
            </a:r>
            <a:r>
              <a:rPr lang="ko-KR" altLang="en-US" sz="1200" b="1">
                <a:solidFill>
                  <a:srgbClr val="C00000"/>
                </a:solidFill>
              </a:rPr>
              <a:t> 안드로이드 어플</a:t>
            </a:r>
            <a:r>
              <a:rPr lang="ko-KR" altLang="en-US" sz="1200">
                <a:solidFill>
                  <a:srgbClr val="C00000"/>
                </a:solidFill>
              </a:rPr>
              <a:t>을 연동시켜 맥박의 데이터를 저장하고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위험 상황에 </a:t>
            </a:r>
            <a:r>
              <a:rPr lang="ko-KR" altLang="en-US" sz="1200" b="1">
                <a:solidFill>
                  <a:srgbClr val="C00000"/>
                </a:solidFill>
              </a:rPr>
              <a:t>등록 연락처로 메시지를 전송</a:t>
            </a:r>
            <a:r>
              <a:rPr lang="ko-KR" altLang="en-US" sz="1200">
                <a:solidFill>
                  <a:srgbClr val="C00000"/>
                </a:solidFill>
              </a:rPr>
              <a:t>하여 이상 징후에 빠르게 대처</a:t>
            </a:r>
            <a:r>
              <a:rPr lang="en-US" altLang="ko-KR" sz="1200">
                <a:solidFill>
                  <a:srgbClr val="C00000"/>
                </a:solidFill>
              </a:rPr>
              <a:t>. AED</a:t>
            </a:r>
            <a:r>
              <a:rPr lang="ko-KR" altLang="en-US" sz="1200">
                <a:solidFill>
                  <a:srgbClr val="C00000"/>
                </a:solidFill>
              </a:rPr>
              <a:t>도 같이 포함되어 있어 쉽게 조치도 가능하다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r>
              <a:rPr lang="ko-KR" altLang="en-US" sz="120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6359514" y="3695683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사용자가 </a:t>
            </a:r>
            <a:r>
              <a:rPr lang="ko-KR" altLang="en-US" sz="1200" b="1">
                <a:solidFill>
                  <a:srgbClr val="C00000"/>
                </a:solidFill>
              </a:rPr>
              <a:t>혼자 쓰러지는 경우</a:t>
            </a:r>
            <a:r>
              <a:rPr lang="ko-KR" altLang="en-US" sz="1200">
                <a:solidFill>
                  <a:srgbClr val="C00000"/>
                </a:solidFill>
              </a:rPr>
              <a:t>에도 등록된 </a:t>
            </a:r>
            <a:r>
              <a:rPr lang="ko-KR" altLang="en-US" sz="1200" b="1">
                <a:solidFill>
                  <a:srgbClr val="C00000"/>
                </a:solidFill>
              </a:rPr>
              <a:t>연락처로 메시지를 전송하여 조치</a:t>
            </a:r>
            <a:r>
              <a:rPr lang="ko-KR" altLang="en-US" sz="1200">
                <a:solidFill>
                  <a:srgbClr val="C00000"/>
                </a:solidFill>
              </a:rPr>
              <a:t>가 가능하며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en-US" altLang="ko-KR" sz="1200" b="1">
                <a:solidFill>
                  <a:srgbClr val="C00000"/>
                </a:solidFill>
              </a:rPr>
              <a:t>24</a:t>
            </a:r>
            <a:r>
              <a:rPr lang="ko-KR" altLang="en-US" sz="1200" b="1">
                <a:solidFill>
                  <a:srgbClr val="C00000"/>
                </a:solidFill>
              </a:rPr>
              <a:t>시간 심정지의 위험을 감시</a:t>
            </a:r>
            <a:r>
              <a:rPr lang="ko-KR" altLang="en-US" sz="1200">
                <a:solidFill>
                  <a:srgbClr val="C00000"/>
                </a:solidFill>
              </a:rPr>
              <a:t>할 수 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6359514" y="4319540"/>
            <a:ext cx="473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가슴에 부착 시 </a:t>
            </a:r>
            <a:r>
              <a:rPr lang="ko-KR" altLang="en-US" sz="1200" b="1">
                <a:solidFill>
                  <a:srgbClr val="C00000"/>
                </a:solidFill>
              </a:rPr>
              <a:t>크기 때문에 불편함</a:t>
            </a:r>
            <a:r>
              <a:rPr lang="ko-KR" altLang="en-US" sz="1200">
                <a:solidFill>
                  <a:srgbClr val="C00000"/>
                </a:solidFill>
              </a:rPr>
              <a:t>을 느낄 수 있으며 부착은 </a:t>
            </a:r>
            <a:r>
              <a:rPr lang="en-US" altLang="ko-KR" sz="1200">
                <a:solidFill>
                  <a:srgbClr val="C00000"/>
                </a:solidFill>
              </a:rPr>
              <a:t>1</a:t>
            </a:r>
            <a:r>
              <a:rPr lang="ko-KR" altLang="en-US" sz="1200">
                <a:solidFill>
                  <a:srgbClr val="C00000"/>
                </a:solidFill>
              </a:rPr>
              <a:t>회용 패드를 이용해 하기 때문에 </a:t>
            </a:r>
            <a:r>
              <a:rPr lang="ko-KR" altLang="en-US" sz="1200" b="1">
                <a:solidFill>
                  <a:srgbClr val="C00000"/>
                </a:solidFill>
              </a:rPr>
              <a:t>패드 교체에 따른 부수적인 비용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착용자의 위치에 대한 정보를 얻을 수 없기 때문에 </a:t>
            </a:r>
            <a:r>
              <a:rPr lang="ko-KR" altLang="en-US" sz="1200" b="1">
                <a:solidFill>
                  <a:srgbClr val="C00000"/>
                </a:solidFill>
              </a:rPr>
              <a:t>야외에서 활동 시에는 정상적인 도움을 받기 어렵다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30E1A7-21A9-4C68-A184-95F83E269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7" t="10466" r="35951" b="22114"/>
          <a:stretch/>
        </p:blipFill>
        <p:spPr bwMode="auto">
          <a:xfrm>
            <a:off x="1250138" y="1831902"/>
            <a:ext cx="4370063" cy="383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73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739042" y="2152888"/>
            <a:ext cx="699928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워싱턴대</a:t>
            </a:r>
            <a:r>
              <a:rPr lang="en-US" altLang="ko-KR" sz="1600" b="1" dirty="0">
                <a:solidFill>
                  <a:srgbClr val="C00000"/>
                </a:solidFill>
              </a:rPr>
              <a:t> – Contactless cardiac arrest detection using smart devices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975360" y="2708149"/>
            <a:ext cx="481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실제 심정지 상황에서의 긴급 전화로 요청된 통화 속 </a:t>
            </a:r>
            <a:r>
              <a:rPr lang="ko-KR" altLang="en-US" sz="1200" b="1" dirty="0">
                <a:solidFill>
                  <a:srgbClr val="C00000"/>
                </a:solidFill>
              </a:rPr>
              <a:t>호흡 패턴들을 학습</a:t>
            </a:r>
            <a:r>
              <a:rPr lang="ko-KR" altLang="en-US" sz="1200" dirty="0">
                <a:solidFill>
                  <a:srgbClr val="C00000"/>
                </a:solidFill>
              </a:rPr>
              <a:t>하여 일상적인 소리나 코 골이 패턴과 심정지 발생 환자들의 </a:t>
            </a:r>
            <a:r>
              <a:rPr lang="ko-KR" altLang="en-US" sz="1200" b="1" dirty="0">
                <a:solidFill>
                  <a:srgbClr val="C00000"/>
                </a:solidFill>
              </a:rPr>
              <a:t>호흡 패턴의 구분을 통해 심정지를 발견한다</a:t>
            </a:r>
            <a:r>
              <a:rPr lang="en-US" altLang="ko-KR" sz="1200" b="1" dirty="0">
                <a:solidFill>
                  <a:srgbClr val="C00000"/>
                </a:solidFill>
              </a:rPr>
              <a:t>.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975360" y="3524174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</a:rPr>
              <a:t>수면시에도 심정지의 감시</a:t>
            </a:r>
            <a:r>
              <a:rPr lang="ko-KR" altLang="en-US" sz="1200">
                <a:solidFill>
                  <a:srgbClr val="C00000"/>
                </a:solidFill>
              </a:rPr>
              <a:t>가 가능하며</a:t>
            </a:r>
            <a:r>
              <a:rPr lang="en-US" altLang="ko-KR" sz="1200" b="1">
                <a:solidFill>
                  <a:srgbClr val="C00000"/>
                </a:solidFill>
              </a:rPr>
              <a:t>, 6M</a:t>
            </a:r>
            <a:r>
              <a:rPr lang="ko-KR" altLang="en-US" sz="1200" b="1">
                <a:solidFill>
                  <a:srgbClr val="C00000"/>
                </a:solidFill>
              </a:rPr>
              <a:t>의 넓은 탐지범위 </a:t>
            </a:r>
            <a:r>
              <a:rPr lang="ko-KR" altLang="en-US" sz="1200">
                <a:solidFill>
                  <a:srgbClr val="C00000"/>
                </a:solidFill>
              </a:rPr>
              <a:t>내에서 </a:t>
            </a:r>
            <a:r>
              <a:rPr lang="en-US" altLang="ko-KR" sz="1200" b="1">
                <a:solidFill>
                  <a:srgbClr val="C00000"/>
                </a:solidFill>
              </a:rPr>
              <a:t>97%</a:t>
            </a:r>
            <a:r>
              <a:rPr lang="ko-KR" altLang="en-US" sz="1200" b="1">
                <a:solidFill>
                  <a:srgbClr val="C00000"/>
                </a:solidFill>
              </a:rPr>
              <a:t>의 높은 심정지 탐지율과</a:t>
            </a:r>
            <a:r>
              <a:rPr lang="en-US" altLang="ko-KR" sz="1200" b="1">
                <a:solidFill>
                  <a:srgbClr val="C00000"/>
                </a:solidFill>
              </a:rPr>
              <a:t> 0%</a:t>
            </a:r>
            <a:r>
              <a:rPr lang="ko-KR" altLang="en-US" sz="1200" b="1">
                <a:solidFill>
                  <a:srgbClr val="C00000"/>
                </a:solidFill>
              </a:rPr>
              <a:t>의 오 탐지율</a:t>
            </a:r>
            <a:r>
              <a:rPr lang="ko-KR" altLang="en-US" sz="1200">
                <a:solidFill>
                  <a:srgbClr val="C00000"/>
                </a:solidFill>
              </a:rPr>
              <a:t>을 보인다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975360" y="4148031"/>
            <a:ext cx="473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호흡패턴을 분석하기 때문에 실내에서 사용하기엔 좋으나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야외에서 사용시 효과를 장담할 수 없으며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일상생활 중 </a:t>
            </a:r>
            <a:r>
              <a:rPr lang="ko-KR" altLang="en-US" sz="1200" b="1">
                <a:solidFill>
                  <a:srgbClr val="C00000"/>
                </a:solidFill>
              </a:rPr>
              <a:t>항상 들고 다니기에는 무리</a:t>
            </a:r>
            <a:r>
              <a:rPr lang="ko-KR" altLang="en-US" sz="1200">
                <a:solidFill>
                  <a:srgbClr val="C00000"/>
                </a:solidFill>
              </a:rPr>
              <a:t>가 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5122" name="Picture 2" descr="美 워싱턴대학교 연구팀, AI 스피커용으로 심장마비 감지 가능한 이상호흡 감지 시스템 개발">
            <a:extLst>
              <a:ext uri="{FF2B5EF4-FFF2-40B4-BE49-F238E27FC236}">
                <a16:creationId xmlns:a16="http://schemas.microsoft.com/office/drawing/2014/main" id="{4F3A8696-9925-4402-97B6-A1E1B9F7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46" y="2566912"/>
            <a:ext cx="5661112" cy="318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5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B469E6F-DECA-4B4E-8AD4-79FF0BF6BBBB}"/>
              </a:ext>
            </a:extLst>
          </p:cNvPr>
          <p:cNvSpPr txBox="1"/>
          <p:nvPr/>
        </p:nvSpPr>
        <p:spPr>
          <a:xfrm>
            <a:off x="5104990" y="3771496"/>
            <a:ext cx="198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err="1">
                <a:solidFill>
                  <a:srgbClr val="C00000"/>
                </a:solidFill>
              </a:rPr>
              <a:t>휴대성</a:t>
            </a:r>
            <a:endParaRPr lang="ko-KR" altLang="en-US" sz="2400" b="1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E1039-2B76-4E39-B2AF-1C8FE3119158}"/>
              </a:ext>
            </a:extLst>
          </p:cNvPr>
          <p:cNvSpPr txBox="1"/>
          <p:nvPr/>
        </p:nvSpPr>
        <p:spPr>
          <a:xfrm>
            <a:off x="4967744" y="3105834"/>
            <a:ext cx="225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C00000"/>
                </a:solidFill>
              </a:rPr>
              <a:t>공통 문제</a:t>
            </a:r>
          </a:p>
        </p:txBody>
      </p:sp>
    </p:spTree>
    <p:extLst>
      <p:ext uri="{BB962C8B-B14F-4D97-AF65-F5344CB8AC3E}">
        <p14:creationId xmlns:p14="http://schemas.microsoft.com/office/powerpoint/2010/main" val="3962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458330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시스템의 상태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Normal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착용자의 맥박에 아무런 이상이 없는 상태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중학생부터 성인 까지의 맥박은 </a:t>
            </a:r>
            <a:r>
              <a:rPr lang="en-US" altLang="ko-KR" sz="1600" b="1" dirty="0">
                <a:solidFill>
                  <a:srgbClr val="C00000"/>
                </a:solidFill>
              </a:rPr>
              <a:t>60~100</a:t>
            </a:r>
            <a:r>
              <a:rPr lang="ko-KR" altLang="en-US" sz="1600" b="1" dirty="0">
                <a:solidFill>
                  <a:srgbClr val="C00000"/>
                </a:solidFill>
              </a:rPr>
              <a:t>회</a:t>
            </a: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</a:rPr>
              <a:t>사이가 정상 범위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평균치는 남성의 경우 </a:t>
            </a:r>
            <a:r>
              <a:rPr lang="en-US" altLang="ko-KR" sz="1600" b="1" dirty="0">
                <a:solidFill>
                  <a:srgbClr val="C00000"/>
                </a:solidFill>
              </a:rPr>
              <a:t>65~75</a:t>
            </a:r>
            <a:r>
              <a:rPr lang="ko-KR" altLang="en-US" sz="1600" b="1" dirty="0">
                <a:solidFill>
                  <a:srgbClr val="C00000"/>
                </a:solidFill>
              </a:rPr>
              <a:t>회 여성의 경우 </a:t>
            </a:r>
            <a:r>
              <a:rPr lang="en-US" altLang="ko-KR" sz="1600" b="1" dirty="0">
                <a:solidFill>
                  <a:srgbClr val="C00000"/>
                </a:solidFill>
              </a:rPr>
              <a:t>70~80</a:t>
            </a:r>
            <a:r>
              <a:rPr lang="ko-KR" altLang="en-US" sz="1600" b="1" dirty="0">
                <a:solidFill>
                  <a:srgbClr val="C00000"/>
                </a:solidFill>
              </a:rPr>
              <a:t>회</a:t>
            </a:r>
            <a:r>
              <a:rPr lang="en-US" altLang="ko-KR" sz="1600" b="1" dirty="0">
                <a:solidFill>
                  <a:srgbClr val="C00000"/>
                </a:solidFill>
              </a:rPr>
              <a:t>. Normal</a:t>
            </a:r>
            <a:r>
              <a:rPr lang="ko-KR" altLang="en-US" sz="1600" b="1" dirty="0">
                <a:solidFill>
                  <a:srgbClr val="C00000"/>
                </a:solidFill>
              </a:rPr>
              <a:t>의 상태는 맥박의 수가 분당 </a:t>
            </a:r>
            <a:r>
              <a:rPr lang="en-US" altLang="ko-KR" sz="1600" b="1" dirty="0">
                <a:solidFill>
                  <a:srgbClr val="C00000"/>
                </a:solidFill>
              </a:rPr>
              <a:t>60~100</a:t>
            </a:r>
            <a:r>
              <a:rPr lang="ko-KR" altLang="en-US" sz="1600" b="1" dirty="0">
                <a:solidFill>
                  <a:srgbClr val="C00000"/>
                </a:solidFill>
              </a:rPr>
              <a:t>회 사이인 경우를 상정할 것이고 이 상황에서는 맥박 데이터의 수집 과정과 맥박의 불규칙 성</a:t>
            </a:r>
            <a:r>
              <a:rPr lang="en-US" altLang="ko-KR" sz="1600" b="1" dirty="0">
                <a:solidFill>
                  <a:srgbClr val="C00000"/>
                </a:solidFill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맥박이 정상범위에 있는지를 관찰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014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Warning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ea typeface="맑은 고딕"/>
              </a:rPr>
              <a:t>사용자에게 잠재적인 위험성이 존재하는 상태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부정맥은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심정지의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전조증상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빈맥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,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서맥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,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불규칙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맥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등의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부정맥이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감지된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상태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유휴상태에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있던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시스템이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Emergency의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상태를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대비하기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위해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미리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GPS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정보를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파악하고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구조요청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메시지를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만들어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놓음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  <a:ea typeface="맑은 고딕"/>
              </a:rPr>
              <a:t>현재의 상태를 사용자에게 알리고 검진을 권고함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0896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Emergency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착용자가 현재 응급 상황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</a:rPr>
              <a:t>심장이 멈춘 상태</a:t>
            </a:r>
            <a:r>
              <a:rPr lang="en-US" altLang="ko-KR" sz="1600" b="1" dirty="0">
                <a:solidFill>
                  <a:srgbClr val="C00000"/>
                </a:solidFill>
              </a:rPr>
              <a:t>)</a:t>
            </a:r>
            <a:r>
              <a:rPr lang="ko-KR" altLang="en-US" sz="1600" b="1" dirty="0">
                <a:solidFill>
                  <a:srgbClr val="C00000"/>
                </a:solidFill>
              </a:rPr>
              <a:t>발생으로 맥박이 뛰지 않아 즉시 조치가 필요한 상태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맥박이 </a:t>
            </a:r>
            <a:r>
              <a:rPr lang="en-US" altLang="ko-KR" sz="1600" b="1" dirty="0">
                <a:solidFill>
                  <a:srgbClr val="C00000"/>
                </a:solidFill>
              </a:rPr>
              <a:t>0 </a:t>
            </a:r>
            <a:r>
              <a:rPr lang="ko-KR" altLang="en-US" sz="1600" b="1" dirty="0">
                <a:solidFill>
                  <a:srgbClr val="C00000"/>
                </a:solidFill>
              </a:rPr>
              <a:t>혹은 비슷한 수준에 약 </a:t>
            </a:r>
            <a:r>
              <a:rPr lang="en-US" altLang="ko-KR" sz="1600" b="1" dirty="0">
                <a:solidFill>
                  <a:srgbClr val="C00000"/>
                </a:solidFill>
              </a:rPr>
              <a:t>3</a:t>
            </a:r>
            <a:r>
              <a:rPr lang="ko-KR" altLang="en-US" sz="1600" b="1" dirty="0">
                <a:solidFill>
                  <a:srgbClr val="C00000"/>
                </a:solidFill>
              </a:rPr>
              <a:t>초 이상 머물면 이 상태로 판단하고 즉각적으로 알람을 크게 울리고 자신의 위치를 측정</a:t>
            </a:r>
            <a:r>
              <a:rPr lang="en-US" altLang="ko-KR" sz="1600" b="1" dirty="0">
                <a:solidFill>
                  <a:srgbClr val="C00000"/>
                </a:solidFill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위치정보를 담은 메시지를 타 어플리케이션 이용자 및 응급 구조대에 전송하여 빠른 조치를 받을 수 있도록 함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7330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운동 상태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운동 상태의 맥박 수는 안정된 상태의 맥박 수보다 높다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운동시의 평균 맥박 수는 </a:t>
            </a:r>
            <a:r>
              <a:rPr lang="en-US" altLang="ko-KR" sz="1600" b="1" dirty="0">
                <a:solidFill>
                  <a:srgbClr val="C00000"/>
                </a:solidFill>
              </a:rPr>
              <a:t>(220 - </a:t>
            </a:r>
            <a:r>
              <a:rPr lang="ko-KR" altLang="en-US" sz="1600" b="1" dirty="0">
                <a:solidFill>
                  <a:srgbClr val="C00000"/>
                </a:solidFill>
              </a:rPr>
              <a:t>본인 나이</a:t>
            </a:r>
            <a:r>
              <a:rPr lang="en-US" altLang="ko-KR" sz="1600" b="1" dirty="0">
                <a:solidFill>
                  <a:srgbClr val="C00000"/>
                </a:solidFill>
              </a:rPr>
              <a:t>) ⅹ 0.5~ 0.6 </a:t>
            </a:r>
            <a:r>
              <a:rPr lang="ko-KR" altLang="en-US" sz="1600" b="1" dirty="0">
                <a:solidFill>
                  <a:srgbClr val="C00000"/>
                </a:solidFill>
              </a:rPr>
              <a:t>의 공식을 따르며 이는 자신의 최대 맥박수의 </a:t>
            </a:r>
            <a:r>
              <a:rPr lang="en-US" altLang="ko-KR" sz="1600" b="1" dirty="0">
                <a:solidFill>
                  <a:srgbClr val="C00000"/>
                </a:solidFill>
              </a:rPr>
              <a:t>50~60% </a:t>
            </a:r>
            <a:r>
              <a:rPr lang="ko-KR" altLang="en-US" sz="1600" b="1" dirty="0">
                <a:solidFill>
                  <a:srgbClr val="C00000"/>
                </a:solidFill>
              </a:rPr>
              <a:t>정도에 이르는데 우리의 시스템은 맥박수 </a:t>
            </a:r>
            <a:r>
              <a:rPr lang="en-US" altLang="ko-KR" sz="1600" b="1" dirty="0">
                <a:solidFill>
                  <a:srgbClr val="C00000"/>
                </a:solidFill>
              </a:rPr>
              <a:t>100 </a:t>
            </a:r>
            <a:r>
              <a:rPr lang="ko-KR" altLang="en-US" sz="1600" b="1" dirty="0">
                <a:solidFill>
                  <a:srgbClr val="C00000"/>
                </a:solidFill>
              </a:rPr>
              <a:t>이상의 상태를 </a:t>
            </a:r>
            <a:r>
              <a:rPr lang="en-US" altLang="ko-KR" sz="1600" b="1" dirty="0">
                <a:solidFill>
                  <a:srgbClr val="C00000"/>
                </a:solidFill>
              </a:rPr>
              <a:t>Warning</a:t>
            </a:r>
            <a:r>
              <a:rPr lang="ko-KR" altLang="en-US" sz="1600" b="1" dirty="0">
                <a:solidFill>
                  <a:srgbClr val="C00000"/>
                </a:solidFill>
              </a:rPr>
              <a:t>으로 간주한다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따라서 운동 시에는 좀더 유연한 기준을 적용하여 다른 데이터는 비교하지 않고 심정지 발생인 </a:t>
            </a:r>
            <a:r>
              <a:rPr lang="en-US" altLang="ko-KR" sz="1600" b="1" dirty="0">
                <a:solidFill>
                  <a:srgbClr val="C00000"/>
                </a:solidFill>
              </a:rPr>
              <a:t>Emergency </a:t>
            </a:r>
            <a:r>
              <a:rPr lang="ko-KR" altLang="en-US" sz="1600" b="1" dirty="0">
                <a:solidFill>
                  <a:srgbClr val="C00000"/>
                </a:solidFill>
              </a:rPr>
              <a:t>상태의 맥박에만 반응하도록 한다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또 운동 시의 맥박 데이터를 분석하여 현재 운동 강도를 사용자가 조절할 수 있게 도와준다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8094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0103" y="419041"/>
            <a:ext cx="10943771" cy="59508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235566" y="2687433"/>
            <a:ext cx="2058319" cy="3226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98305" y="0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236105" y="-28934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F341A2-57E3-4526-A59B-6BDAC51D8C6B}"/>
              </a:ext>
            </a:extLst>
          </p:cNvPr>
          <p:cNvSpPr txBox="1"/>
          <p:nvPr/>
        </p:nvSpPr>
        <p:spPr>
          <a:xfrm>
            <a:off x="664894" y="10775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목차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90FC87-51AC-4E95-90F5-D2F80E08E5AC}"/>
              </a:ext>
            </a:extLst>
          </p:cNvPr>
          <p:cNvCxnSpPr/>
          <p:nvPr/>
        </p:nvCxnSpPr>
        <p:spPr>
          <a:xfrm>
            <a:off x="741838" y="1539224"/>
            <a:ext cx="2880320" cy="1518"/>
          </a:xfrm>
          <a:prstGeom prst="line">
            <a:avLst/>
          </a:prstGeom>
          <a:ln w="28575">
            <a:solidFill>
              <a:srgbClr val="FF696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28F33BE-83AD-4D20-B7EB-3CDAB1AA0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606477" y="1352758"/>
            <a:ext cx="155351" cy="15535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858EF5-0AB0-4345-8194-CE7C591F467C}"/>
              </a:ext>
            </a:extLst>
          </p:cNvPr>
          <p:cNvGrpSpPr/>
          <p:nvPr/>
        </p:nvGrpSpPr>
        <p:grpSpPr>
          <a:xfrm>
            <a:off x="1802437" y="2386081"/>
            <a:ext cx="495955" cy="495955"/>
            <a:chOff x="1331639" y="1650178"/>
            <a:chExt cx="495955" cy="49595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2ADA747-ED86-438B-8B87-690D9E446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992D03-511C-4325-9D38-1CA71EFF5B5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1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91DBFA-013C-45C7-8EA4-76A69009DA60}"/>
              </a:ext>
            </a:extLst>
          </p:cNvPr>
          <p:cNvGrpSpPr/>
          <p:nvPr/>
        </p:nvGrpSpPr>
        <p:grpSpPr>
          <a:xfrm>
            <a:off x="1803091" y="3101604"/>
            <a:ext cx="495955" cy="495955"/>
            <a:chOff x="1331639" y="1650178"/>
            <a:chExt cx="495955" cy="49595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D4FCCA0-CA91-490A-86FE-ECC6DC36A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907DAE-8A27-41BC-896C-29489335A645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2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EB335D-6CF4-4A1C-B4E8-C57E4F598B6F}"/>
              </a:ext>
            </a:extLst>
          </p:cNvPr>
          <p:cNvGrpSpPr/>
          <p:nvPr/>
        </p:nvGrpSpPr>
        <p:grpSpPr>
          <a:xfrm>
            <a:off x="1802438" y="3817127"/>
            <a:ext cx="495955" cy="495955"/>
            <a:chOff x="1331639" y="1650178"/>
            <a:chExt cx="495955" cy="4959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6AF2B3B-6603-4207-A47A-A8BECB860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391B78-5CAB-4F19-98FF-62EFD69E5672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3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A60DCFA-4CAF-46D0-B130-9F607E4484FA}"/>
              </a:ext>
            </a:extLst>
          </p:cNvPr>
          <p:cNvGrpSpPr/>
          <p:nvPr/>
        </p:nvGrpSpPr>
        <p:grpSpPr>
          <a:xfrm>
            <a:off x="1803091" y="4532650"/>
            <a:ext cx="495955" cy="495955"/>
            <a:chOff x="1331639" y="1650178"/>
            <a:chExt cx="495955" cy="49595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9A4DA17-0AA0-49A4-BC9D-C8C41D0E5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A78354-897D-41BD-8FE1-B36B60C5160B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4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21DB4E-A9AE-4F74-AD85-C51B30F34361}"/>
              </a:ext>
            </a:extLst>
          </p:cNvPr>
          <p:cNvGrpSpPr/>
          <p:nvPr/>
        </p:nvGrpSpPr>
        <p:grpSpPr>
          <a:xfrm>
            <a:off x="6661846" y="2390674"/>
            <a:ext cx="495955" cy="495955"/>
            <a:chOff x="1331639" y="1650178"/>
            <a:chExt cx="495955" cy="49595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5616A98-9C47-4CAD-815D-FABC62103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400D1F-1949-4BD7-AE9E-693F91C6C8F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5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0F4FD3D-647E-4D69-976C-AA9A69E21D80}"/>
              </a:ext>
            </a:extLst>
          </p:cNvPr>
          <p:cNvGrpSpPr/>
          <p:nvPr/>
        </p:nvGrpSpPr>
        <p:grpSpPr>
          <a:xfrm>
            <a:off x="6661847" y="3104666"/>
            <a:ext cx="495955" cy="495955"/>
            <a:chOff x="1331639" y="1650178"/>
            <a:chExt cx="495955" cy="4959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41D7B95-738A-40C7-9CB7-6D13DFFD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0C6B5C-96FA-46A6-8820-6A310FDC2073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6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8D41F9A-58ED-4ADF-8A4D-491208065FD8}"/>
              </a:ext>
            </a:extLst>
          </p:cNvPr>
          <p:cNvGrpSpPr/>
          <p:nvPr/>
        </p:nvGrpSpPr>
        <p:grpSpPr>
          <a:xfrm>
            <a:off x="6662501" y="3818658"/>
            <a:ext cx="495955" cy="495955"/>
            <a:chOff x="1331639" y="1650178"/>
            <a:chExt cx="495955" cy="495955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FD83475-6FDD-4A40-A1CD-34B96F4DB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AE95DC-3FD7-48E3-A1BA-708DB950A17D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7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273055D-CC31-44B1-A7B7-294BF155B9FB}"/>
              </a:ext>
            </a:extLst>
          </p:cNvPr>
          <p:cNvGrpSpPr/>
          <p:nvPr/>
        </p:nvGrpSpPr>
        <p:grpSpPr>
          <a:xfrm>
            <a:off x="6661848" y="4532650"/>
            <a:ext cx="495955" cy="495955"/>
            <a:chOff x="1331639" y="1650178"/>
            <a:chExt cx="495955" cy="49595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717B2ED-5D99-4F91-AFB0-6C017258C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BC0022-C1EF-4A49-BA3E-07B177CCD213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8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FD2E16-32A4-4C03-956C-4A314974546B}"/>
              </a:ext>
            </a:extLst>
          </p:cNvPr>
          <p:cNvSpPr txBox="1"/>
          <p:nvPr/>
        </p:nvSpPr>
        <p:spPr>
          <a:xfrm>
            <a:off x="2498415" y="2449531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28B060-2540-4B3C-861A-23D17367B7D4}"/>
              </a:ext>
            </a:extLst>
          </p:cNvPr>
          <p:cNvSpPr txBox="1"/>
          <p:nvPr/>
        </p:nvSpPr>
        <p:spPr>
          <a:xfrm>
            <a:off x="2498417" y="3113157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관련 연구 및 사례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861F18-3760-4F29-AC86-57BCA0F5F7F2}"/>
              </a:ext>
            </a:extLst>
          </p:cNvPr>
          <p:cNvSpPr txBox="1"/>
          <p:nvPr/>
        </p:nvSpPr>
        <p:spPr>
          <a:xfrm>
            <a:off x="2498416" y="38238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시스템 수행 시나리오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9AF8F4-A99A-4E82-AA33-0E7DA990C9A9}"/>
              </a:ext>
            </a:extLst>
          </p:cNvPr>
          <p:cNvSpPr txBox="1"/>
          <p:nvPr/>
        </p:nvSpPr>
        <p:spPr>
          <a:xfrm>
            <a:off x="2498416" y="4549794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시스템 구성도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59E2DF-51F8-4945-81AC-4C3EDE333C26}"/>
              </a:ext>
            </a:extLst>
          </p:cNvPr>
          <p:cNvSpPr txBox="1"/>
          <p:nvPr/>
        </p:nvSpPr>
        <p:spPr>
          <a:xfrm>
            <a:off x="7357824" y="240322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개발 환경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C70898-667F-44BA-A71D-4B6564275442}"/>
              </a:ext>
            </a:extLst>
          </p:cNvPr>
          <p:cNvSpPr txBox="1"/>
          <p:nvPr/>
        </p:nvSpPr>
        <p:spPr>
          <a:xfrm>
            <a:off x="7357825" y="3100846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업무 분담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0D42BF-5136-4522-91CD-641EF1CAA0C6}"/>
              </a:ext>
            </a:extLst>
          </p:cNvPr>
          <p:cNvSpPr txBox="1"/>
          <p:nvPr/>
        </p:nvSpPr>
        <p:spPr>
          <a:xfrm>
            <a:off x="7357825" y="38238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수행 일정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2CA66D-D0E6-45D5-95AE-2C0B2C29C027}"/>
              </a:ext>
            </a:extLst>
          </p:cNvPr>
          <p:cNvSpPr txBox="1"/>
          <p:nvPr/>
        </p:nvSpPr>
        <p:spPr>
          <a:xfrm>
            <a:off x="7357824" y="4546764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참고 자료</a:t>
            </a:r>
          </a:p>
        </p:txBody>
      </p:sp>
    </p:spTree>
    <p:extLst>
      <p:ext uri="{BB962C8B-B14F-4D97-AF65-F5344CB8AC3E}">
        <p14:creationId xmlns:p14="http://schemas.microsoft.com/office/powerpoint/2010/main" val="141072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6904454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수행 시나리오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AD2D75-768B-405C-854A-E522E010408A}"/>
              </a:ext>
            </a:extLst>
          </p:cNvPr>
          <p:cNvSpPr/>
          <p:nvPr/>
        </p:nvSpPr>
        <p:spPr>
          <a:xfrm>
            <a:off x="3886255" y="2037337"/>
            <a:ext cx="4022384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AE74A-A060-48A2-AF8E-33B1754FC72F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Normal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6F03C2A-7AD3-440C-836A-8B499E33340D}"/>
              </a:ext>
            </a:extLst>
          </p:cNvPr>
          <p:cNvCxnSpPr>
            <a:cxnSpLocks/>
          </p:cNvCxnSpPr>
          <p:nvPr/>
        </p:nvCxnSpPr>
        <p:spPr>
          <a:xfrm>
            <a:off x="2456996" y="4223340"/>
            <a:ext cx="99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227987-EEB2-4814-885D-A341A5C191D0}"/>
              </a:ext>
            </a:extLst>
          </p:cNvPr>
          <p:cNvSpPr txBox="1"/>
          <p:nvPr/>
        </p:nvSpPr>
        <p:spPr>
          <a:xfrm>
            <a:off x="4215999" y="451331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맥박 기록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DE208-2CBB-4534-91B9-2B551C0CFFC6}"/>
              </a:ext>
            </a:extLst>
          </p:cNvPr>
          <p:cNvSpPr txBox="1"/>
          <p:nvPr/>
        </p:nvSpPr>
        <p:spPr>
          <a:xfrm>
            <a:off x="6995888" y="45133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4EA1F6-AD69-4592-86DD-35A3F6CA2EBE}"/>
              </a:ext>
            </a:extLst>
          </p:cNvPr>
          <p:cNvCxnSpPr>
            <a:cxnSpLocks/>
          </p:cNvCxnSpPr>
          <p:nvPr/>
        </p:nvCxnSpPr>
        <p:spPr>
          <a:xfrm>
            <a:off x="8031637" y="4102949"/>
            <a:ext cx="1476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D03A2D-6F07-4E08-A7B7-47096298B025}"/>
              </a:ext>
            </a:extLst>
          </p:cNvPr>
          <p:cNvSpPr txBox="1"/>
          <p:nvPr/>
        </p:nvSpPr>
        <p:spPr>
          <a:xfrm>
            <a:off x="9769770" y="451331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상태 전이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F670CA-FDD1-4F0F-BB50-FDD2141AED7A}"/>
              </a:ext>
            </a:extLst>
          </p:cNvPr>
          <p:cNvSpPr txBox="1"/>
          <p:nvPr/>
        </p:nvSpPr>
        <p:spPr>
          <a:xfrm>
            <a:off x="8338657" y="3579832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 정상적</a:t>
            </a:r>
            <a:endParaRPr lang="en-US" altLang="ko-KR" sz="1200" dirty="0"/>
          </a:p>
          <a:p>
            <a:r>
              <a:rPr lang="ko-KR" altLang="en-US" sz="1200" dirty="0"/>
              <a:t>맥박 감지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15CF4-6F55-4A46-B3C1-43E719239715}"/>
              </a:ext>
            </a:extLst>
          </p:cNvPr>
          <p:cNvSpPr txBox="1"/>
          <p:nvPr/>
        </p:nvSpPr>
        <p:spPr>
          <a:xfrm>
            <a:off x="2453879" y="3810665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착용 및 시작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EBCA3C-8D00-4767-B5A5-E076699A9954}"/>
              </a:ext>
            </a:extLst>
          </p:cNvPr>
          <p:cNvSpPr txBox="1"/>
          <p:nvPr/>
        </p:nvSpPr>
        <p:spPr>
          <a:xfrm>
            <a:off x="1114828" y="451331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시스템 사용자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6BE0278A-0968-4412-9F64-8A977F3BECCB}"/>
              </a:ext>
            </a:extLst>
          </p:cNvPr>
          <p:cNvSpPr/>
          <p:nvPr/>
        </p:nvSpPr>
        <p:spPr>
          <a:xfrm>
            <a:off x="4758593" y="2565034"/>
            <a:ext cx="2394409" cy="688359"/>
          </a:xfrm>
          <a:custGeom>
            <a:avLst/>
            <a:gdLst>
              <a:gd name="connsiteX0" fmla="*/ 0 w 2394409"/>
              <a:gd name="connsiteY0" fmla="*/ 688359 h 688359"/>
              <a:gd name="connsiteX1" fmla="*/ 1206631 w 2394409"/>
              <a:gd name="connsiteY1" fmla="*/ 202 h 688359"/>
              <a:gd name="connsiteX2" fmla="*/ 2394409 w 2394409"/>
              <a:gd name="connsiteY2" fmla="*/ 631798 h 68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409" h="688359">
                <a:moveTo>
                  <a:pt x="0" y="688359"/>
                </a:moveTo>
                <a:cubicBezTo>
                  <a:pt x="403781" y="348994"/>
                  <a:pt x="807563" y="9629"/>
                  <a:pt x="1206631" y="202"/>
                </a:cubicBezTo>
                <a:cubicBezTo>
                  <a:pt x="1605699" y="-9225"/>
                  <a:pt x="2000054" y="311286"/>
                  <a:pt x="2394409" y="6317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0E3CEAF8-ED4F-4443-9FEE-1F6699745413}"/>
              </a:ext>
            </a:extLst>
          </p:cNvPr>
          <p:cNvSpPr/>
          <p:nvPr/>
        </p:nvSpPr>
        <p:spPr>
          <a:xfrm rot="10800000">
            <a:off x="4758593" y="4960935"/>
            <a:ext cx="2394409" cy="688359"/>
          </a:xfrm>
          <a:custGeom>
            <a:avLst/>
            <a:gdLst>
              <a:gd name="connsiteX0" fmla="*/ 0 w 2394409"/>
              <a:gd name="connsiteY0" fmla="*/ 688359 h 688359"/>
              <a:gd name="connsiteX1" fmla="*/ 1206631 w 2394409"/>
              <a:gd name="connsiteY1" fmla="*/ 202 h 688359"/>
              <a:gd name="connsiteX2" fmla="*/ 2394409 w 2394409"/>
              <a:gd name="connsiteY2" fmla="*/ 631798 h 68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409" h="688359">
                <a:moveTo>
                  <a:pt x="0" y="688359"/>
                </a:moveTo>
                <a:cubicBezTo>
                  <a:pt x="403781" y="348994"/>
                  <a:pt x="807563" y="9629"/>
                  <a:pt x="1206631" y="202"/>
                </a:cubicBezTo>
                <a:cubicBezTo>
                  <a:pt x="1605699" y="-9225"/>
                  <a:pt x="2000054" y="311286"/>
                  <a:pt x="2394409" y="6317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0A8D790-0388-4FD0-9AD6-43B5A2DE1A33}"/>
              </a:ext>
            </a:extLst>
          </p:cNvPr>
          <p:cNvSpPr/>
          <p:nvPr/>
        </p:nvSpPr>
        <p:spPr>
          <a:xfrm rot="945331">
            <a:off x="7135046" y="3171217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04CDD061-2CAF-4491-A173-E512FF67FE29}"/>
              </a:ext>
            </a:extLst>
          </p:cNvPr>
          <p:cNvSpPr/>
          <p:nvPr/>
        </p:nvSpPr>
        <p:spPr>
          <a:xfrm rot="11700000">
            <a:off x="4726144" y="4977226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5B562B-B536-496D-853F-FE35C8576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96" y="3748360"/>
            <a:ext cx="852748" cy="8527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6D5D54-4C96-4C90-8354-B893D91265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26" y="3689914"/>
            <a:ext cx="854721" cy="8547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3527B13-87D8-4C1E-8B61-1A8D2416F4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773" y="3746688"/>
            <a:ext cx="741171" cy="741171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2095D8-DE18-415D-AEBF-CA99174117BA}"/>
              </a:ext>
            </a:extLst>
          </p:cNvPr>
          <p:cNvGrpSpPr/>
          <p:nvPr/>
        </p:nvGrpSpPr>
        <p:grpSpPr>
          <a:xfrm>
            <a:off x="9508132" y="3278551"/>
            <a:ext cx="1259920" cy="1259920"/>
            <a:chOff x="9508132" y="3278551"/>
            <a:chExt cx="1259920" cy="125992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FA77B30-1D86-46BF-9B98-BF8B5F73D1CD}"/>
                </a:ext>
              </a:extLst>
            </p:cNvPr>
            <p:cNvSpPr/>
            <p:nvPr/>
          </p:nvSpPr>
          <p:spPr>
            <a:xfrm>
              <a:off x="9851508" y="3949164"/>
              <a:ext cx="347720" cy="3477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52D1739-89EF-4C8C-8577-31BA72E629F4}"/>
                </a:ext>
              </a:extLst>
            </p:cNvPr>
            <p:cNvSpPr/>
            <p:nvPr/>
          </p:nvSpPr>
          <p:spPr>
            <a:xfrm>
              <a:off x="10197130" y="3674453"/>
              <a:ext cx="347720" cy="347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3E6FA4B-C9B1-49FB-B1D7-2092CAD3F268}"/>
                </a:ext>
              </a:extLst>
            </p:cNvPr>
            <p:cNvSpPr/>
            <p:nvPr/>
          </p:nvSpPr>
          <p:spPr>
            <a:xfrm>
              <a:off x="9809997" y="3560210"/>
              <a:ext cx="347720" cy="3477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60C9F86-5E28-446B-B66E-63B8B6819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132" y="3278551"/>
              <a:ext cx="1259920" cy="1259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43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AD2D75-768B-405C-854A-E522E010408A}"/>
              </a:ext>
            </a:extLst>
          </p:cNvPr>
          <p:cNvSpPr/>
          <p:nvPr/>
        </p:nvSpPr>
        <p:spPr>
          <a:xfrm>
            <a:off x="1838380" y="2284987"/>
            <a:ext cx="7975259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AE74A-A060-48A2-AF8E-33B1754FC72F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- Warning </a:t>
            </a:r>
            <a:r>
              <a:rPr lang="ko-KR" altLang="en-US" sz="20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상태시</a:t>
            </a:r>
            <a:r>
              <a:rPr lang="ko-KR" alt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 시스템 동작과정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27987-EEB2-4814-885D-A341A5C191D0}"/>
              </a:ext>
            </a:extLst>
          </p:cNvPr>
          <p:cNvSpPr txBox="1"/>
          <p:nvPr/>
        </p:nvSpPr>
        <p:spPr>
          <a:xfrm>
            <a:off x="2047720" y="4723198"/>
            <a:ext cx="1217000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위치 정보 파악</a:t>
            </a:r>
            <a:endParaRPr 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4EA1F6-AD69-4592-86DD-35A3F6CA2EBE}"/>
              </a:ext>
            </a:extLst>
          </p:cNvPr>
          <p:cNvCxnSpPr>
            <a:cxnSpLocks/>
          </p:cNvCxnSpPr>
          <p:nvPr/>
        </p:nvCxnSpPr>
        <p:spPr>
          <a:xfrm>
            <a:off x="316387" y="4236299"/>
            <a:ext cx="1476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F670CA-FDD1-4F0F-BB50-FDD2141AED7A}"/>
              </a:ext>
            </a:extLst>
          </p:cNvPr>
          <p:cNvSpPr txBox="1"/>
          <p:nvPr/>
        </p:nvSpPr>
        <p:spPr>
          <a:xfrm>
            <a:off x="623407" y="3713182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비 정상적</a:t>
            </a:r>
            <a:endParaRPr lang="en-US" altLang="ko-KR" sz="1200"/>
          </a:p>
          <a:p>
            <a:r>
              <a:rPr lang="ko-KR" altLang="en-US" sz="1200"/>
              <a:t>맥박 감지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8A4D97-ECB9-42EC-85EB-A04A4A850781}"/>
              </a:ext>
            </a:extLst>
          </p:cNvPr>
          <p:cNvCxnSpPr>
            <a:cxnSpLocks/>
          </p:cNvCxnSpPr>
          <p:nvPr/>
        </p:nvCxnSpPr>
        <p:spPr>
          <a:xfrm flipV="1">
            <a:off x="3278661" y="4226773"/>
            <a:ext cx="71449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CD8BD4-0BC7-412F-81E8-7A72DF6E9408}"/>
              </a:ext>
            </a:extLst>
          </p:cNvPr>
          <p:cNvSpPr txBox="1"/>
          <p:nvPr/>
        </p:nvSpPr>
        <p:spPr>
          <a:xfrm>
            <a:off x="3686020" y="4866073"/>
            <a:ext cx="1678665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구조요청 메시지 생성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28B4018-5E0C-47B7-85A5-E644214A2AE0}"/>
              </a:ext>
            </a:extLst>
          </p:cNvPr>
          <p:cNvCxnSpPr>
            <a:cxnSpLocks/>
          </p:cNvCxnSpPr>
          <p:nvPr/>
        </p:nvCxnSpPr>
        <p:spPr>
          <a:xfrm>
            <a:off x="5097936" y="4226773"/>
            <a:ext cx="56209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392FBD-5AD3-4965-A0F4-28FCE6FBFF3E}"/>
              </a:ext>
            </a:extLst>
          </p:cNvPr>
          <p:cNvCxnSpPr>
            <a:cxnSpLocks/>
          </p:cNvCxnSpPr>
          <p:nvPr/>
        </p:nvCxnSpPr>
        <p:spPr>
          <a:xfrm>
            <a:off x="9942757" y="4226774"/>
            <a:ext cx="909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582E32B-A677-4408-8242-0A6B559DEF06}"/>
              </a:ext>
            </a:extLst>
          </p:cNvPr>
          <p:cNvSpPr txBox="1"/>
          <p:nvPr/>
        </p:nvSpPr>
        <p:spPr>
          <a:xfrm>
            <a:off x="11144892" y="48340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상태 전이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167CA2-C505-4FF2-AA7C-C948CA1B2970}"/>
              </a:ext>
            </a:extLst>
          </p:cNvPr>
          <p:cNvSpPr txBox="1"/>
          <p:nvPr/>
        </p:nvSpPr>
        <p:spPr>
          <a:xfrm>
            <a:off x="9893069" y="3770332"/>
            <a:ext cx="1008609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심정지 감지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BAAB651-994E-412D-8F2F-1A951013521D}"/>
              </a:ext>
            </a:extLst>
          </p:cNvPr>
          <p:cNvCxnSpPr>
            <a:cxnSpLocks/>
          </p:cNvCxnSpPr>
          <p:nvPr/>
        </p:nvCxnSpPr>
        <p:spPr>
          <a:xfrm flipH="1">
            <a:off x="316387" y="4623418"/>
            <a:ext cx="1389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D7FD8F-2E3C-48E8-BEE5-DFD632268F13}"/>
              </a:ext>
            </a:extLst>
          </p:cNvPr>
          <p:cNvSpPr txBox="1"/>
          <p:nvPr/>
        </p:nvSpPr>
        <p:spPr>
          <a:xfrm>
            <a:off x="521805" y="472110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맥박 정상화</a:t>
            </a:r>
            <a:endParaRPr lang="ko-KR" altLang="en-US" sz="12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71A146-52C6-475F-82B7-032BEB0EB609}"/>
              </a:ext>
            </a:extLst>
          </p:cNvPr>
          <p:cNvGrpSpPr/>
          <p:nvPr/>
        </p:nvGrpSpPr>
        <p:grpSpPr>
          <a:xfrm rot="1952200">
            <a:off x="2091709" y="3833865"/>
            <a:ext cx="1009030" cy="773611"/>
            <a:chOff x="5524883" y="451633"/>
            <a:chExt cx="2206313" cy="169155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340C4B0-D9CE-4FDE-9336-FFAE73862A4C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6628040" y="1401702"/>
              <a:ext cx="11350" cy="606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66A4D4B-2A47-44FF-9EEE-C1457CD69955}"/>
                </a:ext>
              </a:extLst>
            </p:cNvPr>
            <p:cNvGrpSpPr/>
            <p:nvPr/>
          </p:nvGrpSpPr>
          <p:grpSpPr>
            <a:xfrm>
              <a:off x="5524883" y="451633"/>
              <a:ext cx="2206313" cy="1623060"/>
              <a:chOff x="8343741" y="946127"/>
              <a:chExt cx="2206313" cy="1623060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85DAB9D8-0FF4-47AB-AC3E-961985D95694}"/>
                  </a:ext>
                </a:extLst>
              </p:cNvPr>
              <p:cNvSpPr/>
              <p:nvPr/>
            </p:nvSpPr>
            <p:spPr>
              <a:xfrm>
                <a:off x="8343741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C7EFD022-7C96-465E-8E0D-32C7E630EF54}"/>
                  </a:ext>
                </a:extLst>
              </p:cNvPr>
              <p:cNvSpPr/>
              <p:nvPr/>
            </p:nvSpPr>
            <p:spPr>
              <a:xfrm>
                <a:off x="9840180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F95FF184-15C3-4BC8-B84A-5CF2FA52D92B}"/>
                  </a:ext>
                </a:extLst>
              </p:cNvPr>
              <p:cNvSpPr/>
              <p:nvPr/>
            </p:nvSpPr>
            <p:spPr>
              <a:xfrm>
                <a:off x="9189893" y="946127"/>
                <a:ext cx="536713" cy="80507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부분 원형 36">
                <a:extLst>
                  <a:ext uri="{FF2B5EF4-FFF2-40B4-BE49-F238E27FC236}">
                    <a16:creationId xmlns:a16="http://schemas.microsoft.com/office/drawing/2014/main" id="{DCCC6FAE-3F67-4FD5-807B-1E7B18E8F46C}"/>
                  </a:ext>
                </a:extLst>
              </p:cNvPr>
              <p:cNvSpPr/>
              <p:nvPr/>
            </p:nvSpPr>
            <p:spPr>
              <a:xfrm rot="10800000">
                <a:off x="9121753" y="1896196"/>
                <a:ext cx="672991" cy="672991"/>
              </a:xfrm>
              <a:prstGeom prst="pie">
                <a:avLst>
                  <a:gd name="adj1" fmla="val 0"/>
                  <a:gd name="adj2" fmla="val 10793472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A2798A4-F893-46CC-AC3D-4FEC18E7AB86}"/>
                </a:ext>
              </a:extLst>
            </p:cNvPr>
            <p:cNvSpPr/>
            <p:nvPr/>
          </p:nvSpPr>
          <p:spPr>
            <a:xfrm>
              <a:off x="6559230" y="2007977"/>
              <a:ext cx="135210" cy="13521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63C19B6-203E-43EC-9926-3C695C09960B}"/>
              </a:ext>
            </a:extLst>
          </p:cNvPr>
          <p:cNvGrpSpPr/>
          <p:nvPr/>
        </p:nvGrpSpPr>
        <p:grpSpPr>
          <a:xfrm>
            <a:off x="4151799" y="3633029"/>
            <a:ext cx="657744" cy="1128269"/>
            <a:chOff x="4151799" y="3633029"/>
            <a:chExt cx="657744" cy="112826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39F0503-17E3-4586-BA59-C5F77E28F442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833B948-39A9-431B-BCE6-7680316E0A96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B47DD02-C408-48C5-AC99-A4F3E7847285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54443BC9-CCF4-402A-99EB-CB8682EC73AD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A0493522-0DD6-4A37-B2B4-2205318DA5BB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44F430-6630-430C-8C06-4E8512C5B362}"/>
                </a:ext>
              </a:extLst>
            </p:cNvPr>
            <p:cNvSpPr txBox="1"/>
            <p:nvPr/>
          </p:nvSpPr>
          <p:spPr>
            <a:xfrm>
              <a:off x="4191259" y="3908831"/>
              <a:ext cx="5854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37.531943</a:t>
              </a:r>
            </a:p>
            <a:p>
              <a:r>
                <a:rPr lang="en-US" altLang="ko-KR" sz="600" dirty="0"/>
                <a:t>126.742446</a:t>
              </a:r>
            </a:p>
            <a:p>
              <a:r>
                <a:rPr lang="ko-KR" altLang="en-US" sz="600" dirty="0"/>
                <a:t>급성심정지</a:t>
              </a:r>
              <a:endParaRPr lang="en-US" altLang="ko-KR" sz="600" dirty="0"/>
            </a:p>
            <a:p>
              <a:r>
                <a:rPr lang="ko-KR" altLang="en-US" sz="600" dirty="0"/>
                <a:t>발생</a:t>
              </a:r>
              <a:endParaRPr lang="en-US" altLang="ko-KR" sz="600" dirty="0"/>
            </a:p>
            <a:p>
              <a:r>
                <a:rPr lang="en-US" altLang="ko-KR" sz="600" dirty="0"/>
                <a:t>010-xxxx-xx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C867EFA-4F26-49E5-807A-65E4555BA797}"/>
              </a:ext>
            </a:extLst>
          </p:cNvPr>
          <p:cNvSpPr txBox="1"/>
          <p:nvPr/>
        </p:nvSpPr>
        <p:spPr>
          <a:xfrm>
            <a:off x="6000511" y="477391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맥박 기록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D43EB7-6513-4A21-94F2-5B3BA21B16BE}"/>
              </a:ext>
            </a:extLst>
          </p:cNvPr>
          <p:cNvSpPr txBox="1"/>
          <p:nvPr/>
        </p:nvSpPr>
        <p:spPr>
          <a:xfrm>
            <a:off x="7780799" y="39095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분석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54648F1-91C7-4315-8061-68BEBDCDF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837" y="3086188"/>
            <a:ext cx="854721" cy="85472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8DB8215-894E-4F9F-9C66-0F149E9B20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5" y="4007285"/>
            <a:ext cx="741171" cy="741171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0C2C45E4-32DA-44E0-8218-82AE44F66D6A}"/>
              </a:ext>
            </a:extLst>
          </p:cNvPr>
          <p:cNvGrpSpPr/>
          <p:nvPr/>
        </p:nvGrpSpPr>
        <p:grpSpPr>
          <a:xfrm>
            <a:off x="10867138" y="3558193"/>
            <a:ext cx="1259920" cy="1259920"/>
            <a:chOff x="9508132" y="3278551"/>
            <a:chExt cx="1259920" cy="125992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D989E1E-BFAC-4407-9F32-9C28EF7B201B}"/>
                </a:ext>
              </a:extLst>
            </p:cNvPr>
            <p:cNvSpPr/>
            <p:nvPr/>
          </p:nvSpPr>
          <p:spPr>
            <a:xfrm>
              <a:off x="9851508" y="3949164"/>
              <a:ext cx="347720" cy="3477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D93585A-23B5-4A09-9298-3144D610F320}"/>
                </a:ext>
              </a:extLst>
            </p:cNvPr>
            <p:cNvSpPr/>
            <p:nvPr/>
          </p:nvSpPr>
          <p:spPr>
            <a:xfrm>
              <a:off x="10197130" y="3674453"/>
              <a:ext cx="347720" cy="347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068328C-48DA-4B9F-B126-5CB65395729C}"/>
                </a:ext>
              </a:extLst>
            </p:cNvPr>
            <p:cNvSpPr/>
            <p:nvPr/>
          </p:nvSpPr>
          <p:spPr>
            <a:xfrm>
              <a:off x="9809997" y="3560210"/>
              <a:ext cx="347720" cy="3477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0D110A50-3021-469E-82B8-BC1A5426B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132" y="3278551"/>
              <a:ext cx="1259920" cy="125992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237D35F-8664-4988-8B70-4E25167A4797}"/>
              </a:ext>
            </a:extLst>
          </p:cNvPr>
          <p:cNvGrpSpPr/>
          <p:nvPr/>
        </p:nvGrpSpPr>
        <p:grpSpPr>
          <a:xfrm>
            <a:off x="7717325" y="4773910"/>
            <a:ext cx="657744" cy="1128269"/>
            <a:chOff x="4151799" y="3633029"/>
            <a:chExt cx="657744" cy="112826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5902E58-DF84-433D-B7E4-3D8D495DC913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7404A85B-D26D-4658-B41E-40F9F748CF39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7554E69B-1AF2-4448-BCFB-A8E38F27BACF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F0E496E5-42A4-41BB-A6C8-5B742EFE14F1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FF402852-C90E-4077-96D5-32A20F78DD2D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D59697-7972-40D8-8229-C897D118B17E}"/>
                </a:ext>
              </a:extLst>
            </p:cNvPr>
            <p:cNvSpPr txBox="1"/>
            <p:nvPr/>
          </p:nvSpPr>
          <p:spPr>
            <a:xfrm>
              <a:off x="4191259" y="3908831"/>
              <a:ext cx="5966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부정맥 발견</a:t>
              </a:r>
              <a:endParaRPr lang="en-US" altLang="ko-KR" sz="600" dirty="0"/>
            </a:p>
            <a:p>
              <a:r>
                <a:rPr lang="ko-KR" altLang="en-US" sz="600" dirty="0" err="1"/>
                <a:t>서맥</a:t>
              </a:r>
              <a:r>
                <a:rPr lang="ko-KR" altLang="en-US" sz="600" dirty="0"/>
                <a:t> </a:t>
              </a:r>
              <a:r>
                <a:rPr lang="ko-KR" altLang="en-US" sz="600" dirty="0" err="1"/>
                <a:t>의심으</a:t>
              </a:r>
              <a:endParaRPr lang="en-US" altLang="ko-KR" sz="600" dirty="0"/>
            </a:p>
            <a:p>
              <a:r>
                <a:rPr lang="ko-KR" altLang="en-US" sz="600" dirty="0"/>
                <a:t>로 가까운 </a:t>
              </a:r>
              <a:endParaRPr lang="en-US" altLang="ko-KR" sz="600" dirty="0"/>
            </a:p>
            <a:p>
              <a:r>
                <a:rPr lang="ko-KR" altLang="en-US" sz="600" dirty="0"/>
                <a:t>병원에서 진</a:t>
              </a:r>
              <a:endParaRPr lang="en-US" altLang="ko-KR" sz="600" dirty="0"/>
            </a:p>
            <a:p>
              <a:r>
                <a:rPr lang="ko-KR" altLang="en-US" sz="600" dirty="0" err="1"/>
                <a:t>단받으세요</a:t>
              </a:r>
              <a:endParaRPr lang="en-US" altLang="ko-KR" sz="600" dirty="0"/>
            </a:p>
          </p:txBody>
        </p:sp>
      </p:grp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C5A0478-60E5-4D9B-810E-653AE31A73D2}"/>
              </a:ext>
            </a:extLst>
          </p:cNvPr>
          <p:cNvSpPr/>
          <p:nvPr/>
        </p:nvSpPr>
        <p:spPr>
          <a:xfrm>
            <a:off x="6400800" y="3308808"/>
            <a:ext cx="782425" cy="499621"/>
          </a:xfrm>
          <a:custGeom>
            <a:avLst/>
            <a:gdLst>
              <a:gd name="connsiteX0" fmla="*/ 0 w 782425"/>
              <a:gd name="connsiteY0" fmla="*/ 499621 h 499621"/>
              <a:gd name="connsiteX1" fmla="*/ 320511 w 782425"/>
              <a:gd name="connsiteY1" fmla="*/ 84841 h 499621"/>
              <a:gd name="connsiteX2" fmla="*/ 782425 w 782425"/>
              <a:gd name="connsiteY2" fmla="*/ 0 h 499621"/>
              <a:gd name="connsiteX3" fmla="*/ 782425 w 782425"/>
              <a:gd name="connsiteY3" fmla="*/ 0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425" h="499621">
                <a:moveTo>
                  <a:pt x="0" y="499621"/>
                </a:moveTo>
                <a:cubicBezTo>
                  <a:pt x="95053" y="333866"/>
                  <a:pt x="190107" y="168111"/>
                  <a:pt x="320511" y="84841"/>
                </a:cubicBezTo>
                <a:cubicBezTo>
                  <a:pt x="450915" y="1571"/>
                  <a:pt x="782425" y="0"/>
                  <a:pt x="782425" y="0"/>
                </a:cubicBezTo>
                <a:lnTo>
                  <a:pt x="782425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710127D2-9CC1-46C0-A03C-CE5F454DB17D}"/>
              </a:ext>
            </a:extLst>
          </p:cNvPr>
          <p:cNvSpPr/>
          <p:nvPr/>
        </p:nvSpPr>
        <p:spPr>
          <a:xfrm rot="7200000">
            <a:off x="8493202" y="4098363"/>
            <a:ext cx="782425" cy="499621"/>
          </a:xfrm>
          <a:custGeom>
            <a:avLst/>
            <a:gdLst>
              <a:gd name="connsiteX0" fmla="*/ 0 w 782425"/>
              <a:gd name="connsiteY0" fmla="*/ 499621 h 499621"/>
              <a:gd name="connsiteX1" fmla="*/ 320511 w 782425"/>
              <a:gd name="connsiteY1" fmla="*/ 84841 h 499621"/>
              <a:gd name="connsiteX2" fmla="*/ 782425 w 782425"/>
              <a:gd name="connsiteY2" fmla="*/ 0 h 499621"/>
              <a:gd name="connsiteX3" fmla="*/ 782425 w 782425"/>
              <a:gd name="connsiteY3" fmla="*/ 0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425" h="499621">
                <a:moveTo>
                  <a:pt x="0" y="499621"/>
                </a:moveTo>
                <a:cubicBezTo>
                  <a:pt x="95053" y="333866"/>
                  <a:pt x="190107" y="168111"/>
                  <a:pt x="320511" y="84841"/>
                </a:cubicBezTo>
                <a:cubicBezTo>
                  <a:pt x="450915" y="1571"/>
                  <a:pt x="782425" y="0"/>
                  <a:pt x="782425" y="0"/>
                </a:cubicBezTo>
                <a:lnTo>
                  <a:pt x="782425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779D749E-82B0-4D71-8D60-19F7BAD4CCE5}"/>
              </a:ext>
            </a:extLst>
          </p:cNvPr>
          <p:cNvSpPr/>
          <p:nvPr/>
        </p:nvSpPr>
        <p:spPr>
          <a:xfrm rot="14400000">
            <a:off x="6503242" y="5302874"/>
            <a:ext cx="782425" cy="499621"/>
          </a:xfrm>
          <a:custGeom>
            <a:avLst/>
            <a:gdLst>
              <a:gd name="connsiteX0" fmla="*/ 0 w 782425"/>
              <a:gd name="connsiteY0" fmla="*/ 499621 h 499621"/>
              <a:gd name="connsiteX1" fmla="*/ 320511 w 782425"/>
              <a:gd name="connsiteY1" fmla="*/ 84841 h 499621"/>
              <a:gd name="connsiteX2" fmla="*/ 782425 w 782425"/>
              <a:gd name="connsiteY2" fmla="*/ 0 h 499621"/>
              <a:gd name="connsiteX3" fmla="*/ 782425 w 782425"/>
              <a:gd name="connsiteY3" fmla="*/ 0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425" h="499621">
                <a:moveTo>
                  <a:pt x="0" y="499621"/>
                </a:moveTo>
                <a:cubicBezTo>
                  <a:pt x="95053" y="333866"/>
                  <a:pt x="190107" y="168111"/>
                  <a:pt x="320511" y="84841"/>
                </a:cubicBezTo>
                <a:cubicBezTo>
                  <a:pt x="450915" y="1571"/>
                  <a:pt x="782425" y="0"/>
                  <a:pt x="782425" y="0"/>
                </a:cubicBezTo>
                <a:lnTo>
                  <a:pt x="782425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3813C372-C561-4D92-9617-48FB9919134C}"/>
              </a:ext>
            </a:extLst>
          </p:cNvPr>
          <p:cNvSpPr/>
          <p:nvPr/>
        </p:nvSpPr>
        <p:spPr>
          <a:xfrm rot="19800000">
            <a:off x="7173248" y="3280835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2F2AAE81-68A4-4D5A-86A8-434CBFA72CB7}"/>
              </a:ext>
            </a:extLst>
          </p:cNvPr>
          <p:cNvSpPr/>
          <p:nvPr/>
        </p:nvSpPr>
        <p:spPr>
          <a:xfrm rot="19800000">
            <a:off x="8851964" y="4797651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E62E2F82-ABA6-4777-9DA5-68AF16C08740}"/>
              </a:ext>
            </a:extLst>
          </p:cNvPr>
          <p:cNvSpPr/>
          <p:nvPr/>
        </p:nvSpPr>
        <p:spPr>
          <a:xfrm rot="19800000">
            <a:off x="6436747" y="5292620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575847F-B7F2-4CC0-97EA-B1F70D91A520}"/>
              </a:ext>
            </a:extLst>
          </p:cNvPr>
          <p:cNvSpPr txBox="1"/>
          <p:nvPr/>
        </p:nvSpPr>
        <p:spPr>
          <a:xfrm>
            <a:off x="7538512" y="594428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사용자 경고</a:t>
            </a:r>
          </a:p>
        </p:txBody>
      </p:sp>
    </p:spTree>
    <p:extLst>
      <p:ext uri="{BB962C8B-B14F-4D97-AF65-F5344CB8AC3E}">
        <p14:creationId xmlns:p14="http://schemas.microsoft.com/office/powerpoint/2010/main" val="2184266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5B5069-A122-431A-B8B2-E90B1D3BC023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Emergency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45FFDD-EC7F-41E4-A665-192EAD4AFE4A}"/>
              </a:ext>
            </a:extLst>
          </p:cNvPr>
          <p:cNvSpPr/>
          <p:nvPr/>
        </p:nvSpPr>
        <p:spPr>
          <a:xfrm>
            <a:off x="3080516" y="1914787"/>
            <a:ext cx="4936894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FC8705-4126-4FB4-B1C0-7F91336A15C2}"/>
              </a:ext>
            </a:extLst>
          </p:cNvPr>
          <p:cNvCxnSpPr>
            <a:cxnSpLocks/>
          </p:cNvCxnSpPr>
          <p:nvPr/>
        </p:nvCxnSpPr>
        <p:spPr>
          <a:xfrm>
            <a:off x="1499880" y="3810664"/>
            <a:ext cx="32981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9062-D97A-4C16-9A5D-F5B7E219E4E6}"/>
              </a:ext>
            </a:extLst>
          </p:cNvPr>
          <p:cNvSpPr txBox="1"/>
          <p:nvPr/>
        </p:nvSpPr>
        <p:spPr>
          <a:xfrm>
            <a:off x="6795601" y="28841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9426F4-1863-4402-887F-6081E2C6A5CE}"/>
              </a:ext>
            </a:extLst>
          </p:cNvPr>
          <p:cNvSpPr txBox="1"/>
          <p:nvPr/>
        </p:nvSpPr>
        <p:spPr>
          <a:xfrm>
            <a:off x="9223884" y="42359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구급대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64AB9-7155-4AC6-808D-14FDDDE2CE50}"/>
              </a:ext>
            </a:extLst>
          </p:cNvPr>
          <p:cNvSpPr txBox="1"/>
          <p:nvPr/>
        </p:nvSpPr>
        <p:spPr>
          <a:xfrm>
            <a:off x="1499880" y="330098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 정상적 맥박 감지</a:t>
            </a:r>
            <a:br>
              <a:rPr lang="en-US" altLang="ko-KR" sz="1200" dirty="0"/>
            </a:br>
            <a:r>
              <a:rPr lang="en-US" altLang="ko-KR" sz="1200" dirty="0"/>
              <a:t>(Emergency </a:t>
            </a:r>
            <a:r>
              <a:rPr lang="ko-KR" altLang="en-US" sz="1200" dirty="0"/>
              <a:t>수준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9D81D1-2B2C-4885-AB50-D3ACAC2EC147}"/>
              </a:ext>
            </a:extLst>
          </p:cNvPr>
          <p:cNvSpPr txBox="1"/>
          <p:nvPr/>
        </p:nvSpPr>
        <p:spPr>
          <a:xfrm>
            <a:off x="4957503" y="42074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어플리케이션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F497CF9-BAC5-439F-B526-907BD7CA3FED}"/>
              </a:ext>
            </a:extLst>
          </p:cNvPr>
          <p:cNvCxnSpPr>
            <a:cxnSpLocks/>
          </p:cNvCxnSpPr>
          <p:nvPr/>
        </p:nvCxnSpPr>
        <p:spPr>
          <a:xfrm flipH="1" flipV="1">
            <a:off x="4547621" y="2865612"/>
            <a:ext cx="377753" cy="386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260EF7-3964-4D3A-91DA-2ABEFE33E064}"/>
              </a:ext>
            </a:extLst>
          </p:cNvPr>
          <p:cNvCxnSpPr>
            <a:cxnSpLocks/>
          </p:cNvCxnSpPr>
          <p:nvPr/>
        </p:nvCxnSpPr>
        <p:spPr>
          <a:xfrm>
            <a:off x="4685631" y="2744094"/>
            <a:ext cx="393847" cy="42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5D9A1C-1D7B-4B21-B238-0F6AB08C4A8E}"/>
              </a:ext>
            </a:extLst>
          </p:cNvPr>
          <p:cNvCxnSpPr>
            <a:cxnSpLocks/>
          </p:cNvCxnSpPr>
          <p:nvPr/>
        </p:nvCxnSpPr>
        <p:spPr>
          <a:xfrm>
            <a:off x="6150979" y="3810664"/>
            <a:ext cx="2495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060D4C-866E-415D-A6C9-444D8C998299}"/>
              </a:ext>
            </a:extLst>
          </p:cNvPr>
          <p:cNvSpPr txBox="1"/>
          <p:nvPr/>
        </p:nvSpPr>
        <p:spPr>
          <a:xfrm>
            <a:off x="3777034" y="55403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푸시서버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1B3B27-0D76-41B6-8D69-E2BAC1A1C787}"/>
              </a:ext>
            </a:extLst>
          </p:cNvPr>
          <p:cNvSpPr txBox="1"/>
          <p:nvPr/>
        </p:nvSpPr>
        <p:spPr>
          <a:xfrm>
            <a:off x="359601" y="5475868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타 어플리케이션</a:t>
            </a:r>
            <a:endParaRPr lang="en-US" altLang="ko-KR" sz="1200" dirty="0"/>
          </a:p>
          <a:p>
            <a:pPr algn="ctr"/>
            <a:r>
              <a:rPr lang="ko-KR" altLang="en-US" sz="1200" dirty="0"/>
              <a:t>사용자 그룹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5F91468-CDEB-4074-8265-2511EE1BA9D0}"/>
              </a:ext>
            </a:extLst>
          </p:cNvPr>
          <p:cNvCxnSpPr>
            <a:cxnSpLocks/>
          </p:cNvCxnSpPr>
          <p:nvPr/>
        </p:nvCxnSpPr>
        <p:spPr>
          <a:xfrm flipH="1">
            <a:off x="1604929" y="5200001"/>
            <a:ext cx="1889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B437C3-7AF9-4906-9516-74009AD68A11}"/>
              </a:ext>
            </a:extLst>
          </p:cNvPr>
          <p:cNvSpPr txBox="1"/>
          <p:nvPr/>
        </p:nvSpPr>
        <p:spPr>
          <a:xfrm>
            <a:off x="1447362" y="444281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심정지 환자의 발생 위치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인접 위치의 </a:t>
            </a:r>
            <a:r>
              <a:rPr lang="en-US" altLang="ko-KR" sz="1200" dirty="0"/>
              <a:t>AED</a:t>
            </a:r>
            <a:r>
              <a:rPr lang="ko-KR" altLang="en-US" sz="1200" dirty="0"/>
              <a:t>정보 지도로</a:t>
            </a:r>
            <a:endParaRPr lang="en-US" altLang="ko-KR" sz="1200" dirty="0"/>
          </a:p>
          <a:p>
            <a:r>
              <a:rPr lang="ko-KR" altLang="en-US" sz="1200" dirty="0"/>
              <a:t>출력</a:t>
            </a:r>
            <a:endParaRPr lang="en-US" altLang="ko-KR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CB37D4-EFB7-4B77-B2E2-452E47FAF92B}"/>
              </a:ext>
            </a:extLst>
          </p:cNvPr>
          <p:cNvSpPr txBox="1"/>
          <p:nvPr/>
        </p:nvSpPr>
        <p:spPr>
          <a:xfrm>
            <a:off x="3548499" y="275003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오작동 파악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34094F4-00BE-4899-841E-F2CC83DFE968}"/>
              </a:ext>
            </a:extLst>
          </p:cNvPr>
          <p:cNvCxnSpPr>
            <a:cxnSpLocks/>
          </p:cNvCxnSpPr>
          <p:nvPr/>
        </p:nvCxnSpPr>
        <p:spPr>
          <a:xfrm flipH="1">
            <a:off x="889250" y="2414682"/>
            <a:ext cx="2630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8B20D4-5C50-4882-9B82-4E51F263ADDF}"/>
              </a:ext>
            </a:extLst>
          </p:cNvPr>
          <p:cNvSpPr txBox="1"/>
          <p:nvPr/>
        </p:nvSpPr>
        <p:spPr>
          <a:xfrm>
            <a:off x="1819167" y="206117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오작동 판단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574C07-14E2-46A9-ACE0-521FEBF4D266}"/>
              </a:ext>
            </a:extLst>
          </p:cNvPr>
          <p:cNvSpPr txBox="1"/>
          <p:nvPr/>
        </p:nvSpPr>
        <p:spPr>
          <a:xfrm>
            <a:off x="8354675" y="2706388"/>
            <a:ext cx="1316386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지근거리 보행자</a:t>
            </a:r>
            <a:endParaRPr lang="ko-KR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EBB2B0C-8B47-45B7-8D7E-11E491877C29}"/>
              </a:ext>
            </a:extLst>
          </p:cNvPr>
          <p:cNvCxnSpPr>
            <a:cxnSpLocks/>
          </p:cNvCxnSpPr>
          <p:nvPr/>
        </p:nvCxnSpPr>
        <p:spPr>
          <a:xfrm>
            <a:off x="7515937" y="2517230"/>
            <a:ext cx="838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F24FF75-92D8-4CB7-9D03-8D6A0296DA3F}"/>
              </a:ext>
            </a:extLst>
          </p:cNvPr>
          <p:cNvCxnSpPr>
            <a:cxnSpLocks/>
          </p:cNvCxnSpPr>
          <p:nvPr/>
        </p:nvCxnSpPr>
        <p:spPr>
          <a:xfrm flipV="1">
            <a:off x="5977806" y="2768186"/>
            <a:ext cx="462327" cy="414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29E1DE4-9542-4177-9ED7-518D6762D9C5}"/>
              </a:ext>
            </a:extLst>
          </p:cNvPr>
          <p:cNvCxnSpPr>
            <a:cxnSpLocks/>
          </p:cNvCxnSpPr>
          <p:nvPr/>
        </p:nvCxnSpPr>
        <p:spPr>
          <a:xfrm flipH="1">
            <a:off x="4150223" y="4147968"/>
            <a:ext cx="527177" cy="454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D4D476A-5581-4DF8-B9D4-49D1F564D4BA}"/>
              </a:ext>
            </a:extLst>
          </p:cNvPr>
          <p:cNvCxnSpPr>
            <a:cxnSpLocks/>
          </p:cNvCxnSpPr>
          <p:nvPr/>
        </p:nvCxnSpPr>
        <p:spPr>
          <a:xfrm flipV="1">
            <a:off x="4413811" y="4234702"/>
            <a:ext cx="417651" cy="363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7D19FE7-F8C5-4330-A19B-EFD21D593CA1}"/>
              </a:ext>
            </a:extLst>
          </p:cNvPr>
          <p:cNvSpPr txBox="1"/>
          <p:nvPr/>
        </p:nvSpPr>
        <p:spPr>
          <a:xfrm>
            <a:off x="3637223" y="4003618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상세 위치정보</a:t>
            </a:r>
            <a:endParaRPr lang="en-US" altLang="ko-KR" sz="1200" dirty="0"/>
          </a:p>
          <a:p>
            <a:r>
              <a:rPr lang="ko-KR" altLang="en-US" sz="1200" dirty="0"/>
              <a:t>요청</a:t>
            </a:r>
            <a:r>
              <a:rPr lang="en-US" altLang="ko-KR" sz="1200" dirty="0"/>
              <a:t>, </a:t>
            </a:r>
            <a:r>
              <a:rPr lang="ko-KR" altLang="en-US" sz="1200" dirty="0"/>
              <a:t>반환</a:t>
            </a:r>
            <a:endParaRPr lang="en-US" altLang="ko-KR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7270FB-0A49-4372-B4A9-5997533C18CA}"/>
              </a:ext>
            </a:extLst>
          </p:cNvPr>
          <p:cNvSpPr txBox="1"/>
          <p:nvPr/>
        </p:nvSpPr>
        <p:spPr>
          <a:xfrm>
            <a:off x="6245771" y="3352801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 정보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환자 상태 전송</a:t>
            </a:r>
            <a:r>
              <a:rPr lang="en-US" altLang="ko-KR" sz="1200" dirty="0"/>
              <a:t>(</a:t>
            </a:r>
            <a:r>
              <a:rPr lang="ko-KR" altLang="en-US" sz="1200" dirty="0"/>
              <a:t>심정지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610001-104C-467C-9280-DFF45D759E3C}"/>
              </a:ext>
            </a:extLst>
          </p:cNvPr>
          <p:cNvSpPr txBox="1"/>
          <p:nvPr/>
        </p:nvSpPr>
        <p:spPr>
          <a:xfrm>
            <a:off x="6477488" y="558701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위치측정 모듈</a:t>
            </a:r>
            <a:endParaRPr lang="ko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4718DCA-3F5B-4F29-8779-CB6A29395A56}"/>
              </a:ext>
            </a:extLst>
          </p:cNvPr>
          <p:cNvCxnSpPr>
            <a:cxnSpLocks/>
          </p:cNvCxnSpPr>
          <p:nvPr/>
        </p:nvCxnSpPr>
        <p:spPr>
          <a:xfrm>
            <a:off x="5973974" y="4145027"/>
            <a:ext cx="464835" cy="522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2748421-C542-40B3-B384-0B98EB12216C}"/>
              </a:ext>
            </a:extLst>
          </p:cNvPr>
          <p:cNvCxnSpPr>
            <a:cxnSpLocks/>
          </p:cNvCxnSpPr>
          <p:nvPr/>
        </p:nvCxnSpPr>
        <p:spPr>
          <a:xfrm flipH="1" flipV="1">
            <a:off x="6039402" y="4036455"/>
            <a:ext cx="508357" cy="543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048BD06-6EFA-4861-BE97-99E23D6D9CB3}"/>
              </a:ext>
            </a:extLst>
          </p:cNvPr>
          <p:cNvSpPr txBox="1"/>
          <p:nvPr/>
        </p:nvSpPr>
        <p:spPr>
          <a:xfrm>
            <a:off x="6388626" y="4076425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WIFI AP</a:t>
            </a:r>
            <a:r>
              <a:rPr lang="ko-KR" altLang="en-US" sz="1200" dirty="0"/>
              <a:t> 기반 위치</a:t>
            </a:r>
            <a:endParaRPr lang="en-US" altLang="ko-KR" sz="1200" dirty="0"/>
          </a:p>
          <a:p>
            <a:r>
              <a:rPr lang="ko-KR" altLang="en-US" sz="1200" dirty="0"/>
              <a:t>정보 요청</a:t>
            </a:r>
            <a:r>
              <a:rPr lang="en-US" altLang="ko-KR" sz="1200" dirty="0"/>
              <a:t>, </a:t>
            </a:r>
            <a:r>
              <a:rPr lang="ko-KR" altLang="en-US" sz="1200" dirty="0"/>
              <a:t>반환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25341F-D568-4F86-BF80-C39808C337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1" y="4636165"/>
            <a:ext cx="977775" cy="977775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8B12E40B-EBD0-4C61-B75C-B84951B33F0A}"/>
              </a:ext>
            </a:extLst>
          </p:cNvPr>
          <p:cNvGrpSpPr/>
          <p:nvPr/>
        </p:nvGrpSpPr>
        <p:grpSpPr>
          <a:xfrm>
            <a:off x="5169317" y="3019699"/>
            <a:ext cx="657744" cy="1128269"/>
            <a:chOff x="4151799" y="3633029"/>
            <a:chExt cx="657744" cy="112826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D4D7391-7F6E-496F-B9C6-AE7AE3FCB1E5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897F96CA-B8DC-4BD2-8117-6C6CCC77CB7F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FE07118-D029-4D82-B5DF-5CD8D39C0FDA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74697CDC-AD77-4808-B1D8-97992056D6C7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E8D9DE3-4498-4A25-B1C3-1C9DE3BE08E2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A1FFD7-F087-4F6C-93F3-DBF1617FFBF8}"/>
                </a:ext>
              </a:extLst>
            </p:cNvPr>
            <p:cNvSpPr txBox="1"/>
            <p:nvPr/>
          </p:nvSpPr>
          <p:spPr>
            <a:xfrm>
              <a:off x="4191259" y="3908831"/>
              <a:ext cx="5854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37.531943</a:t>
              </a:r>
            </a:p>
            <a:p>
              <a:r>
                <a:rPr lang="en-US" altLang="ko-KR" sz="600" dirty="0"/>
                <a:t>126.742446</a:t>
              </a:r>
            </a:p>
            <a:p>
              <a:r>
                <a:rPr lang="ko-KR" altLang="en-US" sz="600" dirty="0"/>
                <a:t>급성심정지</a:t>
              </a:r>
              <a:endParaRPr lang="en-US" altLang="ko-KR" sz="600" dirty="0"/>
            </a:p>
            <a:p>
              <a:r>
                <a:rPr lang="ko-KR" altLang="en-US" sz="600" dirty="0"/>
                <a:t>발생</a:t>
              </a:r>
              <a:endParaRPr lang="en-US" altLang="ko-KR" sz="600" dirty="0"/>
            </a:p>
            <a:p>
              <a:r>
                <a:rPr lang="en-US" altLang="ko-KR" sz="600" dirty="0"/>
                <a:t>010-xxxx-xx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E73DEDC-BEA5-4BC6-80A1-DEC00327A0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01" y="2089476"/>
            <a:ext cx="624328" cy="6243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FF5058-70A2-4E38-B70E-D4511A732D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53" y="2152908"/>
            <a:ext cx="748549" cy="7485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06CC516-69F4-4143-9F38-75B5812EF0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06" y="1802010"/>
            <a:ext cx="911794" cy="911794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04BCECE8-D810-4FC1-B42D-9805931484B8}"/>
              </a:ext>
            </a:extLst>
          </p:cNvPr>
          <p:cNvGrpSpPr/>
          <p:nvPr/>
        </p:nvGrpSpPr>
        <p:grpSpPr>
          <a:xfrm>
            <a:off x="8805225" y="3451905"/>
            <a:ext cx="1585642" cy="712030"/>
            <a:chOff x="8408504" y="2570479"/>
            <a:chExt cx="2445027" cy="109793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65F86C0-F556-4A11-AC77-E905A078680A}"/>
                </a:ext>
              </a:extLst>
            </p:cNvPr>
            <p:cNvGrpSpPr/>
            <p:nvPr/>
          </p:nvGrpSpPr>
          <p:grpSpPr>
            <a:xfrm>
              <a:off x="8408504" y="2570479"/>
              <a:ext cx="2445027" cy="1097935"/>
              <a:chOff x="8408504" y="2570479"/>
              <a:chExt cx="2445027" cy="1097935"/>
            </a:xfrm>
            <a:solidFill>
              <a:schemeClr val="bg1"/>
            </a:solidFill>
          </p:grpSpPr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4C47CAA3-47B7-4E8A-8C72-18EF5B64345B}"/>
                  </a:ext>
                </a:extLst>
              </p:cNvPr>
              <p:cNvSpPr/>
              <p:nvPr/>
            </p:nvSpPr>
            <p:spPr>
              <a:xfrm>
                <a:off x="8488017" y="3220278"/>
                <a:ext cx="2365514" cy="448136"/>
              </a:xfrm>
              <a:prstGeom prst="round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각 삼각형 71">
                <a:extLst>
                  <a:ext uri="{FF2B5EF4-FFF2-40B4-BE49-F238E27FC236}">
                    <a16:creationId xmlns:a16="http://schemas.microsoft.com/office/drawing/2014/main" id="{284A1B7E-DE68-4AEB-B0FB-11FAE93196E2}"/>
                  </a:ext>
                </a:extLst>
              </p:cNvPr>
              <p:cNvSpPr/>
              <p:nvPr/>
            </p:nvSpPr>
            <p:spPr>
              <a:xfrm>
                <a:off x="9806583" y="2580418"/>
                <a:ext cx="983974" cy="649799"/>
              </a:xfrm>
              <a:prstGeom prst="rtTriangle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4C47F9D5-382C-43B4-A031-ACC60BE1C137}"/>
                  </a:ext>
                </a:extLst>
              </p:cNvPr>
              <p:cNvSpPr/>
              <p:nvPr/>
            </p:nvSpPr>
            <p:spPr>
              <a:xfrm>
                <a:off x="8408504" y="2570479"/>
                <a:ext cx="1553766" cy="1097935"/>
              </a:xfrm>
              <a:prstGeom prst="roundRect">
                <a:avLst/>
              </a:prstGeom>
              <a:grp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3F662CC-6B9A-4D50-B675-9AA5CC329AAF}"/>
                </a:ext>
              </a:extLst>
            </p:cNvPr>
            <p:cNvSpPr/>
            <p:nvPr/>
          </p:nvSpPr>
          <p:spPr>
            <a:xfrm>
              <a:off x="8726558" y="2703444"/>
              <a:ext cx="1225773" cy="937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DCAC6CB-6B17-40F6-B3F6-463ECAE72164}"/>
                </a:ext>
              </a:extLst>
            </p:cNvPr>
            <p:cNvSpPr/>
            <p:nvPr/>
          </p:nvSpPr>
          <p:spPr>
            <a:xfrm>
              <a:off x="9034670" y="2703444"/>
              <a:ext cx="208721" cy="72555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517DA2D-8612-446C-9E17-DFB1E9B585A0}"/>
                </a:ext>
              </a:extLst>
            </p:cNvPr>
            <p:cNvSpPr/>
            <p:nvPr/>
          </p:nvSpPr>
          <p:spPr>
            <a:xfrm rot="5400000">
              <a:off x="9023052" y="2703444"/>
              <a:ext cx="208721" cy="72555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B14DB23-8E56-459C-B124-93299C1A1152}"/>
              </a:ext>
            </a:extLst>
          </p:cNvPr>
          <p:cNvGrpSpPr/>
          <p:nvPr/>
        </p:nvGrpSpPr>
        <p:grpSpPr>
          <a:xfrm rot="1952200">
            <a:off x="6479839" y="4825237"/>
            <a:ext cx="1009030" cy="773611"/>
            <a:chOff x="5524883" y="451633"/>
            <a:chExt cx="2206313" cy="1691554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4ABDF905-ED95-4CE2-8D81-2A33802670F8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6628040" y="1401702"/>
              <a:ext cx="11350" cy="606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80A1DEBC-280E-45D1-8F93-D21530F1F865}"/>
                </a:ext>
              </a:extLst>
            </p:cNvPr>
            <p:cNvGrpSpPr/>
            <p:nvPr/>
          </p:nvGrpSpPr>
          <p:grpSpPr>
            <a:xfrm>
              <a:off x="5524883" y="451633"/>
              <a:ext cx="2206313" cy="1623060"/>
              <a:chOff x="8343741" y="946127"/>
              <a:chExt cx="2206313" cy="1623060"/>
            </a:xfrm>
          </p:grpSpPr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CC2B101C-033D-4CB3-9081-1818D4A93215}"/>
                  </a:ext>
                </a:extLst>
              </p:cNvPr>
              <p:cNvSpPr/>
              <p:nvPr/>
            </p:nvSpPr>
            <p:spPr>
              <a:xfrm>
                <a:off x="8343741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FA42C937-BA83-495E-B30F-313F7FD23DA1}"/>
                  </a:ext>
                </a:extLst>
              </p:cNvPr>
              <p:cNvSpPr/>
              <p:nvPr/>
            </p:nvSpPr>
            <p:spPr>
              <a:xfrm>
                <a:off x="9840180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69F08A2F-01A9-49C6-B511-9699A938D7B8}"/>
                  </a:ext>
                </a:extLst>
              </p:cNvPr>
              <p:cNvSpPr/>
              <p:nvPr/>
            </p:nvSpPr>
            <p:spPr>
              <a:xfrm>
                <a:off x="9189893" y="946127"/>
                <a:ext cx="536713" cy="80507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부분 원형 80">
                <a:extLst>
                  <a:ext uri="{FF2B5EF4-FFF2-40B4-BE49-F238E27FC236}">
                    <a16:creationId xmlns:a16="http://schemas.microsoft.com/office/drawing/2014/main" id="{A4D5EEC2-D304-4813-914E-267280400D74}"/>
                  </a:ext>
                </a:extLst>
              </p:cNvPr>
              <p:cNvSpPr/>
              <p:nvPr/>
            </p:nvSpPr>
            <p:spPr>
              <a:xfrm rot="10800000">
                <a:off x="9121753" y="1896196"/>
                <a:ext cx="672991" cy="672991"/>
              </a:xfrm>
              <a:prstGeom prst="pie">
                <a:avLst>
                  <a:gd name="adj1" fmla="val 0"/>
                  <a:gd name="adj2" fmla="val 10793472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E147401-49C0-4C8A-BB99-810E7B2339F7}"/>
                </a:ext>
              </a:extLst>
            </p:cNvPr>
            <p:cNvSpPr/>
            <p:nvPr/>
          </p:nvSpPr>
          <p:spPr>
            <a:xfrm>
              <a:off x="6559230" y="2007977"/>
              <a:ext cx="135210" cy="13521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firebase 이미지 검색결과&quot;">
            <a:extLst>
              <a:ext uri="{FF2B5EF4-FFF2-40B4-BE49-F238E27FC236}">
                <a16:creationId xmlns:a16="http://schemas.microsoft.com/office/drawing/2014/main" id="{25C1DC89-B50D-4D44-85F8-3CC69DE2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034" y="4684282"/>
            <a:ext cx="775616" cy="77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98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D6F8120-C779-47A3-A355-63EEADB113E4}"/>
              </a:ext>
            </a:extLst>
          </p:cNvPr>
          <p:cNvGrpSpPr/>
          <p:nvPr/>
        </p:nvGrpSpPr>
        <p:grpSpPr>
          <a:xfrm>
            <a:off x="2959159" y="2245015"/>
            <a:ext cx="387268" cy="678101"/>
            <a:chOff x="1978860" y="2187019"/>
            <a:chExt cx="387268" cy="67810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D4EEA7B-55F3-4FBA-A994-6E8C3AF5B17F}"/>
                </a:ext>
              </a:extLst>
            </p:cNvPr>
            <p:cNvSpPr/>
            <p:nvPr/>
          </p:nvSpPr>
          <p:spPr>
            <a:xfrm>
              <a:off x="2139884" y="2187019"/>
              <a:ext cx="226244" cy="2262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267980C-CB0B-4B5C-B780-2F5A6F911C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481" y="2413263"/>
              <a:ext cx="49010" cy="2792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766A1DB-A0C2-4568-84E4-ECD5E674003E}"/>
                </a:ext>
              </a:extLst>
            </p:cNvPr>
            <p:cNvCxnSpPr/>
            <p:nvPr/>
          </p:nvCxnSpPr>
          <p:spPr>
            <a:xfrm flipV="1">
              <a:off x="2138574" y="2652295"/>
              <a:ext cx="113122" cy="45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6C76EAC-D18F-4B42-906C-33C871B8D2BA}"/>
                </a:ext>
              </a:extLst>
            </p:cNvPr>
            <p:cNvCxnSpPr>
              <a:cxnSpLocks/>
            </p:cNvCxnSpPr>
            <p:nvPr/>
          </p:nvCxnSpPr>
          <p:spPr>
            <a:xfrm>
              <a:off x="2251696" y="2652295"/>
              <a:ext cx="19597" cy="1467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01378E8-8309-47C0-A459-0F54749977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860" y="2698015"/>
              <a:ext cx="159714" cy="1671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44C2A5F-BC13-46E6-B2F6-396904C58F01}"/>
                </a:ext>
              </a:extLst>
            </p:cNvPr>
            <p:cNvCxnSpPr/>
            <p:nvPr/>
          </p:nvCxnSpPr>
          <p:spPr>
            <a:xfrm flipH="1">
              <a:off x="2057400" y="2542032"/>
              <a:ext cx="252690" cy="609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80E7FFC-EC1F-466B-BE85-525378821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728" y="2466773"/>
              <a:ext cx="63400" cy="778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98B5217-B17A-47F0-8D07-1D991F5B7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4471" y="2601531"/>
              <a:ext cx="47626" cy="925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1A8BEB3-9AD4-4D15-9FDE-FEC5F24EF876}"/>
              </a:ext>
            </a:extLst>
          </p:cNvPr>
          <p:cNvSpPr txBox="1"/>
          <p:nvPr/>
        </p:nvSpPr>
        <p:spPr>
          <a:xfrm>
            <a:off x="2332328" y="300008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사용자 최대 심박수 측정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최초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FF31D3D-AF77-44A1-96FD-AD9DCB8BA556}"/>
              </a:ext>
            </a:extLst>
          </p:cNvPr>
          <p:cNvGrpSpPr/>
          <p:nvPr/>
        </p:nvGrpSpPr>
        <p:grpSpPr>
          <a:xfrm>
            <a:off x="7862801" y="2336581"/>
            <a:ext cx="1172865" cy="738474"/>
            <a:chOff x="5085575" y="1636561"/>
            <a:chExt cx="1765227" cy="11114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6D46A77-5174-4A27-BC4A-5F29529A88B1}"/>
                </a:ext>
              </a:extLst>
            </p:cNvPr>
            <p:cNvSpPr/>
            <p:nvPr/>
          </p:nvSpPr>
          <p:spPr>
            <a:xfrm>
              <a:off x="5085575" y="1636561"/>
              <a:ext cx="1765227" cy="1111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0C1435E-E216-45B9-B93E-2069F18000B1}"/>
                </a:ext>
              </a:extLst>
            </p:cNvPr>
            <p:cNvCxnSpPr/>
            <p:nvPr/>
          </p:nvCxnSpPr>
          <p:spPr>
            <a:xfrm>
              <a:off x="5797485" y="1809946"/>
              <a:ext cx="367645" cy="367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966ABA-8C58-4C2A-87A1-4B424674A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7484" y="2179353"/>
              <a:ext cx="363260" cy="332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F97D2F-AE21-4AD4-84BB-74B5BC3864FC}"/>
                </a:ext>
              </a:extLst>
            </p:cNvPr>
            <p:cNvSpPr txBox="1"/>
            <p:nvPr/>
          </p:nvSpPr>
          <p:spPr>
            <a:xfrm>
              <a:off x="5230521" y="1904176"/>
              <a:ext cx="456465" cy="46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A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8E8C06-CF69-4A98-8018-CE2B73A01A15}"/>
                </a:ext>
              </a:extLst>
            </p:cNvPr>
            <p:cNvSpPr txBox="1"/>
            <p:nvPr/>
          </p:nvSpPr>
          <p:spPr>
            <a:xfrm>
              <a:off x="6288396" y="1904178"/>
              <a:ext cx="434753" cy="46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AA12B1-DD25-4305-BDFA-80A4D6F5F69A}"/>
              </a:ext>
            </a:extLst>
          </p:cNvPr>
          <p:cNvSpPr txBox="1"/>
          <p:nvPr/>
        </p:nvSpPr>
        <p:spPr>
          <a:xfrm>
            <a:off x="7502199" y="3296873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운동 중 심박수 비교를 </a:t>
            </a:r>
            <a:r>
              <a:rPr lang="ko-KR" altLang="en-US"/>
              <a:t>통해 </a:t>
            </a:r>
            <a:endParaRPr lang="en-US" altLang="ko-KR" dirty="0"/>
          </a:p>
          <a:p>
            <a:r>
              <a:rPr lang="ko-KR" altLang="en-US" dirty="0"/>
              <a:t>현재 운동 강도 분석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3853422-7305-483C-B4B6-DA28534BD61A}"/>
              </a:ext>
            </a:extLst>
          </p:cNvPr>
          <p:cNvGrpSpPr/>
          <p:nvPr/>
        </p:nvGrpSpPr>
        <p:grpSpPr>
          <a:xfrm>
            <a:off x="6226624" y="4558382"/>
            <a:ext cx="812582" cy="1393873"/>
            <a:chOff x="8938542" y="1965912"/>
            <a:chExt cx="812582" cy="139387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A627E59-A86C-484A-9B81-4A1233F01FD2}"/>
                </a:ext>
              </a:extLst>
            </p:cNvPr>
            <p:cNvGrpSpPr/>
            <p:nvPr/>
          </p:nvGrpSpPr>
          <p:grpSpPr>
            <a:xfrm>
              <a:off x="8938542" y="1965912"/>
              <a:ext cx="812582" cy="1393873"/>
              <a:chOff x="8024142" y="2723619"/>
              <a:chExt cx="812582" cy="1393873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44145F7-5CEE-478A-87D7-512839A8EE57}"/>
                  </a:ext>
                </a:extLst>
              </p:cNvPr>
              <p:cNvSpPr/>
              <p:nvPr/>
            </p:nvSpPr>
            <p:spPr>
              <a:xfrm>
                <a:off x="8024142" y="2723619"/>
                <a:ext cx="812582" cy="139387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E1E6DA8-1B4A-4613-B82D-59FFAA57C5B7}"/>
                  </a:ext>
                </a:extLst>
              </p:cNvPr>
              <p:cNvSpPr/>
              <p:nvPr/>
            </p:nvSpPr>
            <p:spPr>
              <a:xfrm>
                <a:off x="8122271" y="2899014"/>
                <a:ext cx="616324" cy="9999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8C6D0234-B33C-40D5-A40A-DAD07B1F84A3}"/>
                  </a:ext>
                </a:extLst>
              </p:cNvPr>
              <p:cNvSpPr/>
              <p:nvPr/>
            </p:nvSpPr>
            <p:spPr>
              <a:xfrm>
                <a:off x="8359773" y="3916018"/>
                <a:ext cx="141319" cy="1413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4C646F9C-D745-41A5-86BC-C8BA5F5A1A7E}"/>
                  </a:ext>
                </a:extLst>
              </p:cNvPr>
              <p:cNvSpPr/>
              <p:nvPr/>
            </p:nvSpPr>
            <p:spPr>
              <a:xfrm>
                <a:off x="8293771" y="2780426"/>
                <a:ext cx="264972" cy="57275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1AEC963-ED7C-484D-BF1F-8C5D102A6953}"/>
                </a:ext>
              </a:extLst>
            </p:cNvPr>
            <p:cNvSpPr txBox="1"/>
            <p:nvPr/>
          </p:nvSpPr>
          <p:spPr>
            <a:xfrm>
              <a:off x="8953371" y="2566729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몸에 무리를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주고 있습니다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ko-KR" altLang="en-US" sz="700" dirty="0"/>
                <a:t>휴식 시간을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늘리세요</a:t>
              </a:r>
              <a:r>
                <a:rPr lang="en-US" altLang="ko-KR" sz="700" dirty="0"/>
                <a:t>.</a:t>
              </a:r>
              <a:endParaRPr lang="ko-KR" altLang="en-US" sz="7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7F2A57-A089-4321-8E84-EA644F97411B}"/>
                </a:ext>
              </a:extLst>
            </p:cNvPr>
            <p:cNvSpPr txBox="1"/>
            <p:nvPr/>
          </p:nvSpPr>
          <p:spPr>
            <a:xfrm>
              <a:off x="9173783" y="2433847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178</a:t>
              </a:r>
              <a:endParaRPr lang="ko-KR" altLang="en-US" sz="7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CFA457-16AB-4940-BA31-605B7AF200E9}"/>
                </a:ext>
              </a:extLst>
            </p:cNvPr>
            <p:cNvSpPr txBox="1"/>
            <p:nvPr/>
          </p:nvSpPr>
          <p:spPr>
            <a:xfrm>
              <a:off x="9120589" y="2178949"/>
              <a:ext cx="4539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고강도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2899F5F-67ED-42FC-A1A4-11AB14737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0141" y="2317515"/>
              <a:ext cx="155351" cy="155351"/>
            </a:xfrm>
            <a:prstGeom prst="rect">
              <a:avLst/>
            </a:prstGeom>
            <a:noFill/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9FA4D4B-9DBF-486F-A663-17E501C04FAB}"/>
              </a:ext>
            </a:extLst>
          </p:cNvPr>
          <p:cNvSpPr txBox="1"/>
          <p:nvPr/>
        </p:nvSpPr>
        <p:spPr>
          <a:xfrm>
            <a:off x="5936366" y="6013568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운동 강도에 따라</a:t>
            </a:r>
            <a:endParaRPr lang="en-US" altLang="ko-KR" dirty="0"/>
          </a:p>
          <a:p>
            <a:r>
              <a:rPr lang="ko-KR" altLang="en-US" dirty="0"/>
              <a:t>적절한 행동 권유</a:t>
            </a:r>
          </a:p>
        </p:txBody>
      </p:sp>
      <p:cxnSp>
        <p:nvCxnSpPr>
          <p:cNvPr id="7170" name="직선 화살표 연결선 7169">
            <a:extLst>
              <a:ext uri="{FF2B5EF4-FFF2-40B4-BE49-F238E27FC236}">
                <a16:creationId xmlns:a16="http://schemas.microsoft.com/office/drawing/2014/main" id="{21DEC56A-9AD1-439C-A8CE-10D79591F902}"/>
              </a:ext>
            </a:extLst>
          </p:cNvPr>
          <p:cNvCxnSpPr>
            <a:cxnSpLocks/>
          </p:cNvCxnSpPr>
          <p:nvPr/>
        </p:nvCxnSpPr>
        <p:spPr>
          <a:xfrm>
            <a:off x="3681157" y="2600028"/>
            <a:ext cx="1003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직선 화살표 연결선 7171">
            <a:extLst>
              <a:ext uri="{FF2B5EF4-FFF2-40B4-BE49-F238E27FC236}">
                <a16:creationId xmlns:a16="http://schemas.microsoft.com/office/drawing/2014/main" id="{A8178B05-1435-4DF5-87F5-8B647DB6117A}"/>
              </a:ext>
            </a:extLst>
          </p:cNvPr>
          <p:cNvCxnSpPr>
            <a:cxnSpLocks/>
          </p:cNvCxnSpPr>
          <p:nvPr/>
        </p:nvCxnSpPr>
        <p:spPr>
          <a:xfrm flipH="1">
            <a:off x="7502200" y="3923365"/>
            <a:ext cx="833613" cy="878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80C9E56-6FAD-462A-986B-17DF55C3AB2E}"/>
              </a:ext>
            </a:extLst>
          </p:cNvPr>
          <p:cNvSpPr txBox="1"/>
          <p:nvPr/>
        </p:nvSpPr>
        <p:spPr>
          <a:xfrm>
            <a:off x="4511219" y="3440706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 err="1"/>
              <a:t>심박</a:t>
            </a:r>
            <a:r>
              <a:rPr lang="ko-KR" altLang="en-US" dirty="0"/>
              <a:t> 수 및 운동시간 기록</a:t>
            </a:r>
          </a:p>
        </p:txBody>
      </p:sp>
      <p:grpSp>
        <p:nvGrpSpPr>
          <p:cNvPr id="7178" name="그룹 7177">
            <a:extLst>
              <a:ext uri="{FF2B5EF4-FFF2-40B4-BE49-F238E27FC236}">
                <a16:creationId xmlns:a16="http://schemas.microsoft.com/office/drawing/2014/main" id="{94ABFEA2-9C39-40EB-91FC-D4F5C42C7EDE}"/>
              </a:ext>
            </a:extLst>
          </p:cNvPr>
          <p:cNvGrpSpPr/>
          <p:nvPr/>
        </p:nvGrpSpPr>
        <p:grpSpPr>
          <a:xfrm>
            <a:off x="4915571" y="2187848"/>
            <a:ext cx="1216057" cy="1216057"/>
            <a:chOff x="523283" y="3437851"/>
            <a:chExt cx="1216057" cy="1216057"/>
          </a:xfrm>
        </p:grpSpPr>
        <p:sp>
          <p:nvSpPr>
            <p:cNvPr id="7175" name="직사각형 7174">
              <a:extLst>
                <a:ext uri="{FF2B5EF4-FFF2-40B4-BE49-F238E27FC236}">
                  <a16:creationId xmlns:a16="http://schemas.microsoft.com/office/drawing/2014/main" id="{B908C636-5A41-4874-891E-98D3DF25995A}"/>
                </a:ext>
              </a:extLst>
            </p:cNvPr>
            <p:cNvSpPr/>
            <p:nvPr/>
          </p:nvSpPr>
          <p:spPr>
            <a:xfrm>
              <a:off x="523283" y="3437851"/>
              <a:ext cx="1216057" cy="1216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6" name="타원 7175">
              <a:extLst>
                <a:ext uri="{FF2B5EF4-FFF2-40B4-BE49-F238E27FC236}">
                  <a16:creationId xmlns:a16="http://schemas.microsoft.com/office/drawing/2014/main" id="{564DC2E3-BA56-4868-8743-0B78758B9152}"/>
                </a:ext>
              </a:extLst>
            </p:cNvPr>
            <p:cNvSpPr/>
            <p:nvPr/>
          </p:nvSpPr>
          <p:spPr>
            <a:xfrm>
              <a:off x="718543" y="3634752"/>
              <a:ext cx="825535" cy="825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7" name="타원 7176">
              <a:extLst>
                <a:ext uri="{FF2B5EF4-FFF2-40B4-BE49-F238E27FC236}">
                  <a16:creationId xmlns:a16="http://schemas.microsoft.com/office/drawing/2014/main" id="{AD1A7283-AF13-4748-A301-3085D29A7D23}"/>
                </a:ext>
              </a:extLst>
            </p:cNvPr>
            <p:cNvSpPr/>
            <p:nvPr/>
          </p:nvSpPr>
          <p:spPr>
            <a:xfrm>
              <a:off x="1089710" y="4014206"/>
              <a:ext cx="83200" cy="83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180" name="직선 화살표 연결선 7179">
            <a:extLst>
              <a:ext uri="{FF2B5EF4-FFF2-40B4-BE49-F238E27FC236}">
                <a16:creationId xmlns:a16="http://schemas.microsoft.com/office/drawing/2014/main" id="{8FFF1372-C5BF-4E76-8AD3-8CC15A637031}"/>
              </a:ext>
            </a:extLst>
          </p:cNvPr>
          <p:cNvCxnSpPr>
            <a:cxnSpLocks/>
          </p:cNvCxnSpPr>
          <p:nvPr/>
        </p:nvCxnSpPr>
        <p:spPr>
          <a:xfrm flipH="1" flipV="1">
            <a:off x="5139841" y="3975111"/>
            <a:ext cx="825536" cy="95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509855" y="300008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운동 모드로 전환</a:t>
            </a:r>
          </a:p>
        </p:txBody>
      </p:sp>
      <p:grpSp>
        <p:nvGrpSpPr>
          <p:cNvPr id="7187" name="그룹 7186">
            <a:extLst>
              <a:ext uri="{FF2B5EF4-FFF2-40B4-BE49-F238E27FC236}">
                <a16:creationId xmlns:a16="http://schemas.microsoft.com/office/drawing/2014/main" id="{E9FF0D42-DE26-4897-90AC-517F6FE37734}"/>
              </a:ext>
            </a:extLst>
          </p:cNvPr>
          <p:cNvGrpSpPr/>
          <p:nvPr/>
        </p:nvGrpSpPr>
        <p:grpSpPr>
          <a:xfrm>
            <a:off x="620024" y="2383573"/>
            <a:ext cx="1125089" cy="400110"/>
            <a:chOff x="1265810" y="2127228"/>
            <a:chExt cx="1496798" cy="532299"/>
          </a:xfrm>
        </p:grpSpPr>
        <p:sp>
          <p:nvSpPr>
            <p:cNvPr id="7183" name="직사각형 7182">
              <a:extLst>
                <a:ext uri="{FF2B5EF4-FFF2-40B4-BE49-F238E27FC236}">
                  <a16:creationId xmlns:a16="http://schemas.microsoft.com/office/drawing/2014/main" id="{0A6A7E30-79AF-435F-AE2A-875221141984}"/>
                </a:ext>
              </a:extLst>
            </p:cNvPr>
            <p:cNvSpPr/>
            <p:nvPr/>
          </p:nvSpPr>
          <p:spPr>
            <a:xfrm>
              <a:off x="1423447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E9C7145-5073-48E8-B5AB-024C083837B6}"/>
                </a:ext>
              </a:extLst>
            </p:cNvPr>
            <p:cNvSpPr/>
            <p:nvPr/>
          </p:nvSpPr>
          <p:spPr>
            <a:xfrm>
              <a:off x="2482784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E3EE518-359C-4432-83B7-24EE8530E2A9}"/>
                </a:ext>
              </a:extLst>
            </p:cNvPr>
            <p:cNvSpPr/>
            <p:nvPr/>
          </p:nvSpPr>
          <p:spPr>
            <a:xfrm>
              <a:off x="2642789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77E984-77FE-4D4E-9737-A8F9A440949F}"/>
                </a:ext>
              </a:extLst>
            </p:cNvPr>
            <p:cNvSpPr/>
            <p:nvPr/>
          </p:nvSpPr>
          <p:spPr>
            <a:xfrm>
              <a:off x="1265810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86" name="직선 연결선 7185">
              <a:extLst>
                <a:ext uri="{FF2B5EF4-FFF2-40B4-BE49-F238E27FC236}">
                  <a16:creationId xmlns:a16="http://schemas.microsoft.com/office/drawing/2014/main" id="{59ABDFFE-2C46-40AF-9627-16146BB95F98}"/>
                </a:ext>
              </a:extLst>
            </p:cNvPr>
            <p:cNvCxnSpPr>
              <a:stCxn id="7183" idx="3"/>
              <a:endCxn id="95" idx="1"/>
            </p:cNvCxnSpPr>
            <p:nvPr/>
          </p:nvCxnSpPr>
          <p:spPr>
            <a:xfrm>
              <a:off x="1543266" y="2393378"/>
              <a:ext cx="93951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2146505" y="2600028"/>
            <a:ext cx="5054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69DAD1E-6CCE-4699-8128-E57D59E2F1BD}"/>
              </a:ext>
            </a:extLst>
          </p:cNvPr>
          <p:cNvCxnSpPr>
            <a:cxnSpLocks/>
          </p:cNvCxnSpPr>
          <p:nvPr/>
        </p:nvCxnSpPr>
        <p:spPr>
          <a:xfrm flipH="1">
            <a:off x="2224726" y="4878826"/>
            <a:ext cx="2577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46FC05-5C94-4B41-9CD8-56BA2001C4E0}"/>
              </a:ext>
            </a:extLst>
          </p:cNvPr>
          <p:cNvSpPr txBox="1"/>
          <p:nvPr/>
        </p:nvSpPr>
        <p:spPr>
          <a:xfrm>
            <a:off x="3037699" y="427415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종료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207319B-B6D5-481F-A75F-2177918DF526}"/>
              </a:ext>
            </a:extLst>
          </p:cNvPr>
          <p:cNvCxnSpPr>
            <a:cxnSpLocks/>
          </p:cNvCxnSpPr>
          <p:nvPr/>
        </p:nvCxnSpPr>
        <p:spPr>
          <a:xfrm flipV="1">
            <a:off x="6307533" y="2696056"/>
            <a:ext cx="13379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34498-8C64-4498-A90B-8FF8DF541375}"/>
              </a:ext>
            </a:extLst>
          </p:cNvPr>
          <p:cNvSpPr/>
          <p:nvPr/>
        </p:nvSpPr>
        <p:spPr>
          <a:xfrm>
            <a:off x="4473057" y="1791445"/>
            <a:ext cx="5179089" cy="4745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4934B-35C0-49D9-98DC-B6B9D71C415B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운동</a:t>
            </a:r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</p:spTree>
    <p:extLst>
      <p:ext uri="{BB962C8B-B14F-4D97-AF65-F5344CB8AC3E}">
        <p14:creationId xmlns:p14="http://schemas.microsoft.com/office/powerpoint/2010/main" val="8619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632855" y="295113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푸시 메시지 수신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761296" y="3296629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34498-8C64-4498-A90B-8FF8DF541375}"/>
              </a:ext>
            </a:extLst>
          </p:cNvPr>
          <p:cNvSpPr/>
          <p:nvPr/>
        </p:nvSpPr>
        <p:spPr>
          <a:xfrm>
            <a:off x="2336801" y="2389243"/>
            <a:ext cx="6115421" cy="2079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4934B-35C0-49D9-98DC-B6B9D71C415B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타 애플리케이션 사용자의 메시지 수신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CF3795-7E0E-4041-90D8-4D63A4624763}"/>
              </a:ext>
            </a:extLst>
          </p:cNvPr>
          <p:cNvSpPr txBox="1"/>
          <p:nvPr/>
        </p:nvSpPr>
        <p:spPr>
          <a:xfrm>
            <a:off x="2683514" y="359153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푸시 메시지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DC1A4A-9B45-45BC-B0D4-9936F33357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60" y="2785109"/>
            <a:ext cx="687556" cy="687556"/>
          </a:xfrm>
          <a:prstGeom prst="rect">
            <a:avLst/>
          </a:prstGeom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A7A1435-8419-4B16-A93D-108CC52B56CF}"/>
              </a:ext>
            </a:extLst>
          </p:cNvPr>
          <p:cNvCxnSpPr>
            <a:cxnSpLocks/>
          </p:cNvCxnSpPr>
          <p:nvPr/>
        </p:nvCxnSpPr>
        <p:spPr>
          <a:xfrm>
            <a:off x="4347776" y="3257853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B725163-B63B-457C-B859-999552FFE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872" y="2433940"/>
            <a:ext cx="2419350" cy="164782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4A51F32-CA66-4E92-B771-05178A89A8BF}"/>
              </a:ext>
            </a:extLst>
          </p:cNvPr>
          <p:cNvSpPr txBox="1"/>
          <p:nvPr/>
        </p:nvSpPr>
        <p:spPr>
          <a:xfrm>
            <a:off x="6164416" y="3888297"/>
            <a:ext cx="2287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환자의 위치 및 </a:t>
            </a:r>
            <a:r>
              <a:rPr lang="en-US" altLang="ko-KR" sz="1200" dirty="0"/>
              <a:t>AED </a:t>
            </a:r>
            <a:r>
              <a:rPr lang="ko-KR" altLang="en-US" sz="1200" dirty="0"/>
              <a:t>위치 확인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C1940A4-9720-47C6-870D-4CD90374EB8A}"/>
              </a:ext>
            </a:extLst>
          </p:cNvPr>
          <p:cNvCxnSpPr>
            <a:cxnSpLocks/>
          </p:cNvCxnSpPr>
          <p:nvPr/>
        </p:nvCxnSpPr>
        <p:spPr>
          <a:xfrm>
            <a:off x="8574336" y="3257853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0E1F286-A75D-457F-960A-B92BB2B996F3}"/>
              </a:ext>
            </a:extLst>
          </p:cNvPr>
          <p:cNvSpPr txBox="1"/>
          <p:nvPr/>
        </p:nvSpPr>
        <p:spPr>
          <a:xfrm>
            <a:off x="8785280" y="295113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환자 구조</a:t>
            </a:r>
          </a:p>
        </p:txBody>
      </p:sp>
    </p:spTree>
    <p:extLst>
      <p:ext uri="{BB962C8B-B14F-4D97-AF65-F5344CB8AC3E}">
        <p14:creationId xmlns:p14="http://schemas.microsoft.com/office/powerpoint/2010/main" val="223308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761296" y="295113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기기 착용 해제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761296" y="3296629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34498-8C64-4498-A90B-8FF8DF541375}"/>
              </a:ext>
            </a:extLst>
          </p:cNvPr>
          <p:cNvSpPr/>
          <p:nvPr/>
        </p:nvSpPr>
        <p:spPr>
          <a:xfrm>
            <a:off x="2325937" y="2125835"/>
            <a:ext cx="6115421" cy="226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4934B-35C0-49D9-98DC-B6B9D71C415B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기기 착용 해제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CF3795-7E0E-4041-90D8-4D63A4624763}"/>
              </a:ext>
            </a:extLst>
          </p:cNvPr>
          <p:cNvSpPr txBox="1"/>
          <p:nvPr/>
        </p:nvSpPr>
        <p:spPr>
          <a:xfrm>
            <a:off x="2768171" y="3703631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기기의 착용</a:t>
            </a:r>
            <a:endParaRPr lang="en-US" altLang="ko-KR" sz="1200" dirty="0"/>
          </a:p>
          <a:p>
            <a:pPr algn="ctr"/>
            <a:r>
              <a:rPr lang="ko-KR" altLang="en-US" sz="1200" dirty="0"/>
              <a:t>해제 판단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A7A1435-8419-4B16-A93D-108CC52B56CF}"/>
              </a:ext>
            </a:extLst>
          </p:cNvPr>
          <p:cNvCxnSpPr>
            <a:cxnSpLocks/>
          </p:cNvCxnSpPr>
          <p:nvPr/>
        </p:nvCxnSpPr>
        <p:spPr>
          <a:xfrm>
            <a:off x="4347776" y="3257853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9410BF-FD24-4442-A300-E0D5928D97B5}"/>
              </a:ext>
            </a:extLst>
          </p:cNvPr>
          <p:cNvSpPr txBox="1"/>
          <p:nvPr/>
        </p:nvSpPr>
        <p:spPr>
          <a:xfrm>
            <a:off x="6132380" y="3703631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시스템 분석</a:t>
            </a:r>
            <a:r>
              <a:rPr lang="en-US" altLang="ko-KR" sz="1200" dirty="0"/>
              <a:t>, </a:t>
            </a:r>
            <a:r>
              <a:rPr lang="ko-KR" altLang="en-US" sz="1200" dirty="0"/>
              <a:t>기록 중지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AB633F4-9AAB-48C5-A062-907BDCB43C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09" y="2701596"/>
            <a:ext cx="741171" cy="74117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7CE7E4B-5037-45D3-9DEB-27B82D69855A}"/>
              </a:ext>
            </a:extLst>
          </p:cNvPr>
          <p:cNvCxnSpPr/>
          <p:nvPr/>
        </p:nvCxnSpPr>
        <p:spPr>
          <a:xfrm flipH="1">
            <a:off x="6471411" y="2525499"/>
            <a:ext cx="1128269" cy="11282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A9ABD084-43DC-44F5-B3A6-D1524258D6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03" y="2686065"/>
            <a:ext cx="852748" cy="85274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EE7B7BF-3BCD-4478-802F-C3272558F12B}"/>
              </a:ext>
            </a:extLst>
          </p:cNvPr>
          <p:cNvCxnSpPr/>
          <p:nvPr/>
        </p:nvCxnSpPr>
        <p:spPr>
          <a:xfrm flipH="1">
            <a:off x="2731043" y="2525499"/>
            <a:ext cx="1128269" cy="11282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4304C34-7C13-4CDD-9AC2-146B75854E3A}"/>
              </a:ext>
            </a:extLst>
          </p:cNvPr>
          <p:cNvCxnSpPr>
            <a:cxnSpLocks/>
          </p:cNvCxnSpPr>
          <p:nvPr/>
        </p:nvCxnSpPr>
        <p:spPr>
          <a:xfrm>
            <a:off x="8614976" y="3296629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9B5D9A-6C57-4851-8099-69C75C610691}"/>
              </a:ext>
            </a:extLst>
          </p:cNvPr>
          <p:cNvSpPr txBox="1"/>
          <p:nvPr/>
        </p:nvSpPr>
        <p:spPr>
          <a:xfrm>
            <a:off x="8495175" y="295113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해제 상태로 전환</a:t>
            </a:r>
          </a:p>
        </p:txBody>
      </p:sp>
    </p:spTree>
    <p:extLst>
      <p:ext uri="{BB962C8B-B14F-4D97-AF65-F5344CB8AC3E}">
        <p14:creationId xmlns:p14="http://schemas.microsoft.com/office/powerpoint/2010/main" val="2569700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458330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구성도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Normal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1814761" y="3219855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2885038" y="294285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3955228" y="3582973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맥박 측정기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3874376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2037144" y="4746945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초록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7736631" y="371110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6762494" y="402480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5213013" y="4835696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5213014" y="4988156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6047156" y="3219855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7320440" y="290475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6390967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6298744" y="3632211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6047155" y="2079122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7398141" y="1801435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6244265" y="2253501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 </a:t>
            </a:r>
            <a:r>
              <a:rPr lang="ko-KR" altLang="en-US" sz="1200" dirty="0"/>
              <a:t>혹은 데이터 파일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6642601" y="2585897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6814604" y="258589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6642601" y="3993322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8303856" y="3619801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  <a:endParaRPr lang="ko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7736631" y="3825925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3127039" y="4883380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4486178" y="3943624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87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CA661-5F30-499E-842C-05B35AD15719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Warning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397B4-CDD1-4AC3-957F-2339A642F207}"/>
              </a:ext>
            </a:extLst>
          </p:cNvPr>
          <p:cNvSpPr/>
          <p:nvPr/>
        </p:nvSpPr>
        <p:spPr>
          <a:xfrm>
            <a:off x="1297233" y="3238708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69CC1-46FD-4297-A1BD-4C9B784B63EA}"/>
              </a:ext>
            </a:extLst>
          </p:cNvPr>
          <p:cNvSpPr txBox="1"/>
          <p:nvPr/>
        </p:nvSpPr>
        <p:spPr>
          <a:xfrm>
            <a:off x="2367510" y="296170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웨어러블 장비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29AB2-4A3A-43F8-B600-FDA400D42922}"/>
              </a:ext>
            </a:extLst>
          </p:cNvPr>
          <p:cNvSpPr txBox="1"/>
          <p:nvPr/>
        </p:nvSpPr>
        <p:spPr>
          <a:xfrm>
            <a:off x="3437700" y="3601826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맥박 측정기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2D9DB-E1DA-4BBD-BB36-CBC81430AB41}"/>
              </a:ext>
            </a:extLst>
          </p:cNvPr>
          <p:cNvSpPr txBox="1"/>
          <p:nvPr/>
        </p:nvSpPr>
        <p:spPr>
          <a:xfrm>
            <a:off x="3356848" y="4767871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A8D50-2832-489C-A96C-DCA47814F862}"/>
              </a:ext>
            </a:extLst>
          </p:cNvPr>
          <p:cNvSpPr txBox="1"/>
          <p:nvPr/>
        </p:nvSpPr>
        <p:spPr>
          <a:xfrm>
            <a:off x="1519616" y="4765798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노랑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B113637-AF61-4F53-A423-0E12A9DB7618}"/>
              </a:ext>
            </a:extLst>
          </p:cNvPr>
          <p:cNvCxnSpPr>
            <a:cxnSpLocks/>
          </p:cNvCxnSpPr>
          <p:nvPr/>
        </p:nvCxnSpPr>
        <p:spPr>
          <a:xfrm>
            <a:off x="7219103" y="3729955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2AD9F9-6690-4327-BDA0-5AA1F35B1D94}"/>
              </a:ext>
            </a:extLst>
          </p:cNvPr>
          <p:cNvCxnSpPr>
            <a:cxnSpLocks/>
          </p:cNvCxnSpPr>
          <p:nvPr/>
        </p:nvCxnSpPr>
        <p:spPr>
          <a:xfrm>
            <a:off x="6244966" y="4043658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F19B5A-874F-4062-A53F-36692955ABAB}"/>
              </a:ext>
            </a:extLst>
          </p:cNvPr>
          <p:cNvCxnSpPr>
            <a:cxnSpLocks/>
          </p:cNvCxnSpPr>
          <p:nvPr/>
        </p:nvCxnSpPr>
        <p:spPr>
          <a:xfrm>
            <a:off x="4695485" y="4854549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DB8F33-87FA-4F8E-800F-4B02F29BD518}"/>
              </a:ext>
            </a:extLst>
          </p:cNvPr>
          <p:cNvCxnSpPr>
            <a:cxnSpLocks/>
          </p:cNvCxnSpPr>
          <p:nvPr/>
        </p:nvCxnSpPr>
        <p:spPr>
          <a:xfrm flipH="1">
            <a:off x="4695486" y="5007009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3F7D79-EC6E-46A9-AF48-BBEBDF0924A1}"/>
              </a:ext>
            </a:extLst>
          </p:cNvPr>
          <p:cNvSpPr/>
          <p:nvPr/>
        </p:nvSpPr>
        <p:spPr>
          <a:xfrm>
            <a:off x="5529628" y="3238708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AB9B29-67BC-4050-A0CB-AAA3C628DC53}"/>
              </a:ext>
            </a:extLst>
          </p:cNvPr>
          <p:cNvSpPr txBox="1"/>
          <p:nvPr/>
        </p:nvSpPr>
        <p:spPr>
          <a:xfrm>
            <a:off x="6802912" y="2923609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37BCD8-87AA-41AD-8675-43E1D0B674C9}"/>
              </a:ext>
            </a:extLst>
          </p:cNvPr>
          <p:cNvSpPr txBox="1"/>
          <p:nvPr/>
        </p:nvSpPr>
        <p:spPr>
          <a:xfrm>
            <a:off x="5873439" y="4767871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3358B-5E70-4AED-B40A-C7066D8669E5}"/>
              </a:ext>
            </a:extLst>
          </p:cNvPr>
          <p:cNvSpPr txBox="1"/>
          <p:nvPr/>
        </p:nvSpPr>
        <p:spPr>
          <a:xfrm>
            <a:off x="5781216" y="3651064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관리 모듈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786743-51DD-4110-B481-E552B8DFC43D}"/>
              </a:ext>
            </a:extLst>
          </p:cNvPr>
          <p:cNvSpPr/>
          <p:nvPr/>
        </p:nvSpPr>
        <p:spPr>
          <a:xfrm>
            <a:off x="5529627" y="2097975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CF46B-F6E5-4DFC-BC21-4B89C7A2DE23}"/>
              </a:ext>
            </a:extLst>
          </p:cNvPr>
          <p:cNvSpPr txBox="1"/>
          <p:nvPr/>
        </p:nvSpPr>
        <p:spPr>
          <a:xfrm>
            <a:off x="6880613" y="1820288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스마트폰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5D3D41-BAFD-426D-B81A-462E00DFBC85}"/>
              </a:ext>
            </a:extLst>
          </p:cNvPr>
          <p:cNvSpPr txBox="1"/>
          <p:nvPr/>
        </p:nvSpPr>
        <p:spPr>
          <a:xfrm>
            <a:off x="5726737" y="2272354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 </a:t>
            </a:r>
            <a:r>
              <a:rPr lang="ko-KR" altLang="en-US" sz="1200" dirty="0"/>
              <a:t>혹은 데이터 파일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72E3D70-E66A-4E11-962D-1BA2269B8B2C}"/>
              </a:ext>
            </a:extLst>
          </p:cNvPr>
          <p:cNvCxnSpPr>
            <a:cxnSpLocks/>
          </p:cNvCxnSpPr>
          <p:nvPr/>
        </p:nvCxnSpPr>
        <p:spPr>
          <a:xfrm flipV="1">
            <a:off x="6125073" y="2604750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64FDF6A-F3C3-4C6E-AE6B-D5C8163953C5}"/>
              </a:ext>
            </a:extLst>
          </p:cNvPr>
          <p:cNvCxnSpPr>
            <a:cxnSpLocks/>
          </p:cNvCxnSpPr>
          <p:nvPr/>
        </p:nvCxnSpPr>
        <p:spPr>
          <a:xfrm>
            <a:off x="6297076" y="2604751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81F1767-3DC3-4CB3-ABFF-36D996430005}"/>
              </a:ext>
            </a:extLst>
          </p:cNvPr>
          <p:cNvCxnSpPr>
            <a:cxnSpLocks/>
          </p:cNvCxnSpPr>
          <p:nvPr/>
        </p:nvCxnSpPr>
        <p:spPr>
          <a:xfrm flipH="1" flipV="1">
            <a:off x="6125073" y="401217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8990697-E21F-468E-AE58-D76837155006}"/>
              </a:ext>
            </a:extLst>
          </p:cNvPr>
          <p:cNvSpPr txBox="1"/>
          <p:nvPr/>
        </p:nvSpPr>
        <p:spPr>
          <a:xfrm>
            <a:off x="7786328" y="3638654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DFB334-648C-4316-8563-029D58125A69}"/>
              </a:ext>
            </a:extLst>
          </p:cNvPr>
          <p:cNvCxnSpPr>
            <a:cxnSpLocks/>
          </p:cNvCxnSpPr>
          <p:nvPr/>
        </p:nvCxnSpPr>
        <p:spPr>
          <a:xfrm flipH="1">
            <a:off x="7219103" y="3844778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E82106D-3A7B-4114-8420-3A4CB27347B8}"/>
              </a:ext>
            </a:extLst>
          </p:cNvPr>
          <p:cNvCxnSpPr>
            <a:cxnSpLocks/>
          </p:cNvCxnSpPr>
          <p:nvPr/>
        </p:nvCxnSpPr>
        <p:spPr>
          <a:xfrm flipH="1">
            <a:off x="2609511" y="4902233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665A78-BF1D-4B9A-BE10-A70D8AFC15DA}"/>
              </a:ext>
            </a:extLst>
          </p:cNvPr>
          <p:cNvCxnSpPr>
            <a:cxnSpLocks/>
          </p:cNvCxnSpPr>
          <p:nvPr/>
        </p:nvCxnSpPr>
        <p:spPr>
          <a:xfrm>
            <a:off x="3968650" y="3962477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5289C8-7EEB-48C9-96FE-3327BC32DFD0}"/>
              </a:ext>
            </a:extLst>
          </p:cNvPr>
          <p:cNvSpPr txBox="1"/>
          <p:nvPr/>
        </p:nvSpPr>
        <p:spPr>
          <a:xfrm>
            <a:off x="7522873" y="4197526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위치 측정 모듈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FF9D33-5D0E-40AB-814E-BF7F1858EDBC}"/>
              </a:ext>
            </a:extLst>
          </p:cNvPr>
          <p:cNvCxnSpPr>
            <a:cxnSpLocks/>
          </p:cNvCxnSpPr>
          <p:nvPr/>
        </p:nvCxnSpPr>
        <p:spPr>
          <a:xfrm>
            <a:off x="7988609" y="4492202"/>
            <a:ext cx="0" cy="225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8BBB16-A604-45DD-A119-0D050DA674DB}"/>
              </a:ext>
            </a:extLst>
          </p:cNvPr>
          <p:cNvSpPr txBox="1"/>
          <p:nvPr/>
        </p:nvSpPr>
        <p:spPr>
          <a:xfrm>
            <a:off x="7522873" y="4752587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 작성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754912-5EAE-431E-8EA2-40ACA993DECC}"/>
              </a:ext>
            </a:extLst>
          </p:cNvPr>
          <p:cNvCxnSpPr>
            <a:cxnSpLocks/>
          </p:cNvCxnSpPr>
          <p:nvPr/>
        </p:nvCxnSpPr>
        <p:spPr>
          <a:xfrm flipH="1" flipV="1">
            <a:off x="6880613" y="4043658"/>
            <a:ext cx="642260" cy="722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7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18BD7DA8-6786-4550-8A21-34046EF8F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6A5CD6-E234-47FC-89D7-1CEB408969F5}"/>
              </a:ext>
            </a:extLst>
          </p:cNvPr>
          <p:cNvSpPr/>
          <p:nvPr/>
        </p:nvSpPr>
        <p:spPr>
          <a:xfrm>
            <a:off x="3493975" y="2617526"/>
            <a:ext cx="1569660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개요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Emergency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395536" y="3219854"/>
            <a:ext cx="3648433" cy="2935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1465813" y="294285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2536003" y="3582973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맥박 측정기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2455151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617919" y="4746945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빨강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6317406" y="371110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5343269" y="402480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3793788" y="4835696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3793789" y="4988156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4627931" y="3219854"/>
            <a:ext cx="3648433" cy="2935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5901215" y="290475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4971742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4879519" y="3632211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4627930" y="2079122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5978916" y="1801435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4825040" y="2253501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DB </a:t>
            </a:r>
            <a:r>
              <a:rPr lang="ko-KR" altLang="en-US" sz="1200"/>
              <a:t>혹은 데이터 파일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5223376" y="2585897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5395379" y="258589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5223376" y="3993322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6884631" y="3619801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6317406" y="3825925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1707814" y="4883380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3066953" y="3943624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45530A-30C0-48DC-AAE6-5242A7A98484}"/>
              </a:ext>
            </a:extLst>
          </p:cNvPr>
          <p:cNvSpPr/>
          <p:nvPr/>
        </p:nvSpPr>
        <p:spPr>
          <a:xfrm>
            <a:off x="8620175" y="3219855"/>
            <a:ext cx="3286285" cy="2935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B6FA9A-A531-47F1-BC5A-ACBCE261E5E7}"/>
              </a:ext>
            </a:extLst>
          </p:cNvPr>
          <p:cNvSpPr txBox="1"/>
          <p:nvPr/>
        </p:nvSpPr>
        <p:spPr>
          <a:xfrm>
            <a:off x="9155321" y="2904755"/>
            <a:ext cx="84651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푸시 서버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B95BB1-6BBE-41D6-9C76-CFBF8253F220}"/>
              </a:ext>
            </a:extLst>
          </p:cNvPr>
          <p:cNvSpPr txBox="1"/>
          <p:nvPr/>
        </p:nvSpPr>
        <p:spPr>
          <a:xfrm>
            <a:off x="8791535" y="4148786"/>
            <a:ext cx="1219889" cy="276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타 사용자 조회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718B69-3CB2-495D-8405-834D56A2AD13}"/>
              </a:ext>
            </a:extLst>
          </p:cNvPr>
          <p:cNvSpPr txBox="1"/>
          <p:nvPr/>
        </p:nvSpPr>
        <p:spPr>
          <a:xfrm>
            <a:off x="6737120" y="5348679"/>
            <a:ext cx="12318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구조 요청 모듈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6E340D3-1BFD-45B0-989C-51A350305CA7}"/>
              </a:ext>
            </a:extLst>
          </p:cNvPr>
          <p:cNvCxnSpPr>
            <a:cxnSpLocks/>
          </p:cNvCxnSpPr>
          <p:nvPr/>
        </p:nvCxnSpPr>
        <p:spPr>
          <a:xfrm>
            <a:off x="8174486" y="535077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615AF9-EFFC-4110-B6DA-ECDA5F9E0B01}"/>
              </a:ext>
            </a:extLst>
          </p:cNvPr>
          <p:cNvCxnSpPr>
            <a:cxnSpLocks/>
          </p:cNvCxnSpPr>
          <p:nvPr/>
        </p:nvCxnSpPr>
        <p:spPr>
          <a:xfrm flipH="1">
            <a:off x="8174485" y="5476653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02F552-23DD-4DAA-BF44-1138E28775F7}"/>
              </a:ext>
            </a:extLst>
          </p:cNvPr>
          <p:cNvSpPr txBox="1"/>
          <p:nvPr/>
        </p:nvSpPr>
        <p:spPr>
          <a:xfrm>
            <a:off x="8867109" y="5282723"/>
            <a:ext cx="1068743" cy="276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앱 통신 모듈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E1E7FB-F415-4590-AB0D-A5A8972FDDA2}"/>
              </a:ext>
            </a:extLst>
          </p:cNvPr>
          <p:cNvSpPr txBox="1"/>
          <p:nvPr/>
        </p:nvSpPr>
        <p:spPr>
          <a:xfrm>
            <a:off x="6622951" y="4444102"/>
            <a:ext cx="1365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오작동 방지 모듈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EA0A642-CD51-4E1B-9F07-945207030C37}"/>
              </a:ext>
            </a:extLst>
          </p:cNvPr>
          <p:cNvCxnSpPr>
            <a:cxnSpLocks/>
          </p:cNvCxnSpPr>
          <p:nvPr/>
        </p:nvCxnSpPr>
        <p:spPr>
          <a:xfrm>
            <a:off x="7353043" y="3948605"/>
            <a:ext cx="9525" cy="40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FD322D4-4603-4489-9F40-2DBC0CFF28EE}"/>
              </a:ext>
            </a:extLst>
          </p:cNvPr>
          <p:cNvCxnSpPr>
            <a:cxnSpLocks/>
          </p:cNvCxnSpPr>
          <p:nvPr/>
        </p:nvCxnSpPr>
        <p:spPr>
          <a:xfrm>
            <a:off x="7353043" y="4786805"/>
            <a:ext cx="9525" cy="40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ADA3A12-AC64-4BFA-ACBE-A259E838A0B8}"/>
              </a:ext>
            </a:extLst>
          </p:cNvPr>
          <p:cNvCxnSpPr>
            <a:cxnSpLocks/>
          </p:cNvCxnSpPr>
          <p:nvPr/>
        </p:nvCxnSpPr>
        <p:spPr>
          <a:xfrm flipH="1">
            <a:off x="6134240" y="5559721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B0DF6E-D1BA-4449-9DBC-0A67B21FDA9C}"/>
              </a:ext>
            </a:extLst>
          </p:cNvPr>
          <p:cNvSpPr txBox="1"/>
          <p:nvPr/>
        </p:nvSpPr>
        <p:spPr>
          <a:xfrm>
            <a:off x="5196456" y="5513759"/>
            <a:ext cx="521936" cy="276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지도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DEF75BB-3596-4DAD-B7F1-D77BD5E7A6C6}"/>
              </a:ext>
            </a:extLst>
          </p:cNvPr>
          <p:cNvCxnSpPr>
            <a:cxnSpLocks/>
          </p:cNvCxnSpPr>
          <p:nvPr/>
        </p:nvCxnSpPr>
        <p:spPr>
          <a:xfrm>
            <a:off x="9621642" y="4517353"/>
            <a:ext cx="0" cy="669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CA8215-584C-4FB2-9BE4-9CCEECEF43CF}"/>
              </a:ext>
            </a:extLst>
          </p:cNvPr>
          <p:cNvSpPr/>
          <p:nvPr/>
        </p:nvSpPr>
        <p:spPr>
          <a:xfrm>
            <a:off x="4858341" y="5457209"/>
            <a:ext cx="1720101" cy="5333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B3E72-A185-488C-A2B4-1F6EB1CF4D58}"/>
              </a:ext>
            </a:extLst>
          </p:cNvPr>
          <p:cNvSpPr txBox="1"/>
          <p:nvPr/>
        </p:nvSpPr>
        <p:spPr>
          <a:xfrm>
            <a:off x="4634803" y="5218070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구조 요청을 받은 타 사용자</a:t>
            </a:r>
          </a:p>
        </p:txBody>
      </p:sp>
    </p:spTree>
    <p:extLst>
      <p:ext uri="{BB962C8B-B14F-4D97-AF65-F5344CB8AC3E}">
        <p14:creationId xmlns:p14="http://schemas.microsoft.com/office/powerpoint/2010/main" val="2132032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운동</a:t>
            </a:r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1602167" y="3200505"/>
            <a:ext cx="3648433" cy="27567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2672444" y="292350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3742634" y="3563624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맥박 측정기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3661782" y="4729669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1824550" y="4727596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파랑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7524037" y="3691753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6549900" y="4005456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5000419" y="4816347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5000420" y="4968807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5834562" y="3200505"/>
            <a:ext cx="3648433" cy="2756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7055417" y="2895384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6178373" y="4729669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6086150" y="3612862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5834561" y="2059773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7185547" y="178208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6031671" y="2234152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DB </a:t>
            </a:r>
            <a:r>
              <a:rPr lang="ko-KR" altLang="en-US" sz="1200"/>
              <a:t>혹은 데이터 파일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6430007" y="256654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6602010" y="2566549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6430007" y="3973973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8163413" y="3471290"/>
            <a:ext cx="8500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 강도 분석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7524037" y="3806576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2914445" y="4864031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4273584" y="3924275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환경 및 방법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개발 환경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5F5603A-39A7-46B9-9335-818AC8F43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51178"/>
              </p:ext>
            </p:extLst>
          </p:nvPr>
        </p:nvGraphicFramePr>
        <p:xfrm>
          <a:off x="6204857" y="4397829"/>
          <a:ext cx="5087258" cy="18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629">
                  <a:extLst>
                    <a:ext uri="{9D8B030D-6E8A-4147-A177-3AD203B41FA5}">
                      <a16:colId xmlns:a16="http://schemas.microsoft.com/office/drawing/2014/main" val="2243178648"/>
                    </a:ext>
                  </a:extLst>
                </a:gridCol>
                <a:gridCol w="2543629">
                  <a:extLst>
                    <a:ext uri="{9D8B030D-6E8A-4147-A177-3AD203B41FA5}">
                      <a16:colId xmlns:a16="http://schemas.microsoft.com/office/drawing/2014/main" val="1911691115"/>
                    </a:ext>
                  </a:extLst>
                </a:gridCol>
              </a:tblGrid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개발 언어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C, JAVA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4428"/>
                  </a:ext>
                </a:extLst>
              </a:tr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 프로그램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Arduino 1.8.10</a:t>
                      </a:r>
                    </a:p>
                    <a:p>
                      <a:pPr algn="ctr" latinLnBrk="1"/>
                      <a:r>
                        <a:rPr lang="en-US" altLang="ko-KR"/>
                        <a:t>Android Studio</a:t>
                      </a:r>
                      <a:endParaRPr lang="ko-KR" altLang="en-US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07351"/>
                  </a:ext>
                </a:extLst>
              </a:tr>
              <a:tr h="621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 운영체제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Windows 10</a:t>
                      </a:r>
                      <a:endParaRPr lang="ko-KR" altLang="en-US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38065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4B13AE4-3F21-4865-9178-979456A76D66}"/>
              </a:ext>
            </a:extLst>
          </p:cNvPr>
          <p:cNvGrpSpPr/>
          <p:nvPr/>
        </p:nvGrpSpPr>
        <p:grpSpPr>
          <a:xfrm>
            <a:off x="501009" y="1581784"/>
            <a:ext cx="2774847" cy="2495501"/>
            <a:chOff x="393906" y="3992385"/>
            <a:chExt cx="2774847" cy="2495501"/>
          </a:xfrm>
        </p:grpSpPr>
        <p:pic>
          <p:nvPicPr>
            <p:cNvPr id="1026" name="Picture 2" descr="디바이스마트,MCU보드/전자키트 &gt; 센서모듈 &gt; 근전도/심박/바이오 &gt; 근전도/심박,SZH,아두이노 심박 측정 센서 Pulse/Heart Rate Sensor [SZH-SSBH-035],아두이노 및 기타 MCU에서 활용할 수 있는 심박 측정 센서 모듈 / Voltage: 3V - 5V / size:26mm x 15mm">
              <a:extLst>
                <a:ext uri="{FF2B5EF4-FFF2-40B4-BE49-F238E27FC236}">
                  <a16:creationId xmlns:a16="http://schemas.microsoft.com/office/drawing/2014/main" id="{538ADDC0-3361-41A0-9F79-660918A3B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06" y="3992385"/>
              <a:ext cx="2515486" cy="1886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D86CEB-A1A1-4CFB-8A87-32FC269FB27D}"/>
                </a:ext>
              </a:extLst>
            </p:cNvPr>
            <p:cNvSpPr txBox="1"/>
            <p:nvPr/>
          </p:nvSpPr>
          <p:spPr>
            <a:xfrm>
              <a:off x="653267" y="5564556"/>
              <a:ext cx="2515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err="1"/>
                <a:t>심박</a:t>
              </a:r>
              <a:r>
                <a:rPr lang="ko-KR" altLang="en-US" b="1"/>
                <a:t> 측정 센서</a:t>
              </a:r>
              <a:endParaRPr lang="en-US" altLang="ko-KR" b="1"/>
            </a:p>
            <a:p>
              <a:r>
                <a:rPr lang="en-US" altLang="ko-KR" b="1"/>
                <a:t>[SZH-SSBH-035]</a:t>
              </a:r>
            </a:p>
            <a:p>
              <a:endParaRPr lang="ko-KR" altLang="en-US" b="1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F1B424-1FD2-48D3-89A2-C5D8E8AF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11" y="1333727"/>
            <a:ext cx="2002972" cy="20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380A0-28BA-4A18-A1FA-C42BB135929D}"/>
              </a:ext>
            </a:extLst>
          </p:cNvPr>
          <p:cNvSpPr txBox="1"/>
          <p:nvPr/>
        </p:nvSpPr>
        <p:spPr>
          <a:xfrm>
            <a:off x="3535217" y="3121298"/>
            <a:ext cx="423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초소형 </a:t>
            </a:r>
            <a:r>
              <a:rPr lang="ko-KR" altLang="en-US" b="1" err="1"/>
              <a:t>아두이노</a:t>
            </a:r>
            <a:r>
              <a:rPr lang="ko-KR" altLang="en-US" b="1"/>
              <a:t> </a:t>
            </a:r>
            <a:r>
              <a:rPr lang="en-US" altLang="ko-KR" b="1"/>
              <a:t>UNO </a:t>
            </a:r>
            <a:r>
              <a:rPr lang="ko-KR" altLang="en-US" b="1"/>
              <a:t>블루투스 모듈 </a:t>
            </a:r>
            <a:r>
              <a:rPr lang="en-US" altLang="ko-KR" b="1"/>
              <a:t>[JARDUINO-UNO-</a:t>
            </a:r>
            <a:r>
              <a:rPr lang="en-US" altLang="ko-KR" b="1" err="1"/>
              <a:t>Btmini</a:t>
            </a:r>
            <a:r>
              <a:rPr lang="en-US" altLang="ko-KR" b="1"/>
              <a:t>]</a:t>
            </a:r>
            <a:endParaRPr lang="ko-KR" altLang="en-US"/>
          </a:p>
        </p:txBody>
      </p:sp>
      <p:pic>
        <p:nvPicPr>
          <p:cNvPr id="6146" name="Picture 2" descr="파이어베이스에 대한 이미지 검색결과">
            <a:extLst>
              <a:ext uri="{FF2B5EF4-FFF2-40B4-BE49-F238E27FC236}">
                <a16:creationId xmlns:a16="http://schemas.microsoft.com/office/drawing/2014/main" id="{289F6278-DF83-4137-B1C0-E56E2AA1B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t="7637" r="6332" b="5366"/>
          <a:stretch/>
        </p:blipFill>
        <p:spPr bwMode="auto">
          <a:xfrm>
            <a:off x="7899899" y="1333727"/>
            <a:ext cx="2880320" cy="18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72D7E-EE7F-400A-AA61-F1F7A276CF0D}"/>
              </a:ext>
            </a:extLst>
          </p:cNvPr>
          <p:cNvSpPr txBox="1"/>
          <p:nvPr/>
        </p:nvSpPr>
        <p:spPr>
          <a:xfrm>
            <a:off x="7899900" y="3121298"/>
            <a:ext cx="33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푸시 서버 </a:t>
            </a:r>
            <a:r>
              <a:rPr lang="en-US" altLang="ko-KR" b="1"/>
              <a:t>: </a:t>
            </a:r>
            <a:r>
              <a:rPr lang="ko-KR" altLang="en-US" b="1" err="1"/>
              <a:t>파이어베이스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84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3198311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업무 분담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업무 분담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D3DD684-F758-4EE3-8B82-F8277E274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794"/>
              </p:ext>
            </p:extLst>
          </p:nvPr>
        </p:nvGraphicFramePr>
        <p:xfrm>
          <a:off x="1436914" y="1581784"/>
          <a:ext cx="9220200" cy="460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3900092459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681563504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884457529"/>
                    </a:ext>
                  </a:extLst>
                </a:gridCol>
              </a:tblGrid>
              <a:tr h="91113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임종운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조동윤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78389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자료수집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심박 측정 센서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하드웨어 케이스</a:t>
                      </a:r>
                      <a:r>
                        <a:rPr lang="en-US" altLang="ko-KR" b="1"/>
                        <a:t>,</a:t>
                      </a:r>
                      <a:endParaRPr lang="ko-KR" altLang="en-US" b="1"/>
                    </a:p>
                    <a:p>
                      <a:pPr algn="ctr" latinLnBrk="1"/>
                      <a:r>
                        <a:rPr lang="en-US" altLang="ko-KR" b="1"/>
                        <a:t>FireBase </a:t>
                      </a:r>
                      <a:r>
                        <a:rPr lang="ko-KR" altLang="en-US" b="1"/>
                        <a:t>서버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위치측정 방법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58906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설 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Application UI </a:t>
                      </a:r>
                      <a:r>
                        <a:rPr lang="ko-KR" altLang="en-US" b="1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push</a:t>
                      </a:r>
                      <a:r>
                        <a:rPr lang="ko-KR" altLang="en-US" b="1"/>
                        <a:t> 서버</a:t>
                      </a:r>
                      <a:r>
                        <a:rPr lang="en-US" altLang="ko-KR" b="1"/>
                        <a:t> </a:t>
                      </a:r>
                      <a:r>
                        <a:rPr lang="ko-KR" altLang="en-US" b="1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31422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구 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Arduino </a:t>
                      </a:r>
                      <a:r>
                        <a:rPr lang="ko-KR" altLang="en-US" b="1"/>
                        <a:t>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Push </a:t>
                      </a:r>
                      <a:r>
                        <a:rPr lang="ko-KR" altLang="en-US" b="1"/>
                        <a:t>서버 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51084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유지 보수 및 통합 테스트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13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831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0354E5A-A1ED-4034-8398-FA2D7FDA4466}"/>
              </a:ext>
            </a:extLst>
          </p:cNvPr>
          <p:cNvGrpSpPr/>
          <p:nvPr/>
        </p:nvGrpSpPr>
        <p:grpSpPr>
          <a:xfrm>
            <a:off x="580103" y="-28934"/>
            <a:ext cx="11143796" cy="6598857"/>
            <a:chOff x="580103" y="-28934"/>
            <a:chExt cx="11143796" cy="659885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19F0BE4-187A-469D-B81E-BE991D28B0BB}"/>
                </a:ext>
              </a:extLst>
            </p:cNvPr>
            <p:cNvGrpSpPr/>
            <p:nvPr/>
          </p:nvGrpSpPr>
          <p:grpSpPr>
            <a:xfrm>
              <a:off x="580103" y="-28934"/>
              <a:ext cx="11143796" cy="6598857"/>
              <a:chOff x="580103" y="-28934"/>
              <a:chExt cx="11143796" cy="659885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2832ED7-5A3F-41FE-B60E-E1C8D231136A}"/>
                  </a:ext>
                </a:extLst>
              </p:cNvPr>
              <p:cNvGrpSpPr/>
              <p:nvPr/>
            </p:nvGrpSpPr>
            <p:grpSpPr>
              <a:xfrm>
                <a:off x="580103" y="-28934"/>
                <a:ext cx="11143796" cy="6598857"/>
                <a:chOff x="580103" y="-28934"/>
                <a:chExt cx="11143796" cy="6598857"/>
              </a:xfrm>
            </p:grpSpPr>
            <p:cxnSp>
              <p:nvCxnSpPr>
                <p:cNvPr id="14" name="직선 연결선 13"/>
                <p:cNvCxnSpPr/>
                <p:nvPr/>
              </p:nvCxnSpPr>
              <p:spPr>
                <a:xfrm>
                  <a:off x="1147974" y="-28934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직사각형 8"/>
                <p:cNvSpPr/>
                <p:nvPr/>
              </p:nvSpPr>
              <p:spPr>
                <a:xfrm>
                  <a:off x="780128" y="619066"/>
                  <a:ext cx="10943771" cy="595085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11612774" y="-16293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D67E2D67-60AD-4E86-A44F-1EFE303296E3}"/>
                    </a:ext>
                  </a:extLst>
                </p:cNvPr>
                <p:cNvGrpSpPr/>
                <p:nvPr/>
              </p:nvGrpSpPr>
              <p:grpSpPr>
                <a:xfrm>
                  <a:off x="580103" y="-28934"/>
                  <a:ext cx="10943771" cy="6398832"/>
                  <a:chOff x="580103" y="-28934"/>
                  <a:chExt cx="10943771" cy="6398832"/>
                </a:xfrm>
              </p:grpSpPr>
              <p:sp>
                <p:nvSpPr>
                  <p:cNvPr id="10" name="직사각형 9"/>
                  <p:cNvSpPr/>
                  <p:nvPr/>
                </p:nvSpPr>
                <p:spPr>
                  <a:xfrm>
                    <a:off x="580103" y="419041"/>
                    <a:ext cx="10943771" cy="595085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>
                        <a:solidFill>
                          <a:prstClr val="white"/>
                        </a:solidFill>
                      </a:rPr>
                      <a:t>ㅁㅁ</a:t>
                    </a:r>
                  </a:p>
                </p:txBody>
              </p:sp>
              <p:cxnSp>
                <p:nvCxnSpPr>
                  <p:cNvPr id="11" name="직선 연결선 10"/>
                  <p:cNvCxnSpPr/>
                  <p:nvPr/>
                </p:nvCxnSpPr>
                <p:spPr>
                  <a:xfrm>
                    <a:off x="898305" y="0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직선 연결선 11"/>
                  <p:cNvCxnSpPr/>
                  <p:nvPr/>
                </p:nvCxnSpPr>
                <p:spPr>
                  <a:xfrm>
                    <a:off x="11236105" y="-28934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6" name="그림 15" descr="케이블이(가) 표시된 사진&#10;&#10;자동 생성된 설명">
                <a:extLst>
                  <a:ext uri="{FF2B5EF4-FFF2-40B4-BE49-F238E27FC236}">
                    <a16:creationId xmlns:a16="http://schemas.microsoft.com/office/drawing/2014/main" id="{A7F65490-E010-47D9-9ED0-B49653BDC9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74"/>
              <a:stretch/>
            </p:blipFill>
            <p:spPr>
              <a:xfrm>
                <a:off x="999710" y="648001"/>
                <a:ext cx="4312518" cy="3047720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959A408-CDEC-422A-90AC-4CAE497C4081}"/>
                </a:ext>
              </a:extLst>
            </p:cNvPr>
            <p:cNvSpPr/>
            <p:nvPr/>
          </p:nvSpPr>
          <p:spPr>
            <a:xfrm>
              <a:off x="3760335" y="2509463"/>
              <a:ext cx="3198311" cy="1178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5400" b="1" kern="0">
                  <a:ln w="3175">
                    <a:solidFill>
                      <a:prstClr val="white"/>
                    </a:solidFill>
                  </a:ln>
                  <a:solidFill>
                    <a:srgbClr val="C00000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수행 일정</a:t>
              </a:r>
              <a:endParaRPr lang="en-US" altLang="ko-KR" sz="1100" ker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59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수행 일정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9700FD2-75F7-4C57-83D8-579148159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10727"/>
              </p:ext>
            </p:extLst>
          </p:nvPr>
        </p:nvGraphicFramePr>
        <p:xfrm>
          <a:off x="1112556" y="1602664"/>
          <a:ext cx="9966887" cy="441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791">
                  <a:extLst>
                    <a:ext uri="{9D8B030D-6E8A-4147-A177-3AD203B41FA5}">
                      <a16:colId xmlns:a16="http://schemas.microsoft.com/office/drawing/2014/main" val="28254770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63400122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259550043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95447641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3497105367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792578094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35935419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9789441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22411507"/>
                    </a:ext>
                  </a:extLst>
                </a:gridCol>
              </a:tblGrid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추진사항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3115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자료수집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95350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스터디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56421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시스템 설계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02404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시스템 구현</a:t>
                      </a:r>
                      <a:endParaRPr lang="en-US" altLang="ko-KR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6329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프로토타입 구현 및 테스트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16309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보완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5498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최종 검토 및 발표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54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2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D174-F681-4AC7-B3C7-58335EEA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D09184F-88EC-4035-B5AC-3173253A7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" b="12021"/>
          <a:stretch/>
        </p:blipFill>
        <p:spPr>
          <a:xfrm>
            <a:off x="1981143" y="1783205"/>
            <a:ext cx="7691174" cy="481030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5EDFF-9D56-4803-9970-4E79540C23E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5E3857-085E-43E6-BD95-08C500B1BEED}"/>
              </a:ext>
            </a:extLst>
          </p:cNvPr>
          <p:cNvSpPr txBox="1"/>
          <p:nvPr/>
        </p:nvSpPr>
        <p:spPr>
          <a:xfrm>
            <a:off x="318592" y="669925"/>
            <a:ext cx="11673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GitHub</a:t>
            </a:r>
            <a:endParaRPr 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601CE-4790-41EF-8F4B-3B42D068A7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606A74-16F3-4120-AD7C-E29163CA28AE}"/>
              </a:ext>
            </a:extLst>
          </p:cNvPr>
          <p:cNvSpPr txBox="1"/>
          <p:nvPr/>
        </p:nvSpPr>
        <p:spPr>
          <a:xfrm>
            <a:off x="1986116" y="1388192"/>
            <a:ext cx="43243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 dirty="0">
                <a:solidFill>
                  <a:srgbClr val="000000"/>
                </a:solidFill>
                <a:ea typeface="+mn-lt"/>
                <a:cs typeface="+mn-lt"/>
              </a:rPr>
              <a:t>https://github.com/bajahoe/gitchana</a:t>
            </a:r>
            <a:endParaRPr lang="ko-KR" b="1" i="1" dirty="0">
              <a:solidFill>
                <a:srgbClr val="000000"/>
              </a:solidFill>
              <a:ea typeface="맑은 고딕"/>
            </a:endParaRPr>
          </a:p>
          <a:p>
            <a:pPr algn="l"/>
            <a:endParaRPr lang="ko-KR" altLang="en-US" b="1" i="1" dirty="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94113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5EDFF-9D56-4803-9970-4E79540C23E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5E3857-085E-43E6-BD95-08C500B1BEED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참고 자료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601CE-4790-41EF-8F4B-3B42D068A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9E733D-973D-4556-A25D-76C4C5E0EE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49" y="1710510"/>
            <a:ext cx="228193" cy="228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96CAF8-2F20-4C4E-92AF-D27EBC34EB27}"/>
              </a:ext>
            </a:extLst>
          </p:cNvPr>
          <p:cNvSpPr txBox="1"/>
          <p:nvPr/>
        </p:nvSpPr>
        <p:spPr>
          <a:xfrm>
            <a:off x="1851532" y="1596118"/>
            <a:ext cx="711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보건 복지부 통계자료</a:t>
            </a:r>
            <a:endParaRPr lang="en-US" altLang="ko-KR" b="1"/>
          </a:p>
          <a:p>
            <a:r>
              <a:rPr lang="en-US" altLang="ko-KR">
                <a:hlinkClick r:id="rId3"/>
              </a:rPr>
              <a:t>https://www.mohw.go.kr/react/al/sal0301vw.jsp?PAR_MENU_ID=04&amp;MENU_ID=0403&amp;page=1&amp;CONT_SEQ=346707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5043A3-E54E-40D1-A6D0-F038BB7AC3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4" y="2698068"/>
            <a:ext cx="228193" cy="228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4C3DA1-2403-4627-BA4A-024C70EA33E8}"/>
              </a:ext>
            </a:extLst>
          </p:cNvPr>
          <p:cNvSpPr txBox="1"/>
          <p:nvPr/>
        </p:nvSpPr>
        <p:spPr>
          <a:xfrm>
            <a:off x="1854442" y="2602726"/>
            <a:ext cx="7119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환자 이상징후 모니터링 시스템</a:t>
            </a:r>
            <a:r>
              <a:rPr lang="en-US" altLang="ko-KR" b="1"/>
              <a:t>(RRS)</a:t>
            </a:r>
          </a:p>
          <a:p>
            <a:r>
              <a:rPr lang="en-US" altLang="ko-KR">
                <a:hlinkClick r:id="rId4"/>
              </a:rPr>
              <a:t>http://blog.naver.com/PostView.nhn?blogId=neozensoft&amp;logNo=221244637721&amp;parentCategoryNo=&amp;categoryNo=13&amp;viewDate=&amp;isShowPopularPosts=true&amp;from=search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B55872-F372-4F73-9788-65886D7677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4" y="4132586"/>
            <a:ext cx="228193" cy="2281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1FF5BF-3642-4F2D-B46A-6A96D9AE4770}"/>
              </a:ext>
            </a:extLst>
          </p:cNvPr>
          <p:cNvSpPr txBox="1"/>
          <p:nvPr/>
        </p:nvSpPr>
        <p:spPr>
          <a:xfrm>
            <a:off x="1835392" y="3970569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/>
              <a:t>씨유</a:t>
            </a:r>
            <a:r>
              <a:rPr lang="ko-KR" altLang="en-US" b="1"/>
              <a:t> 메디컬 홈 </a:t>
            </a:r>
            <a:r>
              <a:rPr lang="en-US" altLang="ko-KR" b="1"/>
              <a:t>AED</a:t>
            </a:r>
          </a:p>
          <a:p>
            <a:r>
              <a:rPr lang="en-US" altLang="ko-KR">
                <a:hlinkClick r:id="rId5"/>
              </a:rPr>
              <a:t>http://momorecipe.com/221233399440</a:t>
            </a: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D174-F681-4AC7-B3C7-58335EEA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7ABDC84-5A0D-4068-A827-77A4D13A7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59" y="4797976"/>
            <a:ext cx="228193" cy="2281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25FD75-F5B9-4633-A0F7-8C727B664254}"/>
              </a:ext>
            </a:extLst>
          </p:cNvPr>
          <p:cNvSpPr txBox="1"/>
          <p:nvPr/>
        </p:nvSpPr>
        <p:spPr>
          <a:xfrm>
            <a:off x="1854442" y="4702634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워싱턴대</a:t>
            </a:r>
            <a:r>
              <a:rPr lang="en-US" altLang="ko-KR" b="1"/>
              <a:t>, AI </a:t>
            </a:r>
            <a:r>
              <a:rPr lang="ko-KR" altLang="en-US" b="1"/>
              <a:t>스피커 활용한 심장마비 감지 기술</a:t>
            </a:r>
            <a:endParaRPr lang="en-US" altLang="ko-KR" b="1"/>
          </a:p>
          <a:p>
            <a:r>
              <a:rPr lang="en-US" altLang="ko-KR">
                <a:hlinkClick r:id="rId7"/>
              </a:rPr>
              <a:t>http://www.ciokorea.com/news/124889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2AD517E-4C51-46E2-A772-A96D53E0AC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33" y="5540925"/>
            <a:ext cx="228193" cy="2281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00D93E-9664-494A-9642-8681AEC341CC}"/>
              </a:ext>
            </a:extLst>
          </p:cNvPr>
          <p:cNvSpPr txBox="1"/>
          <p:nvPr/>
        </p:nvSpPr>
        <p:spPr>
          <a:xfrm>
            <a:off x="1844916" y="5445584"/>
            <a:ext cx="711925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1">
                <a:ea typeface="맑은 고딕"/>
              </a:rPr>
              <a:t>적절한 운동의 강도</a:t>
            </a:r>
          </a:p>
          <a:p>
            <a:r>
              <a:rPr lang="en-US">
                <a:ea typeface="+mn-lt"/>
                <a:cs typeface="+mn-lt"/>
                <a:hlinkClick r:id="rId8"/>
              </a:rPr>
              <a:t>https://sev.iseverance.com/heart/health_info/disease_info/dise_sym/view.asp?con_no=48788&amp;page=1&amp;SearchField=&amp;SearchWord=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7991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7" y="1668669"/>
            <a:ext cx="8229600" cy="47164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지난 발표에서의 지적 사항</a:t>
            </a:r>
            <a:endParaRPr lang="en-US" altLang="ko-KR" sz="2400" dirty="0"/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추가적인 기능을 고려해야 하며 보다 수준 높은</a:t>
            </a:r>
            <a:r>
              <a:rPr lang="en-US" altLang="ko-KR" dirty="0">
                <a:solidFill>
                  <a:srgbClr val="A40000"/>
                </a:solidFill>
              </a:rPr>
              <a:t>(</a:t>
            </a:r>
            <a:r>
              <a:rPr lang="ko-KR" altLang="en-US" dirty="0">
                <a:solidFill>
                  <a:srgbClr val="A40000"/>
                </a:solidFill>
              </a:rPr>
              <a:t>난이도가 있음</a:t>
            </a:r>
            <a:r>
              <a:rPr lang="en-US" altLang="ko-KR" dirty="0">
                <a:solidFill>
                  <a:srgbClr val="A40000"/>
                </a:solidFill>
              </a:rPr>
              <a:t>)</a:t>
            </a:r>
            <a:r>
              <a:rPr lang="ko-KR" altLang="en-US" dirty="0">
                <a:solidFill>
                  <a:srgbClr val="A40000"/>
                </a:solidFill>
              </a:rPr>
              <a:t>기능이 필요함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응용의 확장이 필요함</a:t>
            </a:r>
            <a:r>
              <a:rPr lang="en-US" altLang="ko-KR" dirty="0">
                <a:solidFill>
                  <a:srgbClr val="A40000"/>
                </a:solidFill>
              </a:rPr>
              <a:t>, </a:t>
            </a:r>
            <a:r>
              <a:rPr lang="ko-KR" altLang="en-US" dirty="0">
                <a:solidFill>
                  <a:srgbClr val="A40000"/>
                </a:solidFill>
              </a:rPr>
              <a:t>심정지 인지 </a:t>
            </a:r>
            <a:r>
              <a:rPr lang="ko-KR" altLang="en-US" dirty="0" err="1">
                <a:solidFill>
                  <a:srgbClr val="A40000"/>
                </a:solidFill>
              </a:rPr>
              <a:t>아는방법은</a:t>
            </a:r>
            <a:r>
              <a:rPr lang="en-US" altLang="ko-KR" dirty="0">
                <a:solidFill>
                  <a:srgbClr val="A40000"/>
                </a:solidFill>
              </a:rPr>
              <a:t>?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수집한 데이터를 활용하여 활용성을 향상할 것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구현범위가 너무 단순해서 종합설계 주제로 부족해 보임</a:t>
            </a:r>
          </a:p>
        </p:txBody>
      </p:sp>
    </p:spTree>
    <p:extLst>
      <p:ext uri="{BB962C8B-B14F-4D97-AF65-F5344CB8AC3E}">
        <p14:creationId xmlns:p14="http://schemas.microsoft.com/office/powerpoint/2010/main" val="626109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67487A-F316-4880-A567-DCF2BC73DBFD}"/>
              </a:ext>
            </a:extLst>
          </p:cNvPr>
          <p:cNvSpPr txBox="1"/>
          <p:nvPr/>
        </p:nvSpPr>
        <p:spPr>
          <a:xfrm>
            <a:off x="4376057" y="2504061"/>
            <a:ext cx="3614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spc="-2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QnA</a:t>
            </a:r>
            <a:endParaRPr lang="ko-KR" altLang="en-US" sz="4000" spc="-2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734ABD-A91F-4A00-9702-8778F7EB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050">
            <a:off x="4605561" y="2428553"/>
            <a:ext cx="616578" cy="6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2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F91C2F-8E03-469D-821D-0AC632F2C3F3}"/>
              </a:ext>
            </a:extLst>
          </p:cNvPr>
          <p:cNvSpPr/>
          <p:nvPr/>
        </p:nvSpPr>
        <p:spPr>
          <a:xfrm>
            <a:off x="885825" y="1114425"/>
            <a:ext cx="3257550" cy="473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E09D2-ACF6-4B27-B4A1-5F6313169B9B}"/>
              </a:ext>
            </a:extLst>
          </p:cNvPr>
          <p:cNvSpPr txBox="1"/>
          <p:nvPr/>
        </p:nvSpPr>
        <p:spPr>
          <a:xfrm>
            <a:off x="1963269" y="1599506"/>
            <a:ext cx="11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입력모듈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00EDC-6828-4B6A-BAA7-F9DD895E777B}"/>
              </a:ext>
            </a:extLst>
          </p:cNvPr>
          <p:cNvSpPr txBox="1"/>
          <p:nvPr/>
        </p:nvSpPr>
        <p:spPr>
          <a:xfrm>
            <a:off x="1662445" y="3075418"/>
            <a:ext cx="170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블루투스 통신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5427C1-0777-46E3-8DEA-A9847775AD4F}"/>
              </a:ext>
            </a:extLst>
          </p:cNvPr>
          <p:cNvSpPr/>
          <p:nvPr/>
        </p:nvSpPr>
        <p:spPr>
          <a:xfrm>
            <a:off x="4467225" y="1114425"/>
            <a:ext cx="3257550" cy="473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99FBD-0AA0-465F-B1E1-EA9D21D6646A}"/>
              </a:ext>
            </a:extLst>
          </p:cNvPr>
          <p:cNvSpPr txBox="1"/>
          <p:nvPr/>
        </p:nvSpPr>
        <p:spPr>
          <a:xfrm>
            <a:off x="5112753" y="2280295"/>
            <a:ext cx="19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심정지 관측 모듈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17F597-101E-4447-BC9E-995A2C89D52D}"/>
              </a:ext>
            </a:extLst>
          </p:cNvPr>
          <p:cNvSpPr txBox="1"/>
          <p:nvPr/>
        </p:nvSpPr>
        <p:spPr>
          <a:xfrm>
            <a:off x="5230906" y="2711857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위치 측정 모듈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7CBF91-A700-426B-9DFC-FBF21B3C75B4}"/>
              </a:ext>
            </a:extLst>
          </p:cNvPr>
          <p:cNvSpPr/>
          <p:nvPr/>
        </p:nvSpPr>
        <p:spPr>
          <a:xfrm>
            <a:off x="8447555" y="1114425"/>
            <a:ext cx="3257550" cy="473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CCDD89-0B60-4C7F-827F-24408783F159}"/>
              </a:ext>
            </a:extLst>
          </p:cNvPr>
          <p:cNvSpPr txBox="1"/>
          <p:nvPr/>
        </p:nvSpPr>
        <p:spPr>
          <a:xfrm>
            <a:off x="8797458" y="4340632"/>
            <a:ext cx="23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메세지</a:t>
            </a:r>
            <a:r>
              <a:rPr lang="ko-KR" altLang="en-US" dirty="0"/>
              <a:t> 전송 모듈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2D3B2-FED9-41FE-BE63-5C30268C0AD3}"/>
              </a:ext>
            </a:extLst>
          </p:cNvPr>
          <p:cNvSpPr txBox="1"/>
          <p:nvPr/>
        </p:nvSpPr>
        <p:spPr>
          <a:xfrm>
            <a:off x="5514133" y="1552392"/>
            <a:ext cx="117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구조요청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5507A-995C-4FDB-8C10-8C2EF723AD3D}"/>
              </a:ext>
            </a:extLst>
          </p:cNvPr>
          <p:cNvSpPr txBox="1"/>
          <p:nvPr/>
        </p:nvSpPr>
        <p:spPr>
          <a:xfrm>
            <a:off x="10774233" y="3161879"/>
            <a:ext cx="23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340EF-6A85-4220-AB25-2C4CE9EDC625}"/>
              </a:ext>
            </a:extLst>
          </p:cNvPr>
          <p:cNvSpPr txBox="1"/>
          <p:nvPr/>
        </p:nvSpPr>
        <p:spPr>
          <a:xfrm>
            <a:off x="-1292598" y="4762927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오작동 방지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D46926-5E22-4678-B677-A945009E6FF3}"/>
              </a:ext>
            </a:extLst>
          </p:cNvPr>
          <p:cNvSpPr txBox="1"/>
          <p:nvPr/>
        </p:nvSpPr>
        <p:spPr>
          <a:xfrm>
            <a:off x="1662445" y="4181998"/>
            <a:ext cx="173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상태 표시 모듈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21C1FD-A569-4360-8E26-177ED655B597}"/>
              </a:ext>
            </a:extLst>
          </p:cNvPr>
          <p:cNvSpPr txBox="1"/>
          <p:nvPr/>
        </p:nvSpPr>
        <p:spPr>
          <a:xfrm>
            <a:off x="9037732" y="2681760"/>
            <a:ext cx="164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위치정보 요청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6207DD-5C34-40C6-8F3F-052BBFF0AD6F}"/>
              </a:ext>
            </a:extLst>
          </p:cNvPr>
          <p:cNvSpPr txBox="1"/>
          <p:nvPr/>
        </p:nvSpPr>
        <p:spPr>
          <a:xfrm>
            <a:off x="9254238" y="1568889"/>
            <a:ext cx="164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암호화 모듈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C817E6-FB4F-41C9-BDA8-93D0FF10859D}"/>
              </a:ext>
            </a:extLst>
          </p:cNvPr>
          <p:cNvSpPr txBox="1"/>
          <p:nvPr/>
        </p:nvSpPr>
        <p:spPr>
          <a:xfrm>
            <a:off x="5230906" y="3756245"/>
            <a:ext cx="173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운동 강도 측정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529F6D-73FE-46F2-A1C7-68FA5DD95A48}"/>
              </a:ext>
            </a:extLst>
          </p:cNvPr>
          <p:cNvSpPr txBox="1"/>
          <p:nvPr/>
        </p:nvSpPr>
        <p:spPr>
          <a:xfrm>
            <a:off x="5381693" y="4444252"/>
            <a:ext cx="14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메세지</a:t>
            </a:r>
            <a:r>
              <a:rPr lang="ko-KR" altLang="en-US" dirty="0"/>
              <a:t> 수신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637BAD-5F78-4FD2-9647-3C7391AD4B1D}"/>
              </a:ext>
            </a:extLst>
          </p:cNvPr>
          <p:cNvSpPr txBox="1"/>
          <p:nvPr/>
        </p:nvSpPr>
        <p:spPr>
          <a:xfrm>
            <a:off x="5743328" y="4947593"/>
            <a:ext cx="71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지도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3CB57-4AD4-4E03-A55A-D02B24F13B52}"/>
              </a:ext>
            </a:extLst>
          </p:cNvPr>
          <p:cNvSpPr txBox="1"/>
          <p:nvPr/>
        </p:nvSpPr>
        <p:spPr>
          <a:xfrm>
            <a:off x="4143370" y="3094162"/>
            <a:ext cx="170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블루투스 통신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3848104-87CE-4E71-ADDC-B124FD21BD80}"/>
              </a:ext>
            </a:extLst>
          </p:cNvPr>
          <p:cNvCxnSpPr/>
          <p:nvPr/>
        </p:nvCxnSpPr>
        <p:spPr>
          <a:xfrm flipH="1">
            <a:off x="7264073" y="2893723"/>
            <a:ext cx="1533385" cy="3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A4FC1F-906E-493D-853E-22574C421AD4}"/>
              </a:ext>
            </a:extLst>
          </p:cNvPr>
          <p:cNvCxnSpPr/>
          <p:nvPr/>
        </p:nvCxnSpPr>
        <p:spPr>
          <a:xfrm>
            <a:off x="6872623" y="1737058"/>
            <a:ext cx="1818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28A9BD5-2F84-41C0-94BF-74C35E56B5F9}"/>
              </a:ext>
            </a:extLst>
          </p:cNvPr>
          <p:cNvCxnSpPr/>
          <p:nvPr/>
        </p:nvCxnSpPr>
        <p:spPr>
          <a:xfrm flipV="1">
            <a:off x="3582186" y="3161879"/>
            <a:ext cx="395566" cy="3098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07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367011"/>
            <a:ext cx="10014245" cy="5154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지적 사항에 대한 답변</a:t>
            </a:r>
            <a:endParaRPr lang="en-US" altLang="ko-KR" sz="2400" dirty="0"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추가적인 기능을 고려해야 하며 보다 수준 높은</a:t>
            </a:r>
            <a:r>
              <a:rPr lang="en-US" altLang="ko-KR" dirty="0">
                <a:solidFill>
                  <a:srgbClr val="A40000"/>
                </a:solidFill>
                <a:ea typeface="맑은 고딕"/>
              </a:rPr>
              <a:t>(</a:t>
            </a:r>
            <a:r>
              <a:rPr lang="ko-KR" altLang="en-US" dirty="0">
                <a:solidFill>
                  <a:srgbClr val="A40000"/>
                </a:solidFill>
                <a:ea typeface="맑은 고딕"/>
              </a:rPr>
              <a:t>난이도가 있음</a:t>
            </a:r>
            <a:r>
              <a:rPr lang="en-US" altLang="ko-KR" dirty="0">
                <a:solidFill>
                  <a:srgbClr val="A40000"/>
                </a:solidFill>
                <a:ea typeface="맑은 고딕"/>
              </a:rPr>
              <a:t>)</a:t>
            </a:r>
            <a:r>
              <a:rPr lang="ko-KR" altLang="en-US" dirty="0">
                <a:solidFill>
                  <a:srgbClr val="A40000"/>
                </a:solidFill>
                <a:ea typeface="맑은 고딕"/>
              </a:rPr>
              <a:t>기능이 필요함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구현범위가 너무 단순해서 종합설계 주제로 부족해 보임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응용의 확장이 필요함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수집한 데이터를 활용하여 활용성을 향상할 것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수집한 맥박 데이터의 활용성을 높이기 위해 맥박을 이용하여 부정맥의 증상을 탐지하여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위험요소를 미리 경고하는 기능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운동 상황의 맥박 측정을 통해 실시중인 운동의 강도를 측정하는 기능을 추가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 맥박상태에 따라 </a:t>
            </a:r>
            <a:r>
              <a:rPr lang="en-US" altLang="ko-KR" dirty="0">
                <a:ea typeface="맑은 고딕"/>
              </a:rPr>
              <a:t>Normal, Warning, Emergency </a:t>
            </a:r>
            <a:r>
              <a:rPr lang="ko-KR" altLang="en-US" dirty="0">
                <a:ea typeface="맑은 고딕"/>
              </a:rPr>
              <a:t>로 나누어서 웨어러블 기기에서 </a:t>
            </a:r>
            <a:r>
              <a:rPr lang="en-US" altLang="ko-KR" dirty="0">
                <a:ea typeface="맑은 고딕"/>
              </a:rPr>
              <a:t>LED</a:t>
            </a:r>
            <a:r>
              <a:rPr lang="ko-KR" altLang="en-US" dirty="0">
                <a:ea typeface="맑은 고딕"/>
              </a:rPr>
              <a:t>를 이용하여 초록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주황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빨강 색으로 표기하여 상태를 나타내는 기능을 추가</a:t>
            </a:r>
          </a:p>
        </p:txBody>
      </p:sp>
    </p:spTree>
    <p:extLst>
      <p:ext uri="{BB962C8B-B14F-4D97-AF65-F5344CB8AC3E}">
        <p14:creationId xmlns:p14="http://schemas.microsoft.com/office/powerpoint/2010/main" val="89267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부정맥의 측정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부정맥은 심장이 너무 빠르게 뛰는 </a:t>
            </a:r>
            <a:r>
              <a:rPr lang="ko-KR" altLang="en-US" dirty="0" err="1">
                <a:ea typeface="맑은 고딕"/>
              </a:rPr>
              <a:t>빈맥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심장이 너무 느리게 뛰는 </a:t>
            </a:r>
            <a:r>
              <a:rPr lang="ko-KR" altLang="en-US" dirty="0" err="1">
                <a:ea typeface="맑은 고딕"/>
              </a:rPr>
              <a:t>서맥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불규칙적인 박동수를 보여주는 불규칙맥을 의미한다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기기 사용자의 맥박 데이터를 기준으로 운동 상태가 아닐 때 평소보다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20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회 가량 분당 맥박수가 느리게 측정 된다면 서맥</a:t>
            </a:r>
            <a:r>
              <a:rPr lang="ko-KR" altLang="en-US" dirty="0">
                <a:ea typeface="맑은 고딕"/>
              </a:rPr>
              <a:t>으로 진단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100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회 이상의 분당 맥박수를 보인다면 빈맥</a:t>
            </a:r>
            <a:r>
              <a:rPr lang="ko-KR" altLang="en-US" dirty="0">
                <a:ea typeface="맑은 고딕"/>
              </a:rPr>
              <a:t>으로 진단 하여 경고 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또 측정 데이터가 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짧은 시간동안 큰 변화</a:t>
            </a:r>
            <a:r>
              <a:rPr lang="ko-KR" altLang="en-US" dirty="0">
                <a:ea typeface="맑은 고딕"/>
              </a:rPr>
              <a:t>를 보인다면 불규칙 맥으로 진단하고 역시 경고한다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635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운동 강도 측정</a:t>
            </a: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운동 시의 분당 맥박수는 자신의 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최대 심장 박동수의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5~60%, </a:t>
            </a:r>
            <a:r>
              <a:rPr lang="ko-KR" altLang="en-US" dirty="0">
                <a:ea typeface="맑은 고딕"/>
              </a:rPr>
              <a:t>평균적으로 </a:t>
            </a:r>
            <a:r>
              <a:rPr lang="en-US" altLang="ko-KR" dirty="0"/>
              <a:t>(220 - </a:t>
            </a:r>
            <a:r>
              <a:rPr lang="ko-KR" altLang="en-US" dirty="0"/>
              <a:t>본인 나이</a:t>
            </a:r>
            <a:r>
              <a:rPr lang="en-US" altLang="ko-KR" dirty="0"/>
              <a:t>) ⅹ 0.5~ 0.6 </a:t>
            </a:r>
            <a:r>
              <a:rPr lang="ko-KR" altLang="en-US" dirty="0"/>
              <a:t>회의 공식을 보인다</a:t>
            </a:r>
            <a:r>
              <a:rPr lang="en-US" altLang="ko-KR" dirty="0"/>
              <a:t>.</a:t>
            </a:r>
            <a:endParaRPr lang="ko-KR" altLang="en-US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착용자가 기능의 사용을 원할 시 높은 강도의 운동을 통해 한번 최대 심장 박동 수를 측정하고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이후에 운동 기능을 키고 운동할 때 데이터의 비교를 통해 맥박이 운동 시의 분당 맥박수 보다 높으면 고강도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현저히 낮다면 </a:t>
            </a:r>
            <a:r>
              <a:rPr lang="ko-KR" altLang="en-US" dirty="0" err="1">
                <a:ea typeface="맑은 고딕"/>
              </a:rPr>
              <a:t>저강도</a:t>
            </a:r>
            <a:r>
              <a:rPr lang="ko-KR" altLang="en-US" dirty="0">
                <a:ea typeface="맑은 고딕"/>
              </a:rPr>
              <a:t> 운동 상태로 판단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이에 대한 정보를 사용자에게 알려준다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093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/>
              <a:t>지적 사항에 대한 답변</a:t>
            </a:r>
            <a:endParaRPr lang="en-US" altLang="ko-KR" sz="2400" dirty="0"/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심정지 인지 </a:t>
            </a:r>
            <a:r>
              <a:rPr lang="ko-KR" altLang="en-US" dirty="0" err="1">
                <a:solidFill>
                  <a:srgbClr val="A40000"/>
                </a:solidFill>
              </a:rPr>
              <a:t>아는방법은</a:t>
            </a:r>
            <a:r>
              <a:rPr lang="en-US" altLang="ko-KR" dirty="0">
                <a:solidFill>
                  <a:srgbClr val="A40000"/>
                </a:solidFill>
              </a:rPr>
              <a:t>?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solidFill>
                <a:srgbClr val="FF0000"/>
              </a:solidFill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/>
              <a:t>심정지는</a:t>
            </a:r>
            <a:r>
              <a:rPr lang="en-US" altLang="ko-KR" dirty="0"/>
              <a:t> </a:t>
            </a:r>
            <a:r>
              <a:rPr lang="ko-KR" altLang="en-US" dirty="0"/>
              <a:t>심장이 정지하는 현상으로</a:t>
            </a:r>
            <a:r>
              <a:rPr lang="en-US" altLang="ko-KR" dirty="0"/>
              <a:t> </a:t>
            </a:r>
            <a:r>
              <a:rPr lang="ko-KR" altLang="en-US" dirty="0"/>
              <a:t>눈이 뒤집히거나</a:t>
            </a:r>
            <a:r>
              <a:rPr lang="en-US" altLang="ko-KR" dirty="0"/>
              <a:t> </a:t>
            </a:r>
            <a:r>
              <a:rPr lang="ko-KR" altLang="en-US" dirty="0"/>
              <a:t>의식을 잃어 인사불성 상태가 되고</a:t>
            </a:r>
            <a:r>
              <a:rPr lang="en-US" altLang="ko-KR" dirty="0"/>
              <a:t>, </a:t>
            </a:r>
            <a:r>
              <a:rPr lang="ko-KR" altLang="en-US" dirty="0"/>
              <a:t>호흡이 어려워 창백해지는 증상</a:t>
            </a:r>
            <a:r>
              <a:rPr lang="en-US" altLang="ko-KR" dirty="0"/>
              <a:t>, </a:t>
            </a:r>
            <a:r>
              <a:rPr lang="ko-KR" altLang="en-US" b="1" dirty="0"/>
              <a:t>맥박이 뛰지 않는 증상</a:t>
            </a:r>
            <a:r>
              <a:rPr lang="ko-KR" altLang="en-US" dirty="0"/>
              <a:t>을 보인다</a:t>
            </a:r>
            <a:r>
              <a:rPr lang="en-US" altLang="ko-KR" dirty="0"/>
              <a:t>. </a:t>
            </a:r>
            <a:r>
              <a:rPr lang="ko-KR" altLang="en-US" dirty="0"/>
              <a:t>여기서 우리는 맥박 데이터의 측정을 통해 맥박이 사라지는 순간을 감지할 것이며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A40000"/>
                </a:solidFill>
              </a:rPr>
              <a:t>맥박이 매우 낮아지고</a:t>
            </a:r>
            <a:r>
              <a:rPr lang="en-US" altLang="ko-KR" dirty="0"/>
              <a:t>, </a:t>
            </a:r>
            <a:r>
              <a:rPr lang="ko-KR" altLang="en-US" dirty="0"/>
              <a:t>그 상황이 </a:t>
            </a:r>
            <a:r>
              <a:rPr lang="ko-KR" altLang="en-US" b="1" dirty="0">
                <a:solidFill>
                  <a:srgbClr val="A40000"/>
                </a:solidFill>
              </a:rPr>
              <a:t>수 초간 지속되며</a:t>
            </a:r>
            <a:r>
              <a:rPr lang="en-US" altLang="ko-KR" dirty="0">
                <a:solidFill>
                  <a:srgbClr val="A40000"/>
                </a:solidFill>
              </a:rPr>
              <a:t>, </a:t>
            </a:r>
            <a:r>
              <a:rPr lang="ko-KR" altLang="en-US" b="1" dirty="0">
                <a:solidFill>
                  <a:srgbClr val="A40000"/>
                </a:solidFill>
              </a:rPr>
              <a:t>기기의 오류가 아니라고 판단 </a:t>
            </a:r>
            <a:r>
              <a:rPr lang="ko-KR" altLang="en-US" dirty="0"/>
              <a:t>되는 순간을 심정지 상황으로 나타낼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417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D6CAE4-9DBD-4E0B-9474-C38BA0DDC328}"/>
              </a:ext>
            </a:extLst>
          </p:cNvPr>
          <p:cNvSpPr/>
          <p:nvPr/>
        </p:nvSpPr>
        <p:spPr>
          <a:xfrm>
            <a:off x="1118811" y="5117240"/>
            <a:ext cx="26158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연구 개발 배경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심정지 환자의 증가 추세에도 불구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심정지 생존 확률</a:t>
            </a:r>
            <a:r>
              <a:rPr lang="ko-KR" altLang="en-US" sz="1200" dirty="0">
                <a:solidFill>
                  <a:srgbClr val="C00000"/>
                </a:solidFill>
              </a:rPr>
              <a:t>은 약 </a:t>
            </a:r>
            <a:r>
              <a:rPr lang="en-US" altLang="ko-KR" sz="1200" dirty="0">
                <a:solidFill>
                  <a:srgbClr val="C00000"/>
                </a:solidFill>
              </a:rPr>
              <a:t>9%.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1BB492-DE63-4C5F-894F-33A5531EBC32}"/>
              </a:ext>
            </a:extLst>
          </p:cNvPr>
          <p:cNvSpPr/>
          <p:nvPr/>
        </p:nvSpPr>
        <p:spPr>
          <a:xfrm>
            <a:off x="4268786" y="5113736"/>
            <a:ext cx="31526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목표</a:t>
            </a:r>
            <a:endParaRPr lang="en-US" altLang="ko-KR" sz="9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착용자의 </a:t>
            </a:r>
            <a:r>
              <a:rPr lang="ko-KR" altLang="en-US" sz="1200" b="1">
                <a:solidFill>
                  <a:srgbClr val="C00000"/>
                </a:solidFill>
              </a:rPr>
              <a:t>맥박 상태를 상시 확인</a:t>
            </a:r>
            <a:r>
              <a:rPr lang="ko-KR" altLang="en-US" sz="1200">
                <a:solidFill>
                  <a:srgbClr val="C00000"/>
                </a:solidFill>
              </a:rPr>
              <a:t>하여 </a:t>
            </a:r>
            <a:r>
              <a:rPr lang="ko-KR" altLang="en-US" sz="1200" b="1">
                <a:solidFill>
                  <a:srgbClr val="C00000"/>
                </a:solidFill>
              </a:rPr>
              <a:t>응급</a:t>
            </a:r>
            <a:endParaRPr lang="en-US" altLang="ko-KR" sz="12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>
                <a:solidFill>
                  <a:srgbClr val="C00000"/>
                </a:solidFill>
              </a:rPr>
              <a:t>상황을 대비</a:t>
            </a:r>
            <a:r>
              <a:rPr lang="ko-KR" altLang="en-US" sz="1200">
                <a:solidFill>
                  <a:srgbClr val="C00000"/>
                </a:solidFill>
              </a:rPr>
              <a:t> 하는 시스템을 구축한다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5D6718-A781-4F63-9989-3F47E2A62B5B}"/>
              </a:ext>
            </a:extLst>
          </p:cNvPr>
          <p:cNvSpPr/>
          <p:nvPr/>
        </p:nvSpPr>
        <p:spPr>
          <a:xfrm>
            <a:off x="7955561" y="5069869"/>
            <a:ext cx="3487056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효과</a:t>
            </a:r>
            <a:endParaRPr lang="en-US" altLang="ko-KR" sz="16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주변에 쉽게 도움을 청할 수 없는 </a:t>
            </a:r>
            <a:r>
              <a:rPr lang="ko-KR" altLang="en-US" sz="1200" b="1">
                <a:solidFill>
                  <a:srgbClr val="C00000"/>
                </a:solidFill>
              </a:rPr>
              <a:t>심정지 환자를 조기에 발견</a:t>
            </a:r>
            <a:r>
              <a:rPr lang="ko-KR" altLang="en-US" sz="1200">
                <a:solidFill>
                  <a:srgbClr val="C00000"/>
                </a:solidFill>
              </a:rPr>
              <a:t>하여 심정지로 인한 </a:t>
            </a:r>
            <a:r>
              <a:rPr lang="ko-KR" altLang="en-US" sz="1200" b="1">
                <a:solidFill>
                  <a:srgbClr val="C00000"/>
                </a:solidFill>
              </a:rPr>
              <a:t>사망률 감소</a:t>
            </a:r>
            <a:r>
              <a:rPr lang="ko-KR" altLang="en-US" sz="1200">
                <a:solidFill>
                  <a:srgbClr val="C00000"/>
                </a:solidFill>
              </a:rPr>
              <a:t>시킬 수 있도록 함</a:t>
            </a:r>
            <a:endParaRPr lang="en-US" altLang="ko-KR" sz="1200">
              <a:solidFill>
                <a:srgbClr val="C00000"/>
              </a:solidFill>
            </a:endParaRPr>
          </a:p>
        </p:txBody>
      </p:sp>
      <p:sp>
        <p:nvSpPr>
          <p:cNvPr id="25" name="모서리가 둥근 직사각형 39">
            <a:extLst>
              <a:ext uri="{FF2B5EF4-FFF2-40B4-BE49-F238E27FC236}">
                <a16:creationId xmlns:a16="http://schemas.microsoft.com/office/drawing/2014/main" id="{E1CD3EDA-1B5C-4C99-AC11-EF75D65207C4}"/>
              </a:ext>
            </a:extLst>
          </p:cNvPr>
          <p:cNvSpPr/>
          <p:nvPr/>
        </p:nvSpPr>
        <p:spPr>
          <a:xfrm>
            <a:off x="1574494" y="1742078"/>
            <a:ext cx="355887" cy="3708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E1FC2D-E133-431C-A0E3-BEBA8B2C51A6}"/>
              </a:ext>
            </a:extLst>
          </p:cNvPr>
          <p:cNvSpPr/>
          <p:nvPr/>
        </p:nvSpPr>
        <p:spPr>
          <a:xfrm rot="10800000">
            <a:off x="1682300" y="4931682"/>
            <a:ext cx="140269" cy="2763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79358D-62B4-4E15-BAFA-0E43A814F965}"/>
              </a:ext>
            </a:extLst>
          </p:cNvPr>
          <p:cNvSpPr/>
          <p:nvPr/>
        </p:nvSpPr>
        <p:spPr>
          <a:xfrm>
            <a:off x="1626704" y="5132994"/>
            <a:ext cx="251460" cy="2514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E1C4715-68E2-4DA8-9697-E438EC7B7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02635"/>
              </p:ext>
            </p:extLst>
          </p:nvPr>
        </p:nvGraphicFramePr>
        <p:xfrm>
          <a:off x="1572324" y="1870596"/>
          <a:ext cx="358057" cy="345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90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80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70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60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40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30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DA9191AB-2D38-4CE0-BC82-8AFE229F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61" y="2319657"/>
            <a:ext cx="2300849" cy="2300849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83A67DD3-875F-44AB-8BFF-695C2BD85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6069179" y="3684792"/>
            <a:ext cx="155351" cy="15535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73FC08-DB37-4738-B463-9E1B08BEB999}"/>
              </a:ext>
            </a:extLst>
          </p:cNvPr>
          <p:cNvGrpSpPr/>
          <p:nvPr/>
        </p:nvGrpSpPr>
        <p:grpSpPr>
          <a:xfrm>
            <a:off x="8576556" y="1793250"/>
            <a:ext cx="2561667" cy="3125860"/>
            <a:chOff x="8576556" y="1793250"/>
            <a:chExt cx="2561667" cy="3125860"/>
          </a:xfrm>
        </p:grpSpPr>
        <p:sp>
          <p:nvSpPr>
            <p:cNvPr id="2" name="사다리꼴 1">
              <a:extLst>
                <a:ext uri="{FF2B5EF4-FFF2-40B4-BE49-F238E27FC236}">
                  <a16:creationId xmlns:a16="http://schemas.microsoft.com/office/drawing/2014/main" id="{D6874693-EE44-409E-A2B4-405E1859C52B}"/>
                </a:ext>
              </a:extLst>
            </p:cNvPr>
            <p:cNvSpPr/>
            <p:nvPr/>
          </p:nvSpPr>
          <p:spPr>
            <a:xfrm>
              <a:off x="8616007" y="3859787"/>
              <a:ext cx="2464502" cy="1059323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BE17297-F938-48F1-8F64-E4EA823CA32A}"/>
                </a:ext>
              </a:extLst>
            </p:cNvPr>
            <p:cNvGrpSpPr/>
            <p:nvPr/>
          </p:nvGrpSpPr>
          <p:grpSpPr>
            <a:xfrm>
              <a:off x="8576556" y="1793250"/>
              <a:ext cx="2561667" cy="2406324"/>
              <a:chOff x="4276594" y="1022799"/>
              <a:chExt cx="3083785" cy="2630973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1FAF090-DF46-46E5-BDB0-7753E42EF14E}"/>
                  </a:ext>
                </a:extLst>
              </p:cNvPr>
              <p:cNvGrpSpPr/>
              <p:nvPr/>
            </p:nvGrpSpPr>
            <p:grpSpPr>
              <a:xfrm>
                <a:off x="4276594" y="1022799"/>
                <a:ext cx="3083785" cy="2630973"/>
                <a:chOff x="4548747" y="447791"/>
                <a:chExt cx="2811632" cy="2398782"/>
              </a:xfrm>
            </p:grpSpPr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E2B0828A-6550-4B61-B7CA-BF92DB7FDC1E}"/>
                    </a:ext>
                  </a:extLst>
                </p:cNvPr>
                <p:cNvSpPr/>
                <p:nvPr/>
              </p:nvSpPr>
              <p:spPr>
                <a:xfrm>
                  <a:off x="4548747" y="447791"/>
                  <a:ext cx="2811632" cy="23987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BF6FFF65-0220-453E-8293-B84EC9FD5E10}"/>
                    </a:ext>
                  </a:extLst>
                </p:cNvPr>
                <p:cNvSpPr/>
                <p:nvPr/>
              </p:nvSpPr>
              <p:spPr>
                <a:xfrm>
                  <a:off x="4726021" y="598990"/>
                  <a:ext cx="2455409" cy="2094866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FBC2C53-D8C2-4729-9547-49CBF16D976E}"/>
                  </a:ext>
                </a:extLst>
              </p:cNvPr>
              <p:cNvGrpSpPr/>
              <p:nvPr/>
            </p:nvGrpSpPr>
            <p:grpSpPr>
              <a:xfrm>
                <a:off x="5220650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65172836-CE00-4C93-9BBA-9A1309B8161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F755DEC-E55D-4072-965D-64BD75691F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861FFE7A-E8AF-447E-8754-506756AA5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083DB195-5F90-4BFF-9CBE-06471E1EF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B5E7D77B-C312-439E-9DDB-FCF54D76D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B92E9211-C1BC-40DC-ADDF-8933C09BA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B289242B-A091-4A59-BD15-2B3738F4FFB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E00F5A8-8915-4A7D-A4F0-3252F89AA9EC}"/>
                  </a:ext>
                </a:extLst>
              </p:cNvPr>
              <p:cNvGrpSpPr/>
              <p:nvPr/>
            </p:nvGrpSpPr>
            <p:grpSpPr>
              <a:xfrm>
                <a:off x="5586468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134BE57A-6084-466F-B4A4-B8B1777FCAD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839C24BD-4DF9-4D18-A892-EA7DA61B2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D38DFFA-EE6B-41A3-AE0C-748F640F1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B78B95C8-45E3-4192-85F2-7342FF58A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FC73C034-0815-4822-9F8B-B3F7B15A0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EC273574-EDC8-46EA-95CC-9358F76DB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08A49205-7A87-4985-9894-B7DE164B6A83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A2C7EA2-79CC-4B28-A2D0-7561E5C74CF1}"/>
                  </a:ext>
                </a:extLst>
              </p:cNvPr>
              <p:cNvGrpSpPr/>
              <p:nvPr/>
            </p:nvGrpSpPr>
            <p:grpSpPr>
              <a:xfrm>
                <a:off x="596200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DB56CEDD-D020-4711-B072-BFC8FC035898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2F4203C-D030-4032-82C0-8A0C51597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E3163B22-EB45-458C-979D-32310D9FF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8D46DEE-1158-4A05-9A66-5704D7F58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9931922E-164F-4DDC-B4C7-A7DE7D1F8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E0C0C0D2-EDEF-4858-95E1-33A6D1727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4474D902-0A62-4794-9B8B-AEB25BD5A12D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307408E1-B45A-4D5D-BC7A-CAEB27E30620}"/>
                  </a:ext>
                </a:extLst>
              </p:cNvPr>
              <p:cNvGrpSpPr/>
              <p:nvPr/>
            </p:nvGrpSpPr>
            <p:grpSpPr>
              <a:xfrm>
                <a:off x="6347475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290362B8-CC3E-4440-BD57-289639A71A05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FB5BD166-11BA-4DAA-B79C-518C9AA1E6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D37699DB-6E15-48F5-BCA5-BD85C153C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1CB5B4E7-4B9A-4CD7-895C-B3D595664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61066396-0098-40F0-954D-FA0E05ACBE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7C29D847-2224-43F1-B910-1DA61A9E0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633046EC-D346-4ADC-8B91-18B9E30A1D6F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D9F8CE6F-883F-45CD-8F8F-FF5FD518930D}"/>
                  </a:ext>
                </a:extLst>
              </p:cNvPr>
              <p:cNvGrpSpPr/>
              <p:nvPr/>
            </p:nvGrpSpPr>
            <p:grpSpPr>
              <a:xfrm>
                <a:off x="671259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C63511FE-A33A-47FC-8573-6F7416CEB249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1BA88719-11C9-4F2B-9C70-49B0AAFF6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13C78356-CA56-4138-B3C7-7F45A3382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662826F4-C478-485D-9631-5CE181D88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D94768C9-32AC-458B-8B99-EE641BB21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E6E2CCB0-149C-48FF-AF5B-C725855EE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6164C12-942B-4B20-BA7F-0A452EBB9F6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82BE2F65-34C0-484A-B40F-3F9B20A24816}"/>
                  </a:ext>
                </a:extLst>
              </p:cNvPr>
              <p:cNvCxnSpPr>
                <a:endCxn id="84" idx="1"/>
              </p:cNvCxnSpPr>
              <p:nvPr/>
            </p:nvCxnSpPr>
            <p:spPr>
              <a:xfrm flipH="1">
                <a:off x="4471027" y="2337452"/>
                <a:ext cx="772057" cy="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F1F5DFA-BBF7-4E20-B24E-CC89DF30418E}"/>
                </a:ext>
              </a:extLst>
            </p:cNvPr>
            <p:cNvSpPr txBox="1"/>
            <p:nvPr/>
          </p:nvSpPr>
          <p:spPr>
            <a:xfrm>
              <a:off x="9518977" y="3470081"/>
              <a:ext cx="7060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rgbClr val="C00000"/>
                  </a:solidFill>
                </a:rPr>
                <a:t>78</a:t>
              </a:r>
              <a:endParaRPr lang="ko-KR" altLang="en-US" sz="3200" b="1">
                <a:solidFill>
                  <a:srgbClr val="C00000"/>
                </a:solidFill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5A4D62F-4CBF-4234-9388-35E8D7D09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6590" y="3746100"/>
              <a:ext cx="155351" cy="155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58051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1684</Words>
  <Application>Microsoft Office PowerPoint</Application>
  <PresentationFormat>와이드스크린</PresentationFormat>
  <Paragraphs>336</Paragraphs>
  <Slides>41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a타이틀고딕2</vt:lpstr>
      <vt:lpstr>a타이틀고딕4</vt:lpstr>
      <vt:lpstr>THE정고딕150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 </vt:lpstr>
      <vt:lpstr> 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동윤 조</cp:lastModifiedBy>
  <cp:revision>35</cp:revision>
  <dcterms:created xsi:type="dcterms:W3CDTF">2019-09-16T04:09:28Z</dcterms:created>
  <dcterms:modified xsi:type="dcterms:W3CDTF">2020-01-22T08:53:03Z</dcterms:modified>
</cp:coreProperties>
</file>