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70" r:id="rId2"/>
    <p:sldId id="263" r:id="rId3"/>
    <p:sldId id="296" r:id="rId4"/>
    <p:sldId id="301" r:id="rId5"/>
    <p:sldId id="302" r:id="rId6"/>
    <p:sldId id="304" r:id="rId7"/>
    <p:sldId id="305" r:id="rId8"/>
    <p:sldId id="303" r:id="rId9"/>
    <p:sldId id="298" r:id="rId10"/>
    <p:sldId id="297" r:id="rId11"/>
    <p:sldId id="271" r:id="rId12"/>
    <p:sldId id="281" r:id="rId13"/>
    <p:sldId id="292" r:id="rId14"/>
    <p:sldId id="293" r:id="rId15"/>
    <p:sldId id="308" r:id="rId16"/>
    <p:sldId id="309" r:id="rId17"/>
    <p:sldId id="310" r:id="rId18"/>
    <p:sldId id="311" r:id="rId19"/>
    <p:sldId id="314" r:id="rId20"/>
    <p:sldId id="283" r:id="rId21"/>
    <p:sldId id="312" r:id="rId22"/>
    <p:sldId id="313" r:id="rId23"/>
    <p:sldId id="272" r:id="rId24"/>
    <p:sldId id="337" r:id="rId25"/>
    <p:sldId id="318" r:id="rId26"/>
    <p:sldId id="319" r:id="rId27"/>
    <p:sldId id="284" r:id="rId28"/>
    <p:sldId id="273" r:id="rId29"/>
    <p:sldId id="315" r:id="rId30"/>
    <p:sldId id="316" r:id="rId31"/>
    <p:sldId id="317" r:id="rId32"/>
    <p:sldId id="325" r:id="rId33"/>
    <p:sldId id="329" r:id="rId34"/>
    <p:sldId id="326" r:id="rId35"/>
    <p:sldId id="330" r:id="rId36"/>
    <p:sldId id="333" r:id="rId37"/>
    <p:sldId id="331" r:id="rId38"/>
    <p:sldId id="332" r:id="rId39"/>
    <p:sldId id="288" r:id="rId40"/>
    <p:sldId id="274" r:id="rId41"/>
    <p:sldId id="327" r:id="rId42"/>
    <p:sldId id="328" r:id="rId43"/>
    <p:sldId id="334" r:id="rId44"/>
    <p:sldId id="335" r:id="rId45"/>
    <p:sldId id="336" r:id="rId46"/>
    <p:sldId id="289" r:id="rId47"/>
    <p:sldId id="279" r:id="rId48"/>
    <p:sldId id="290" r:id="rId49"/>
    <p:sldId id="278" r:id="rId50"/>
    <p:sldId id="294" r:id="rId51"/>
    <p:sldId id="299" r:id="rId52"/>
    <p:sldId id="291" r:id="rId53"/>
    <p:sldId id="320" r:id="rId54"/>
    <p:sldId id="321" r:id="rId55"/>
    <p:sldId id="322" r:id="rId56"/>
    <p:sldId id="323" r:id="rId57"/>
    <p:sldId id="324" r:id="rId58"/>
    <p:sldId id="256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E9"/>
    <a:srgbClr val="A40000"/>
    <a:srgbClr val="FFCFCF"/>
    <a:srgbClr val="FFDDDD"/>
    <a:srgbClr val="D6E9EF"/>
    <a:srgbClr val="1F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E8786-D3B8-41BC-B2BF-B570906703BD}" v="11165" dt="2020-02-13T07:51:24.356"/>
    <p1510:client id="{93720949-1A37-40E5-BE34-30CBC8BDB399}" v="2042" dt="2020-02-13T07:46:34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1425" autoAdjust="0"/>
  </p:normalViewPr>
  <p:slideViewPr>
    <p:cSldViewPr snapToGrid="0">
      <p:cViewPr varScale="1">
        <p:scale>
          <a:sx n="78" d="100"/>
          <a:sy n="78" d="100"/>
        </p:scale>
        <p:origin x="854" y="67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5CD8-DAED-4036-93A0-4702706044AC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6D9D5-6AFC-4E91-9A45-69B4848B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6D9D5-6AFC-4E91-9A45-69B4848BE0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4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0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sev.iseverance.com/heart/health_info/disease_info/dise_sym/view.asp?con_no=48788&amp;page=1&amp;SearchField=&amp;SearchWord=" TargetMode="External"/><Relationship Id="rId3" Type="http://schemas.openxmlformats.org/officeDocument/2006/relationships/hyperlink" Target="https://www.mohw.go.kr/react/al/sal0301vw.jsp?PAR_MENU_ID=04&amp;MENU_ID=0403&amp;page=1&amp;CONT_SEQ=346707" TargetMode="External"/><Relationship Id="rId7" Type="http://schemas.openxmlformats.org/officeDocument/2006/relationships/hyperlink" Target="http://www.ciokorea.com/news/12488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hyperlink" Target="http://momorecipe.com/221233399440" TargetMode="External"/><Relationship Id="rId4" Type="http://schemas.openxmlformats.org/officeDocument/2006/relationships/hyperlink" Target="http://blog.naver.com/PostView.nhn?blogId=neozensoft&amp;logNo=221244637721&amp;parentCategoryNo=&amp;categoryNo=13&amp;viewDate=&amp;isShowPopularPosts=true&amp;from=search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3485356" y="2746941"/>
            <a:ext cx="522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웨어러블 심정지 관측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57F305-4770-49FD-AD34-6035A812ADD2}"/>
              </a:ext>
            </a:extLst>
          </p:cNvPr>
          <p:cNvCxnSpPr>
            <a:cxnSpLocks/>
          </p:cNvCxnSpPr>
          <p:nvPr/>
        </p:nvCxnSpPr>
        <p:spPr>
          <a:xfrm>
            <a:off x="3204712" y="3429000"/>
            <a:ext cx="5939288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487F1E-7AA4-4E19-BD37-0556ED491E35}"/>
              </a:ext>
            </a:extLst>
          </p:cNvPr>
          <p:cNvSpPr txBox="1"/>
          <p:nvPr/>
        </p:nvSpPr>
        <p:spPr>
          <a:xfrm>
            <a:off x="8987288" y="4569834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박정민 지도교수님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33334-7A99-4BF7-88D8-8029AF7B237B}"/>
              </a:ext>
            </a:extLst>
          </p:cNvPr>
          <p:cNvSpPr txBox="1"/>
          <p:nvPr/>
        </p:nvSpPr>
        <p:spPr>
          <a:xfrm>
            <a:off x="8875078" y="511219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2015152033 </a:t>
            </a:r>
            <a:r>
              <a:rPr lang="ko-KR" altLang="en-US" sz="1600" err="1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임종운</a:t>
            </a:r>
            <a:endParaRPr lang="ko-KR" altLang="en-US" sz="1600">
              <a:solidFill>
                <a:srgbClr val="C00000"/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74E40-78DF-4A8E-9E96-CAFAC319E52F}"/>
              </a:ext>
            </a:extLst>
          </p:cNvPr>
          <p:cNvSpPr txBox="1"/>
          <p:nvPr/>
        </p:nvSpPr>
        <p:spPr>
          <a:xfrm>
            <a:off x="8875078" y="5573381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2015152036 </a:t>
            </a:r>
            <a:r>
              <a:rPr lang="ko-KR" altLang="en-US" sz="1600">
                <a:solidFill>
                  <a:srgbClr val="C00000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조동윤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3009546" y="2731039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관련 연구 및 사례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60BDFA-C1FF-4276-97D7-D786D9E45A7F}"/>
              </a:ext>
            </a:extLst>
          </p:cNvPr>
          <p:cNvSpPr/>
          <p:nvPr/>
        </p:nvSpPr>
        <p:spPr>
          <a:xfrm>
            <a:off x="711846" y="2234361"/>
            <a:ext cx="3495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환자 이상징후 모니터링 시스템</a:t>
            </a:r>
            <a:r>
              <a:rPr lang="en-US" altLang="ko-KR" sz="1600" b="1">
                <a:solidFill>
                  <a:srgbClr val="C00000"/>
                </a:solidFill>
              </a:rPr>
              <a:t>(RRS)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A62F-2D19-4281-8869-4E3B66D20F37}"/>
              </a:ext>
            </a:extLst>
          </p:cNvPr>
          <p:cNvSpPr txBox="1"/>
          <p:nvPr/>
        </p:nvSpPr>
        <p:spPr>
          <a:xfrm>
            <a:off x="975359" y="2708149"/>
            <a:ext cx="48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Rapid Response System.</a:t>
            </a:r>
            <a:r>
              <a:rPr lang="ko-KR" altLang="en-US" sz="1200">
                <a:solidFill>
                  <a:srgbClr val="C00000"/>
                </a:solidFill>
              </a:rPr>
              <a:t>의 약자로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모니터링을 통해 일반 병실에 입원한 환자의 이상수치를 확인</a:t>
            </a:r>
            <a:r>
              <a:rPr lang="ko-KR" altLang="en-US" sz="1200">
                <a:solidFill>
                  <a:srgbClr val="C00000"/>
                </a:solidFill>
              </a:rPr>
              <a:t>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환자의 이상 수치를 의료진에게 알려 신속한 대응</a:t>
            </a:r>
            <a:r>
              <a:rPr lang="ko-KR" altLang="en-US" sz="1200">
                <a:solidFill>
                  <a:srgbClr val="C00000"/>
                </a:solidFill>
              </a:rPr>
              <a:t>을 하는 체계이다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65543-D947-4BBD-B5FA-5A5289C6CB8E}"/>
              </a:ext>
            </a:extLst>
          </p:cNvPr>
          <p:cNvSpPr txBox="1"/>
          <p:nvPr/>
        </p:nvSpPr>
        <p:spPr>
          <a:xfrm>
            <a:off x="975359" y="3516573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이상 징후의 관찰을 통해 </a:t>
            </a:r>
            <a:r>
              <a:rPr lang="ko-KR" altLang="en-US" sz="1200" b="1">
                <a:solidFill>
                  <a:srgbClr val="C00000"/>
                </a:solidFill>
              </a:rPr>
              <a:t>심정지 가능성을 차단</a:t>
            </a:r>
            <a:r>
              <a:rPr lang="ko-KR" altLang="en-US" sz="1200">
                <a:solidFill>
                  <a:srgbClr val="C00000"/>
                </a:solidFill>
              </a:rPr>
              <a:t>하여 심장 발작의 비율을 줄이고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빠른 대응 체계를 통해 </a:t>
            </a:r>
            <a:r>
              <a:rPr lang="ko-KR" altLang="en-US" sz="1200" b="1">
                <a:solidFill>
                  <a:srgbClr val="C00000"/>
                </a:solidFill>
              </a:rPr>
              <a:t>사망률을 현저히 줄인다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48AC5B-BF82-4739-8E37-8F225E75D9C7}"/>
              </a:ext>
            </a:extLst>
          </p:cNvPr>
          <p:cNvSpPr txBox="1"/>
          <p:nvPr/>
        </p:nvSpPr>
        <p:spPr>
          <a:xfrm>
            <a:off x="975360" y="4140430"/>
            <a:ext cx="48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심정지를 알아 내는 것은 아니다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 b="1">
                <a:solidFill>
                  <a:srgbClr val="C00000"/>
                </a:solidFill>
              </a:rPr>
              <a:t>입원한 환자만을 대상</a:t>
            </a:r>
            <a:r>
              <a:rPr lang="ko-KR" altLang="en-US" sz="1200">
                <a:solidFill>
                  <a:srgbClr val="C00000"/>
                </a:solidFill>
              </a:rPr>
              <a:t>으로 한다는 한계와 병원이 도입하기엔 </a:t>
            </a:r>
            <a:r>
              <a:rPr lang="ko-KR" altLang="en-US" sz="1200" b="1">
                <a:solidFill>
                  <a:srgbClr val="C00000"/>
                </a:solidFill>
              </a:rPr>
              <a:t>비용적인 부담</a:t>
            </a:r>
            <a:r>
              <a:rPr lang="ko-KR" altLang="en-US" sz="1200">
                <a:solidFill>
                  <a:srgbClr val="C00000"/>
                </a:solidFill>
              </a:rPr>
              <a:t>이 크다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0EF450-1199-42CF-9935-04468CCBA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19"/>
          <a:stretch/>
        </p:blipFill>
        <p:spPr bwMode="auto">
          <a:xfrm>
            <a:off x="6392395" y="1375681"/>
            <a:ext cx="5118756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D26CB-3A85-4CEA-BEF7-8F90E58B529A}"/>
              </a:ext>
            </a:extLst>
          </p:cNvPr>
          <p:cNvSpPr txBox="1"/>
          <p:nvPr/>
        </p:nvSpPr>
        <p:spPr>
          <a:xfrm>
            <a:off x="8951773" y="3350661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※ NEWS </a:t>
            </a:r>
            <a:r>
              <a:rPr lang="ko-KR" altLang="en-US" sz="1000" b="1">
                <a:solidFill>
                  <a:srgbClr val="C00000"/>
                </a:solidFill>
              </a:rPr>
              <a:t>란</a:t>
            </a:r>
            <a:r>
              <a:rPr lang="en-US" altLang="ko-KR" sz="1000" b="1">
                <a:solidFill>
                  <a:srgbClr val="C00000"/>
                </a:solidFill>
              </a:rPr>
              <a:t>? </a:t>
            </a:r>
            <a:endParaRPr lang="ko-KR" altLang="en-US" sz="1000">
              <a:solidFill>
                <a:srgbClr val="C00000"/>
              </a:solidFill>
            </a:endParaRPr>
          </a:p>
          <a:p>
            <a:pPr fontAlgn="base"/>
            <a:r>
              <a:rPr lang="en-US" altLang="ko-KR" sz="1000" b="1">
                <a:solidFill>
                  <a:srgbClr val="C00000"/>
                </a:solidFill>
              </a:rPr>
              <a:t>National Early Warning Score</a:t>
            </a:r>
            <a:r>
              <a:rPr lang="ko-KR" altLang="en-US" sz="1000">
                <a:solidFill>
                  <a:srgbClr val="C00000"/>
                </a:solidFill>
              </a:rPr>
              <a:t>의 약어</a:t>
            </a:r>
            <a:r>
              <a:rPr lang="en-US" altLang="ko-KR" sz="1000">
                <a:solidFill>
                  <a:srgbClr val="C00000"/>
                </a:solidFill>
              </a:rPr>
              <a:t>. </a:t>
            </a:r>
            <a:endParaRPr lang="ko-KR" altLang="en-US" sz="1000">
              <a:solidFill>
                <a:srgbClr val="C0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76F67B0-DA81-4C30-84FB-99C7166CF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2"/>
          <a:stretch/>
        </p:blipFill>
        <p:spPr bwMode="auto">
          <a:xfrm>
            <a:off x="6565980" y="3978238"/>
            <a:ext cx="2212209" cy="21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E45F9C-949A-4756-BA59-5C4568E7E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69"/>
          <a:stretch/>
        </p:blipFill>
        <p:spPr bwMode="auto">
          <a:xfrm>
            <a:off x="9298943" y="3978658"/>
            <a:ext cx="2212208" cy="21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3A6B1D-422D-4DF7-9B4D-7E6B4859D9A4}"/>
              </a:ext>
            </a:extLst>
          </p:cNvPr>
          <p:cNvSpPr/>
          <p:nvPr/>
        </p:nvSpPr>
        <p:spPr>
          <a:xfrm>
            <a:off x="8047307" y="4371262"/>
            <a:ext cx="730882" cy="163031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193F33B-4CFC-437B-91D5-A166920876B7}"/>
              </a:ext>
            </a:extLst>
          </p:cNvPr>
          <p:cNvSpPr/>
          <p:nvPr/>
        </p:nvSpPr>
        <p:spPr>
          <a:xfrm>
            <a:off x="8659114" y="4727332"/>
            <a:ext cx="119075" cy="241898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41FC79C-CF8F-4A82-8251-8287CEDDB74C}"/>
              </a:ext>
            </a:extLst>
          </p:cNvPr>
          <p:cNvSpPr/>
          <p:nvPr/>
        </p:nvSpPr>
        <p:spPr>
          <a:xfrm>
            <a:off x="10500106" y="4699943"/>
            <a:ext cx="1011045" cy="1349713"/>
          </a:xfrm>
          <a:prstGeom prst="rect">
            <a:avLst/>
          </a:prstGeom>
          <a:solidFill>
            <a:srgbClr val="D6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0A80090-047F-4488-8B73-C0C95A9CC6F5}"/>
              </a:ext>
            </a:extLst>
          </p:cNvPr>
          <p:cNvSpPr/>
          <p:nvPr/>
        </p:nvSpPr>
        <p:spPr>
          <a:xfrm>
            <a:off x="9436609" y="5972773"/>
            <a:ext cx="1063498" cy="117131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668067-04DB-4F86-9E90-0130ACDCEE1D}"/>
              </a:ext>
            </a:extLst>
          </p:cNvPr>
          <p:cNvSpPr/>
          <p:nvPr/>
        </p:nvSpPr>
        <p:spPr>
          <a:xfrm>
            <a:off x="6699505" y="5914207"/>
            <a:ext cx="2056254" cy="112589"/>
          </a:xfrm>
          <a:prstGeom prst="rect">
            <a:avLst/>
          </a:prstGeom>
          <a:solidFill>
            <a:srgbClr val="D6E9EF"/>
          </a:solidFill>
          <a:ln>
            <a:solidFill>
              <a:srgbClr val="D6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6096000" y="2234361"/>
            <a:ext cx="34943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solidFill>
                  <a:srgbClr val="C00000"/>
                </a:solidFill>
              </a:rPr>
              <a:t>씨유메디컬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– </a:t>
            </a:r>
            <a:r>
              <a:rPr lang="ko-KR" altLang="en-US" sz="1600" b="1">
                <a:solidFill>
                  <a:srgbClr val="C00000"/>
                </a:solidFill>
              </a:rPr>
              <a:t>가정용 홈 </a:t>
            </a:r>
            <a:r>
              <a:rPr lang="en-US" altLang="ko-KR" sz="1600" b="1">
                <a:solidFill>
                  <a:srgbClr val="C00000"/>
                </a:solidFill>
              </a:rPr>
              <a:t>AED </a:t>
            </a:r>
            <a:r>
              <a:rPr lang="ko-KR" altLang="en-US" sz="1600" b="1">
                <a:solidFill>
                  <a:srgbClr val="C00000"/>
                </a:solidFill>
              </a:rPr>
              <a:t>시스템</a:t>
            </a:r>
            <a:endParaRPr lang="en-US" altLang="ko-KR" sz="16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6359514" y="2708149"/>
            <a:ext cx="481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심장 근처에 부착하여 일상의 </a:t>
            </a:r>
            <a:r>
              <a:rPr lang="ko-KR" altLang="en-US" sz="1200" b="1">
                <a:solidFill>
                  <a:srgbClr val="C00000"/>
                </a:solidFill>
              </a:rPr>
              <a:t>심박수를 측정하는 </a:t>
            </a:r>
            <a:r>
              <a:rPr lang="ko-KR" altLang="en-US" sz="1200" b="1" err="1">
                <a:solidFill>
                  <a:srgbClr val="C00000"/>
                </a:solidFill>
              </a:rPr>
              <a:t>심박계와</a:t>
            </a:r>
            <a:r>
              <a:rPr lang="ko-KR" altLang="en-US" sz="1200" b="1">
                <a:solidFill>
                  <a:srgbClr val="C00000"/>
                </a:solidFill>
              </a:rPr>
              <a:t> 안드로이드 어플</a:t>
            </a:r>
            <a:r>
              <a:rPr lang="ko-KR" altLang="en-US" sz="1200">
                <a:solidFill>
                  <a:srgbClr val="C00000"/>
                </a:solidFill>
              </a:rPr>
              <a:t>을 연동시켜 맥박의 데이터를 저장하고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위험 상황에 </a:t>
            </a:r>
            <a:r>
              <a:rPr lang="ko-KR" altLang="en-US" sz="1200" b="1">
                <a:solidFill>
                  <a:srgbClr val="C00000"/>
                </a:solidFill>
              </a:rPr>
              <a:t>등록 연락처로 메시지를 전송</a:t>
            </a:r>
            <a:r>
              <a:rPr lang="ko-KR" altLang="en-US" sz="1200">
                <a:solidFill>
                  <a:srgbClr val="C00000"/>
                </a:solidFill>
              </a:rPr>
              <a:t>하여 이상 징후에 빠르게 대처</a:t>
            </a:r>
            <a:r>
              <a:rPr lang="en-US" altLang="ko-KR" sz="1200">
                <a:solidFill>
                  <a:srgbClr val="C00000"/>
                </a:solidFill>
              </a:rPr>
              <a:t>. AED</a:t>
            </a:r>
            <a:r>
              <a:rPr lang="ko-KR" altLang="en-US" sz="1200">
                <a:solidFill>
                  <a:srgbClr val="C00000"/>
                </a:solidFill>
              </a:rPr>
              <a:t>도 같이 포함되어 있어 쉽게 조치도 가능하다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r>
              <a:rPr lang="ko-KR" altLang="en-US" sz="120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6359514" y="3695683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사용자가 </a:t>
            </a:r>
            <a:r>
              <a:rPr lang="ko-KR" altLang="en-US" sz="1200" b="1">
                <a:solidFill>
                  <a:srgbClr val="C00000"/>
                </a:solidFill>
              </a:rPr>
              <a:t>혼자 쓰러지는 경우</a:t>
            </a:r>
            <a:r>
              <a:rPr lang="ko-KR" altLang="en-US" sz="1200">
                <a:solidFill>
                  <a:srgbClr val="C00000"/>
                </a:solidFill>
              </a:rPr>
              <a:t>에도 등록된 </a:t>
            </a:r>
            <a:r>
              <a:rPr lang="ko-KR" altLang="en-US" sz="1200" b="1">
                <a:solidFill>
                  <a:srgbClr val="C00000"/>
                </a:solidFill>
              </a:rPr>
              <a:t>연락처로 메시지를 전송하여 조치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en-US" altLang="ko-KR" sz="1200" b="1">
                <a:solidFill>
                  <a:srgbClr val="C00000"/>
                </a:solidFill>
              </a:rPr>
              <a:t>24</a:t>
            </a:r>
            <a:r>
              <a:rPr lang="ko-KR" altLang="en-US" sz="1200" b="1">
                <a:solidFill>
                  <a:srgbClr val="C00000"/>
                </a:solidFill>
              </a:rPr>
              <a:t>시간 심정지의 위험을 감시</a:t>
            </a:r>
            <a:r>
              <a:rPr lang="ko-KR" altLang="en-US" sz="1200">
                <a:solidFill>
                  <a:srgbClr val="C00000"/>
                </a:solidFill>
              </a:rPr>
              <a:t>할 수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6359514" y="4319540"/>
            <a:ext cx="473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가슴에 부착 시 </a:t>
            </a:r>
            <a:r>
              <a:rPr lang="ko-KR" altLang="en-US" sz="1200" b="1">
                <a:solidFill>
                  <a:srgbClr val="C00000"/>
                </a:solidFill>
              </a:rPr>
              <a:t>크기 때문에 불편함</a:t>
            </a:r>
            <a:r>
              <a:rPr lang="ko-KR" altLang="en-US" sz="1200">
                <a:solidFill>
                  <a:srgbClr val="C00000"/>
                </a:solidFill>
              </a:rPr>
              <a:t>을 느낄 수 있으며 부착은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회용 패드를 이용해 하기 때문에 </a:t>
            </a:r>
            <a:r>
              <a:rPr lang="ko-KR" altLang="en-US" sz="1200" b="1">
                <a:solidFill>
                  <a:srgbClr val="C00000"/>
                </a:solidFill>
              </a:rPr>
              <a:t>패드 교체에 따른 부수적인 비용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착용자의 위치에 대한 정보를 얻을 수 없기 때문에 </a:t>
            </a:r>
            <a:r>
              <a:rPr lang="ko-KR" altLang="en-US" sz="1200" b="1">
                <a:solidFill>
                  <a:srgbClr val="C00000"/>
                </a:solidFill>
              </a:rPr>
              <a:t>야외에서 활동 시에는 정상적인 도움을 받기 어렵다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E1A7-21A9-4C68-A184-95F83E269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7" t="10466" r="35951" b="22114"/>
          <a:stretch/>
        </p:blipFill>
        <p:spPr bwMode="auto">
          <a:xfrm>
            <a:off x="1250138" y="1831902"/>
            <a:ext cx="4370063" cy="38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3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관련 연구 및 사례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E6E26-5586-411E-BC43-F2132DEEB23C}"/>
              </a:ext>
            </a:extLst>
          </p:cNvPr>
          <p:cNvSpPr/>
          <p:nvPr/>
        </p:nvSpPr>
        <p:spPr>
          <a:xfrm>
            <a:off x="739042" y="2152888"/>
            <a:ext cx="69992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워싱턴대</a:t>
            </a:r>
            <a:r>
              <a:rPr lang="en-US" altLang="ko-KR" sz="1600" b="1" dirty="0">
                <a:solidFill>
                  <a:srgbClr val="C00000"/>
                </a:solidFill>
              </a:rPr>
              <a:t> – Contactless cardiac arrest detection using smart devices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5AD618-4815-48D5-8F91-D680E901BCA1}"/>
              </a:ext>
            </a:extLst>
          </p:cNvPr>
          <p:cNvSpPr txBox="1"/>
          <p:nvPr/>
        </p:nvSpPr>
        <p:spPr>
          <a:xfrm>
            <a:off x="975360" y="2708149"/>
            <a:ext cx="481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실제 심정지 상황에서의 긴급 전화로 요청된 통화 속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패턴들을 학습</a:t>
            </a:r>
            <a:r>
              <a:rPr lang="ko-KR" altLang="en-US" sz="1200" dirty="0">
                <a:solidFill>
                  <a:srgbClr val="C00000"/>
                </a:solidFill>
              </a:rPr>
              <a:t>하여 일상적인 소리나 코 골이 패턴과 심정지 발생 환자들의 </a:t>
            </a:r>
            <a:r>
              <a:rPr lang="ko-KR" altLang="en-US" sz="1200" b="1" dirty="0">
                <a:solidFill>
                  <a:srgbClr val="C00000"/>
                </a:solidFill>
              </a:rPr>
              <a:t>호흡 패턴의 구분을 통해 심정지를 발견한다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E581CA-D5F8-4F94-9AD8-974664ABF80B}"/>
              </a:ext>
            </a:extLst>
          </p:cNvPr>
          <p:cNvSpPr txBox="1"/>
          <p:nvPr/>
        </p:nvSpPr>
        <p:spPr>
          <a:xfrm>
            <a:off x="975360" y="3524174"/>
            <a:ext cx="4735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C00000"/>
                </a:solidFill>
              </a:rPr>
              <a:t>수면시에도 심정지의 감시</a:t>
            </a:r>
            <a:r>
              <a:rPr lang="ko-KR" altLang="en-US" sz="1200">
                <a:solidFill>
                  <a:srgbClr val="C00000"/>
                </a:solidFill>
              </a:rPr>
              <a:t>가 가능하며</a:t>
            </a:r>
            <a:r>
              <a:rPr lang="en-US" altLang="ko-KR" sz="1200" b="1">
                <a:solidFill>
                  <a:srgbClr val="C00000"/>
                </a:solidFill>
              </a:rPr>
              <a:t>, 6M</a:t>
            </a:r>
            <a:r>
              <a:rPr lang="ko-KR" altLang="en-US" sz="1200" b="1">
                <a:solidFill>
                  <a:srgbClr val="C00000"/>
                </a:solidFill>
              </a:rPr>
              <a:t>의 넓은 탐지범위 </a:t>
            </a:r>
            <a:r>
              <a:rPr lang="ko-KR" altLang="en-US" sz="1200">
                <a:solidFill>
                  <a:srgbClr val="C00000"/>
                </a:solidFill>
              </a:rPr>
              <a:t>내에서 </a:t>
            </a:r>
            <a:r>
              <a:rPr lang="en-US" altLang="ko-KR" sz="1200" b="1">
                <a:solidFill>
                  <a:srgbClr val="C00000"/>
                </a:solidFill>
              </a:rPr>
              <a:t>97%</a:t>
            </a:r>
            <a:r>
              <a:rPr lang="ko-KR" altLang="en-US" sz="1200" b="1">
                <a:solidFill>
                  <a:srgbClr val="C00000"/>
                </a:solidFill>
              </a:rPr>
              <a:t>의 높은 심정지 탐지율과</a:t>
            </a:r>
            <a:r>
              <a:rPr lang="en-US" altLang="ko-KR" sz="1200" b="1">
                <a:solidFill>
                  <a:srgbClr val="C00000"/>
                </a:solidFill>
              </a:rPr>
              <a:t> 0%</a:t>
            </a:r>
            <a:r>
              <a:rPr lang="ko-KR" altLang="en-US" sz="1200" b="1">
                <a:solidFill>
                  <a:srgbClr val="C00000"/>
                </a:solidFill>
              </a:rPr>
              <a:t>의 오 탐지율</a:t>
            </a:r>
            <a:r>
              <a:rPr lang="ko-KR" altLang="en-US" sz="1200">
                <a:solidFill>
                  <a:srgbClr val="C00000"/>
                </a:solidFill>
              </a:rPr>
              <a:t>을 보인다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68FCAE-7116-4908-A6EC-E07D902F8991}"/>
              </a:ext>
            </a:extLst>
          </p:cNvPr>
          <p:cNvSpPr txBox="1"/>
          <p:nvPr/>
        </p:nvSpPr>
        <p:spPr>
          <a:xfrm>
            <a:off x="975360" y="4148031"/>
            <a:ext cx="473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호흡패턴을 분석하기 때문에 실내에서 사용하기엔 좋으나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야외에서 사용시 효과를 장담할 수 없으며</a:t>
            </a:r>
            <a:r>
              <a:rPr lang="en-US" altLang="ko-KR" sz="1200">
                <a:solidFill>
                  <a:srgbClr val="C00000"/>
                </a:solidFill>
              </a:rPr>
              <a:t>, </a:t>
            </a:r>
            <a:r>
              <a:rPr lang="ko-KR" altLang="en-US" sz="1200">
                <a:solidFill>
                  <a:srgbClr val="C00000"/>
                </a:solidFill>
              </a:rPr>
              <a:t>일상생활 중 </a:t>
            </a:r>
            <a:r>
              <a:rPr lang="ko-KR" altLang="en-US" sz="1200" b="1">
                <a:solidFill>
                  <a:srgbClr val="C00000"/>
                </a:solidFill>
              </a:rPr>
              <a:t>항상 들고 다니기에는 무리</a:t>
            </a:r>
            <a:r>
              <a:rPr lang="ko-KR" altLang="en-US" sz="1200">
                <a:solidFill>
                  <a:srgbClr val="C00000"/>
                </a:solidFill>
              </a:rPr>
              <a:t>가 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5122" name="Picture 2" descr="美 워싱턴대학교 연구팀, AI 스피커용으로 심장마비 감지 가능한 이상호흡 감지 시스템 개발">
            <a:extLst>
              <a:ext uri="{FF2B5EF4-FFF2-40B4-BE49-F238E27FC236}">
                <a16:creationId xmlns:a16="http://schemas.microsoft.com/office/drawing/2014/main" id="{4F3A8696-9925-4402-97B6-A1E1B9F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6" y="2566912"/>
            <a:ext cx="5661112" cy="31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5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469E6F-DECA-4B4E-8AD4-79FF0BF6BBBB}"/>
              </a:ext>
            </a:extLst>
          </p:cNvPr>
          <p:cNvSpPr txBox="1"/>
          <p:nvPr/>
        </p:nvSpPr>
        <p:spPr>
          <a:xfrm>
            <a:off x="5104990" y="3771496"/>
            <a:ext cx="19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err="1">
                <a:solidFill>
                  <a:srgbClr val="C00000"/>
                </a:solidFill>
              </a:rPr>
              <a:t>휴대성</a:t>
            </a:r>
            <a:endParaRPr lang="ko-KR" altLang="en-US" sz="2400" b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E1039-2B76-4E39-B2AF-1C8FE3119158}"/>
              </a:ext>
            </a:extLst>
          </p:cNvPr>
          <p:cNvSpPr txBox="1"/>
          <p:nvPr/>
        </p:nvSpPr>
        <p:spPr>
          <a:xfrm>
            <a:off x="4967744" y="3105834"/>
            <a:ext cx="22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solidFill>
                  <a:srgbClr val="C00000"/>
                </a:solidFill>
              </a:rPr>
              <a:t>공통 문제</a:t>
            </a:r>
          </a:p>
        </p:txBody>
      </p:sp>
    </p:spTree>
    <p:extLst>
      <p:ext uri="{BB962C8B-B14F-4D97-AF65-F5344CB8AC3E}">
        <p14:creationId xmlns:p14="http://schemas.microsoft.com/office/powerpoint/2010/main" val="39629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시스템의 상태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착용자의 맥박에 아무런 이상이 없는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중학생부터 성인 까지의 맥박은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사이가 정상 범위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평균치는 남성의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65~75</a:t>
            </a:r>
            <a:r>
              <a:rPr lang="ko-KR" altLang="en-US" sz="1600" b="1" dirty="0">
                <a:solidFill>
                  <a:srgbClr val="C00000"/>
                </a:solidFill>
              </a:rPr>
              <a:t>회 여성의 경우 </a:t>
            </a:r>
            <a:r>
              <a:rPr lang="en-US" altLang="ko-KR" sz="1600" b="1" dirty="0">
                <a:solidFill>
                  <a:srgbClr val="C00000"/>
                </a:solidFill>
              </a:rPr>
              <a:t>70~80</a:t>
            </a:r>
            <a:r>
              <a:rPr lang="ko-KR" altLang="en-US" sz="1600" b="1" dirty="0">
                <a:solidFill>
                  <a:srgbClr val="C00000"/>
                </a:solidFill>
              </a:rPr>
              <a:t>회</a:t>
            </a:r>
            <a:r>
              <a:rPr lang="en-US" altLang="ko-KR" sz="1600" b="1" dirty="0">
                <a:solidFill>
                  <a:srgbClr val="C00000"/>
                </a:solidFill>
              </a:rPr>
              <a:t>. Normal</a:t>
            </a:r>
            <a:r>
              <a:rPr lang="ko-KR" altLang="en-US" sz="1600" b="1" dirty="0">
                <a:solidFill>
                  <a:srgbClr val="C00000"/>
                </a:solidFill>
              </a:rPr>
              <a:t>의 상태는 맥박의 수가 분당 </a:t>
            </a:r>
            <a:r>
              <a:rPr lang="en-US" altLang="ko-KR" sz="1600" b="1" dirty="0">
                <a:solidFill>
                  <a:srgbClr val="C00000"/>
                </a:solidFill>
              </a:rPr>
              <a:t>60~100</a:t>
            </a:r>
            <a:r>
              <a:rPr lang="ko-KR" altLang="en-US" sz="1600" b="1" dirty="0">
                <a:solidFill>
                  <a:srgbClr val="C00000"/>
                </a:solidFill>
              </a:rPr>
              <a:t>회 사이인 경우를 상정할 것이고 이 상황에서는 맥박 데이터의 수집 과정과 맥박의 불규칙 성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맥박이 정상범위에 있는지를 관찰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014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사용자에게 잠재적인 위험성이 존재하는 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부정맥은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심정지의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전조증상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빈맥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서맥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,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불규칙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맥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등의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부정맥이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감지된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유휴상태에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있던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시스템이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Emergency의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상태를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대비하기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위해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 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미리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GPS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정보를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파악하고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구조요청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메시지를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만들어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/>
              </a:rPr>
              <a:t>놓음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  <a:ea typeface="맑은 고딕"/>
              </a:rPr>
              <a:t>현재의 상태를 사용자에게 알리고 검진을 권고함</a:t>
            </a:r>
            <a:r>
              <a:rPr lang="en-US" altLang="ko-KR" sz="1600" b="1" dirty="0">
                <a:solidFill>
                  <a:srgbClr val="C00000"/>
                </a:solidFill>
                <a:ea typeface="맑은 고딕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896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착용자가 현재 응급 상황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심장이 멈춘 상태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ko-KR" altLang="en-US" sz="1600" b="1" dirty="0">
                <a:solidFill>
                  <a:srgbClr val="C00000"/>
                </a:solidFill>
              </a:rPr>
              <a:t>발생으로 맥박이 뛰지 않아 즉시 조치가 필요한 상태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맥박이 </a:t>
            </a:r>
            <a:r>
              <a:rPr lang="en-US" altLang="ko-KR" sz="1600" b="1" dirty="0">
                <a:solidFill>
                  <a:srgbClr val="C00000"/>
                </a:solidFill>
              </a:rPr>
              <a:t>0 </a:t>
            </a:r>
            <a:r>
              <a:rPr lang="ko-KR" altLang="en-US" sz="1600" b="1" dirty="0">
                <a:solidFill>
                  <a:srgbClr val="C00000"/>
                </a:solidFill>
              </a:rPr>
              <a:t>혹은 비슷한 수준에 약 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ko-KR" altLang="en-US" sz="1600" b="1" dirty="0">
                <a:solidFill>
                  <a:srgbClr val="C00000"/>
                </a:solidFill>
              </a:rPr>
              <a:t>초 이상 머물면 이 상태로 판단하고 즉각적으로 알람을 크게 울리고 자신의 위치를 측정</a:t>
            </a:r>
            <a:r>
              <a:rPr lang="en-US" altLang="ko-KR" sz="1600" b="1" dirty="0">
                <a:solidFill>
                  <a:srgbClr val="C00000"/>
                </a:solidFill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</a:rPr>
              <a:t>위치정보를 담은 메시지를 타 어플리케이션 이용자 및 응급 구조대에 전송하여 빠른 조치를 받을 수 있도록 함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33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556C87-2245-4EAF-BF09-D71CD58DF12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6FE8C6-1CE0-4E5B-A86D-D8B41B054615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시스템의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CDD68E-A6F9-47CA-9278-1BC5BC61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E8677-F989-49A9-80D8-DF62CCEB5194}"/>
              </a:ext>
            </a:extLst>
          </p:cNvPr>
          <p:cNvSpPr txBox="1"/>
          <p:nvPr/>
        </p:nvSpPr>
        <p:spPr>
          <a:xfrm>
            <a:off x="1297233" y="1209550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 상태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12D2F-550D-4B30-87A7-9B4451C39ECA}"/>
              </a:ext>
            </a:extLst>
          </p:cNvPr>
          <p:cNvSpPr/>
          <p:nvPr/>
        </p:nvSpPr>
        <p:spPr>
          <a:xfrm>
            <a:off x="739041" y="2152888"/>
            <a:ext cx="8301263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운동 상태의 맥박 수는 안정된 상태의 맥박 수보다 높다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운동시의 평균 맥박 수는 </a:t>
            </a:r>
            <a:r>
              <a:rPr lang="en-US" altLang="ko-KR" sz="1600" b="1" dirty="0">
                <a:solidFill>
                  <a:srgbClr val="C00000"/>
                </a:solidFill>
              </a:rPr>
              <a:t>(220 - </a:t>
            </a:r>
            <a:r>
              <a:rPr lang="ko-KR" altLang="en-US" sz="1600" b="1" dirty="0">
                <a:solidFill>
                  <a:srgbClr val="C00000"/>
                </a:solidFill>
              </a:rPr>
              <a:t>본인 나이</a:t>
            </a:r>
            <a:r>
              <a:rPr lang="en-US" altLang="ko-KR" sz="1600" b="1" dirty="0">
                <a:solidFill>
                  <a:srgbClr val="C00000"/>
                </a:solidFill>
              </a:rPr>
              <a:t>) ⅹ 0.5~ 0.6 </a:t>
            </a:r>
            <a:r>
              <a:rPr lang="ko-KR" altLang="en-US" sz="1600" b="1" dirty="0">
                <a:solidFill>
                  <a:srgbClr val="C00000"/>
                </a:solidFill>
              </a:rPr>
              <a:t>의 공식을 따르며 이는 자신의 최대 맥박수의 </a:t>
            </a:r>
            <a:r>
              <a:rPr lang="en-US" altLang="ko-KR" sz="1600" b="1" dirty="0">
                <a:solidFill>
                  <a:srgbClr val="C00000"/>
                </a:solidFill>
              </a:rPr>
              <a:t>50~60% </a:t>
            </a:r>
            <a:r>
              <a:rPr lang="ko-KR" altLang="en-US" sz="1600" b="1" dirty="0">
                <a:solidFill>
                  <a:srgbClr val="C00000"/>
                </a:solidFill>
              </a:rPr>
              <a:t>정도에 이르는데 우리의 시스템은 맥박수 </a:t>
            </a:r>
            <a:r>
              <a:rPr lang="en-US" altLang="ko-KR" sz="1600" b="1" dirty="0">
                <a:solidFill>
                  <a:srgbClr val="C00000"/>
                </a:solidFill>
              </a:rPr>
              <a:t>100 </a:t>
            </a:r>
            <a:r>
              <a:rPr lang="ko-KR" altLang="en-US" sz="1600" b="1" dirty="0">
                <a:solidFill>
                  <a:srgbClr val="C00000"/>
                </a:solidFill>
              </a:rPr>
              <a:t>이상의 상태를 </a:t>
            </a:r>
            <a:r>
              <a:rPr lang="en-US" altLang="ko-KR" sz="1600" b="1" dirty="0">
                <a:solidFill>
                  <a:srgbClr val="C00000"/>
                </a:solidFill>
              </a:rPr>
              <a:t>Warning</a:t>
            </a:r>
            <a:r>
              <a:rPr lang="ko-KR" altLang="en-US" sz="1600" b="1" dirty="0">
                <a:solidFill>
                  <a:srgbClr val="C00000"/>
                </a:solidFill>
              </a:rPr>
              <a:t>으로 간주한다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따라서 운동 시에는 좀더 유연한 기준을 적용하여 다른 데이터는 비교하지 않고 심정지 발생인 </a:t>
            </a:r>
            <a:r>
              <a:rPr lang="en-US" altLang="ko-KR" sz="1600" b="1" dirty="0">
                <a:solidFill>
                  <a:srgbClr val="C00000"/>
                </a:solidFill>
              </a:rPr>
              <a:t>Emergency </a:t>
            </a:r>
            <a:r>
              <a:rPr lang="ko-KR" altLang="en-US" sz="1600" b="1" dirty="0">
                <a:solidFill>
                  <a:srgbClr val="C00000"/>
                </a:solidFill>
              </a:rPr>
              <a:t>상태의 맥박에만 반응하도록 한다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또 운동 시의 맥박 데이터를 분석하여 현재 운동 강도를 사용자가 조절할 수 있게 도와준다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4F6A8-DE0D-4FB8-9F8B-224D0F4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09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0103" y="419041"/>
            <a:ext cx="10943771" cy="595085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35566" y="2687433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98305" y="0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6105" y="-28934"/>
            <a:ext cx="0" cy="648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F341A2-57E3-4526-A59B-6BDAC51D8C6B}"/>
              </a:ext>
            </a:extLst>
          </p:cNvPr>
          <p:cNvSpPr txBox="1"/>
          <p:nvPr/>
        </p:nvSpPr>
        <p:spPr>
          <a:xfrm>
            <a:off x="664894" y="10775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90FC87-51AC-4E95-90F5-D2F80E08E5AC}"/>
              </a:ext>
            </a:extLst>
          </p:cNvPr>
          <p:cNvCxnSpPr/>
          <p:nvPr/>
        </p:nvCxnSpPr>
        <p:spPr>
          <a:xfrm>
            <a:off x="741838" y="1539224"/>
            <a:ext cx="2880320" cy="1518"/>
          </a:xfrm>
          <a:prstGeom prst="line">
            <a:avLst/>
          </a:prstGeom>
          <a:ln w="28575">
            <a:solidFill>
              <a:srgbClr val="FF696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28F33BE-83AD-4D20-B7EB-3CDAB1AA0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606477" y="1352758"/>
            <a:ext cx="155351" cy="155351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858EF5-0AB0-4345-8194-CE7C591F467C}"/>
              </a:ext>
            </a:extLst>
          </p:cNvPr>
          <p:cNvGrpSpPr/>
          <p:nvPr/>
        </p:nvGrpSpPr>
        <p:grpSpPr>
          <a:xfrm>
            <a:off x="1802437" y="2386081"/>
            <a:ext cx="495955" cy="495955"/>
            <a:chOff x="1331639" y="1650178"/>
            <a:chExt cx="495955" cy="49595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ADA747-ED86-438B-8B87-690D9E446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92D03-511C-4325-9D38-1CA71EFF5B5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91DBFA-013C-45C7-8EA4-76A69009DA60}"/>
              </a:ext>
            </a:extLst>
          </p:cNvPr>
          <p:cNvGrpSpPr/>
          <p:nvPr/>
        </p:nvGrpSpPr>
        <p:grpSpPr>
          <a:xfrm>
            <a:off x="1803091" y="3101604"/>
            <a:ext cx="495955" cy="495955"/>
            <a:chOff x="1331639" y="1650178"/>
            <a:chExt cx="495955" cy="49595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4FCCA0-CA91-490A-86FE-ECC6DC36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907DAE-8A27-41BC-896C-29489335A645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2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EB335D-6CF4-4A1C-B4E8-C57E4F598B6F}"/>
              </a:ext>
            </a:extLst>
          </p:cNvPr>
          <p:cNvGrpSpPr/>
          <p:nvPr/>
        </p:nvGrpSpPr>
        <p:grpSpPr>
          <a:xfrm>
            <a:off x="1802438" y="3817127"/>
            <a:ext cx="495955" cy="495955"/>
            <a:chOff x="1331639" y="1650178"/>
            <a:chExt cx="495955" cy="49595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6AF2B3B-6603-4207-A47A-A8BECB86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391B78-5CAB-4F19-98FF-62EFD69E567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3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0DCFA-4CAF-46D0-B130-9F607E4484FA}"/>
              </a:ext>
            </a:extLst>
          </p:cNvPr>
          <p:cNvGrpSpPr/>
          <p:nvPr/>
        </p:nvGrpSpPr>
        <p:grpSpPr>
          <a:xfrm>
            <a:off x="1803091" y="4532650"/>
            <a:ext cx="495955" cy="495955"/>
            <a:chOff x="1331639" y="1650178"/>
            <a:chExt cx="495955" cy="4959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A4DA17-0AA0-49A4-BC9D-C8C41D0E5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A78354-897D-41BD-8FE1-B36B60C5160B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4</a:t>
              </a:r>
              <a:endParaRPr lang="ko-KR" altLang="en-US" b="1">
                <a:solidFill>
                  <a:schemeClr val="bg1"/>
                </a:soli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21DB4E-A9AE-4F74-AD85-C51B30F34361}"/>
              </a:ext>
            </a:extLst>
          </p:cNvPr>
          <p:cNvGrpSpPr/>
          <p:nvPr/>
        </p:nvGrpSpPr>
        <p:grpSpPr>
          <a:xfrm>
            <a:off x="6661846" y="2390674"/>
            <a:ext cx="495955" cy="495955"/>
            <a:chOff x="1331639" y="1650178"/>
            <a:chExt cx="495955" cy="4959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5616A98-9C47-4CAD-815D-FABC62103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400D1F-1949-4BD7-AE9E-693F91C6C8F9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6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0F4FD3D-647E-4D69-976C-AA9A69E21D80}"/>
              </a:ext>
            </a:extLst>
          </p:cNvPr>
          <p:cNvGrpSpPr/>
          <p:nvPr/>
        </p:nvGrpSpPr>
        <p:grpSpPr>
          <a:xfrm>
            <a:off x="6661847" y="3781459"/>
            <a:ext cx="495955" cy="495955"/>
            <a:chOff x="1331639" y="1650178"/>
            <a:chExt cx="495955" cy="49595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41D7B95-738A-40C7-9CB7-6D13DFFD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0C6B5C-96FA-46A6-8820-6A310FDC2073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8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D41F9A-58ED-4ADF-8A4D-491208065FD8}"/>
              </a:ext>
            </a:extLst>
          </p:cNvPr>
          <p:cNvGrpSpPr/>
          <p:nvPr/>
        </p:nvGrpSpPr>
        <p:grpSpPr>
          <a:xfrm>
            <a:off x="6662501" y="4495451"/>
            <a:ext cx="495955" cy="495955"/>
            <a:chOff x="1331639" y="1650178"/>
            <a:chExt cx="495955" cy="495955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FD83475-6FDD-4A40-A1CD-34B96F4D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AE95DC-3FD7-48E3-A1BA-708DB950A17D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9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273055D-CC31-44B1-A7B7-294BF155B9FB}"/>
              </a:ext>
            </a:extLst>
          </p:cNvPr>
          <p:cNvGrpSpPr/>
          <p:nvPr/>
        </p:nvGrpSpPr>
        <p:grpSpPr>
          <a:xfrm>
            <a:off x="6661848" y="5209443"/>
            <a:ext cx="495955" cy="495955"/>
            <a:chOff x="1331639" y="1650178"/>
            <a:chExt cx="495955" cy="49595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717B2ED-5D99-4F91-AFB0-6C017258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BC0022-C1EF-4A49-BA3E-07B177CCD213}"/>
                </a:ext>
              </a:extLst>
            </p:cNvPr>
            <p:cNvSpPr txBox="1"/>
            <p:nvPr/>
          </p:nvSpPr>
          <p:spPr>
            <a:xfrm>
              <a:off x="1354234" y="1703023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D2E16-32A4-4C03-956C-4A314974546B}"/>
              </a:ext>
            </a:extLst>
          </p:cNvPr>
          <p:cNvSpPr txBox="1"/>
          <p:nvPr/>
        </p:nvSpPr>
        <p:spPr>
          <a:xfrm>
            <a:off x="2498415" y="2449531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28B060-2540-4B3C-861A-23D17367B7D4}"/>
              </a:ext>
            </a:extLst>
          </p:cNvPr>
          <p:cNvSpPr txBox="1"/>
          <p:nvPr/>
        </p:nvSpPr>
        <p:spPr>
          <a:xfrm>
            <a:off x="2498417" y="31131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관련 연구 및 사례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861F18-3760-4F29-AC86-57BCA0F5F7F2}"/>
              </a:ext>
            </a:extLst>
          </p:cNvPr>
          <p:cNvSpPr txBox="1"/>
          <p:nvPr/>
        </p:nvSpPr>
        <p:spPr>
          <a:xfrm>
            <a:off x="2498416" y="38238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수행 시나리오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9AF8F4-A99A-4E82-AA33-0E7DA990C9A9}"/>
              </a:ext>
            </a:extLst>
          </p:cNvPr>
          <p:cNvSpPr txBox="1"/>
          <p:nvPr/>
        </p:nvSpPr>
        <p:spPr>
          <a:xfrm>
            <a:off x="2498416" y="4549794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시스템 구성도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9E2DF-51F8-4945-81AC-4C3EDE333C26}"/>
              </a:ext>
            </a:extLst>
          </p:cNvPr>
          <p:cNvSpPr txBox="1"/>
          <p:nvPr/>
        </p:nvSpPr>
        <p:spPr>
          <a:xfrm>
            <a:off x="7357824" y="2403225"/>
            <a:ext cx="35363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>
                <a:ea typeface="맑은 고딕"/>
              </a:rPr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C70898-667F-44BA-A71D-4B6564275442}"/>
              </a:ext>
            </a:extLst>
          </p:cNvPr>
          <p:cNvSpPr txBox="1"/>
          <p:nvPr/>
        </p:nvSpPr>
        <p:spPr>
          <a:xfrm>
            <a:off x="7357825" y="3777639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0D42BF-5136-4522-91CD-641EF1CAA0C6}"/>
              </a:ext>
            </a:extLst>
          </p:cNvPr>
          <p:cNvSpPr txBox="1"/>
          <p:nvPr/>
        </p:nvSpPr>
        <p:spPr>
          <a:xfrm>
            <a:off x="7357825" y="4500598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2CA66D-D0E6-45D5-95AE-2C0B2C29C027}"/>
              </a:ext>
            </a:extLst>
          </p:cNvPr>
          <p:cNvSpPr txBox="1"/>
          <p:nvPr/>
        </p:nvSpPr>
        <p:spPr>
          <a:xfrm>
            <a:off x="7357824" y="5223557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참고 자료</a:t>
            </a:r>
          </a:p>
        </p:txBody>
      </p:sp>
      <p:sp>
        <p:nvSpPr>
          <p:cNvPr id="52" name="모서리가 둥근 직사각형 6">
            <a:extLst>
              <a:ext uri="{FF2B5EF4-FFF2-40B4-BE49-F238E27FC236}">
                <a16:creationId xmlns:a16="http://schemas.microsoft.com/office/drawing/2014/main" id="{B2E06709-9658-4EB0-AA43-4084D1045934}"/>
              </a:ext>
            </a:extLst>
          </p:cNvPr>
          <p:cNvSpPr/>
          <p:nvPr/>
        </p:nvSpPr>
        <p:spPr>
          <a:xfrm>
            <a:off x="3376157" y="5524886"/>
            <a:ext cx="2058319" cy="3226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76ABFFF-7B45-47F2-AA85-C7394F402729}"/>
              </a:ext>
            </a:extLst>
          </p:cNvPr>
          <p:cNvGrpSpPr/>
          <p:nvPr/>
        </p:nvGrpSpPr>
        <p:grpSpPr>
          <a:xfrm>
            <a:off x="1802437" y="5228127"/>
            <a:ext cx="495955" cy="495955"/>
            <a:chOff x="1331639" y="1650178"/>
            <a:chExt cx="495955" cy="495955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7C948CE-D44C-40F0-BCC5-A94BEF3E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FF2C8E-C97D-43B5-9488-44D4AE906E12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5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1442F2-3635-4A3D-8D0C-1275C53BC872}"/>
              </a:ext>
            </a:extLst>
          </p:cNvPr>
          <p:cNvSpPr txBox="1"/>
          <p:nvPr/>
        </p:nvSpPr>
        <p:spPr>
          <a:xfrm>
            <a:off x="2498415" y="5240678"/>
            <a:ext cx="339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모듈 상세 설계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A14C92D-7672-42C5-82F0-417B265E6BC0}"/>
              </a:ext>
            </a:extLst>
          </p:cNvPr>
          <p:cNvGrpSpPr/>
          <p:nvPr/>
        </p:nvGrpSpPr>
        <p:grpSpPr>
          <a:xfrm>
            <a:off x="6661847" y="3103225"/>
            <a:ext cx="495955" cy="495955"/>
            <a:chOff x="1331639" y="1650178"/>
            <a:chExt cx="495955" cy="495955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5437B54-09E5-4D8E-8D8F-B0927D42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39" y="1650178"/>
              <a:ext cx="495955" cy="49595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F44A4A-AD82-4FCC-87CF-4F6ADD8557A8}"/>
                </a:ext>
              </a:extLst>
            </p:cNvPr>
            <p:cNvSpPr txBox="1"/>
            <p:nvPr/>
          </p:nvSpPr>
          <p:spPr>
            <a:xfrm>
              <a:off x="1420758" y="1703023"/>
              <a:ext cx="31771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7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7FECF21-8F09-4AF8-8F0A-63A76788C859}"/>
              </a:ext>
            </a:extLst>
          </p:cNvPr>
          <p:cNvSpPr txBox="1"/>
          <p:nvPr/>
        </p:nvSpPr>
        <p:spPr>
          <a:xfrm>
            <a:off x="7357825" y="3099405"/>
            <a:ext cx="319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4107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케이블이(가) 표시된 사진&#10;&#10;자동 생성된 설명">
            <a:extLst>
              <a:ext uri="{FF2B5EF4-FFF2-40B4-BE49-F238E27FC236}">
                <a16:creationId xmlns:a16="http://schemas.microsoft.com/office/drawing/2014/main" id="{BFD2C5F7-FB96-4600-ACD4-D2EFFBB7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460CD-D8D6-4BCE-8155-89A0C2AC0619}"/>
              </a:ext>
            </a:extLst>
          </p:cNvPr>
          <p:cNvSpPr/>
          <p:nvPr/>
        </p:nvSpPr>
        <p:spPr>
          <a:xfrm>
            <a:off x="3427547" y="2617526"/>
            <a:ext cx="6904454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수행 시나리오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3886255" y="2037337"/>
            <a:ext cx="402238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03C2A-7AD3-440C-836A-8B499E33340D}"/>
              </a:ext>
            </a:extLst>
          </p:cNvPr>
          <p:cNvCxnSpPr>
            <a:cxnSpLocks/>
          </p:cNvCxnSpPr>
          <p:nvPr/>
        </p:nvCxnSpPr>
        <p:spPr>
          <a:xfrm>
            <a:off x="2456996" y="4223340"/>
            <a:ext cx="99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4215999" y="451331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DE208-2CBB-4534-91B9-2B551C0CFFC6}"/>
              </a:ext>
            </a:extLst>
          </p:cNvPr>
          <p:cNvSpPr txBox="1"/>
          <p:nvPr/>
        </p:nvSpPr>
        <p:spPr>
          <a:xfrm>
            <a:off x="6995888" y="4513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8031637" y="410294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D03A2D-6F07-4E08-A7B7-47096298B025}"/>
              </a:ext>
            </a:extLst>
          </p:cNvPr>
          <p:cNvSpPr txBox="1"/>
          <p:nvPr/>
        </p:nvSpPr>
        <p:spPr>
          <a:xfrm>
            <a:off x="9769770" y="451331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상태 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8338657" y="357983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</a:t>
            </a:r>
            <a:endParaRPr lang="en-US" altLang="ko-KR" sz="1200" dirty="0"/>
          </a:p>
          <a:p>
            <a:r>
              <a:rPr lang="ko-KR" altLang="en-US" sz="1200" dirty="0"/>
              <a:t>맥박 감지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15CF4-6F55-4A46-B3C1-43E719239715}"/>
              </a:ext>
            </a:extLst>
          </p:cNvPr>
          <p:cNvSpPr txBox="1"/>
          <p:nvPr/>
        </p:nvSpPr>
        <p:spPr>
          <a:xfrm>
            <a:off x="2453879" y="381066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착용 및 시작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BCA3C-8D00-4767-B5A5-E076699A9954}"/>
              </a:ext>
            </a:extLst>
          </p:cNvPr>
          <p:cNvSpPr txBox="1"/>
          <p:nvPr/>
        </p:nvSpPr>
        <p:spPr>
          <a:xfrm>
            <a:off x="1114828" y="45133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 사용자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BE0278A-0968-4412-9F64-8A977F3BECCB}"/>
              </a:ext>
            </a:extLst>
          </p:cNvPr>
          <p:cNvSpPr/>
          <p:nvPr/>
        </p:nvSpPr>
        <p:spPr>
          <a:xfrm>
            <a:off x="4758593" y="2565034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E3CEAF8-ED4F-4443-9FEE-1F6699745413}"/>
              </a:ext>
            </a:extLst>
          </p:cNvPr>
          <p:cNvSpPr/>
          <p:nvPr/>
        </p:nvSpPr>
        <p:spPr>
          <a:xfrm rot="10800000">
            <a:off x="4758593" y="4960935"/>
            <a:ext cx="2394409" cy="688359"/>
          </a:xfrm>
          <a:custGeom>
            <a:avLst/>
            <a:gdLst>
              <a:gd name="connsiteX0" fmla="*/ 0 w 2394409"/>
              <a:gd name="connsiteY0" fmla="*/ 688359 h 688359"/>
              <a:gd name="connsiteX1" fmla="*/ 1206631 w 2394409"/>
              <a:gd name="connsiteY1" fmla="*/ 202 h 688359"/>
              <a:gd name="connsiteX2" fmla="*/ 2394409 w 2394409"/>
              <a:gd name="connsiteY2" fmla="*/ 631798 h 68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409" h="688359">
                <a:moveTo>
                  <a:pt x="0" y="688359"/>
                </a:moveTo>
                <a:cubicBezTo>
                  <a:pt x="403781" y="348994"/>
                  <a:pt x="807563" y="9629"/>
                  <a:pt x="1206631" y="202"/>
                </a:cubicBezTo>
                <a:cubicBezTo>
                  <a:pt x="1605699" y="-9225"/>
                  <a:pt x="2000054" y="311286"/>
                  <a:pt x="2394409" y="6317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D0A8D790-0388-4FD0-9AD6-43B5A2DE1A33}"/>
              </a:ext>
            </a:extLst>
          </p:cNvPr>
          <p:cNvSpPr/>
          <p:nvPr/>
        </p:nvSpPr>
        <p:spPr>
          <a:xfrm rot="945331">
            <a:off x="7135046" y="3171217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04CDD061-2CAF-4491-A173-E512FF67FE29}"/>
              </a:ext>
            </a:extLst>
          </p:cNvPr>
          <p:cNvSpPr/>
          <p:nvPr/>
        </p:nvSpPr>
        <p:spPr>
          <a:xfrm rot="11700000">
            <a:off x="4726144" y="4977226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5B562B-B536-496D-853F-FE35C8576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6" y="3748360"/>
            <a:ext cx="852748" cy="852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6D5D54-4C96-4C90-8354-B893D91265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26" y="3689914"/>
            <a:ext cx="854721" cy="8547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527B13-87D8-4C1E-8B61-1A8D2416F4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73" y="3746688"/>
            <a:ext cx="741171" cy="74117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2095D8-DE18-415D-AEBF-CA99174117BA}"/>
              </a:ext>
            </a:extLst>
          </p:cNvPr>
          <p:cNvGrpSpPr/>
          <p:nvPr/>
        </p:nvGrpSpPr>
        <p:grpSpPr>
          <a:xfrm>
            <a:off x="9508132" y="3278551"/>
            <a:ext cx="1259920" cy="1259920"/>
            <a:chOff x="9508132" y="3278551"/>
            <a:chExt cx="1259920" cy="12599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FA77B30-1D86-46BF-9B98-BF8B5F73D1CD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2D1739-89EF-4C8C-8577-31BA72E629F4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E6FA4B-C9B1-49FB-B1D7-2092CAD3F268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60C9F86-5E28-446B-B66E-63B8B6819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D2D75-768B-405C-854A-E522E010408A}"/>
              </a:ext>
            </a:extLst>
          </p:cNvPr>
          <p:cNvSpPr/>
          <p:nvPr/>
        </p:nvSpPr>
        <p:spPr>
          <a:xfrm>
            <a:off x="1838380" y="2284987"/>
            <a:ext cx="7975259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AE74A-A060-48A2-AF8E-33B1754FC72F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- Warning </a:t>
            </a:r>
            <a:r>
              <a:rPr lang="ko-KR" altLang="en-US" sz="20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상태시</a:t>
            </a:r>
            <a:r>
              <a:rPr lang="ko-KR" alt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/>
              </a:rPr>
              <a:t> 시스템 동작과정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27987-EEB2-4814-885D-A341A5C191D0}"/>
              </a:ext>
            </a:extLst>
          </p:cNvPr>
          <p:cNvSpPr txBox="1"/>
          <p:nvPr/>
        </p:nvSpPr>
        <p:spPr>
          <a:xfrm>
            <a:off x="2047720" y="4723198"/>
            <a:ext cx="121700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위치 정보 파악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4EA1F6-AD69-4592-86DD-35A3F6CA2EBE}"/>
              </a:ext>
            </a:extLst>
          </p:cNvPr>
          <p:cNvCxnSpPr>
            <a:cxnSpLocks/>
          </p:cNvCxnSpPr>
          <p:nvPr/>
        </p:nvCxnSpPr>
        <p:spPr>
          <a:xfrm>
            <a:off x="316387" y="4236299"/>
            <a:ext cx="1476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670CA-FDD1-4F0F-BB50-FDD2141AED7A}"/>
              </a:ext>
            </a:extLst>
          </p:cNvPr>
          <p:cNvSpPr txBox="1"/>
          <p:nvPr/>
        </p:nvSpPr>
        <p:spPr>
          <a:xfrm>
            <a:off x="623407" y="3713182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 정상적</a:t>
            </a:r>
            <a:endParaRPr lang="en-US" altLang="ko-KR" sz="1200"/>
          </a:p>
          <a:p>
            <a:r>
              <a:rPr lang="ko-KR" altLang="en-US" sz="1200"/>
              <a:t>맥박 감지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8A4D97-ECB9-42EC-85EB-A04A4A850781}"/>
              </a:ext>
            </a:extLst>
          </p:cNvPr>
          <p:cNvCxnSpPr>
            <a:cxnSpLocks/>
          </p:cNvCxnSpPr>
          <p:nvPr/>
        </p:nvCxnSpPr>
        <p:spPr>
          <a:xfrm flipV="1">
            <a:off x="3278661" y="4226773"/>
            <a:ext cx="7144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CD8BD4-0BC7-412F-81E8-7A72DF6E9408}"/>
              </a:ext>
            </a:extLst>
          </p:cNvPr>
          <p:cNvSpPr txBox="1"/>
          <p:nvPr/>
        </p:nvSpPr>
        <p:spPr>
          <a:xfrm>
            <a:off x="3686020" y="4866073"/>
            <a:ext cx="1678665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구조요청 메시지 생성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8B4018-5E0C-47B7-85A5-E644214A2AE0}"/>
              </a:ext>
            </a:extLst>
          </p:cNvPr>
          <p:cNvCxnSpPr>
            <a:cxnSpLocks/>
          </p:cNvCxnSpPr>
          <p:nvPr/>
        </p:nvCxnSpPr>
        <p:spPr>
          <a:xfrm>
            <a:off x="5097936" y="4226773"/>
            <a:ext cx="562095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392FBD-5AD3-4965-A0F4-28FCE6FBFF3E}"/>
              </a:ext>
            </a:extLst>
          </p:cNvPr>
          <p:cNvCxnSpPr>
            <a:cxnSpLocks/>
          </p:cNvCxnSpPr>
          <p:nvPr/>
        </p:nvCxnSpPr>
        <p:spPr>
          <a:xfrm>
            <a:off x="9942757" y="4226774"/>
            <a:ext cx="909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582E32B-A677-4408-8242-0A6B559DEF06}"/>
              </a:ext>
            </a:extLst>
          </p:cNvPr>
          <p:cNvSpPr txBox="1"/>
          <p:nvPr/>
        </p:nvSpPr>
        <p:spPr>
          <a:xfrm>
            <a:off x="11144892" y="483407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상태 전이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167CA2-C505-4FF2-AA7C-C948CA1B2970}"/>
              </a:ext>
            </a:extLst>
          </p:cNvPr>
          <p:cNvSpPr txBox="1"/>
          <p:nvPr/>
        </p:nvSpPr>
        <p:spPr>
          <a:xfrm>
            <a:off x="9893069" y="3770332"/>
            <a:ext cx="1008609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심정지 감지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BAAB651-994E-412D-8F2F-1A951013521D}"/>
              </a:ext>
            </a:extLst>
          </p:cNvPr>
          <p:cNvCxnSpPr>
            <a:cxnSpLocks/>
          </p:cNvCxnSpPr>
          <p:nvPr/>
        </p:nvCxnSpPr>
        <p:spPr>
          <a:xfrm flipH="1">
            <a:off x="316387" y="4623418"/>
            <a:ext cx="1389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D7FD8F-2E3C-48E8-BEE5-DFD632268F13}"/>
              </a:ext>
            </a:extLst>
          </p:cNvPr>
          <p:cNvSpPr txBox="1"/>
          <p:nvPr/>
        </p:nvSpPr>
        <p:spPr>
          <a:xfrm>
            <a:off x="521805" y="47211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맥박 정상화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771A146-52C6-475F-82B7-032BEB0EB609}"/>
              </a:ext>
            </a:extLst>
          </p:cNvPr>
          <p:cNvGrpSpPr/>
          <p:nvPr/>
        </p:nvGrpSpPr>
        <p:grpSpPr>
          <a:xfrm rot="1952200">
            <a:off x="2091709" y="3833865"/>
            <a:ext cx="1009030" cy="773611"/>
            <a:chOff x="5524883" y="451633"/>
            <a:chExt cx="2206313" cy="169155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40C4B0-D9CE-4FDE-9336-FFAE73862A4C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6A4D4B-2A47-44FF-9EEE-C1457CD6995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5DAB9D8-0FF4-47AB-AC3E-961985D95694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7EFD022-7C96-465E-8E0D-32C7E630EF54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95FF184-15C3-4BC8-B84A-5CF2FA52D92B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부분 원형 36">
                <a:extLst>
                  <a:ext uri="{FF2B5EF4-FFF2-40B4-BE49-F238E27FC236}">
                    <a16:creationId xmlns:a16="http://schemas.microsoft.com/office/drawing/2014/main" id="{DCCC6FAE-3F67-4FD5-807B-1E7B18E8F46C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2798A4-F893-46CC-AC3D-4FEC18E7AB86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3C19B6-203E-43EC-9926-3C695C09960B}"/>
              </a:ext>
            </a:extLst>
          </p:cNvPr>
          <p:cNvGrpSpPr/>
          <p:nvPr/>
        </p:nvGrpSpPr>
        <p:grpSpPr>
          <a:xfrm>
            <a:off x="4151799" y="3633029"/>
            <a:ext cx="657744" cy="1128269"/>
            <a:chOff x="4151799" y="3633029"/>
            <a:chExt cx="657744" cy="112826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39F0503-17E3-4586-BA59-C5F77E28F442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833B948-39A9-431B-BCE6-7680316E0A96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B47DD02-C408-48C5-AC99-A4F3E7847285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4443BC9-CCF4-402A-99EB-CB8682EC73AD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0493522-0DD6-4A37-B2B4-2205318DA5BB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44F430-6630-430C-8C06-4E8512C5B362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867EFA-4F26-49E5-807A-65E4555BA797}"/>
              </a:ext>
            </a:extLst>
          </p:cNvPr>
          <p:cNvSpPr txBox="1"/>
          <p:nvPr/>
        </p:nvSpPr>
        <p:spPr>
          <a:xfrm>
            <a:off x="6000511" y="477391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맥박 기록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D43EB7-6513-4A21-94F2-5B3BA21B16BE}"/>
              </a:ext>
            </a:extLst>
          </p:cNvPr>
          <p:cNvSpPr txBox="1"/>
          <p:nvPr/>
        </p:nvSpPr>
        <p:spPr>
          <a:xfrm>
            <a:off x="7780799" y="3909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분석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54648F1-91C7-4315-8061-68BEBDCD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37" y="3086188"/>
            <a:ext cx="854721" cy="8547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8DB8215-894E-4F9F-9C66-0F149E9B2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85" y="4007285"/>
            <a:ext cx="741171" cy="7411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2C45E4-32DA-44E0-8218-82AE44F66D6A}"/>
              </a:ext>
            </a:extLst>
          </p:cNvPr>
          <p:cNvGrpSpPr/>
          <p:nvPr/>
        </p:nvGrpSpPr>
        <p:grpSpPr>
          <a:xfrm>
            <a:off x="10867138" y="3558193"/>
            <a:ext cx="1259920" cy="1259920"/>
            <a:chOff x="9508132" y="3278551"/>
            <a:chExt cx="1259920" cy="125992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989E1E-BFAC-4407-9F32-9C28EF7B201B}"/>
                </a:ext>
              </a:extLst>
            </p:cNvPr>
            <p:cNvSpPr/>
            <p:nvPr/>
          </p:nvSpPr>
          <p:spPr>
            <a:xfrm>
              <a:off x="9851508" y="3949164"/>
              <a:ext cx="347720" cy="34772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D93585A-23B5-4A09-9298-3144D610F320}"/>
                </a:ext>
              </a:extLst>
            </p:cNvPr>
            <p:cNvSpPr/>
            <p:nvPr/>
          </p:nvSpPr>
          <p:spPr>
            <a:xfrm>
              <a:off x="10197130" y="3674453"/>
              <a:ext cx="347720" cy="347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68328C-48DA-4B9F-B126-5CB65395729C}"/>
                </a:ext>
              </a:extLst>
            </p:cNvPr>
            <p:cNvSpPr/>
            <p:nvPr/>
          </p:nvSpPr>
          <p:spPr>
            <a:xfrm>
              <a:off x="9809997" y="3560210"/>
              <a:ext cx="347720" cy="347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D110A50-3021-469E-82B8-BC1A5426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132" y="3278551"/>
              <a:ext cx="1259920" cy="125992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237D35F-8664-4988-8B70-4E25167A4797}"/>
              </a:ext>
            </a:extLst>
          </p:cNvPr>
          <p:cNvGrpSpPr/>
          <p:nvPr/>
        </p:nvGrpSpPr>
        <p:grpSpPr>
          <a:xfrm>
            <a:off x="7717325" y="4773910"/>
            <a:ext cx="657744" cy="1128269"/>
            <a:chOff x="4151799" y="3633029"/>
            <a:chExt cx="657744" cy="112826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5902E58-DF84-433D-B7E4-3D8D495DC913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7404A85B-D26D-4658-B41E-40F9F748CF39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54E69B-1AF2-4448-BCFB-A8E38F27BACF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0E496E5-42A4-41BB-A6C8-5B742EFE14F1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F402852-C90E-4077-96D5-32A20F78DD2D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D59697-7972-40D8-8229-C897D118B17E}"/>
                </a:ext>
              </a:extLst>
            </p:cNvPr>
            <p:cNvSpPr txBox="1"/>
            <p:nvPr/>
          </p:nvSpPr>
          <p:spPr>
            <a:xfrm>
              <a:off x="4191259" y="3908831"/>
              <a:ext cx="5966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부정맥 발견</a:t>
              </a:r>
              <a:endParaRPr lang="en-US" altLang="ko-KR" sz="600" dirty="0"/>
            </a:p>
            <a:p>
              <a:r>
                <a:rPr lang="ko-KR" altLang="en-US" sz="600" dirty="0" err="1"/>
                <a:t>서맥</a:t>
              </a:r>
              <a:r>
                <a:rPr lang="ko-KR" altLang="en-US" sz="600" dirty="0"/>
                <a:t> </a:t>
              </a:r>
              <a:r>
                <a:rPr lang="ko-KR" altLang="en-US" sz="600" dirty="0" err="1"/>
                <a:t>의심으</a:t>
              </a:r>
              <a:endParaRPr lang="en-US" altLang="ko-KR" sz="600" dirty="0"/>
            </a:p>
            <a:p>
              <a:r>
                <a:rPr lang="ko-KR" altLang="en-US" sz="600" dirty="0"/>
                <a:t>로 가까운 </a:t>
              </a:r>
              <a:endParaRPr lang="en-US" altLang="ko-KR" sz="600" dirty="0"/>
            </a:p>
            <a:p>
              <a:r>
                <a:rPr lang="ko-KR" altLang="en-US" sz="600" dirty="0"/>
                <a:t>병원에서 진</a:t>
              </a:r>
              <a:endParaRPr lang="en-US" altLang="ko-KR" sz="600" dirty="0"/>
            </a:p>
            <a:p>
              <a:r>
                <a:rPr lang="ko-KR" altLang="en-US" sz="600" dirty="0" err="1"/>
                <a:t>단받으세요</a:t>
              </a:r>
              <a:endParaRPr lang="en-US" altLang="ko-KR" sz="600" dirty="0"/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C5A0478-60E5-4D9B-810E-653AE31A73D2}"/>
              </a:ext>
            </a:extLst>
          </p:cNvPr>
          <p:cNvSpPr/>
          <p:nvPr/>
        </p:nvSpPr>
        <p:spPr>
          <a:xfrm>
            <a:off x="6400800" y="3308808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710127D2-9CC1-46C0-A03C-CE5F454DB17D}"/>
              </a:ext>
            </a:extLst>
          </p:cNvPr>
          <p:cNvSpPr/>
          <p:nvPr/>
        </p:nvSpPr>
        <p:spPr>
          <a:xfrm rot="7200000">
            <a:off x="8493202" y="4098363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779D749E-82B0-4D71-8D60-19F7BAD4CCE5}"/>
              </a:ext>
            </a:extLst>
          </p:cNvPr>
          <p:cNvSpPr/>
          <p:nvPr/>
        </p:nvSpPr>
        <p:spPr>
          <a:xfrm rot="14400000">
            <a:off x="6503242" y="5302874"/>
            <a:ext cx="782425" cy="499621"/>
          </a:xfrm>
          <a:custGeom>
            <a:avLst/>
            <a:gdLst>
              <a:gd name="connsiteX0" fmla="*/ 0 w 782425"/>
              <a:gd name="connsiteY0" fmla="*/ 499621 h 499621"/>
              <a:gd name="connsiteX1" fmla="*/ 320511 w 782425"/>
              <a:gd name="connsiteY1" fmla="*/ 84841 h 499621"/>
              <a:gd name="connsiteX2" fmla="*/ 782425 w 782425"/>
              <a:gd name="connsiteY2" fmla="*/ 0 h 499621"/>
              <a:gd name="connsiteX3" fmla="*/ 782425 w 782425"/>
              <a:gd name="connsiteY3" fmla="*/ 0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425" h="499621">
                <a:moveTo>
                  <a:pt x="0" y="499621"/>
                </a:moveTo>
                <a:cubicBezTo>
                  <a:pt x="95053" y="333866"/>
                  <a:pt x="190107" y="168111"/>
                  <a:pt x="320511" y="84841"/>
                </a:cubicBezTo>
                <a:cubicBezTo>
                  <a:pt x="450915" y="1571"/>
                  <a:pt x="782425" y="0"/>
                  <a:pt x="782425" y="0"/>
                </a:cubicBezTo>
                <a:lnTo>
                  <a:pt x="782425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3813C372-C561-4D92-9617-48FB9919134C}"/>
              </a:ext>
            </a:extLst>
          </p:cNvPr>
          <p:cNvSpPr/>
          <p:nvPr/>
        </p:nvSpPr>
        <p:spPr>
          <a:xfrm rot="19800000">
            <a:off x="7173248" y="3280835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2F2AAE81-68A4-4D5A-86A8-434CBFA72CB7}"/>
              </a:ext>
            </a:extLst>
          </p:cNvPr>
          <p:cNvSpPr/>
          <p:nvPr/>
        </p:nvSpPr>
        <p:spPr>
          <a:xfrm rot="19800000">
            <a:off x="8851964" y="4797651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E62E2F82-ABA6-4777-9DA5-68AF16C08740}"/>
              </a:ext>
            </a:extLst>
          </p:cNvPr>
          <p:cNvSpPr/>
          <p:nvPr/>
        </p:nvSpPr>
        <p:spPr>
          <a:xfrm rot="19800000">
            <a:off x="6436747" y="5292620"/>
            <a:ext cx="64897" cy="559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75847F-B7F2-4CC0-97EA-B1F70D91A520}"/>
              </a:ext>
            </a:extLst>
          </p:cNvPr>
          <p:cNvSpPr txBox="1"/>
          <p:nvPr/>
        </p:nvSpPr>
        <p:spPr>
          <a:xfrm>
            <a:off x="7538512" y="59442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 경고</a:t>
            </a:r>
          </a:p>
        </p:txBody>
      </p:sp>
    </p:spTree>
    <p:extLst>
      <p:ext uri="{BB962C8B-B14F-4D97-AF65-F5344CB8AC3E}">
        <p14:creationId xmlns:p14="http://schemas.microsoft.com/office/powerpoint/2010/main" val="218426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5069-A122-431A-B8B2-E90B1D3BC023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5FFDD-EC7F-41E4-A665-192EAD4AFE4A}"/>
              </a:ext>
            </a:extLst>
          </p:cNvPr>
          <p:cNvSpPr/>
          <p:nvPr/>
        </p:nvSpPr>
        <p:spPr>
          <a:xfrm>
            <a:off x="3080516" y="1914787"/>
            <a:ext cx="4936894" cy="410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FC8705-4126-4FB4-B1C0-7F91336A15C2}"/>
              </a:ext>
            </a:extLst>
          </p:cNvPr>
          <p:cNvCxnSpPr>
            <a:cxnSpLocks/>
          </p:cNvCxnSpPr>
          <p:nvPr/>
        </p:nvCxnSpPr>
        <p:spPr>
          <a:xfrm>
            <a:off x="1499880" y="3810664"/>
            <a:ext cx="3298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9062-D97A-4C16-9A5D-F5B7E219E4E6}"/>
              </a:ext>
            </a:extLst>
          </p:cNvPr>
          <p:cNvSpPr txBox="1"/>
          <p:nvPr/>
        </p:nvSpPr>
        <p:spPr>
          <a:xfrm>
            <a:off x="6795601" y="28841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426F4-1863-4402-887F-6081E2C6A5CE}"/>
              </a:ext>
            </a:extLst>
          </p:cNvPr>
          <p:cNvSpPr txBox="1"/>
          <p:nvPr/>
        </p:nvSpPr>
        <p:spPr>
          <a:xfrm>
            <a:off x="9223884" y="4235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구급대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4AB9-7155-4AC6-808D-14FDDDE2CE50}"/>
              </a:ext>
            </a:extLst>
          </p:cNvPr>
          <p:cNvSpPr txBox="1"/>
          <p:nvPr/>
        </p:nvSpPr>
        <p:spPr>
          <a:xfrm>
            <a:off x="1499880" y="330098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 정상적 맥박 감지</a:t>
            </a:r>
            <a:br>
              <a:rPr lang="en-US" altLang="ko-KR" sz="1200" dirty="0"/>
            </a:br>
            <a:r>
              <a:rPr lang="en-US" altLang="ko-KR" sz="1200" dirty="0"/>
              <a:t>(Emergency </a:t>
            </a:r>
            <a:r>
              <a:rPr lang="ko-KR" altLang="en-US" sz="1200" dirty="0"/>
              <a:t>수준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9D81D1-2B2C-4885-AB50-D3ACAC2EC147}"/>
              </a:ext>
            </a:extLst>
          </p:cNvPr>
          <p:cNvSpPr txBox="1"/>
          <p:nvPr/>
        </p:nvSpPr>
        <p:spPr>
          <a:xfrm>
            <a:off x="4957503" y="42074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F497CF9-BAC5-439F-B526-907BD7CA3FED}"/>
              </a:ext>
            </a:extLst>
          </p:cNvPr>
          <p:cNvCxnSpPr>
            <a:cxnSpLocks/>
          </p:cNvCxnSpPr>
          <p:nvPr/>
        </p:nvCxnSpPr>
        <p:spPr>
          <a:xfrm flipH="1" flipV="1">
            <a:off x="4547621" y="2865612"/>
            <a:ext cx="377753" cy="386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260EF7-3964-4D3A-91DA-2ABEFE33E064}"/>
              </a:ext>
            </a:extLst>
          </p:cNvPr>
          <p:cNvCxnSpPr>
            <a:cxnSpLocks/>
          </p:cNvCxnSpPr>
          <p:nvPr/>
        </p:nvCxnSpPr>
        <p:spPr>
          <a:xfrm>
            <a:off x="4685631" y="2744094"/>
            <a:ext cx="393847" cy="42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5D9A1C-1D7B-4B21-B238-0F6AB08C4A8E}"/>
              </a:ext>
            </a:extLst>
          </p:cNvPr>
          <p:cNvCxnSpPr>
            <a:cxnSpLocks/>
          </p:cNvCxnSpPr>
          <p:nvPr/>
        </p:nvCxnSpPr>
        <p:spPr>
          <a:xfrm>
            <a:off x="6150979" y="3810664"/>
            <a:ext cx="2495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060D4C-866E-415D-A6C9-444D8C998299}"/>
              </a:ext>
            </a:extLst>
          </p:cNvPr>
          <p:cNvSpPr txBox="1"/>
          <p:nvPr/>
        </p:nvSpPr>
        <p:spPr>
          <a:xfrm>
            <a:off x="3777034" y="5540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푸시서버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B3B27-0D76-41B6-8D69-E2BAC1A1C787}"/>
              </a:ext>
            </a:extLst>
          </p:cNvPr>
          <p:cNvSpPr txBox="1"/>
          <p:nvPr/>
        </p:nvSpPr>
        <p:spPr>
          <a:xfrm>
            <a:off x="359601" y="5475868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타 어플리케이션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사용자 그룹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F91468-CDEB-4074-8265-2511EE1BA9D0}"/>
              </a:ext>
            </a:extLst>
          </p:cNvPr>
          <p:cNvCxnSpPr>
            <a:cxnSpLocks/>
          </p:cNvCxnSpPr>
          <p:nvPr/>
        </p:nvCxnSpPr>
        <p:spPr>
          <a:xfrm flipH="1">
            <a:off x="1604929" y="5200001"/>
            <a:ext cx="1889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B437C3-7AF9-4906-9516-74009AD68A11}"/>
              </a:ext>
            </a:extLst>
          </p:cNvPr>
          <p:cNvSpPr txBox="1"/>
          <p:nvPr/>
        </p:nvSpPr>
        <p:spPr>
          <a:xfrm>
            <a:off x="1447362" y="444281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심정지 환자의 발생 위치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인접 위치의 </a:t>
            </a:r>
            <a:r>
              <a:rPr lang="en-US" altLang="ko-KR" sz="1200" dirty="0"/>
              <a:t>AED</a:t>
            </a:r>
            <a:r>
              <a:rPr lang="ko-KR" altLang="en-US" sz="1200" dirty="0"/>
              <a:t>정보 지도로</a:t>
            </a:r>
            <a:endParaRPr lang="en-US" altLang="ko-KR" sz="1200" dirty="0"/>
          </a:p>
          <a:p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B37D4-EFB7-4B77-B2E2-452E47FAF92B}"/>
              </a:ext>
            </a:extLst>
          </p:cNvPr>
          <p:cNvSpPr txBox="1"/>
          <p:nvPr/>
        </p:nvSpPr>
        <p:spPr>
          <a:xfrm>
            <a:off x="3548499" y="275003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파악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34094F4-00BE-4899-841E-F2CC83DFE968}"/>
              </a:ext>
            </a:extLst>
          </p:cNvPr>
          <p:cNvCxnSpPr>
            <a:cxnSpLocks/>
          </p:cNvCxnSpPr>
          <p:nvPr/>
        </p:nvCxnSpPr>
        <p:spPr>
          <a:xfrm flipH="1">
            <a:off x="889250" y="2414682"/>
            <a:ext cx="2630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8B20D4-5C50-4882-9B82-4E51F263ADDF}"/>
              </a:ext>
            </a:extLst>
          </p:cNvPr>
          <p:cNvSpPr txBox="1"/>
          <p:nvPr/>
        </p:nvSpPr>
        <p:spPr>
          <a:xfrm>
            <a:off x="1819167" y="206117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오작동 판단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574C07-14E2-46A9-ACE0-521FEBF4D266}"/>
              </a:ext>
            </a:extLst>
          </p:cNvPr>
          <p:cNvSpPr txBox="1"/>
          <p:nvPr/>
        </p:nvSpPr>
        <p:spPr>
          <a:xfrm>
            <a:off x="8354675" y="2706388"/>
            <a:ext cx="1316386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지근거리 보행자</a:t>
            </a:r>
            <a:endParaRPr lang="ko-KR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EBB2B0C-8B47-45B7-8D7E-11E491877C29}"/>
              </a:ext>
            </a:extLst>
          </p:cNvPr>
          <p:cNvCxnSpPr>
            <a:cxnSpLocks/>
          </p:cNvCxnSpPr>
          <p:nvPr/>
        </p:nvCxnSpPr>
        <p:spPr>
          <a:xfrm>
            <a:off x="7515937" y="2517230"/>
            <a:ext cx="838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F24FF75-92D8-4CB7-9D03-8D6A0296DA3F}"/>
              </a:ext>
            </a:extLst>
          </p:cNvPr>
          <p:cNvCxnSpPr>
            <a:cxnSpLocks/>
          </p:cNvCxnSpPr>
          <p:nvPr/>
        </p:nvCxnSpPr>
        <p:spPr>
          <a:xfrm flipV="1">
            <a:off x="5977806" y="2768186"/>
            <a:ext cx="462327" cy="4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29E1DE4-9542-4177-9ED7-518D6762D9C5}"/>
              </a:ext>
            </a:extLst>
          </p:cNvPr>
          <p:cNvCxnSpPr>
            <a:cxnSpLocks/>
          </p:cNvCxnSpPr>
          <p:nvPr/>
        </p:nvCxnSpPr>
        <p:spPr>
          <a:xfrm flipH="1">
            <a:off x="4150223" y="4147968"/>
            <a:ext cx="527177" cy="45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D4D476A-5581-4DF8-B9D4-49D1F564D4BA}"/>
              </a:ext>
            </a:extLst>
          </p:cNvPr>
          <p:cNvCxnSpPr>
            <a:cxnSpLocks/>
          </p:cNvCxnSpPr>
          <p:nvPr/>
        </p:nvCxnSpPr>
        <p:spPr>
          <a:xfrm flipV="1">
            <a:off x="4413811" y="4234702"/>
            <a:ext cx="417651" cy="363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D19FE7-F8C5-4330-A19B-EFD21D593CA1}"/>
              </a:ext>
            </a:extLst>
          </p:cNvPr>
          <p:cNvSpPr txBox="1"/>
          <p:nvPr/>
        </p:nvSpPr>
        <p:spPr>
          <a:xfrm>
            <a:off x="3637223" y="4003618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상세 위치정보</a:t>
            </a:r>
            <a:endParaRPr lang="en-US" altLang="ko-KR" sz="1200" dirty="0"/>
          </a:p>
          <a:p>
            <a:r>
              <a:rPr lang="ko-KR" altLang="en-US" sz="1200" dirty="0"/>
              <a:t>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7270FB-0A49-4372-B4A9-5997533C18CA}"/>
              </a:ext>
            </a:extLst>
          </p:cNvPr>
          <p:cNvSpPr txBox="1"/>
          <p:nvPr/>
        </p:nvSpPr>
        <p:spPr>
          <a:xfrm>
            <a:off x="6245771" y="3352801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위치 정보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환자 상태 전송</a:t>
            </a:r>
            <a:r>
              <a:rPr lang="en-US" altLang="ko-KR" sz="1200" dirty="0"/>
              <a:t>(</a:t>
            </a:r>
            <a:r>
              <a:rPr lang="ko-KR" altLang="en-US" sz="1200" dirty="0"/>
              <a:t>심정지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10001-104C-467C-9280-DFF45D759E3C}"/>
              </a:ext>
            </a:extLst>
          </p:cNvPr>
          <p:cNvSpPr txBox="1"/>
          <p:nvPr/>
        </p:nvSpPr>
        <p:spPr>
          <a:xfrm>
            <a:off x="6477488" y="55870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위치측정 모듈</a:t>
            </a:r>
            <a:endParaRPr lang="ko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718DCA-3F5B-4F29-8779-CB6A29395A56}"/>
              </a:ext>
            </a:extLst>
          </p:cNvPr>
          <p:cNvCxnSpPr>
            <a:cxnSpLocks/>
          </p:cNvCxnSpPr>
          <p:nvPr/>
        </p:nvCxnSpPr>
        <p:spPr>
          <a:xfrm>
            <a:off x="5973974" y="4145027"/>
            <a:ext cx="464835" cy="522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2748421-C542-40B3-B384-0B98EB12216C}"/>
              </a:ext>
            </a:extLst>
          </p:cNvPr>
          <p:cNvCxnSpPr>
            <a:cxnSpLocks/>
          </p:cNvCxnSpPr>
          <p:nvPr/>
        </p:nvCxnSpPr>
        <p:spPr>
          <a:xfrm flipH="1" flipV="1">
            <a:off x="6039402" y="4036455"/>
            <a:ext cx="508357" cy="54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48BD06-6EFA-4861-BE97-99E23D6D9CB3}"/>
              </a:ext>
            </a:extLst>
          </p:cNvPr>
          <p:cNvSpPr txBox="1"/>
          <p:nvPr/>
        </p:nvSpPr>
        <p:spPr>
          <a:xfrm>
            <a:off x="6388626" y="4076425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WIFI AP</a:t>
            </a:r>
            <a:r>
              <a:rPr lang="ko-KR" altLang="en-US" sz="1200" dirty="0"/>
              <a:t> 기반 위치</a:t>
            </a:r>
            <a:endParaRPr lang="en-US" altLang="ko-KR" sz="1200" dirty="0"/>
          </a:p>
          <a:p>
            <a:r>
              <a:rPr lang="ko-KR" altLang="en-US" sz="1200" dirty="0"/>
              <a:t>정보 요청</a:t>
            </a:r>
            <a:r>
              <a:rPr lang="en-US" altLang="ko-KR" sz="1200" dirty="0"/>
              <a:t>, </a:t>
            </a:r>
            <a:r>
              <a:rPr lang="ko-KR" altLang="en-US" sz="1200" dirty="0"/>
              <a:t>반환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5341F-D568-4F86-BF80-C39808C337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4636165"/>
            <a:ext cx="977775" cy="97777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12E40B-EBD0-4C61-B75C-B84951B33F0A}"/>
              </a:ext>
            </a:extLst>
          </p:cNvPr>
          <p:cNvGrpSpPr/>
          <p:nvPr/>
        </p:nvGrpSpPr>
        <p:grpSpPr>
          <a:xfrm>
            <a:off x="5169317" y="3019699"/>
            <a:ext cx="657744" cy="1128269"/>
            <a:chOff x="4151799" y="3633029"/>
            <a:chExt cx="657744" cy="112826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4D7391-7F6E-496F-B9C6-AE7AE3FCB1E5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897F96CA-B8DC-4BD2-8117-6C6CCC77CB7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FE07118-D029-4D82-B5DF-5CD8D39C0FD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4697CDC-AD77-4808-B1D8-97992056D6C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E8D9DE3-4498-4A25-B1C3-1C9DE3BE08E2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1FFD7-F087-4F6C-93F3-DBF1617FFBF8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37.531943</a:t>
              </a:r>
            </a:p>
            <a:p>
              <a:r>
                <a:rPr lang="en-US" altLang="ko-KR" sz="600" dirty="0"/>
                <a:t>126.742446</a:t>
              </a:r>
            </a:p>
            <a:p>
              <a:r>
                <a:rPr lang="ko-KR" altLang="en-US" sz="600" dirty="0"/>
                <a:t>급성심정지</a:t>
              </a:r>
              <a:endParaRPr lang="en-US" altLang="ko-KR" sz="600" dirty="0"/>
            </a:p>
            <a:p>
              <a:r>
                <a:rPr lang="ko-KR" altLang="en-US" sz="600" dirty="0"/>
                <a:t>발생</a:t>
              </a:r>
              <a:endParaRPr lang="en-US" altLang="ko-KR" sz="600" dirty="0"/>
            </a:p>
            <a:p>
              <a:r>
                <a:rPr lang="en-US" altLang="ko-KR" sz="600" dirty="0"/>
                <a:t>010-xxxx-xx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73DEDC-BEA5-4BC6-80A1-DEC00327A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01" y="2089476"/>
            <a:ext cx="624328" cy="624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FF5058-70A2-4E38-B70E-D4511A732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53" y="2152908"/>
            <a:ext cx="748549" cy="74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6CC516-69F4-4143-9F38-75B5812EF0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06" y="1802010"/>
            <a:ext cx="911794" cy="91179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04BCECE8-D810-4FC1-B42D-9805931484B8}"/>
              </a:ext>
            </a:extLst>
          </p:cNvPr>
          <p:cNvGrpSpPr/>
          <p:nvPr/>
        </p:nvGrpSpPr>
        <p:grpSpPr>
          <a:xfrm>
            <a:off x="8805225" y="3451905"/>
            <a:ext cx="1585642" cy="712030"/>
            <a:chOff x="8408504" y="2570479"/>
            <a:chExt cx="2445027" cy="109793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65F86C0-F556-4A11-AC77-E905A078680A}"/>
                </a:ext>
              </a:extLst>
            </p:cNvPr>
            <p:cNvGrpSpPr/>
            <p:nvPr/>
          </p:nvGrpSpPr>
          <p:grpSpPr>
            <a:xfrm>
              <a:off x="8408504" y="2570479"/>
              <a:ext cx="2445027" cy="1097935"/>
              <a:chOff x="8408504" y="2570479"/>
              <a:chExt cx="2445027" cy="1097935"/>
            </a:xfrm>
            <a:solidFill>
              <a:schemeClr val="bg1"/>
            </a:solidFill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C47CAA3-47B7-4E8A-8C72-18EF5B64345B}"/>
                  </a:ext>
                </a:extLst>
              </p:cNvPr>
              <p:cNvSpPr/>
              <p:nvPr/>
            </p:nvSpPr>
            <p:spPr>
              <a:xfrm>
                <a:off x="8488017" y="3220278"/>
                <a:ext cx="2365514" cy="448136"/>
              </a:xfrm>
              <a:prstGeom prst="roundRect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각 삼각형 71">
                <a:extLst>
                  <a:ext uri="{FF2B5EF4-FFF2-40B4-BE49-F238E27FC236}">
                    <a16:creationId xmlns:a16="http://schemas.microsoft.com/office/drawing/2014/main" id="{284A1B7E-DE68-4AEB-B0FB-11FAE93196E2}"/>
                  </a:ext>
                </a:extLst>
              </p:cNvPr>
              <p:cNvSpPr/>
              <p:nvPr/>
            </p:nvSpPr>
            <p:spPr>
              <a:xfrm>
                <a:off x="9806583" y="2580418"/>
                <a:ext cx="983974" cy="649799"/>
              </a:xfrm>
              <a:prstGeom prst="rtTriangle">
                <a:avLst/>
              </a:prstGeom>
              <a:solidFill>
                <a:schemeClr val="bg1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C47F9D5-382C-43B4-A031-ACC60BE1C137}"/>
                  </a:ext>
                </a:extLst>
              </p:cNvPr>
              <p:cNvSpPr/>
              <p:nvPr/>
            </p:nvSpPr>
            <p:spPr>
              <a:xfrm>
                <a:off x="8408504" y="2570479"/>
                <a:ext cx="1553766" cy="1097935"/>
              </a:xfrm>
              <a:prstGeom prst="roundRect">
                <a:avLst/>
              </a:prstGeom>
              <a:grp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3F662CC-6B9A-4D50-B675-9AA5CC329AAF}"/>
                </a:ext>
              </a:extLst>
            </p:cNvPr>
            <p:cNvSpPr/>
            <p:nvPr/>
          </p:nvSpPr>
          <p:spPr>
            <a:xfrm>
              <a:off x="8726558" y="2703444"/>
              <a:ext cx="1225773" cy="93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CAC6CB-6B17-40F6-B3F6-463ECAE72164}"/>
                </a:ext>
              </a:extLst>
            </p:cNvPr>
            <p:cNvSpPr/>
            <p:nvPr/>
          </p:nvSpPr>
          <p:spPr>
            <a:xfrm>
              <a:off x="9034670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17DA2D-8612-446C-9E17-DFB1E9B585A0}"/>
                </a:ext>
              </a:extLst>
            </p:cNvPr>
            <p:cNvSpPr/>
            <p:nvPr/>
          </p:nvSpPr>
          <p:spPr>
            <a:xfrm rot="5400000">
              <a:off x="9023052" y="2703444"/>
              <a:ext cx="208721" cy="72555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B14DB23-8E56-459C-B124-93299C1A1152}"/>
              </a:ext>
            </a:extLst>
          </p:cNvPr>
          <p:cNvGrpSpPr/>
          <p:nvPr/>
        </p:nvGrpSpPr>
        <p:grpSpPr>
          <a:xfrm rot="1952200">
            <a:off x="6479839" y="4825237"/>
            <a:ext cx="1009030" cy="773611"/>
            <a:chOff x="5524883" y="451633"/>
            <a:chExt cx="2206313" cy="1691554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ABDF905-ED95-4CE2-8D81-2A33802670F8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A1DEBC-280E-45D1-8F93-D21530F1F865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CC2B101C-033D-4CB3-9081-1818D4A93215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FA42C937-BA83-495E-B30F-313F7FD23DA1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9F08A2F-01A9-49C6-B511-9699A938D7B8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부분 원형 80">
                <a:extLst>
                  <a:ext uri="{FF2B5EF4-FFF2-40B4-BE49-F238E27FC236}">
                    <a16:creationId xmlns:a16="http://schemas.microsoft.com/office/drawing/2014/main" id="{A4D5EEC2-D304-4813-914E-267280400D74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E147401-49C0-4C8A-BB99-810E7B2339F7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firebase 이미지 검색결과&quot;">
            <a:extLst>
              <a:ext uri="{FF2B5EF4-FFF2-40B4-BE49-F238E27FC236}">
                <a16:creationId xmlns:a16="http://schemas.microsoft.com/office/drawing/2014/main" id="{25C1DC89-B50D-4D44-85F8-3CC69DE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034" y="4684282"/>
            <a:ext cx="775616" cy="7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6F8120-C779-47A3-A355-63EEADB113E4}"/>
              </a:ext>
            </a:extLst>
          </p:cNvPr>
          <p:cNvGrpSpPr/>
          <p:nvPr/>
        </p:nvGrpSpPr>
        <p:grpSpPr>
          <a:xfrm>
            <a:off x="2959159" y="2245015"/>
            <a:ext cx="387268" cy="678101"/>
            <a:chOff x="1978860" y="2187019"/>
            <a:chExt cx="387268" cy="67810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EEA7B-55F3-4FBA-A994-6E8C3AF5B17F}"/>
                </a:ext>
              </a:extLst>
            </p:cNvPr>
            <p:cNvSpPr/>
            <p:nvPr/>
          </p:nvSpPr>
          <p:spPr>
            <a:xfrm>
              <a:off x="2139884" y="2187019"/>
              <a:ext cx="226244" cy="2262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267980C-CB0B-4B5C-B780-2F5A6F911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481" y="2413263"/>
              <a:ext cx="49010" cy="279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66A1DB-A0C2-4568-84E4-ECD5E674003E}"/>
                </a:ext>
              </a:extLst>
            </p:cNvPr>
            <p:cNvCxnSpPr/>
            <p:nvPr/>
          </p:nvCxnSpPr>
          <p:spPr>
            <a:xfrm flipV="1">
              <a:off x="2138574" y="2652295"/>
              <a:ext cx="113122" cy="457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6C76EAC-D18F-4B42-906C-33C871B8D2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696" y="2652295"/>
              <a:ext cx="19597" cy="1467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01378E8-8309-47C0-A459-0F547499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60" y="2698015"/>
              <a:ext cx="159714" cy="167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44C2A5F-BC13-46E6-B2F6-396904C58F01}"/>
                </a:ext>
              </a:extLst>
            </p:cNvPr>
            <p:cNvCxnSpPr/>
            <p:nvPr/>
          </p:nvCxnSpPr>
          <p:spPr>
            <a:xfrm flipH="1">
              <a:off x="2057400" y="2542032"/>
              <a:ext cx="252690" cy="609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80E7FFC-EC1F-466B-BE85-52537882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728" y="2466773"/>
              <a:ext cx="63400" cy="778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8B5217-B17A-47F0-8D07-1D991F5B7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4471" y="2601531"/>
              <a:ext cx="47626" cy="925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A8BEB3-9AD4-4D15-9FDE-FEC5F24EF876}"/>
              </a:ext>
            </a:extLst>
          </p:cNvPr>
          <p:cNvSpPr txBox="1"/>
          <p:nvPr/>
        </p:nvSpPr>
        <p:spPr>
          <a:xfrm>
            <a:off x="2332328" y="3000080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사용자 최대 심박수 측정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최초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F31D3D-AF77-44A1-96FD-AD9DCB8BA556}"/>
              </a:ext>
            </a:extLst>
          </p:cNvPr>
          <p:cNvGrpSpPr/>
          <p:nvPr/>
        </p:nvGrpSpPr>
        <p:grpSpPr>
          <a:xfrm>
            <a:off x="9795392" y="2336581"/>
            <a:ext cx="1172865" cy="738474"/>
            <a:chOff x="5085575" y="1636561"/>
            <a:chExt cx="1765227" cy="11114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D46A77-5174-4A27-BC4A-5F29529A88B1}"/>
                </a:ext>
              </a:extLst>
            </p:cNvPr>
            <p:cNvSpPr/>
            <p:nvPr/>
          </p:nvSpPr>
          <p:spPr>
            <a:xfrm>
              <a:off x="5085575" y="1636561"/>
              <a:ext cx="1765227" cy="11114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0C1435E-E216-45B9-B93E-2069F18000B1}"/>
                </a:ext>
              </a:extLst>
            </p:cNvPr>
            <p:cNvCxnSpPr/>
            <p:nvPr/>
          </p:nvCxnSpPr>
          <p:spPr>
            <a:xfrm>
              <a:off x="5797485" y="1809946"/>
              <a:ext cx="367645" cy="3676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3966ABA-8C58-4C2A-87A1-4B424674A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7484" y="2179353"/>
              <a:ext cx="363260" cy="33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97D2F-AE21-4AD4-84BB-74B5BC3864FC}"/>
                </a:ext>
              </a:extLst>
            </p:cNvPr>
            <p:cNvSpPr txBox="1"/>
            <p:nvPr/>
          </p:nvSpPr>
          <p:spPr>
            <a:xfrm>
              <a:off x="5230521" y="1904176"/>
              <a:ext cx="456465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A</a:t>
              </a:r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8E8C06-CF69-4A98-8018-CE2B73A01A15}"/>
                </a:ext>
              </a:extLst>
            </p:cNvPr>
            <p:cNvSpPr txBox="1"/>
            <p:nvPr/>
          </p:nvSpPr>
          <p:spPr>
            <a:xfrm>
              <a:off x="6288396" y="1904178"/>
              <a:ext cx="434753" cy="46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2AA12B1-DD25-4305-BDFA-80A4D6F5F69A}"/>
              </a:ext>
            </a:extLst>
          </p:cNvPr>
          <p:cNvSpPr txBox="1"/>
          <p:nvPr/>
        </p:nvSpPr>
        <p:spPr>
          <a:xfrm>
            <a:off x="9434790" y="3296873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중 심박수 비교를 </a:t>
            </a:r>
            <a:r>
              <a:rPr lang="ko-KR" altLang="en-US"/>
              <a:t>통해 </a:t>
            </a:r>
            <a:endParaRPr lang="en-US" altLang="ko-KR" dirty="0"/>
          </a:p>
          <a:p>
            <a:r>
              <a:rPr lang="ko-KR" altLang="en-US" dirty="0"/>
              <a:t>현재 운동 강도 분석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853422-7305-483C-B4B6-DA28534BD61A}"/>
              </a:ext>
            </a:extLst>
          </p:cNvPr>
          <p:cNvGrpSpPr/>
          <p:nvPr/>
        </p:nvGrpSpPr>
        <p:grpSpPr>
          <a:xfrm>
            <a:off x="8159215" y="4558382"/>
            <a:ext cx="812582" cy="1393873"/>
            <a:chOff x="8938542" y="1965912"/>
            <a:chExt cx="812582" cy="13938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A627E59-A86C-484A-9B81-4A1233F01FD2}"/>
                </a:ext>
              </a:extLst>
            </p:cNvPr>
            <p:cNvGrpSpPr/>
            <p:nvPr/>
          </p:nvGrpSpPr>
          <p:grpSpPr>
            <a:xfrm>
              <a:off x="8938542" y="1965912"/>
              <a:ext cx="812582" cy="1393873"/>
              <a:chOff x="8024142" y="2723619"/>
              <a:chExt cx="812582" cy="139387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44145F7-5CEE-478A-87D7-512839A8EE57}"/>
                  </a:ext>
                </a:extLst>
              </p:cNvPr>
              <p:cNvSpPr/>
              <p:nvPr/>
            </p:nvSpPr>
            <p:spPr>
              <a:xfrm>
                <a:off x="8024142" y="2723619"/>
                <a:ext cx="812582" cy="139387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E1E6DA8-1B4A-4613-B82D-59FFAA57C5B7}"/>
                  </a:ext>
                </a:extLst>
              </p:cNvPr>
              <p:cNvSpPr/>
              <p:nvPr/>
            </p:nvSpPr>
            <p:spPr>
              <a:xfrm>
                <a:off x="8122271" y="2899014"/>
                <a:ext cx="616324" cy="9999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C6D0234-B33C-40D5-A40A-DAD07B1F84A3}"/>
                  </a:ext>
                </a:extLst>
              </p:cNvPr>
              <p:cNvSpPr/>
              <p:nvPr/>
            </p:nvSpPr>
            <p:spPr>
              <a:xfrm>
                <a:off x="8359773" y="3916018"/>
                <a:ext cx="141319" cy="1413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C646F9C-D745-41A5-86BC-C8BA5F5A1A7E}"/>
                  </a:ext>
                </a:extLst>
              </p:cNvPr>
              <p:cNvSpPr/>
              <p:nvPr/>
            </p:nvSpPr>
            <p:spPr>
              <a:xfrm>
                <a:off x="8293771" y="2780426"/>
                <a:ext cx="264972" cy="57275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AEC963-ED7C-484D-BF1F-8C5D102A6953}"/>
                </a:ext>
              </a:extLst>
            </p:cNvPr>
            <p:cNvSpPr txBox="1"/>
            <p:nvPr/>
          </p:nvSpPr>
          <p:spPr>
            <a:xfrm>
              <a:off x="8953371" y="2566729"/>
              <a:ext cx="774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몸에 무리를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주고 있습니다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ko-KR" altLang="en-US" sz="700" dirty="0"/>
                <a:t>휴식 시간을</a:t>
              </a:r>
              <a:endParaRPr lang="en-US" altLang="ko-KR" sz="700" dirty="0"/>
            </a:p>
            <a:p>
              <a:pPr algn="ctr"/>
              <a:r>
                <a:rPr lang="ko-KR" altLang="en-US" sz="700" dirty="0"/>
                <a:t>늘리세요</a:t>
              </a:r>
              <a:r>
                <a:rPr lang="en-US" altLang="ko-KR" sz="700" dirty="0"/>
                <a:t>.</a:t>
              </a:r>
              <a:endParaRPr lang="ko-KR" altLang="en-US" sz="7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F2A57-A089-4321-8E84-EA644F97411B}"/>
                </a:ext>
              </a:extLst>
            </p:cNvPr>
            <p:cNvSpPr txBox="1"/>
            <p:nvPr/>
          </p:nvSpPr>
          <p:spPr>
            <a:xfrm>
              <a:off x="9173783" y="2433847"/>
              <a:ext cx="3337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178</a:t>
              </a:r>
              <a:endParaRPr lang="ko-KR" altLang="en-US" sz="7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CFA457-16AB-4940-BA31-605B7AF200E9}"/>
                </a:ext>
              </a:extLst>
            </p:cNvPr>
            <p:cNvSpPr txBox="1"/>
            <p:nvPr/>
          </p:nvSpPr>
          <p:spPr>
            <a:xfrm>
              <a:off x="9120589" y="2178949"/>
              <a:ext cx="4539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고강도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2899F5F-67ED-42FC-A1A4-11AB14737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141" y="2317515"/>
              <a:ext cx="155351" cy="155351"/>
            </a:xfrm>
            <a:prstGeom prst="rect">
              <a:avLst/>
            </a:prstGeom>
            <a:noFill/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9FA4D4B-9DBF-486F-A663-17E501C04FAB}"/>
              </a:ext>
            </a:extLst>
          </p:cNvPr>
          <p:cNvSpPr txBox="1"/>
          <p:nvPr/>
        </p:nvSpPr>
        <p:spPr>
          <a:xfrm>
            <a:off x="7775866" y="6013568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목표 달성 여부 확인</a:t>
            </a:r>
            <a:endParaRPr lang="en-US" altLang="ko-KR" dirty="0"/>
          </a:p>
          <a:p>
            <a:r>
              <a:rPr lang="ko-KR" altLang="en-US" dirty="0"/>
              <a:t>강도에 따른 조언</a:t>
            </a:r>
          </a:p>
        </p:txBody>
      </p:sp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21DEC56A-9AD1-439C-A8CE-10D79591F902}"/>
              </a:ext>
            </a:extLst>
          </p:cNvPr>
          <p:cNvCxnSpPr>
            <a:cxnSpLocks/>
          </p:cNvCxnSpPr>
          <p:nvPr/>
        </p:nvCxnSpPr>
        <p:spPr>
          <a:xfrm>
            <a:off x="3681157" y="2600028"/>
            <a:ext cx="1003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직선 화살표 연결선 7171">
            <a:extLst>
              <a:ext uri="{FF2B5EF4-FFF2-40B4-BE49-F238E27FC236}">
                <a16:creationId xmlns:a16="http://schemas.microsoft.com/office/drawing/2014/main" id="{A8178B05-1435-4DF5-87F5-8B647DB6117A}"/>
              </a:ext>
            </a:extLst>
          </p:cNvPr>
          <p:cNvCxnSpPr>
            <a:cxnSpLocks/>
          </p:cNvCxnSpPr>
          <p:nvPr/>
        </p:nvCxnSpPr>
        <p:spPr>
          <a:xfrm flipH="1">
            <a:off x="9434791" y="3923365"/>
            <a:ext cx="833613" cy="87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80C9E56-6FAD-462A-986B-17DF55C3AB2E}"/>
              </a:ext>
            </a:extLst>
          </p:cNvPr>
          <p:cNvSpPr txBox="1"/>
          <p:nvPr/>
        </p:nvSpPr>
        <p:spPr>
          <a:xfrm>
            <a:off x="6443810" y="3440706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심박</a:t>
            </a:r>
            <a:r>
              <a:rPr lang="ko-KR" altLang="en-US" dirty="0"/>
              <a:t> 수 및 운동시간 기록</a:t>
            </a: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94ABFEA2-9C39-40EB-91FC-D4F5C42C7EDE}"/>
              </a:ext>
            </a:extLst>
          </p:cNvPr>
          <p:cNvGrpSpPr/>
          <p:nvPr/>
        </p:nvGrpSpPr>
        <p:grpSpPr>
          <a:xfrm>
            <a:off x="6848162" y="2187848"/>
            <a:ext cx="1216057" cy="1216057"/>
            <a:chOff x="523283" y="3437851"/>
            <a:chExt cx="1216057" cy="1216057"/>
          </a:xfrm>
        </p:grpSpPr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B908C636-5A41-4874-891E-98D3DF25995A}"/>
                </a:ext>
              </a:extLst>
            </p:cNvPr>
            <p:cNvSpPr/>
            <p:nvPr/>
          </p:nvSpPr>
          <p:spPr>
            <a:xfrm>
              <a:off x="523283" y="3437851"/>
              <a:ext cx="1216057" cy="1216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6" name="타원 7175">
              <a:extLst>
                <a:ext uri="{FF2B5EF4-FFF2-40B4-BE49-F238E27FC236}">
                  <a16:creationId xmlns:a16="http://schemas.microsoft.com/office/drawing/2014/main" id="{564DC2E3-BA56-4868-8743-0B78758B9152}"/>
                </a:ext>
              </a:extLst>
            </p:cNvPr>
            <p:cNvSpPr/>
            <p:nvPr/>
          </p:nvSpPr>
          <p:spPr>
            <a:xfrm>
              <a:off x="718543" y="3634752"/>
              <a:ext cx="825535" cy="8255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7" name="타원 7176">
              <a:extLst>
                <a:ext uri="{FF2B5EF4-FFF2-40B4-BE49-F238E27FC236}">
                  <a16:creationId xmlns:a16="http://schemas.microsoft.com/office/drawing/2014/main" id="{AD1A7283-AF13-4748-A301-3085D29A7D23}"/>
                </a:ext>
              </a:extLst>
            </p:cNvPr>
            <p:cNvSpPr/>
            <p:nvPr/>
          </p:nvSpPr>
          <p:spPr>
            <a:xfrm>
              <a:off x="1089710" y="4014206"/>
              <a:ext cx="83200" cy="8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80" name="직선 화살표 연결선 7179">
            <a:extLst>
              <a:ext uri="{FF2B5EF4-FFF2-40B4-BE49-F238E27FC236}">
                <a16:creationId xmlns:a16="http://schemas.microsoft.com/office/drawing/2014/main" id="{8FFF1372-C5BF-4E76-8AD3-8CC15A637031}"/>
              </a:ext>
            </a:extLst>
          </p:cNvPr>
          <p:cNvCxnSpPr>
            <a:cxnSpLocks/>
          </p:cNvCxnSpPr>
          <p:nvPr/>
        </p:nvCxnSpPr>
        <p:spPr>
          <a:xfrm flipH="1" flipV="1">
            <a:off x="7072432" y="3975111"/>
            <a:ext cx="825536" cy="95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509855" y="300008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운동 모드로 전환</a:t>
            </a:r>
          </a:p>
        </p:txBody>
      </p:sp>
      <p:grpSp>
        <p:nvGrpSpPr>
          <p:cNvPr id="7187" name="그룹 7186">
            <a:extLst>
              <a:ext uri="{FF2B5EF4-FFF2-40B4-BE49-F238E27FC236}">
                <a16:creationId xmlns:a16="http://schemas.microsoft.com/office/drawing/2014/main" id="{E9FF0D42-DE26-4897-90AC-517F6FE37734}"/>
              </a:ext>
            </a:extLst>
          </p:cNvPr>
          <p:cNvGrpSpPr/>
          <p:nvPr/>
        </p:nvGrpSpPr>
        <p:grpSpPr>
          <a:xfrm>
            <a:off x="620024" y="2383573"/>
            <a:ext cx="1125089" cy="400110"/>
            <a:chOff x="1265810" y="2127228"/>
            <a:chExt cx="1496798" cy="532299"/>
          </a:xfrm>
        </p:grpSpPr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0A6A7E30-79AF-435F-AE2A-875221141984}"/>
                </a:ext>
              </a:extLst>
            </p:cNvPr>
            <p:cNvSpPr/>
            <p:nvPr/>
          </p:nvSpPr>
          <p:spPr>
            <a:xfrm>
              <a:off x="1423447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E9C7145-5073-48E8-B5AB-024C083837B6}"/>
                </a:ext>
              </a:extLst>
            </p:cNvPr>
            <p:cNvSpPr/>
            <p:nvPr/>
          </p:nvSpPr>
          <p:spPr>
            <a:xfrm>
              <a:off x="2482784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E3EE518-359C-4432-83B7-24EE8530E2A9}"/>
                </a:ext>
              </a:extLst>
            </p:cNvPr>
            <p:cNvSpPr/>
            <p:nvPr/>
          </p:nvSpPr>
          <p:spPr>
            <a:xfrm>
              <a:off x="2642789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77E984-77FE-4D4E-9737-A8F9A440949F}"/>
                </a:ext>
              </a:extLst>
            </p:cNvPr>
            <p:cNvSpPr/>
            <p:nvPr/>
          </p:nvSpPr>
          <p:spPr>
            <a:xfrm>
              <a:off x="1265810" y="2127228"/>
              <a:ext cx="119819" cy="5322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86" name="직선 연결선 7185">
              <a:extLst>
                <a:ext uri="{FF2B5EF4-FFF2-40B4-BE49-F238E27FC236}">
                  <a16:creationId xmlns:a16="http://schemas.microsoft.com/office/drawing/2014/main" id="{59ABDFFE-2C46-40AF-9627-16146BB95F98}"/>
                </a:ext>
              </a:extLst>
            </p:cNvPr>
            <p:cNvCxnSpPr>
              <a:stCxn id="7183" idx="3"/>
              <a:endCxn id="95" idx="1"/>
            </p:cNvCxnSpPr>
            <p:nvPr/>
          </p:nvCxnSpPr>
          <p:spPr>
            <a:xfrm>
              <a:off x="1543266" y="2393378"/>
              <a:ext cx="93951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2146505" y="2600028"/>
            <a:ext cx="505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69DAD1E-6CCE-4699-8128-E57D59E2F1BD}"/>
              </a:ext>
            </a:extLst>
          </p:cNvPr>
          <p:cNvCxnSpPr>
            <a:cxnSpLocks/>
          </p:cNvCxnSpPr>
          <p:nvPr/>
        </p:nvCxnSpPr>
        <p:spPr>
          <a:xfrm flipH="1">
            <a:off x="4403987" y="4878826"/>
            <a:ext cx="257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46FC05-5C94-4B41-9CD8-56BA2001C4E0}"/>
              </a:ext>
            </a:extLst>
          </p:cNvPr>
          <p:cNvSpPr txBox="1"/>
          <p:nvPr/>
        </p:nvSpPr>
        <p:spPr>
          <a:xfrm>
            <a:off x="5216960" y="427415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종료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07319B-B6D5-481F-A75F-2177918DF526}"/>
              </a:ext>
            </a:extLst>
          </p:cNvPr>
          <p:cNvCxnSpPr>
            <a:cxnSpLocks/>
          </p:cNvCxnSpPr>
          <p:nvPr/>
        </p:nvCxnSpPr>
        <p:spPr>
          <a:xfrm flipV="1">
            <a:off x="8240124" y="2696056"/>
            <a:ext cx="13379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6405648" y="1791445"/>
            <a:ext cx="5179089" cy="47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동작과정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03B087-7295-4560-BD7C-C93262F429C9}"/>
              </a:ext>
            </a:extLst>
          </p:cNvPr>
          <p:cNvSpPr txBox="1"/>
          <p:nvPr/>
        </p:nvSpPr>
        <p:spPr>
          <a:xfrm>
            <a:off x="4680994" y="316370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/>
              <a:t>운동 강도 설정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D8D4F7-0FC1-4C60-BDA5-5E0751EA4B4C}"/>
              </a:ext>
            </a:extLst>
          </p:cNvPr>
          <p:cNvGrpSpPr/>
          <p:nvPr/>
        </p:nvGrpSpPr>
        <p:grpSpPr>
          <a:xfrm>
            <a:off x="4727037" y="2714508"/>
            <a:ext cx="1192995" cy="328195"/>
            <a:chOff x="4727037" y="2714508"/>
            <a:chExt cx="1192995" cy="328195"/>
          </a:xfrm>
        </p:grpSpPr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BD8B8F32-3FC9-4972-90E0-4CF3B11E6532}"/>
                </a:ext>
              </a:extLst>
            </p:cNvPr>
            <p:cNvSpPr/>
            <p:nvPr/>
          </p:nvSpPr>
          <p:spPr>
            <a:xfrm>
              <a:off x="4727037" y="2714508"/>
              <a:ext cx="1192995" cy="84422"/>
            </a:xfrm>
            <a:prstGeom prst="trapezoid">
              <a:avLst>
                <a:gd name="adj" fmla="val 609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369119-09EA-4982-B049-88106E6EC1AF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CDC21C2-7778-4D38-877B-AED78992DC54}"/>
              </a:ext>
            </a:extLst>
          </p:cNvPr>
          <p:cNvGrpSpPr/>
          <p:nvPr/>
        </p:nvGrpSpPr>
        <p:grpSpPr>
          <a:xfrm>
            <a:off x="4781428" y="2407399"/>
            <a:ext cx="1089245" cy="328195"/>
            <a:chOff x="4727037" y="2714508"/>
            <a:chExt cx="1192995" cy="328195"/>
          </a:xfrm>
        </p:grpSpPr>
        <p:sp>
          <p:nvSpPr>
            <p:cNvPr id="75" name="사다리꼴 74">
              <a:extLst>
                <a:ext uri="{FF2B5EF4-FFF2-40B4-BE49-F238E27FC236}">
                  <a16:creationId xmlns:a16="http://schemas.microsoft.com/office/drawing/2014/main" id="{9BB8A7DD-92C3-4460-8F18-4BFBFC7F6497}"/>
                </a:ext>
              </a:extLst>
            </p:cNvPr>
            <p:cNvSpPr/>
            <p:nvPr/>
          </p:nvSpPr>
          <p:spPr>
            <a:xfrm>
              <a:off x="4727037" y="2714508"/>
              <a:ext cx="1192995" cy="84422"/>
            </a:xfrm>
            <a:prstGeom prst="trapezoid">
              <a:avLst>
                <a:gd name="adj" fmla="val 6092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99596F1-E43B-4028-BFCB-5B1992187217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2A48933-CAD5-4B01-A2E5-3B5DB027974F}"/>
              </a:ext>
            </a:extLst>
          </p:cNvPr>
          <p:cNvGrpSpPr/>
          <p:nvPr/>
        </p:nvGrpSpPr>
        <p:grpSpPr>
          <a:xfrm>
            <a:off x="4823460" y="2062110"/>
            <a:ext cx="1010919" cy="370559"/>
            <a:chOff x="4727037" y="2672144"/>
            <a:chExt cx="1192995" cy="370559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573F9534-1A11-46FE-B143-E6EB449BB90B}"/>
                </a:ext>
              </a:extLst>
            </p:cNvPr>
            <p:cNvSpPr/>
            <p:nvPr/>
          </p:nvSpPr>
          <p:spPr>
            <a:xfrm>
              <a:off x="4727037" y="2672144"/>
              <a:ext cx="1192995" cy="126786"/>
            </a:xfrm>
            <a:prstGeom prst="trapezoid">
              <a:avLst>
                <a:gd name="adj" fmla="val 939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9743BF6-8464-42DF-98DD-A8FC5C210612}"/>
                </a:ext>
              </a:extLst>
            </p:cNvPr>
            <p:cNvSpPr/>
            <p:nvPr/>
          </p:nvSpPr>
          <p:spPr>
            <a:xfrm>
              <a:off x="4727037" y="2793148"/>
              <a:ext cx="1192995" cy="249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2761BDE-35DB-414A-AB92-A7DBA0C5436E}"/>
              </a:ext>
            </a:extLst>
          </p:cNvPr>
          <p:cNvCxnSpPr>
            <a:cxnSpLocks/>
          </p:cNvCxnSpPr>
          <p:nvPr/>
        </p:nvCxnSpPr>
        <p:spPr>
          <a:xfrm flipV="1">
            <a:off x="5954780" y="2696057"/>
            <a:ext cx="689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3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63285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푸시 메시지 수신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36801" y="2389243"/>
            <a:ext cx="6115421" cy="2079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타 애플리케이션 사용자의 메시지 수신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683514" y="359153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푸시 메시지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DC1A4A-9B45-45BC-B0D4-9936F333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60" y="2785109"/>
            <a:ext cx="687556" cy="687556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B725163-B63B-457C-B859-999552FF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72" y="2433940"/>
            <a:ext cx="2419350" cy="164782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4A51F32-CA66-4E92-B771-05178A89A8BF}"/>
              </a:ext>
            </a:extLst>
          </p:cNvPr>
          <p:cNvSpPr txBox="1"/>
          <p:nvPr/>
        </p:nvSpPr>
        <p:spPr>
          <a:xfrm>
            <a:off x="6164416" y="3888297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환자의 위치 및 </a:t>
            </a:r>
            <a:r>
              <a:rPr lang="en-US" altLang="ko-KR" sz="1200" dirty="0"/>
              <a:t>AED </a:t>
            </a:r>
            <a:r>
              <a:rPr lang="ko-KR" altLang="en-US" sz="1200" dirty="0"/>
              <a:t>위치 확인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C1940A4-9720-47C6-870D-4CD90374EB8A}"/>
              </a:ext>
            </a:extLst>
          </p:cNvPr>
          <p:cNvCxnSpPr>
            <a:cxnSpLocks/>
          </p:cNvCxnSpPr>
          <p:nvPr/>
        </p:nvCxnSpPr>
        <p:spPr>
          <a:xfrm>
            <a:off x="857433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E1F286-A75D-457F-960A-B92BB2B996F3}"/>
              </a:ext>
            </a:extLst>
          </p:cNvPr>
          <p:cNvSpPr txBox="1"/>
          <p:nvPr/>
        </p:nvSpPr>
        <p:spPr>
          <a:xfrm>
            <a:off x="8785280" y="295113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환자 구조</a:t>
            </a:r>
          </a:p>
        </p:txBody>
      </p:sp>
    </p:spTree>
    <p:extLst>
      <p:ext uri="{BB962C8B-B14F-4D97-AF65-F5344CB8AC3E}">
        <p14:creationId xmlns:p14="http://schemas.microsoft.com/office/powerpoint/2010/main" val="223308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95536" y="720009"/>
            <a:ext cx="286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수행 시나리오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81E07CD-9663-477C-8ABD-1D5690A13A3D}"/>
              </a:ext>
            </a:extLst>
          </p:cNvPr>
          <p:cNvSpPr txBox="1"/>
          <p:nvPr/>
        </p:nvSpPr>
        <p:spPr>
          <a:xfrm>
            <a:off x="761296" y="295113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기기 착용 해제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F5BD521-E518-4766-BC9A-D8B4265EFA18}"/>
              </a:ext>
            </a:extLst>
          </p:cNvPr>
          <p:cNvCxnSpPr>
            <a:cxnSpLocks/>
          </p:cNvCxnSpPr>
          <p:nvPr/>
        </p:nvCxnSpPr>
        <p:spPr>
          <a:xfrm>
            <a:off x="76129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334498-8C64-4498-A90B-8FF8DF541375}"/>
              </a:ext>
            </a:extLst>
          </p:cNvPr>
          <p:cNvSpPr/>
          <p:nvPr/>
        </p:nvSpPr>
        <p:spPr>
          <a:xfrm>
            <a:off x="2325937" y="2125835"/>
            <a:ext cx="6115421" cy="226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4934B-35C0-49D9-98DC-B6B9D71C415B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기기 착용 해제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CF3795-7E0E-4041-90D8-4D63A4624763}"/>
              </a:ext>
            </a:extLst>
          </p:cNvPr>
          <p:cNvSpPr txBox="1"/>
          <p:nvPr/>
        </p:nvSpPr>
        <p:spPr>
          <a:xfrm>
            <a:off x="2768171" y="370363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기기의 착용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해제 판단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A1435-8419-4B16-A93D-108CC52B56CF}"/>
              </a:ext>
            </a:extLst>
          </p:cNvPr>
          <p:cNvCxnSpPr>
            <a:cxnSpLocks/>
          </p:cNvCxnSpPr>
          <p:nvPr/>
        </p:nvCxnSpPr>
        <p:spPr>
          <a:xfrm>
            <a:off x="4347776" y="3257853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9410BF-FD24-4442-A300-E0D5928D97B5}"/>
              </a:ext>
            </a:extLst>
          </p:cNvPr>
          <p:cNvSpPr txBox="1"/>
          <p:nvPr/>
        </p:nvSpPr>
        <p:spPr>
          <a:xfrm>
            <a:off x="6132380" y="3703631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시스템 분석</a:t>
            </a:r>
            <a:r>
              <a:rPr lang="en-US" altLang="ko-KR" sz="1200" dirty="0"/>
              <a:t>, </a:t>
            </a:r>
            <a:r>
              <a:rPr lang="ko-KR" altLang="en-US" sz="1200" dirty="0"/>
              <a:t>기록 중지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AB633F4-9AAB-48C5-A062-907BDCB43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09" y="2701596"/>
            <a:ext cx="741171" cy="74117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CE7E4B-5037-45D3-9DEB-27B82D69855A}"/>
              </a:ext>
            </a:extLst>
          </p:cNvPr>
          <p:cNvCxnSpPr/>
          <p:nvPr/>
        </p:nvCxnSpPr>
        <p:spPr>
          <a:xfrm flipH="1">
            <a:off x="6471411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A9ABD084-43DC-44F5-B3A6-D1524258D6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03" y="2686065"/>
            <a:ext cx="852748" cy="852748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E7B7BF-3BCD-4478-802F-C3272558F12B}"/>
              </a:ext>
            </a:extLst>
          </p:cNvPr>
          <p:cNvCxnSpPr/>
          <p:nvPr/>
        </p:nvCxnSpPr>
        <p:spPr>
          <a:xfrm flipH="1">
            <a:off x="2731043" y="2525499"/>
            <a:ext cx="1128269" cy="1128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304C34-7C13-4CDD-9AC2-146B75854E3A}"/>
              </a:ext>
            </a:extLst>
          </p:cNvPr>
          <p:cNvCxnSpPr>
            <a:cxnSpLocks/>
          </p:cNvCxnSpPr>
          <p:nvPr/>
        </p:nvCxnSpPr>
        <p:spPr>
          <a:xfrm>
            <a:off x="8614976" y="3296629"/>
            <a:ext cx="1242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9B5D9A-6C57-4851-8099-69C75C610691}"/>
              </a:ext>
            </a:extLst>
          </p:cNvPr>
          <p:cNvSpPr txBox="1"/>
          <p:nvPr/>
        </p:nvSpPr>
        <p:spPr>
          <a:xfrm>
            <a:off x="8495175" y="295113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해제 상태로 전환</a:t>
            </a:r>
          </a:p>
        </p:txBody>
      </p:sp>
    </p:spTree>
    <p:extLst>
      <p:ext uri="{BB962C8B-B14F-4D97-AF65-F5344CB8AC3E}">
        <p14:creationId xmlns:p14="http://schemas.microsoft.com/office/powerpoint/2010/main" val="256970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58330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구성도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Normal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814761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885038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955228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874376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2037144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초록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736631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762494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213013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213014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6047156" y="3219855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320440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390967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298744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6047155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398141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244265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642601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814604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642601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303856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736631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3127039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486178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8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CA661-5F30-499E-842C-05B35AD15719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-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397B4-CDD1-4AC3-957F-2339A642F207}"/>
              </a:ext>
            </a:extLst>
          </p:cNvPr>
          <p:cNvSpPr/>
          <p:nvPr/>
        </p:nvSpPr>
        <p:spPr>
          <a:xfrm>
            <a:off x="1297233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9CC1-46FD-4297-A1BD-4C9B784B63EA}"/>
              </a:ext>
            </a:extLst>
          </p:cNvPr>
          <p:cNvSpPr txBox="1"/>
          <p:nvPr/>
        </p:nvSpPr>
        <p:spPr>
          <a:xfrm>
            <a:off x="2367510" y="296170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웨어러블 장비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29AB2-4A3A-43F8-B600-FDA400D42922}"/>
              </a:ext>
            </a:extLst>
          </p:cNvPr>
          <p:cNvSpPr txBox="1"/>
          <p:nvPr/>
        </p:nvSpPr>
        <p:spPr>
          <a:xfrm>
            <a:off x="3437700" y="3601826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2D9DB-E1DA-4BBD-BB36-CBC81430AB41}"/>
              </a:ext>
            </a:extLst>
          </p:cNvPr>
          <p:cNvSpPr txBox="1"/>
          <p:nvPr/>
        </p:nvSpPr>
        <p:spPr>
          <a:xfrm>
            <a:off x="3356848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A8D50-2832-489C-A96C-DCA47814F862}"/>
              </a:ext>
            </a:extLst>
          </p:cNvPr>
          <p:cNvSpPr txBox="1"/>
          <p:nvPr/>
        </p:nvSpPr>
        <p:spPr>
          <a:xfrm>
            <a:off x="1519616" y="4765798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노랑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113637-AF61-4F53-A423-0E12A9DB7618}"/>
              </a:ext>
            </a:extLst>
          </p:cNvPr>
          <p:cNvCxnSpPr>
            <a:cxnSpLocks/>
          </p:cNvCxnSpPr>
          <p:nvPr/>
        </p:nvCxnSpPr>
        <p:spPr>
          <a:xfrm>
            <a:off x="7219103" y="3729955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2AD9F9-6690-4327-BDA0-5AA1F35B1D94}"/>
              </a:ext>
            </a:extLst>
          </p:cNvPr>
          <p:cNvCxnSpPr>
            <a:cxnSpLocks/>
          </p:cNvCxnSpPr>
          <p:nvPr/>
        </p:nvCxnSpPr>
        <p:spPr>
          <a:xfrm>
            <a:off x="6244966" y="4043658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F19B5A-874F-4062-A53F-36692955ABAB}"/>
              </a:ext>
            </a:extLst>
          </p:cNvPr>
          <p:cNvCxnSpPr>
            <a:cxnSpLocks/>
          </p:cNvCxnSpPr>
          <p:nvPr/>
        </p:nvCxnSpPr>
        <p:spPr>
          <a:xfrm>
            <a:off x="4695485" y="4854549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DB8F33-87FA-4F8E-800F-4B02F29BD518}"/>
              </a:ext>
            </a:extLst>
          </p:cNvPr>
          <p:cNvCxnSpPr>
            <a:cxnSpLocks/>
          </p:cNvCxnSpPr>
          <p:nvPr/>
        </p:nvCxnSpPr>
        <p:spPr>
          <a:xfrm flipH="1">
            <a:off x="4695486" y="5007009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3F7D79-EC6E-46A9-AF48-BBEBDF0924A1}"/>
              </a:ext>
            </a:extLst>
          </p:cNvPr>
          <p:cNvSpPr/>
          <p:nvPr/>
        </p:nvSpPr>
        <p:spPr>
          <a:xfrm>
            <a:off x="5529628" y="3238708"/>
            <a:ext cx="3648433" cy="2256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B9B29-67BC-4050-A0CB-AAA3C628DC53}"/>
              </a:ext>
            </a:extLst>
          </p:cNvPr>
          <p:cNvSpPr txBox="1"/>
          <p:nvPr/>
        </p:nvSpPr>
        <p:spPr>
          <a:xfrm>
            <a:off x="6802912" y="2923609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7BCD8-87AA-41AD-8675-43E1D0B674C9}"/>
              </a:ext>
            </a:extLst>
          </p:cNvPr>
          <p:cNvSpPr txBox="1"/>
          <p:nvPr/>
        </p:nvSpPr>
        <p:spPr>
          <a:xfrm>
            <a:off x="5873439" y="4767871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3358B-5E70-4AED-B40A-C7066D8669E5}"/>
              </a:ext>
            </a:extLst>
          </p:cNvPr>
          <p:cNvSpPr txBox="1"/>
          <p:nvPr/>
        </p:nvSpPr>
        <p:spPr>
          <a:xfrm>
            <a:off x="5781216" y="3651064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관리 모듈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786743-51DD-4110-B481-E552B8DFC43D}"/>
              </a:ext>
            </a:extLst>
          </p:cNvPr>
          <p:cNvSpPr/>
          <p:nvPr/>
        </p:nvSpPr>
        <p:spPr>
          <a:xfrm>
            <a:off x="5529627" y="2097975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CF46B-F6E5-4DFC-BC21-4B89C7A2DE23}"/>
              </a:ext>
            </a:extLst>
          </p:cNvPr>
          <p:cNvSpPr txBox="1"/>
          <p:nvPr/>
        </p:nvSpPr>
        <p:spPr>
          <a:xfrm>
            <a:off x="6880613" y="1820288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스마트폰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D3D41-BAFD-426D-B81A-462E00DFBC85}"/>
              </a:ext>
            </a:extLst>
          </p:cNvPr>
          <p:cNvSpPr txBox="1"/>
          <p:nvPr/>
        </p:nvSpPr>
        <p:spPr>
          <a:xfrm>
            <a:off x="5726737" y="2272354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2E3D70-E66A-4E11-962D-1BA2269B8B2C}"/>
              </a:ext>
            </a:extLst>
          </p:cNvPr>
          <p:cNvCxnSpPr>
            <a:cxnSpLocks/>
          </p:cNvCxnSpPr>
          <p:nvPr/>
        </p:nvCxnSpPr>
        <p:spPr>
          <a:xfrm flipV="1">
            <a:off x="6125073" y="2604750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64FDF6A-F3C3-4C6E-AE6B-D5C8163953C5}"/>
              </a:ext>
            </a:extLst>
          </p:cNvPr>
          <p:cNvCxnSpPr>
            <a:cxnSpLocks/>
          </p:cNvCxnSpPr>
          <p:nvPr/>
        </p:nvCxnSpPr>
        <p:spPr>
          <a:xfrm>
            <a:off x="6297076" y="2604751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1F1767-3DC3-4CB3-ABFF-36D996430005}"/>
              </a:ext>
            </a:extLst>
          </p:cNvPr>
          <p:cNvCxnSpPr>
            <a:cxnSpLocks/>
          </p:cNvCxnSpPr>
          <p:nvPr/>
        </p:nvCxnSpPr>
        <p:spPr>
          <a:xfrm flipH="1" flipV="1">
            <a:off x="6125073" y="401217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990697-E21F-468E-AE58-D76837155006}"/>
              </a:ext>
            </a:extLst>
          </p:cNvPr>
          <p:cNvSpPr txBox="1"/>
          <p:nvPr/>
        </p:nvSpPr>
        <p:spPr>
          <a:xfrm>
            <a:off x="7786328" y="3638654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DFB334-648C-4316-8563-029D58125A69}"/>
              </a:ext>
            </a:extLst>
          </p:cNvPr>
          <p:cNvCxnSpPr>
            <a:cxnSpLocks/>
          </p:cNvCxnSpPr>
          <p:nvPr/>
        </p:nvCxnSpPr>
        <p:spPr>
          <a:xfrm flipH="1">
            <a:off x="7219103" y="384477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82106D-3A7B-4114-8420-3A4CB27347B8}"/>
              </a:ext>
            </a:extLst>
          </p:cNvPr>
          <p:cNvCxnSpPr>
            <a:cxnSpLocks/>
          </p:cNvCxnSpPr>
          <p:nvPr/>
        </p:nvCxnSpPr>
        <p:spPr>
          <a:xfrm flipH="1">
            <a:off x="2609511" y="4902233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665A78-BF1D-4B9A-BE10-A70D8AFC15DA}"/>
              </a:ext>
            </a:extLst>
          </p:cNvPr>
          <p:cNvCxnSpPr>
            <a:cxnSpLocks/>
          </p:cNvCxnSpPr>
          <p:nvPr/>
        </p:nvCxnSpPr>
        <p:spPr>
          <a:xfrm>
            <a:off x="3968650" y="3962477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5289C8-7EEB-48C9-96FE-3327BC32DFD0}"/>
              </a:ext>
            </a:extLst>
          </p:cNvPr>
          <p:cNvSpPr txBox="1"/>
          <p:nvPr/>
        </p:nvSpPr>
        <p:spPr>
          <a:xfrm>
            <a:off x="7522873" y="4197526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FF9D33-5D0E-40AB-814E-BF7F1858EDBC}"/>
              </a:ext>
            </a:extLst>
          </p:cNvPr>
          <p:cNvCxnSpPr>
            <a:cxnSpLocks/>
          </p:cNvCxnSpPr>
          <p:nvPr/>
        </p:nvCxnSpPr>
        <p:spPr>
          <a:xfrm>
            <a:off x="7988609" y="4492202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8BBB16-A604-45DD-A119-0D050DA674DB}"/>
              </a:ext>
            </a:extLst>
          </p:cNvPr>
          <p:cNvSpPr txBox="1"/>
          <p:nvPr/>
        </p:nvSpPr>
        <p:spPr>
          <a:xfrm>
            <a:off x="7522873" y="4752587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1754912-5EAE-431E-8EA2-40ACA993DECC}"/>
              </a:ext>
            </a:extLst>
          </p:cNvPr>
          <p:cNvCxnSpPr>
            <a:cxnSpLocks/>
          </p:cNvCxnSpPr>
          <p:nvPr/>
        </p:nvCxnSpPr>
        <p:spPr>
          <a:xfrm flipH="1" flipV="1">
            <a:off x="6880613" y="4043658"/>
            <a:ext cx="642260" cy="72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7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18BD7DA8-6786-4550-8A21-34046EF8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6A5CD6-E234-47FC-89D7-1CEB408969F5}"/>
              </a:ext>
            </a:extLst>
          </p:cNvPr>
          <p:cNvSpPr/>
          <p:nvPr/>
        </p:nvSpPr>
        <p:spPr>
          <a:xfrm>
            <a:off x="3493975" y="2617526"/>
            <a:ext cx="1569660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 panose="02020603020101020101" pitchFamily="18" charset="-127"/>
              </a:rPr>
              <a:t>개요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1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395536" y="3219854"/>
            <a:ext cx="3648433" cy="2935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1465813" y="294285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2536003" y="3582973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2455151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617919" y="4746945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빨강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6317406" y="371110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5343269" y="4024805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3793788" y="4835696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3793789" y="4988156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4627931" y="3219854"/>
            <a:ext cx="3648433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5901215" y="290475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4971742" y="4749018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4879519" y="3632211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4627930" y="2079122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5978916" y="1801435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4825040" y="2253501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5223376" y="2585897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5395379" y="258589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5223376" y="3993322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6884631" y="3619801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6317406" y="3825925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1707814" y="4883380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3066953" y="3943624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45530A-30C0-48DC-AAE6-5242A7A98484}"/>
              </a:ext>
            </a:extLst>
          </p:cNvPr>
          <p:cNvSpPr/>
          <p:nvPr/>
        </p:nvSpPr>
        <p:spPr>
          <a:xfrm>
            <a:off x="8620175" y="3219855"/>
            <a:ext cx="3286285" cy="2935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6FA9A-A531-47F1-BC5A-ACBCE261E5E7}"/>
              </a:ext>
            </a:extLst>
          </p:cNvPr>
          <p:cNvSpPr txBox="1"/>
          <p:nvPr/>
        </p:nvSpPr>
        <p:spPr>
          <a:xfrm>
            <a:off x="9155321" y="2904755"/>
            <a:ext cx="84651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푸시 서버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B95BB1-6BBE-41D6-9C76-CFBF8253F220}"/>
              </a:ext>
            </a:extLst>
          </p:cNvPr>
          <p:cNvSpPr txBox="1"/>
          <p:nvPr/>
        </p:nvSpPr>
        <p:spPr>
          <a:xfrm>
            <a:off x="8791535" y="4148786"/>
            <a:ext cx="1219889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타 사용자 조회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18B69-3CB2-495D-8405-834D56A2AD13}"/>
              </a:ext>
            </a:extLst>
          </p:cNvPr>
          <p:cNvSpPr txBox="1"/>
          <p:nvPr/>
        </p:nvSpPr>
        <p:spPr>
          <a:xfrm>
            <a:off x="6737120" y="5348679"/>
            <a:ext cx="12318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구조 요청 모듈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E340D3-1BFD-45B0-989C-51A350305CA7}"/>
              </a:ext>
            </a:extLst>
          </p:cNvPr>
          <p:cNvCxnSpPr>
            <a:cxnSpLocks/>
          </p:cNvCxnSpPr>
          <p:nvPr/>
        </p:nvCxnSpPr>
        <p:spPr>
          <a:xfrm>
            <a:off x="8174486" y="5350772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615AF9-EFFC-4110-B6DA-ECDA5F9E0B01}"/>
              </a:ext>
            </a:extLst>
          </p:cNvPr>
          <p:cNvCxnSpPr>
            <a:cxnSpLocks/>
          </p:cNvCxnSpPr>
          <p:nvPr/>
        </p:nvCxnSpPr>
        <p:spPr>
          <a:xfrm flipH="1">
            <a:off x="8174485" y="5476653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02F552-23DD-4DAA-BF44-1138E28775F7}"/>
              </a:ext>
            </a:extLst>
          </p:cNvPr>
          <p:cNvSpPr txBox="1"/>
          <p:nvPr/>
        </p:nvSpPr>
        <p:spPr>
          <a:xfrm>
            <a:off x="8867109" y="5282723"/>
            <a:ext cx="1068743" cy="276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앱 통신 모듈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E1E7FB-F415-4590-AB0D-A5A8972FDDA2}"/>
              </a:ext>
            </a:extLst>
          </p:cNvPr>
          <p:cNvSpPr txBox="1"/>
          <p:nvPr/>
        </p:nvSpPr>
        <p:spPr>
          <a:xfrm>
            <a:off x="6622951" y="4444102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오작동 방지 모듈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A0A642-CD51-4E1B-9F07-945207030C37}"/>
              </a:ext>
            </a:extLst>
          </p:cNvPr>
          <p:cNvCxnSpPr>
            <a:cxnSpLocks/>
          </p:cNvCxnSpPr>
          <p:nvPr/>
        </p:nvCxnSpPr>
        <p:spPr>
          <a:xfrm>
            <a:off x="7353043" y="39486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FD322D4-4603-4489-9F40-2DBC0CFF28EE}"/>
              </a:ext>
            </a:extLst>
          </p:cNvPr>
          <p:cNvCxnSpPr>
            <a:cxnSpLocks/>
          </p:cNvCxnSpPr>
          <p:nvPr/>
        </p:nvCxnSpPr>
        <p:spPr>
          <a:xfrm>
            <a:off x="7353043" y="4786805"/>
            <a:ext cx="9525" cy="40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ADA3A12-AC64-4BFA-ACBE-A259E838A0B8}"/>
              </a:ext>
            </a:extLst>
          </p:cNvPr>
          <p:cNvCxnSpPr>
            <a:cxnSpLocks/>
          </p:cNvCxnSpPr>
          <p:nvPr/>
        </p:nvCxnSpPr>
        <p:spPr>
          <a:xfrm flipH="1">
            <a:off x="6134240" y="5559721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FB0DF6E-D1BA-4449-9DBC-0A67B21FDA9C}"/>
              </a:ext>
            </a:extLst>
          </p:cNvPr>
          <p:cNvSpPr txBox="1"/>
          <p:nvPr/>
        </p:nvSpPr>
        <p:spPr>
          <a:xfrm>
            <a:off x="5196456" y="5513759"/>
            <a:ext cx="521936" cy="276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DEF75BB-3596-4DAD-B7F1-D77BD5E7A6C6}"/>
              </a:ext>
            </a:extLst>
          </p:cNvPr>
          <p:cNvCxnSpPr>
            <a:cxnSpLocks/>
          </p:cNvCxnSpPr>
          <p:nvPr/>
        </p:nvCxnSpPr>
        <p:spPr>
          <a:xfrm>
            <a:off x="9621642" y="4517353"/>
            <a:ext cx="0" cy="66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A8215-584C-4FB2-9BE4-9CCEECEF43CF}"/>
              </a:ext>
            </a:extLst>
          </p:cNvPr>
          <p:cNvSpPr/>
          <p:nvPr/>
        </p:nvSpPr>
        <p:spPr>
          <a:xfrm>
            <a:off x="4858341" y="5457209"/>
            <a:ext cx="1720101" cy="5333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B3E72-A185-488C-A2B4-1F6EB1CF4D58}"/>
              </a:ext>
            </a:extLst>
          </p:cNvPr>
          <p:cNvSpPr txBox="1"/>
          <p:nvPr/>
        </p:nvSpPr>
        <p:spPr>
          <a:xfrm>
            <a:off x="4634803" y="521807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 요청을 받은 타 사용자</a:t>
            </a:r>
          </a:p>
        </p:txBody>
      </p:sp>
    </p:spTree>
    <p:extLst>
      <p:ext uri="{BB962C8B-B14F-4D97-AF65-F5344CB8AC3E}">
        <p14:creationId xmlns:p14="http://schemas.microsoft.com/office/powerpoint/2010/main" val="213203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063386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구성도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2477093" y="920400"/>
            <a:ext cx="155351" cy="155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6634C-CE31-463E-8060-14F0A8F22AFA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</a:t>
            </a:r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상태의 시스템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66325-4846-4F8E-AA38-6C3C1B15D9C8}"/>
              </a:ext>
            </a:extLst>
          </p:cNvPr>
          <p:cNvSpPr/>
          <p:nvPr/>
        </p:nvSpPr>
        <p:spPr>
          <a:xfrm>
            <a:off x="1602167" y="3200505"/>
            <a:ext cx="3648433" cy="2756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E1DA-C90C-4D13-A478-16B7BABD6017}"/>
              </a:ext>
            </a:extLst>
          </p:cNvPr>
          <p:cNvSpPr txBox="1"/>
          <p:nvPr/>
        </p:nvSpPr>
        <p:spPr>
          <a:xfrm>
            <a:off x="2672444" y="292350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웨어러블 장비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DF969-F114-4906-857E-8EF4B6149711}"/>
              </a:ext>
            </a:extLst>
          </p:cNvPr>
          <p:cNvSpPr txBox="1"/>
          <p:nvPr/>
        </p:nvSpPr>
        <p:spPr>
          <a:xfrm>
            <a:off x="3742634" y="3563624"/>
            <a:ext cx="10086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AE8A-73EF-4F86-B796-F84506002B5B}"/>
              </a:ext>
            </a:extLst>
          </p:cNvPr>
          <p:cNvSpPr txBox="1"/>
          <p:nvPr/>
        </p:nvSpPr>
        <p:spPr>
          <a:xfrm>
            <a:off x="3661782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블루투스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E6B48-27CD-4F49-9AE3-252F5899F1F2}"/>
              </a:ext>
            </a:extLst>
          </p:cNvPr>
          <p:cNvSpPr txBox="1"/>
          <p:nvPr/>
        </p:nvSpPr>
        <p:spPr>
          <a:xfrm>
            <a:off x="1824550" y="4727596"/>
            <a:ext cx="9044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 (</a:t>
            </a:r>
            <a:r>
              <a:rPr lang="ko-KR" altLang="en-US" sz="1200" dirty="0"/>
              <a:t>파랑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7AA7CE-3558-4389-9D58-090B8344704B}"/>
              </a:ext>
            </a:extLst>
          </p:cNvPr>
          <p:cNvCxnSpPr>
            <a:cxnSpLocks/>
          </p:cNvCxnSpPr>
          <p:nvPr/>
        </p:nvCxnSpPr>
        <p:spPr>
          <a:xfrm>
            <a:off x="7524037" y="3691753"/>
            <a:ext cx="521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D084B8-8DA6-40FB-8177-6CE9DE6EE4AD}"/>
              </a:ext>
            </a:extLst>
          </p:cNvPr>
          <p:cNvCxnSpPr>
            <a:cxnSpLocks/>
          </p:cNvCxnSpPr>
          <p:nvPr/>
        </p:nvCxnSpPr>
        <p:spPr>
          <a:xfrm>
            <a:off x="6549900" y="4005456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07A26-4869-4D73-9559-BFC0C5A54E95}"/>
              </a:ext>
            </a:extLst>
          </p:cNvPr>
          <p:cNvCxnSpPr>
            <a:cxnSpLocks/>
          </p:cNvCxnSpPr>
          <p:nvPr/>
        </p:nvCxnSpPr>
        <p:spPr>
          <a:xfrm>
            <a:off x="5000419" y="4816347"/>
            <a:ext cx="1118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9650E8-AA43-497A-A33A-290A8BC45216}"/>
              </a:ext>
            </a:extLst>
          </p:cNvPr>
          <p:cNvCxnSpPr>
            <a:cxnSpLocks/>
          </p:cNvCxnSpPr>
          <p:nvPr/>
        </p:nvCxnSpPr>
        <p:spPr>
          <a:xfrm flipH="1">
            <a:off x="5000420" y="4968807"/>
            <a:ext cx="1118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2951E3-37C2-4D78-AD2E-F637C893C964}"/>
              </a:ext>
            </a:extLst>
          </p:cNvPr>
          <p:cNvSpPr/>
          <p:nvPr/>
        </p:nvSpPr>
        <p:spPr>
          <a:xfrm>
            <a:off x="5834562" y="3200505"/>
            <a:ext cx="3648433" cy="2756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FCA83-0C7B-4221-B4EF-15F3DFB35C03}"/>
              </a:ext>
            </a:extLst>
          </p:cNvPr>
          <p:cNvSpPr txBox="1"/>
          <p:nvPr/>
        </p:nvSpPr>
        <p:spPr>
          <a:xfrm>
            <a:off x="7055417" y="2895384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애플리케이션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BDD50-812E-4A40-9FDB-423E4D789780}"/>
              </a:ext>
            </a:extLst>
          </p:cNvPr>
          <p:cNvSpPr txBox="1"/>
          <p:nvPr/>
        </p:nvSpPr>
        <p:spPr>
          <a:xfrm>
            <a:off x="6178373" y="4729669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75F27E-7ADD-457B-AF7E-78F6EFF1F931}"/>
              </a:ext>
            </a:extLst>
          </p:cNvPr>
          <p:cNvSpPr txBox="1"/>
          <p:nvPr/>
        </p:nvSpPr>
        <p:spPr>
          <a:xfrm>
            <a:off x="6086150" y="3612862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A03131-92FB-4001-BD1F-AC75E19B294B}"/>
              </a:ext>
            </a:extLst>
          </p:cNvPr>
          <p:cNvSpPr/>
          <p:nvPr/>
        </p:nvSpPr>
        <p:spPr>
          <a:xfrm>
            <a:off x="5834561" y="2059773"/>
            <a:ext cx="3648433" cy="6822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4995D-2EDC-4C06-9E27-5DCB17323219}"/>
              </a:ext>
            </a:extLst>
          </p:cNvPr>
          <p:cNvSpPr txBox="1"/>
          <p:nvPr/>
        </p:nvSpPr>
        <p:spPr>
          <a:xfrm>
            <a:off x="7185547" y="1782086"/>
            <a:ext cx="1107996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>
                <a:ea typeface="맑은 고딕"/>
              </a:rPr>
              <a:t>스마트폰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C4924-1C8E-456F-9AD4-2E7DE7D2FE61}"/>
              </a:ext>
            </a:extLst>
          </p:cNvPr>
          <p:cNvSpPr txBox="1"/>
          <p:nvPr/>
        </p:nvSpPr>
        <p:spPr>
          <a:xfrm>
            <a:off x="6031671" y="2234152"/>
            <a:ext cx="18668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DB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162A977-9A60-4E91-83D8-2C9F11E6D567}"/>
              </a:ext>
            </a:extLst>
          </p:cNvPr>
          <p:cNvCxnSpPr>
            <a:cxnSpLocks/>
          </p:cNvCxnSpPr>
          <p:nvPr/>
        </p:nvCxnSpPr>
        <p:spPr>
          <a:xfrm flipV="1">
            <a:off x="6430007" y="2566548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B149D-D5F5-4560-83F4-A84F229432A4}"/>
              </a:ext>
            </a:extLst>
          </p:cNvPr>
          <p:cNvCxnSpPr>
            <a:cxnSpLocks/>
          </p:cNvCxnSpPr>
          <p:nvPr/>
        </p:nvCxnSpPr>
        <p:spPr>
          <a:xfrm>
            <a:off x="6602010" y="2566549"/>
            <a:ext cx="0" cy="990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F49EDD-4D4F-403B-9B5B-A99DC0E0ECAD}"/>
              </a:ext>
            </a:extLst>
          </p:cNvPr>
          <p:cNvCxnSpPr>
            <a:cxnSpLocks/>
          </p:cNvCxnSpPr>
          <p:nvPr/>
        </p:nvCxnSpPr>
        <p:spPr>
          <a:xfrm flipH="1" flipV="1">
            <a:off x="6430007" y="3973973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6FE5D7-984D-4EDA-996C-8371D693E891}"/>
              </a:ext>
            </a:extLst>
          </p:cNvPr>
          <p:cNvSpPr txBox="1"/>
          <p:nvPr/>
        </p:nvSpPr>
        <p:spPr>
          <a:xfrm>
            <a:off x="8163413" y="3471290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0B42CF-8964-4ECC-81E6-16F0189ACA73}"/>
              </a:ext>
            </a:extLst>
          </p:cNvPr>
          <p:cNvCxnSpPr>
            <a:cxnSpLocks/>
          </p:cNvCxnSpPr>
          <p:nvPr/>
        </p:nvCxnSpPr>
        <p:spPr>
          <a:xfrm flipH="1">
            <a:off x="7524037" y="3806576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D89851-4E54-408E-9087-74F623C506EF}"/>
              </a:ext>
            </a:extLst>
          </p:cNvPr>
          <p:cNvCxnSpPr>
            <a:cxnSpLocks/>
          </p:cNvCxnSpPr>
          <p:nvPr/>
        </p:nvCxnSpPr>
        <p:spPr>
          <a:xfrm flipH="1">
            <a:off x="2914445" y="48640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528BC35-A8FE-4321-AAB1-038C47937C81}"/>
              </a:ext>
            </a:extLst>
          </p:cNvPr>
          <p:cNvCxnSpPr>
            <a:cxnSpLocks/>
          </p:cNvCxnSpPr>
          <p:nvPr/>
        </p:nvCxnSpPr>
        <p:spPr>
          <a:xfrm>
            <a:off x="4273584" y="39242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71481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 dirty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모듈 상세 설계</a:t>
            </a:r>
            <a:endParaRPr lang="en-US" altLang="ko-KR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1D790CB-E527-4F09-B165-4EFB8385CC8D}"/>
              </a:ext>
            </a:extLst>
          </p:cNvPr>
          <p:cNvSpPr/>
          <p:nvPr/>
        </p:nvSpPr>
        <p:spPr>
          <a:xfrm>
            <a:off x="603315" y="2209965"/>
            <a:ext cx="3870065" cy="354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607D13-37A9-4EF6-85C1-A47B61A92AB1}"/>
              </a:ext>
            </a:extLst>
          </p:cNvPr>
          <p:cNvSpPr txBox="1"/>
          <p:nvPr/>
        </p:nvSpPr>
        <p:spPr>
          <a:xfrm>
            <a:off x="3132924" y="3339678"/>
            <a:ext cx="7268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심박계</a:t>
            </a:r>
            <a:endParaRPr lang="ko-KR" altLang="en-US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B44FB1-8252-47E9-BA64-C88C1DAFC720}"/>
              </a:ext>
            </a:extLst>
          </p:cNvPr>
          <p:cNvSpPr txBox="1"/>
          <p:nvPr/>
        </p:nvSpPr>
        <p:spPr>
          <a:xfrm>
            <a:off x="2884562" y="4439896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95654-5863-41C4-99BB-3C388234AE54}"/>
              </a:ext>
            </a:extLst>
          </p:cNvPr>
          <p:cNvSpPr txBox="1"/>
          <p:nvPr/>
        </p:nvSpPr>
        <p:spPr>
          <a:xfrm>
            <a:off x="791852" y="4469697"/>
            <a:ext cx="127856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상태 표시 모듈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426143-FF0D-460A-8BB4-27E700C3C92B}"/>
              </a:ext>
            </a:extLst>
          </p:cNvPr>
          <p:cNvCxnSpPr>
            <a:cxnSpLocks/>
          </p:cNvCxnSpPr>
          <p:nvPr/>
        </p:nvCxnSpPr>
        <p:spPr>
          <a:xfrm flipH="1">
            <a:off x="2137225" y="4606131"/>
            <a:ext cx="68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A473441-5A57-4100-9971-2CB0DA303C37}"/>
              </a:ext>
            </a:extLst>
          </p:cNvPr>
          <p:cNvCxnSpPr>
            <a:cxnSpLocks/>
          </p:cNvCxnSpPr>
          <p:nvPr/>
        </p:nvCxnSpPr>
        <p:spPr>
          <a:xfrm>
            <a:off x="3496364" y="3666375"/>
            <a:ext cx="0" cy="75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AA7B0C8-3272-47F9-AB7A-6E134CD072B7}"/>
              </a:ext>
            </a:extLst>
          </p:cNvPr>
          <p:cNvSpPr txBox="1"/>
          <p:nvPr/>
        </p:nvSpPr>
        <p:spPr>
          <a:xfrm>
            <a:off x="5302832" y="3762701"/>
            <a:ext cx="576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수신 시 분당 맥박 수 대신 애플리케이션으로 부터 사용자의 상태 정보를 받음</a:t>
            </a:r>
            <a:r>
              <a:rPr lang="en-US" altLang="ko-KR" sz="1200" dirty="0"/>
              <a:t>.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E92D65C-1041-471A-B358-4548113734D9}"/>
              </a:ext>
            </a:extLst>
          </p:cNvPr>
          <p:cNvCxnSpPr>
            <a:cxnSpLocks/>
          </p:cNvCxnSpPr>
          <p:nvPr/>
        </p:nvCxnSpPr>
        <p:spPr>
          <a:xfrm>
            <a:off x="3349748" y="4945626"/>
            <a:ext cx="0" cy="10532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BC1F8B0-B615-4C68-B467-CB1F98A85DB3}"/>
              </a:ext>
            </a:extLst>
          </p:cNvPr>
          <p:cNvSpPr/>
          <p:nvPr/>
        </p:nvSpPr>
        <p:spPr>
          <a:xfrm>
            <a:off x="2850430" y="6015865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41A2EBD-EF8A-44E8-BB7D-4D8A6A0E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03968"/>
              </p:ext>
            </p:extLst>
          </p:nvPr>
        </p:nvGraphicFramePr>
        <p:xfrm>
          <a:off x="5302832" y="467870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심박계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유저의 맥박을 측정하는 부품으로 맥박을 측정하고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신호의 주기성을 파악하여 분당 맥박 수 계산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01" name="표 8">
            <a:extLst>
              <a:ext uri="{FF2B5EF4-FFF2-40B4-BE49-F238E27FC236}">
                <a16:creationId xmlns:a16="http://schemas.microsoft.com/office/drawing/2014/main" id="{379A8362-C509-49A0-9459-527405B0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3751"/>
              </p:ext>
            </p:extLst>
          </p:nvPr>
        </p:nvGraphicFramePr>
        <p:xfrm>
          <a:off x="5302832" y="21549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측정된 분당 맥박 수를 분석하기 위해 송신하고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분석 결과를 수신함으로써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스마트폰 사이의 연결을 지원함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분당 맥박 수 전송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id="{311C9DB6-317D-4032-BB56-DD3B26EE5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34663"/>
              </p:ext>
            </p:extLst>
          </p:nvPr>
        </p:nvGraphicFramePr>
        <p:xfrm>
          <a:off x="5312357" y="4077845"/>
          <a:ext cx="58666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상태 표시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대한 가시성을 높이기 위해 색상을 이용하여 유저 상태정보를 시각화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상태에 맞는 색의 LED 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26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574459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HW :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회로도</a:t>
            </a:r>
          </a:p>
        </p:txBody>
      </p:sp>
      <p:pic>
        <p:nvPicPr>
          <p:cNvPr id="32" name="Picture 12" descr="빵판 이미지 검색결과&quot;">
            <a:extLst>
              <a:ext uri="{FF2B5EF4-FFF2-40B4-BE49-F238E27FC236}">
                <a16:creationId xmlns:a16="http://schemas.microsoft.com/office/drawing/2014/main" id="{F2B0F01B-1579-4064-9903-D2E4B5B3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5"/>
          <a:stretch/>
        </p:blipFill>
        <p:spPr bwMode="auto">
          <a:xfrm rot="10800000">
            <a:off x="2763596" y="2383430"/>
            <a:ext cx="3232163" cy="14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심박 센서 이미지 이미지 검색결과&quot;">
            <a:extLst>
              <a:ext uri="{FF2B5EF4-FFF2-40B4-BE49-F238E27FC236}">
                <a16:creationId xmlns:a16="http://schemas.microsoft.com/office/drawing/2014/main" id="{6CC41D66-8BD1-46E8-B5AB-B9B37ECD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07" y="3644189"/>
            <a:ext cx="1861248" cy="147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0C7681-D7FB-4888-BC62-AB80853064EB}"/>
              </a:ext>
            </a:extLst>
          </p:cNvPr>
          <p:cNvCxnSpPr>
            <a:cxnSpLocks/>
          </p:cNvCxnSpPr>
          <p:nvPr/>
        </p:nvCxnSpPr>
        <p:spPr>
          <a:xfrm flipH="1">
            <a:off x="9059888" y="5122602"/>
            <a:ext cx="1" cy="834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6E9759D-E83B-4CF2-886E-75EA3BC5624E}"/>
              </a:ext>
            </a:extLst>
          </p:cNvPr>
          <p:cNvCxnSpPr>
            <a:cxnSpLocks/>
          </p:cNvCxnSpPr>
          <p:nvPr/>
        </p:nvCxnSpPr>
        <p:spPr>
          <a:xfrm flipH="1">
            <a:off x="6847638" y="5935897"/>
            <a:ext cx="2221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7D8370-6C53-46EA-9361-16B7CA621005}"/>
              </a:ext>
            </a:extLst>
          </p:cNvPr>
          <p:cNvCxnSpPr>
            <a:cxnSpLocks/>
          </p:cNvCxnSpPr>
          <p:nvPr/>
        </p:nvCxnSpPr>
        <p:spPr>
          <a:xfrm flipV="1">
            <a:off x="6844714" y="4053086"/>
            <a:ext cx="0" cy="1904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5D772A-4FCA-458E-A3C7-00BB47AB04B1}"/>
              </a:ext>
            </a:extLst>
          </p:cNvPr>
          <p:cNvCxnSpPr>
            <a:cxnSpLocks/>
          </p:cNvCxnSpPr>
          <p:nvPr/>
        </p:nvCxnSpPr>
        <p:spPr>
          <a:xfrm>
            <a:off x="9280941" y="5122602"/>
            <a:ext cx="0" cy="944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218C48-F5F8-472D-82F7-2C1285167FD7}"/>
              </a:ext>
            </a:extLst>
          </p:cNvPr>
          <p:cNvCxnSpPr>
            <a:cxnSpLocks/>
          </p:cNvCxnSpPr>
          <p:nvPr/>
        </p:nvCxnSpPr>
        <p:spPr>
          <a:xfrm flipH="1">
            <a:off x="6653710" y="6047020"/>
            <a:ext cx="26343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0CAF6D3-CDCA-4A0F-A540-1219141FD2DC}"/>
              </a:ext>
            </a:extLst>
          </p:cNvPr>
          <p:cNvCxnSpPr>
            <a:cxnSpLocks/>
          </p:cNvCxnSpPr>
          <p:nvPr/>
        </p:nvCxnSpPr>
        <p:spPr>
          <a:xfrm>
            <a:off x="6653710" y="3948391"/>
            <a:ext cx="0" cy="2118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2C1E4DE-E4B9-4C10-A09E-C4E0D2B8A75D}"/>
              </a:ext>
            </a:extLst>
          </p:cNvPr>
          <p:cNvCxnSpPr>
            <a:cxnSpLocks/>
          </p:cNvCxnSpPr>
          <p:nvPr/>
        </p:nvCxnSpPr>
        <p:spPr>
          <a:xfrm>
            <a:off x="9533560" y="5122602"/>
            <a:ext cx="0" cy="1065473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667B732-CCDB-4D93-8D64-5FCC0CA26185}"/>
              </a:ext>
            </a:extLst>
          </p:cNvPr>
          <p:cNvCxnSpPr>
            <a:cxnSpLocks/>
          </p:cNvCxnSpPr>
          <p:nvPr/>
        </p:nvCxnSpPr>
        <p:spPr>
          <a:xfrm flipH="1">
            <a:off x="1318773" y="6170080"/>
            <a:ext cx="2844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3A308E4-2A05-4B28-AB61-9221F7252E3C}"/>
              </a:ext>
            </a:extLst>
          </p:cNvPr>
          <p:cNvCxnSpPr>
            <a:cxnSpLocks/>
          </p:cNvCxnSpPr>
          <p:nvPr/>
        </p:nvCxnSpPr>
        <p:spPr>
          <a:xfrm>
            <a:off x="1297232" y="3674910"/>
            <a:ext cx="1766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02E3E25-5958-447F-8708-9CB0E47A6360}"/>
              </a:ext>
            </a:extLst>
          </p:cNvPr>
          <p:cNvCxnSpPr>
            <a:cxnSpLocks/>
          </p:cNvCxnSpPr>
          <p:nvPr/>
        </p:nvCxnSpPr>
        <p:spPr>
          <a:xfrm flipH="1">
            <a:off x="4143928" y="3968021"/>
            <a:ext cx="25192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DEA4F54-8429-4062-9585-3BE95F8420B3}"/>
              </a:ext>
            </a:extLst>
          </p:cNvPr>
          <p:cNvCxnSpPr>
            <a:cxnSpLocks/>
          </p:cNvCxnSpPr>
          <p:nvPr/>
        </p:nvCxnSpPr>
        <p:spPr>
          <a:xfrm>
            <a:off x="4162836" y="3948391"/>
            <a:ext cx="0" cy="4350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4B467B-A182-4514-9225-1769087C7C78}"/>
              </a:ext>
            </a:extLst>
          </p:cNvPr>
          <p:cNvCxnSpPr>
            <a:cxnSpLocks/>
          </p:cNvCxnSpPr>
          <p:nvPr/>
        </p:nvCxnSpPr>
        <p:spPr>
          <a:xfrm flipH="1">
            <a:off x="5403546" y="4053086"/>
            <a:ext cx="1469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8AA883-8B74-4749-9960-0A7D82842162}"/>
              </a:ext>
            </a:extLst>
          </p:cNvPr>
          <p:cNvCxnSpPr>
            <a:cxnSpLocks/>
          </p:cNvCxnSpPr>
          <p:nvPr/>
        </p:nvCxnSpPr>
        <p:spPr>
          <a:xfrm flipV="1">
            <a:off x="5403546" y="4031617"/>
            <a:ext cx="0" cy="351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8FCD659-BDE0-4194-B32F-D57CDDC89C37}"/>
              </a:ext>
            </a:extLst>
          </p:cNvPr>
          <p:cNvCxnSpPr>
            <a:cxnSpLocks/>
          </p:cNvCxnSpPr>
          <p:nvPr/>
        </p:nvCxnSpPr>
        <p:spPr>
          <a:xfrm>
            <a:off x="1322318" y="3674910"/>
            <a:ext cx="0" cy="2513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F04A2F8-D73E-4846-B51E-806E0D9CD609}"/>
              </a:ext>
            </a:extLst>
          </p:cNvPr>
          <p:cNvCxnSpPr>
            <a:cxnSpLocks/>
          </p:cNvCxnSpPr>
          <p:nvPr/>
        </p:nvCxnSpPr>
        <p:spPr>
          <a:xfrm flipV="1">
            <a:off x="3021322" y="3483179"/>
            <a:ext cx="0" cy="596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7DB60D-AD3C-4EFD-9962-15C7C6C536A9}"/>
              </a:ext>
            </a:extLst>
          </p:cNvPr>
          <p:cNvCxnSpPr>
            <a:cxnSpLocks/>
          </p:cNvCxnSpPr>
          <p:nvPr/>
        </p:nvCxnSpPr>
        <p:spPr>
          <a:xfrm>
            <a:off x="4883306" y="3999010"/>
            <a:ext cx="10013" cy="42186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25C57C0-5892-411C-8403-FF6277BE9CCB}"/>
              </a:ext>
            </a:extLst>
          </p:cNvPr>
          <p:cNvCxnSpPr>
            <a:cxnSpLocks/>
          </p:cNvCxnSpPr>
          <p:nvPr/>
        </p:nvCxnSpPr>
        <p:spPr>
          <a:xfrm flipH="1" flipV="1">
            <a:off x="3217195" y="3456118"/>
            <a:ext cx="22892" cy="55184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2A977F-033B-43B5-B55E-A36D8B889251}"/>
              </a:ext>
            </a:extLst>
          </p:cNvPr>
          <p:cNvCxnSpPr>
            <a:cxnSpLocks/>
          </p:cNvCxnSpPr>
          <p:nvPr/>
        </p:nvCxnSpPr>
        <p:spPr>
          <a:xfrm>
            <a:off x="5056722" y="4165892"/>
            <a:ext cx="0" cy="2549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FAF431D-FDF0-4E67-B36C-7ABEEDD83B3E}"/>
              </a:ext>
            </a:extLst>
          </p:cNvPr>
          <p:cNvCxnSpPr>
            <a:cxnSpLocks/>
          </p:cNvCxnSpPr>
          <p:nvPr/>
        </p:nvCxnSpPr>
        <p:spPr>
          <a:xfrm flipH="1" flipV="1">
            <a:off x="3301428" y="3483179"/>
            <a:ext cx="17544" cy="6827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FBB7A45-BD45-49EC-91B5-EDAB0B1E754A}"/>
              </a:ext>
            </a:extLst>
          </p:cNvPr>
          <p:cNvGrpSpPr/>
          <p:nvPr/>
        </p:nvGrpSpPr>
        <p:grpSpPr>
          <a:xfrm>
            <a:off x="3040225" y="2056852"/>
            <a:ext cx="298846" cy="735968"/>
            <a:chOff x="4496322" y="288881"/>
            <a:chExt cx="321165" cy="114273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8DF729A-DB80-43B7-AC93-2B6E1107525C}"/>
                </a:ext>
              </a:extLst>
            </p:cNvPr>
            <p:cNvCxnSpPr/>
            <p:nvPr/>
          </p:nvCxnSpPr>
          <p:spPr>
            <a:xfrm flipH="1">
              <a:off x="4502552" y="624285"/>
              <a:ext cx="38968" cy="66348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4722EE3-D656-4B98-AA19-B503F0DC7C75}"/>
                </a:ext>
              </a:extLst>
            </p:cNvPr>
            <p:cNvCxnSpPr/>
            <p:nvPr/>
          </p:nvCxnSpPr>
          <p:spPr>
            <a:xfrm>
              <a:off x="4496322" y="690633"/>
              <a:ext cx="0" cy="62000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228107E-0C18-44C6-A407-EEBD5E32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4380" y="607967"/>
              <a:ext cx="41445" cy="105837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14DCFAF-A8D8-4FEC-87CA-C5C4ADFB486C}"/>
                </a:ext>
              </a:extLst>
            </p:cNvPr>
            <p:cNvCxnSpPr/>
            <p:nvPr/>
          </p:nvCxnSpPr>
          <p:spPr>
            <a:xfrm>
              <a:off x="4569460" y="713804"/>
              <a:ext cx="0" cy="71781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0B01DF1-F30B-478D-9CE6-B851A8C45365}"/>
                </a:ext>
              </a:extLst>
            </p:cNvPr>
            <p:cNvCxnSpPr>
              <a:cxnSpLocks/>
            </p:cNvCxnSpPr>
            <p:nvPr/>
          </p:nvCxnSpPr>
          <p:spPr>
            <a:xfrm>
              <a:off x="4679720" y="605052"/>
              <a:ext cx="23952" cy="8558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4D0AB2E-776E-4248-BA50-B5EDE0B67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99680" y="690633"/>
              <a:ext cx="0" cy="602862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C90BE64-D27B-4A72-BDD4-14A348CD0DA8}"/>
                </a:ext>
              </a:extLst>
            </p:cNvPr>
            <p:cNvCxnSpPr>
              <a:cxnSpLocks/>
            </p:cNvCxnSpPr>
            <p:nvPr/>
          </p:nvCxnSpPr>
          <p:spPr>
            <a:xfrm>
              <a:off x="4757156" y="613650"/>
              <a:ext cx="39752" cy="8503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7A5B39-E03D-41CC-BF40-97E1957C6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9222" y="678387"/>
              <a:ext cx="8305" cy="623463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079064-7BFB-4A00-A575-FAA0A12F815A}"/>
                </a:ext>
              </a:extLst>
            </p:cNvPr>
            <p:cNvGrpSpPr/>
            <p:nvPr/>
          </p:nvGrpSpPr>
          <p:grpSpPr>
            <a:xfrm>
              <a:off x="4496322" y="288881"/>
              <a:ext cx="321165" cy="339342"/>
              <a:chOff x="2432117" y="1131224"/>
              <a:chExt cx="321165" cy="339342"/>
            </a:xfrm>
            <a:solidFill>
              <a:schemeClr val="bg2">
                <a:lumMod val="90000"/>
              </a:schemeClr>
            </a:solidFill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ACF8F72-12B8-43DA-A67F-A295679D887F}"/>
                  </a:ext>
                </a:extLst>
              </p:cNvPr>
              <p:cNvSpPr/>
              <p:nvPr/>
            </p:nvSpPr>
            <p:spPr>
              <a:xfrm>
                <a:off x="2432118" y="1244338"/>
                <a:ext cx="321164" cy="226228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20553C24-98B8-46EC-9308-85B5871BE792}"/>
                  </a:ext>
                </a:extLst>
              </p:cNvPr>
              <p:cNvSpPr/>
              <p:nvPr/>
            </p:nvSpPr>
            <p:spPr>
              <a:xfrm>
                <a:off x="2432117" y="1131224"/>
                <a:ext cx="321164" cy="226228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3D0140-09CD-485B-A1A6-F05199FBD79A}"/>
              </a:ext>
            </a:extLst>
          </p:cNvPr>
          <p:cNvCxnSpPr/>
          <p:nvPr/>
        </p:nvCxnSpPr>
        <p:spPr>
          <a:xfrm>
            <a:off x="3121097" y="2862135"/>
            <a:ext cx="38565" cy="81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BA288567-AA43-48B9-BF51-8742EA862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892045" y="3082624"/>
            <a:ext cx="258553" cy="8372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6AB3B4C-5615-477C-ACF4-3C6BB5387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87917" y="3082624"/>
            <a:ext cx="258553" cy="8372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EC5F878-C305-46D6-9CC1-3D63E6EB7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89695" y="3082624"/>
            <a:ext cx="258553" cy="83728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1E801EC-A134-4F59-9544-5370C0EBF0D8}"/>
              </a:ext>
            </a:extLst>
          </p:cNvPr>
          <p:cNvCxnSpPr/>
          <p:nvPr/>
        </p:nvCxnSpPr>
        <p:spPr>
          <a:xfrm>
            <a:off x="3010548" y="4079218"/>
            <a:ext cx="17276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A42F1B3-BCB4-49A3-A886-7B4A44EF3590}"/>
              </a:ext>
            </a:extLst>
          </p:cNvPr>
          <p:cNvCxnSpPr>
            <a:cxnSpLocks/>
          </p:cNvCxnSpPr>
          <p:nvPr/>
        </p:nvCxnSpPr>
        <p:spPr>
          <a:xfrm flipV="1">
            <a:off x="4738186" y="4085375"/>
            <a:ext cx="0" cy="2980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F2DD5D-AA22-4D0B-B01C-3158B18C7A80}"/>
              </a:ext>
            </a:extLst>
          </p:cNvPr>
          <p:cNvCxnSpPr>
            <a:cxnSpLocks/>
          </p:cNvCxnSpPr>
          <p:nvPr/>
        </p:nvCxnSpPr>
        <p:spPr>
          <a:xfrm flipH="1">
            <a:off x="3240087" y="4007959"/>
            <a:ext cx="165323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72E061F-6DCF-4038-BC5A-B15030EECFF7}"/>
              </a:ext>
            </a:extLst>
          </p:cNvPr>
          <p:cNvCxnSpPr>
            <a:cxnSpLocks/>
          </p:cNvCxnSpPr>
          <p:nvPr/>
        </p:nvCxnSpPr>
        <p:spPr>
          <a:xfrm flipH="1">
            <a:off x="3310200" y="4165892"/>
            <a:ext cx="174652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73F9A4D-6D25-499E-ADA4-5F5A5E38E31C}"/>
              </a:ext>
            </a:extLst>
          </p:cNvPr>
          <p:cNvCxnSpPr>
            <a:cxnSpLocks/>
          </p:cNvCxnSpPr>
          <p:nvPr/>
        </p:nvCxnSpPr>
        <p:spPr>
          <a:xfrm>
            <a:off x="4143928" y="5227595"/>
            <a:ext cx="0" cy="942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5C84A6-8AF3-402C-966D-5019D546E616}"/>
              </a:ext>
            </a:extLst>
          </p:cNvPr>
          <p:cNvCxnSpPr>
            <a:cxnSpLocks/>
          </p:cNvCxnSpPr>
          <p:nvPr/>
        </p:nvCxnSpPr>
        <p:spPr>
          <a:xfrm>
            <a:off x="7037716" y="3674910"/>
            <a:ext cx="0" cy="2513165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410F6E-19F6-4A97-8DF7-DC17B3E09DCB}"/>
              </a:ext>
            </a:extLst>
          </p:cNvPr>
          <p:cNvCxnSpPr>
            <a:cxnSpLocks/>
          </p:cNvCxnSpPr>
          <p:nvPr/>
        </p:nvCxnSpPr>
        <p:spPr>
          <a:xfrm flipH="1">
            <a:off x="7037715" y="6170080"/>
            <a:ext cx="2495846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75E2BCC-860A-45E6-9A12-FD839B796F19}"/>
              </a:ext>
            </a:extLst>
          </p:cNvPr>
          <p:cNvCxnSpPr>
            <a:cxnSpLocks/>
          </p:cNvCxnSpPr>
          <p:nvPr/>
        </p:nvCxnSpPr>
        <p:spPr>
          <a:xfrm flipH="1">
            <a:off x="3316634" y="3687997"/>
            <a:ext cx="3744401" cy="0"/>
          </a:xfrm>
          <a:prstGeom prst="line">
            <a:avLst/>
          </a:prstGeom>
          <a:ln w="19050">
            <a:solidFill>
              <a:srgbClr val="E99F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0">
            <a:extLst>
              <a:ext uri="{FF2B5EF4-FFF2-40B4-BE49-F238E27FC236}">
                <a16:creationId xmlns:a16="http://schemas.microsoft.com/office/drawing/2014/main" id="{0F694B4A-3318-458B-BD58-C234F1CF2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3" t="31292" r="28908" b="18000"/>
          <a:stretch/>
        </p:blipFill>
        <p:spPr bwMode="auto">
          <a:xfrm rot="16200000">
            <a:off x="4027032" y="3817023"/>
            <a:ext cx="1573886" cy="261115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표 8">
            <a:extLst>
              <a:ext uri="{FF2B5EF4-FFF2-40B4-BE49-F238E27FC236}">
                <a16:creationId xmlns:a16="http://schemas.microsoft.com/office/drawing/2014/main" id="{9EE4745F-6AAC-4348-AB13-0C7109C8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7151"/>
              </p:ext>
            </p:extLst>
          </p:nvPr>
        </p:nvGraphicFramePr>
        <p:xfrm>
          <a:off x="5302832" y="3139701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저장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유저의 인체 맥박 신호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현재 시각 및 사용자 상태 정보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DB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6" name="표 8">
            <a:extLst>
              <a:ext uri="{FF2B5EF4-FFF2-40B4-BE49-F238E27FC236}">
                <a16:creationId xmlns:a16="http://schemas.microsoft.com/office/drawing/2014/main" id="{046A01C8-238C-4E9B-B199-175A92196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3250"/>
              </p:ext>
            </p:extLst>
          </p:nvPr>
        </p:nvGraphicFramePr>
        <p:xfrm>
          <a:off x="5302832" y="4818388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데이터 관리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조회를 원하는 날짜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맥박 정보를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조회하며 이를 </a:t>
                      </a:r>
                      <a:r>
                        <a:rPr lang="en-US" altLang="ko-KR" sz="1200" dirty="0">
                          <a:ea typeface="맑은 고딕"/>
                        </a:rPr>
                        <a:t>DB</a:t>
                      </a:r>
                      <a:r>
                        <a:rPr lang="ko-KR" altLang="en-US" sz="1200" dirty="0">
                          <a:ea typeface="맑은 고딕"/>
                        </a:rPr>
                        <a:t>형태로 관리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해당 날짜의 시간별 분당 맥박 수 데이터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138" name="표 8">
            <a:extLst>
              <a:ext uri="{FF2B5EF4-FFF2-40B4-BE49-F238E27FC236}">
                <a16:creationId xmlns:a16="http://schemas.microsoft.com/office/drawing/2014/main" id="{07DF3FDC-2195-4907-AE09-19D0ED6A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27465"/>
              </p:ext>
            </p:extLst>
          </p:nvPr>
        </p:nvGraphicFramePr>
        <p:xfrm>
          <a:off x="5302831" y="1081198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66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392555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856164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845848">
                  <a:extLst>
                    <a:ext uri="{9D8B030D-6E8A-4147-A177-3AD203B41FA5}">
                      <a16:colId xmlns:a16="http://schemas.microsoft.com/office/drawing/2014/main" val="338686125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918711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BPM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45D03F40-5243-45D1-815C-3CC6D4D0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07077"/>
              </p:ext>
            </p:extLst>
          </p:nvPr>
        </p:nvGraphicFramePr>
        <p:xfrm>
          <a:off x="5340930" y="2171605"/>
          <a:ext cx="5866613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81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1051221">
                  <a:extLst>
                    <a:ext uri="{9D8B030D-6E8A-4147-A177-3AD203B41FA5}">
                      <a16:colId xmlns:a16="http://schemas.microsoft.com/office/drawing/2014/main" val="3121131633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145292154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408574004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31895960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u="sng">
                          <a:solidFill>
                            <a:schemeClr val="tx1"/>
                          </a:solidFill>
                        </a:rPr>
                        <a:t>사용자 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최대심박수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1CA7D-B2B4-44C7-8AF0-327E102A1010}"/>
              </a:ext>
            </a:extLst>
          </p:cNvPr>
          <p:cNvSpPr txBox="1"/>
          <p:nvPr/>
        </p:nvSpPr>
        <p:spPr>
          <a:xfrm>
            <a:off x="5302831" y="66992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상태정보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021D773-AD6F-4F58-ADAA-A908F1E3B733}"/>
              </a:ext>
            </a:extLst>
          </p:cNvPr>
          <p:cNvSpPr txBox="1"/>
          <p:nvPr/>
        </p:nvSpPr>
        <p:spPr>
          <a:xfrm>
            <a:off x="5302831" y="176616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ㅇ</a:t>
            </a:r>
            <a:r>
              <a:rPr lang="ko-KR" altLang="en-US" sz="1400" b="1" dirty="0"/>
              <a:t> 사용자 신상정보</a:t>
            </a:r>
          </a:p>
        </p:txBody>
      </p:sp>
    </p:spTree>
    <p:extLst>
      <p:ext uri="{BB962C8B-B14F-4D97-AF65-F5344CB8AC3E}">
        <p14:creationId xmlns:p14="http://schemas.microsoft.com/office/powerpoint/2010/main" val="184546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C6A0B03-49DD-4141-802C-202362105A42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45AD9BC-4A11-4975-9EE1-66F69DB23CBF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9BA80B-19AC-4C19-92C6-A697D5E19F61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BB772E-D033-48CD-B47B-53118AE4D6A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C9A9827-17A9-4808-A66F-83C6A59DE791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6397349-6F77-4509-A2FF-19514C8D7B8E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BCFF2F55-DD67-4A14-9389-CD1431F3FE31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27C865-35C3-49CB-95D2-FB10D20A5576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FC71265-11BB-45E8-9C13-062E9655DF96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8DA6C6-54B5-4F71-8C45-5BB06A1530E2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C3ACD9D-C1CC-4783-97BA-30D5192FDAD0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B915525-CF70-4587-9962-303C4486DB26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349A2B-A659-46B2-877C-0A2779FE86E5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58E44B-20B4-4E59-88F2-A59BAFF511D5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0402E51-C7F0-4A3B-8DF7-9BE964925C8E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5C79EC3A-E775-42F7-BA95-076A45F678BB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BAE7283-DF10-4584-9FE4-D12B0978DB70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C6017135-9A81-4307-BAA5-48FC2CD5A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13288"/>
              </p:ext>
            </p:extLst>
          </p:nvPr>
        </p:nvGraphicFramePr>
        <p:xfrm>
          <a:off x="5407607" y="4401613"/>
          <a:ext cx="586661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 운동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분당 맥박 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유저의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 운동시 맥박을 측정하고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설정 운동 목표에 대한 달성 및 운동 강도에 대해 분석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 운동 모드에서는 분석 모듈의 </a:t>
                      </a: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3 </a:t>
                      </a:r>
                      <a:r>
                        <a:rPr lang="ko-KR" altLang="en-US" sz="1200" b="0" i="0" u="none" strike="noStrike" noProof="0">
                          <a:latin typeface="맑은 고딕"/>
                          <a:ea typeface="맑은 고딕"/>
                        </a:rPr>
                        <a:t>상태 중</a:t>
                      </a:r>
                      <a:endParaRPr lang="en-US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맑은 고딕"/>
                          <a:ea typeface="맑은 고딕"/>
                        </a:rPr>
                        <a:t>Warning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상태의 </a:t>
                      </a:r>
                      <a:r>
                        <a:rPr lang="en-US" altLang="ko-KR" sz="1200" b="0" i="0" u="none" strike="noStrike" noProof="0">
                          <a:latin typeface="맑은 고딕"/>
                          <a:ea typeface="맑은 고딕"/>
                        </a:rPr>
                        <a:t>100 </a:t>
                      </a:r>
                      <a:r>
                        <a:rPr lang="ko-KR" sz="1200" b="0" i="0" u="none" strike="noStrike" noProof="0">
                          <a:latin typeface="맑은 고딕"/>
                          <a:ea typeface="맑은 고딕"/>
                        </a:rPr>
                        <a:t>이상을 넘는 맥박 기준은 무시</a:t>
                      </a:r>
                      <a:endParaRPr lang="en-US" altLang="ko-KR" sz="12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운동 강도 및 달성 여부 (</a:t>
                      </a:r>
                      <a:r>
                        <a:rPr lang="en-US" altLang="ko-KR" sz="1200"/>
                        <a:t>10</a:t>
                      </a:r>
                      <a:r>
                        <a:rPr lang="ko-KR" altLang="en-US" sz="1200"/>
                        <a:t>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1 ||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2 </a:t>
                      </a:r>
                      <a:r>
                        <a:rPr lang="en-US" altLang="ko-KR" sz="1200"/>
                        <a:t>|| 13</a:t>
                      </a:r>
                      <a:r>
                        <a:rPr lang="ko-KR" altLang="en-US" sz="1200"/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B7EE688F-6F8E-4EDA-9D42-78185A8A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66680"/>
              </p:ext>
            </p:extLst>
          </p:nvPr>
        </p:nvGraphicFramePr>
        <p:xfrm>
          <a:off x="5426633" y="2493091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분석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분당 맥박 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유저의 분당 맥박 수가 정상 수치인지 상시 분석하고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맥박 수에 따라 사용자의 상태정보를 변화시키며 상태에 따라 필요한 기능을 사용하게 함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 상태 정보 </a:t>
                      </a:r>
                      <a:r>
                        <a:rPr lang="en-US" altLang="ko-KR" sz="1200" dirty="0"/>
                        <a:t>(0 || 1 || 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AF84D22-B80A-48C8-AB07-166E6A2F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80671"/>
              </p:ext>
            </p:extLst>
          </p:nvPr>
        </p:nvGraphicFramePr>
        <p:xfrm>
          <a:off x="5369483" y="483094"/>
          <a:ext cx="58666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 블루투스 모듈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송신 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아두이노와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애플리케이션 사이의 통신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유저의 맥박 상태정보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BF0BD1E-F508-4764-8D97-17B84AE99D88}"/>
              </a:ext>
            </a:extLst>
          </p:cNvPr>
          <p:cNvSpPr txBox="1"/>
          <p:nvPr/>
        </p:nvSpPr>
        <p:spPr>
          <a:xfrm>
            <a:off x="5417108" y="2101525"/>
            <a:ext cx="2460930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>
                <a:ea typeface="맑은 고딕"/>
              </a:rPr>
              <a:t>※ </a:t>
            </a:r>
            <a:r>
              <a:rPr lang="ko-KR" altLang="en-US" sz="1200">
                <a:ea typeface="맑은 고딕"/>
              </a:rPr>
              <a:t>수신 시 분당 맥박수를 수신함.</a:t>
            </a:r>
            <a:endParaRPr lang="en-US" altLang="ko-KR" sz="12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973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APP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FC722E3-BF23-46FE-9C66-A24DB08FB5DA}"/>
              </a:ext>
            </a:extLst>
          </p:cNvPr>
          <p:cNvCxnSpPr>
            <a:cxnSpLocks/>
          </p:cNvCxnSpPr>
          <p:nvPr/>
        </p:nvCxnSpPr>
        <p:spPr>
          <a:xfrm>
            <a:off x="1721050" y="3821594"/>
            <a:ext cx="0" cy="7242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C30CF5-703F-42EA-9EEE-3411C1567AC4}"/>
              </a:ext>
            </a:extLst>
          </p:cNvPr>
          <p:cNvSpPr/>
          <p:nvPr/>
        </p:nvSpPr>
        <p:spPr>
          <a:xfrm>
            <a:off x="1174072" y="1966454"/>
            <a:ext cx="3648433" cy="44638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AB0BC2-E4AD-4A27-9C88-AECBFC0E565F}"/>
              </a:ext>
            </a:extLst>
          </p:cNvPr>
          <p:cNvSpPr txBox="1"/>
          <p:nvPr/>
        </p:nvSpPr>
        <p:spPr>
          <a:xfrm>
            <a:off x="1349523" y="4545807"/>
            <a:ext cx="11624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블루투스 모듈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A2B8CA-3B9C-47C9-AA4A-6C478ED9FCDE}"/>
              </a:ext>
            </a:extLst>
          </p:cNvPr>
          <p:cNvSpPr txBox="1"/>
          <p:nvPr/>
        </p:nvSpPr>
        <p:spPr>
          <a:xfrm>
            <a:off x="1257300" y="3429000"/>
            <a:ext cx="14181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관리 모듈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CDD7BEC-4313-428C-8FD7-E595DF56FF08}"/>
              </a:ext>
            </a:extLst>
          </p:cNvPr>
          <p:cNvCxnSpPr>
            <a:cxnSpLocks/>
          </p:cNvCxnSpPr>
          <p:nvPr/>
        </p:nvCxnSpPr>
        <p:spPr>
          <a:xfrm flipH="1">
            <a:off x="2705598" y="3572188"/>
            <a:ext cx="52193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363E73-B1E6-49CD-AE2E-B4060B74878F}"/>
              </a:ext>
            </a:extLst>
          </p:cNvPr>
          <p:cNvCxnSpPr>
            <a:cxnSpLocks/>
          </p:cNvCxnSpPr>
          <p:nvPr/>
        </p:nvCxnSpPr>
        <p:spPr>
          <a:xfrm>
            <a:off x="366860" y="4700601"/>
            <a:ext cx="93037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2D9F9554-77C7-4446-86FA-7177D59DFE19}"/>
              </a:ext>
            </a:extLst>
          </p:cNvPr>
          <p:cNvSpPr/>
          <p:nvPr/>
        </p:nvSpPr>
        <p:spPr>
          <a:xfrm>
            <a:off x="1721050" y="2292644"/>
            <a:ext cx="1063270" cy="57612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F1C8CC-CBC4-4023-B505-75718F36993D}"/>
              </a:ext>
            </a:extLst>
          </p:cNvPr>
          <p:cNvSpPr txBox="1"/>
          <p:nvPr/>
        </p:nvSpPr>
        <p:spPr>
          <a:xfrm>
            <a:off x="3048579" y="4199850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위치 측정 모듈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06A4907-C7FC-4BC1-A80E-D22ABE59E590}"/>
              </a:ext>
            </a:extLst>
          </p:cNvPr>
          <p:cNvCxnSpPr>
            <a:cxnSpLocks/>
          </p:cNvCxnSpPr>
          <p:nvPr/>
        </p:nvCxnSpPr>
        <p:spPr>
          <a:xfrm>
            <a:off x="3514315" y="4494526"/>
            <a:ext cx="0" cy="22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60CD7B-F06A-4373-AFD4-B3E72483877E}"/>
              </a:ext>
            </a:extLst>
          </p:cNvPr>
          <p:cNvSpPr txBox="1"/>
          <p:nvPr/>
        </p:nvSpPr>
        <p:spPr>
          <a:xfrm>
            <a:off x="3048579" y="4754911"/>
            <a:ext cx="13830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 작성 모듈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DCE2776-F286-4E87-A497-BF9490BBD722}"/>
              </a:ext>
            </a:extLst>
          </p:cNvPr>
          <p:cNvCxnSpPr>
            <a:cxnSpLocks/>
          </p:cNvCxnSpPr>
          <p:nvPr/>
        </p:nvCxnSpPr>
        <p:spPr>
          <a:xfrm flipH="1" flipV="1">
            <a:off x="2206065" y="3820822"/>
            <a:ext cx="713499" cy="80223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6889A20-18CA-4824-8D6D-562AD46CD583}"/>
              </a:ext>
            </a:extLst>
          </p:cNvPr>
          <p:cNvSpPr txBox="1"/>
          <p:nvPr/>
        </p:nvSpPr>
        <p:spPr>
          <a:xfrm>
            <a:off x="2206066" y="5383497"/>
            <a:ext cx="13651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ko-KR" altLang="en-US" sz="1200" dirty="0">
                <a:ea typeface="맑은 고딕"/>
              </a:rPr>
              <a:t>오작동 방지 모듈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175F01-48F7-4B61-B50A-92F451B2BF6F}"/>
              </a:ext>
            </a:extLst>
          </p:cNvPr>
          <p:cNvSpPr txBox="1"/>
          <p:nvPr/>
        </p:nvSpPr>
        <p:spPr>
          <a:xfrm>
            <a:off x="3378653" y="3230892"/>
            <a:ext cx="8500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 모듈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700539-4EB0-4C0B-994D-4A1DC1B9F98A}"/>
              </a:ext>
            </a:extLst>
          </p:cNvPr>
          <p:cNvSpPr txBox="1"/>
          <p:nvPr/>
        </p:nvSpPr>
        <p:spPr>
          <a:xfrm>
            <a:off x="3378653" y="3629917"/>
            <a:ext cx="8500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 분석 모듈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FE166B4-18C2-4933-920B-9B0CC5C39E59}"/>
              </a:ext>
            </a:extLst>
          </p:cNvPr>
          <p:cNvCxnSpPr>
            <a:cxnSpLocks/>
          </p:cNvCxnSpPr>
          <p:nvPr/>
        </p:nvCxnSpPr>
        <p:spPr>
          <a:xfrm>
            <a:off x="3302096" y="3572188"/>
            <a:ext cx="10720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CDFBEDD-4ED7-469C-BC99-68534F5EB0EF}"/>
              </a:ext>
            </a:extLst>
          </p:cNvPr>
          <p:cNvSpPr/>
          <p:nvPr/>
        </p:nvSpPr>
        <p:spPr>
          <a:xfrm>
            <a:off x="3732793" y="3429000"/>
            <a:ext cx="1244032" cy="2155723"/>
          </a:xfrm>
          <a:custGeom>
            <a:avLst/>
            <a:gdLst>
              <a:gd name="connsiteX0" fmla="*/ 639097 w 1133624"/>
              <a:gd name="connsiteY0" fmla="*/ 0 h 1887794"/>
              <a:gd name="connsiteX1" fmla="*/ 1111045 w 1133624"/>
              <a:gd name="connsiteY1" fmla="*/ 1248697 h 1887794"/>
              <a:gd name="connsiteX2" fmla="*/ 0 w 1133624"/>
              <a:gd name="connsiteY2" fmla="*/ 1887794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624" h="1887794">
                <a:moveTo>
                  <a:pt x="639097" y="0"/>
                </a:moveTo>
                <a:cubicBezTo>
                  <a:pt x="928329" y="467032"/>
                  <a:pt x="1217561" y="934065"/>
                  <a:pt x="1111045" y="1248697"/>
                </a:cubicBezTo>
                <a:cubicBezTo>
                  <a:pt x="1004529" y="1563329"/>
                  <a:pt x="502264" y="1725561"/>
                  <a:pt x="0" y="1887794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9C0FED-118F-401A-B8B1-6CCD9C397A97}"/>
              </a:ext>
            </a:extLst>
          </p:cNvPr>
          <p:cNvCxnSpPr>
            <a:cxnSpLocks/>
          </p:cNvCxnSpPr>
          <p:nvPr/>
        </p:nvCxnSpPr>
        <p:spPr>
          <a:xfrm flipV="1">
            <a:off x="1910959" y="2868772"/>
            <a:ext cx="183312" cy="5006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8">
            <a:extLst>
              <a:ext uri="{FF2B5EF4-FFF2-40B4-BE49-F238E27FC236}">
                <a16:creationId xmlns:a16="http://schemas.microsoft.com/office/drawing/2014/main" id="{EE0677EA-A1BB-4CB9-971E-69D038AE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58463"/>
              </p:ext>
            </p:extLst>
          </p:nvPr>
        </p:nvGraphicFramePr>
        <p:xfrm>
          <a:off x="5398082" y="733360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위치 측정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안드로이드 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GPS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모듈의 측정 값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ea typeface="맑은 고딕"/>
                        </a:rPr>
                        <a:t>GPS </a:t>
                      </a:r>
                      <a:r>
                        <a:rPr lang="ko-KR" altLang="en-US" sz="1200" dirty="0">
                          <a:ea typeface="맑은 고딕"/>
                        </a:rPr>
                        <a:t>우선적으로 현재 유저의 위도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경도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고도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정확도를 측정하여 좌표 클래스에 저장</a:t>
                      </a:r>
                      <a:r>
                        <a:rPr lang="en-US" altLang="ko-KR" sz="1200" dirty="0">
                          <a:ea typeface="맑은 고딕"/>
                        </a:rPr>
                        <a:t>, </a:t>
                      </a:r>
                      <a:r>
                        <a:rPr lang="ko-KR" altLang="en-US" sz="1200" dirty="0">
                          <a:ea typeface="맑은 고딕"/>
                        </a:rPr>
                        <a:t>인터넷 연결 가능 시 추가적으로 주변 </a:t>
                      </a:r>
                      <a:r>
                        <a:rPr lang="en-US" altLang="ko-KR" sz="1200" dirty="0">
                          <a:ea typeface="맑은 고딕"/>
                        </a:rPr>
                        <a:t>WIFI</a:t>
                      </a:r>
                      <a:r>
                        <a:rPr lang="ko-KR" altLang="en-US" sz="1200" dirty="0">
                          <a:ea typeface="맑은 고딕"/>
                        </a:rPr>
                        <a:t>의 </a:t>
                      </a:r>
                      <a:r>
                        <a:rPr lang="en-US" altLang="ko-KR" sz="1200" dirty="0">
                          <a:ea typeface="맑은 고딕"/>
                        </a:rPr>
                        <a:t>AP</a:t>
                      </a:r>
                      <a:r>
                        <a:rPr lang="ko-KR" altLang="en-US" sz="1200" dirty="0">
                          <a:ea typeface="맑은 고딕"/>
                        </a:rPr>
                        <a:t>정보를 이용하여 상세 위치를 조회</a:t>
                      </a:r>
                      <a:r>
                        <a:rPr lang="en-US" altLang="ko-KR" sz="1200" dirty="0">
                          <a:ea typeface="맑은 고딕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좌표 클래스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646BEEC6-2963-440B-81FF-9E647E8B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43145"/>
              </p:ext>
            </p:extLst>
          </p:nvPr>
        </p:nvGraphicFramePr>
        <p:xfrm>
          <a:off x="5398082" y="2639374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메시지 작성 모듈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좌표 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a typeface="맑은 고딕"/>
                        </a:rPr>
                        <a:t>응급 상황에 신속히 대처하기 위해 현재 위치와 환자의 상태 메시지를 포함하여 상황 발생 시 전송할 구조요청 메시지를 사전에 작성</a:t>
                      </a:r>
                      <a:endParaRPr lang="en-US" altLang="ko-KR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완성된 메시지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  <p:graphicFrame>
        <p:nvGraphicFramePr>
          <p:cNvPr id="35" name="표 8">
            <a:extLst>
              <a:ext uri="{FF2B5EF4-FFF2-40B4-BE49-F238E27FC236}">
                <a16:creationId xmlns:a16="http://schemas.microsoft.com/office/drawing/2014/main" id="{0EABDE56-D4F0-4B62-92FA-C4E30B9B9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5916"/>
              </p:ext>
            </p:extLst>
          </p:nvPr>
        </p:nvGraphicFramePr>
        <p:xfrm>
          <a:off x="5407607" y="4587188"/>
          <a:ext cx="58666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90">
                  <a:extLst>
                    <a:ext uri="{9D8B030D-6E8A-4147-A177-3AD203B41FA5}">
                      <a16:colId xmlns:a16="http://schemas.microsoft.com/office/drawing/2014/main" val="2113852412"/>
                    </a:ext>
                  </a:extLst>
                </a:gridCol>
                <a:gridCol w="4670324">
                  <a:extLst>
                    <a:ext uri="{9D8B030D-6E8A-4147-A177-3AD203B41FA5}">
                      <a16:colId xmlns:a16="http://schemas.microsoft.com/office/drawing/2014/main" val="28132797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ㅁ 오작동 방지 모듈</a:t>
                      </a:r>
                      <a:endParaRPr lang="ko-KR" altLang="en-US" sz="1400" b="1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0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맥박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latin typeface="Malgun Gothic"/>
                        </a:rPr>
                        <a:t>Emergency 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상황에 대한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신뢰도를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 높이기 위해 기기의 오작동 여부를 </a:t>
                      </a:r>
                      <a:r>
                        <a:rPr lang="ko-KR" altLang="en-US" sz="1200" b="0" i="0" u="none" strike="noStrike" noProof="0" dirty="0">
                          <a:latin typeface="Malgun Gothic"/>
                          <a:ea typeface="Malgun Gothic"/>
                        </a:rPr>
                        <a:t>판단하여</a:t>
                      </a:r>
                      <a:r>
                        <a:rPr lang="ko-KR" sz="1200" b="0" i="0" u="none" strike="noStrike" noProof="0" dirty="0">
                          <a:latin typeface="Malgun Gothic"/>
                          <a:ea typeface="Malgun Gothic"/>
                        </a:rPr>
                        <a:t> 오신고를 예방</a:t>
                      </a:r>
                      <a:endParaRPr lang="en-US" altLang="ko-KR" sz="1200" b="0" i="0" u="none" strike="noStrike" noProof="0" dirty="0"/>
                    </a:p>
                    <a:p>
                      <a:pPr lvl="0">
                        <a:buNone/>
                      </a:pPr>
                      <a:endParaRPr lang="ko-KR" altLang="en-US" sz="1200" dirty="0"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성공 실패 여부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4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3030847" cy="0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시스템 모듈 상세 설계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517299" y="920399"/>
            <a:ext cx="155351" cy="1553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3C1AAC-168B-4819-9DF2-4D9936F4C610}"/>
              </a:ext>
            </a:extLst>
          </p:cNvPr>
          <p:cNvSpPr txBox="1"/>
          <p:nvPr/>
        </p:nvSpPr>
        <p:spPr>
          <a:xfrm>
            <a:off x="1297233" y="1209550"/>
            <a:ext cx="239506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푸시서버</a:t>
            </a:r>
            <a:endParaRPr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/>
              <a:ea typeface="a타이틀고딕2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A17014-3B13-466E-8D10-F8BC66A299BB}"/>
              </a:ext>
            </a:extLst>
          </p:cNvPr>
          <p:cNvSpPr/>
          <p:nvPr/>
        </p:nvSpPr>
        <p:spPr>
          <a:xfrm>
            <a:off x="833027" y="1961075"/>
            <a:ext cx="3286285" cy="422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9D0FD8-5FEC-4C47-9F7C-06AF15BA1005}"/>
              </a:ext>
            </a:extLst>
          </p:cNvPr>
          <p:cNvSpPr/>
          <p:nvPr/>
        </p:nvSpPr>
        <p:spPr>
          <a:xfrm>
            <a:off x="1618631" y="2475341"/>
            <a:ext cx="1807752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9BAC718-4B98-4917-AB25-0A64D5E2C485}"/>
              </a:ext>
            </a:extLst>
          </p:cNvPr>
          <p:cNvSpPr/>
          <p:nvPr/>
        </p:nvSpPr>
        <p:spPr>
          <a:xfrm>
            <a:off x="1513287" y="4626679"/>
            <a:ext cx="1962951" cy="66981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Messaging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C0564F-A91B-4EC4-AE00-893C842A8F50}"/>
              </a:ext>
            </a:extLst>
          </p:cNvPr>
          <p:cNvSpPr txBox="1"/>
          <p:nvPr/>
        </p:nvSpPr>
        <p:spPr>
          <a:xfrm>
            <a:off x="4858578" y="2569540"/>
            <a:ext cx="42578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dirty="0">
                <a:ea typeface="맑은 고딕"/>
              </a:rPr>
              <a:t>WIFI AP </a:t>
            </a:r>
            <a:r>
              <a:rPr lang="ko-KR" altLang="en-US" dirty="0">
                <a:ea typeface="맑은 고딕"/>
              </a:rPr>
              <a:t>정보와 상세 주소를 저장한 </a:t>
            </a:r>
            <a:r>
              <a:rPr lang="en-US" altLang="ko-KR" dirty="0">
                <a:ea typeface="맑은 고딕"/>
              </a:rPr>
              <a:t>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C7FD64-2927-4B43-B4A8-68C50701C838}"/>
              </a:ext>
            </a:extLst>
          </p:cNvPr>
          <p:cNvSpPr txBox="1"/>
          <p:nvPr/>
        </p:nvSpPr>
        <p:spPr>
          <a:xfrm>
            <a:off x="4858578" y="4763052"/>
            <a:ext cx="389241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dirty="0">
                <a:ea typeface="맑은 고딕"/>
              </a:rPr>
              <a:t>애플리케이션 사용자 모두에게 푸시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메시지를 전송하는 서비스</a:t>
            </a:r>
            <a:endParaRPr lang="en-US" altLang="ko-KR" dirty="0">
              <a:ea typeface="맑은 고딕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93E1192-274F-47B0-B055-7ACEE403527B}"/>
              </a:ext>
            </a:extLst>
          </p:cNvPr>
          <p:cNvCxnSpPr>
            <a:cxnSpLocks/>
          </p:cNvCxnSpPr>
          <p:nvPr/>
        </p:nvCxnSpPr>
        <p:spPr>
          <a:xfrm flipH="1">
            <a:off x="3426384" y="2798490"/>
            <a:ext cx="13225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CF486B-937B-42A4-9459-A9FC9E2C8CD7}"/>
              </a:ext>
            </a:extLst>
          </p:cNvPr>
          <p:cNvCxnSpPr>
            <a:cxnSpLocks/>
          </p:cNvCxnSpPr>
          <p:nvPr/>
        </p:nvCxnSpPr>
        <p:spPr>
          <a:xfrm flipH="1">
            <a:off x="3497655" y="4961586"/>
            <a:ext cx="125132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04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5763116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환경 및 방법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7" y="1668669"/>
            <a:ext cx="8229600" cy="47164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지난 발표에서의 지적 사항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</a:rPr>
              <a:t>(</a:t>
            </a:r>
            <a:r>
              <a:rPr lang="ko-KR" altLang="en-US" dirty="0">
                <a:solidFill>
                  <a:srgbClr val="A40000"/>
                </a:solidFill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</a:rPr>
              <a:t>)</a:t>
            </a:r>
            <a:r>
              <a:rPr lang="ko-KR" altLang="en-US" dirty="0">
                <a:solidFill>
                  <a:srgbClr val="A40000"/>
                </a:solidFill>
              </a:rPr>
              <a:t>기능이 필요함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응용의 확장이 필요함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구현범위가 너무 단순해서 종합설계 주제로 부족해 보임</a:t>
            </a:r>
          </a:p>
        </p:txBody>
      </p:sp>
    </p:spTree>
    <p:extLst>
      <p:ext uri="{BB962C8B-B14F-4D97-AF65-F5344CB8AC3E}">
        <p14:creationId xmlns:p14="http://schemas.microsoft.com/office/powerpoint/2010/main" val="62610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개발 환경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5F5603A-39A7-46B9-9335-818AC8F43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62488"/>
              </p:ext>
            </p:extLst>
          </p:nvPr>
        </p:nvGraphicFramePr>
        <p:xfrm>
          <a:off x="6233432" y="3912054"/>
          <a:ext cx="5087258" cy="2514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629">
                  <a:extLst>
                    <a:ext uri="{9D8B030D-6E8A-4147-A177-3AD203B41FA5}">
                      <a16:colId xmlns:a16="http://schemas.microsoft.com/office/drawing/2014/main" val="2243178648"/>
                    </a:ext>
                  </a:extLst>
                </a:gridCol>
                <a:gridCol w="2543629">
                  <a:extLst>
                    <a:ext uri="{9D8B030D-6E8A-4147-A177-3AD203B41FA5}">
                      <a16:colId xmlns:a16="http://schemas.microsoft.com/office/drawing/2014/main" val="1911691115"/>
                    </a:ext>
                  </a:extLst>
                </a:gridCol>
              </a:tblGrid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개발 언어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C, JAVA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4428"/>
                  </a:ext>
                </a:extLst>
              </a:tr>
              <a:tr h="63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프로그램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Arduino 1.8.10</a:t>
                      </a:r>
                    </a:p>
                    <a:p>
                      <a:pPr algn="ctr" latinLnBrk="1"/>
                      <a:r>
                        <a:rPr lang="en-US" altLang="ko-KR"/>
                        <a:t>Android Studio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07351"/>
                  </a:ext>
                </a:extLst>
              </a:tr>
              <a:tr h="621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개발 운영체제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Windows 10</a:t>
                      </a:r>
                      <a:endParaRPr lang="ko-KR" altLang="en-US"/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38065"/>
                  </a:ext>
                </a:extLst>
              </a:tr>
              <a:tr h="6219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데이터베이스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SQLite</a:t>
                      </a:r>
                    </a:p>
                  </a:txBody>
                  <a:tcPr anchor="ctr"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106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4B13AE4-3F21-4865-9178-979456A76D66}"/>
              </a:ext>
            </a:extLst>
          </p:cNvPr>
          <p:cNvGrpSpPr/>
          <p:nvPr/>
        </p:nvGrpSpPr>
        <p:grpSpPr>
          <a:xfrm>
            <a:off x="501009" y="1581784"/>
            <a:ext cx="2774847" cy="2495501"/>
            <a:chOff x="393906" y="3992385"/>
            <a:chExt cx="2774847" cy="2495501"/>
          </a:xfrm>
        </p:grpSpPr>
        <p:pic>
          <p:nvPicPr>
            <p:cNvPr id="1026" name="Picture 2" descr="디바이스마트,MCU보드/전자키트 &gt; 센서모듈 &gt; 근전도/심박/바이오 &gt; 근전도/심박,SZH,아두이노 심박 측정 센서 Pulse/Heart Rate Sensor [SZH-SSBH-035],아두이노 및 기타 MCU에서 활용할 수 있는 심박 측정 센서 모듈 / Voltage: 3V - 5V / size:26mm x 15mm">
              <a:extLst>
                <a:ext uri="{FF2B5EF4-FFF2-40B4-BE49-F238E27FC236}">
                  <a16:creationId xmlns:a16="http://schemas.microsoft.com/office/drawing/2014/main" id="{538ADDC0-3361-41A0-9F79-660918A3B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06" y="3992385"/>
              <a:ext cx="2515486" cy="1886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D86CEB-A1A1-4CFB-8A87-32FC269FB27D}"/>
                </a:ext>
              </a:extLst>
            </p:cNvPr>
            <p:cNvSpPr txBox="1"/>
            <p:nvPr/>
          </p:nvSpPr>
          <p:spPr>
            <a:xfrm>
              <a:off x="653267" y="5564556"/>
              <a:ext cx="2515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심박</a:t>
              </a:r>
              <a:r>
                <a:rPr lang="ko-KR" altLang="en-US" b="1" dirty="0"/>
                <a:t> 측정 센서</a:t>
              </a:r>
              <a:endParaRPr lang="en-US" altLang="ko-KR" b="1" dirty="0"/>
            </a:p>
            <a:p>
              <a:r>
                <a:rPr lang="en-US" altLang="ko-KR" b="1" dirty="0"/>
                <a:t>[SZH-SSBH-035]</a:t>
              </a:r>
            </a:p>
            <a:p>
              <a:endParaRPr lang="ko-KR" altLang="en-US" b="1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F1B424-1FD2-48D3-89A2-C5D8E8AF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11" y="1333727"/>
            <a:ext cx="2002972" cy="20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80A0-28BA-4A18-A1FA-C42BB135929D}"/>
              </a:ext>
            </a:extLst>
          </p:cNvPr>
          <p:cNvSpPr txBox="1"/>
          <p:nvPr/>
        </p:nvSpPr>
        <p:spPr>
          <a:xfrm>
            <a:off x="3535217" y="3121298"/>
            <a:ext cx="42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초소형 </a:t>
            </a:r>
            <a:r>
              <a:rPr lang="ko-KR" altLang="en-US" b="1" err="1"/>
              <a:t>아두이노</a:t>
            </a:r>
            <a:r>
              <a:rPr lang="ko-KR" altLang="en-US" b="1"/>
              <a:t> </a:t>
            </a:r>
            <a:r>
              <a:rPr lang="en-US" altLang="ko-KR" b="1"/>
              <a:t>UNO </a:t>
            </a:r>
            <a:r>
              <a:rPr lang="ko-KR" altLang="en-US" b="1"/>
              <a:t>블루투스 모듈 </a:t>
            </a:r>
            <a:r>
              <a:rPr lang="en-US" altLang="ko-KR" b="1"/>
              <a:t>[JARDUINO-UNO-</a:t>
            </a:r>
            <a:r>
              <a:rPr lang="en-US" altLang="ko-KR" b="1" err="1"/>
              <a:t>Btmini</a:t>
            </a:r>
            <a:r>
              <a:rPr lang="en-US" altLang="ko-KR" b="1"/>
              <a:t>]</a:t>
            </a:r>
            <a:endParaRPr lang="ko-KR" altLang="en-US"/>
          </a:p>
        </p:txBody>
      </p:sp>
      <p:pic>
        <p:nvPicPr>
          <p:cNvPr id="6146" name="Picture 2" descr="파이어베이스에 대한 이미지 검색결과">
            <a:extLst>
              <a:ext uri="{FF2B5EF4-FFF2-40B4-BE49-F238E27FC236}">
                <a16:creationId xmlns:a16="http://schemas.microsoft.com/office/drawing/2014/main" id="{289F6278-DF83-4137-B1C0-E56E2AA1B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7899899" y="1333727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72D7E-EE7F-400A-AA61-F1F7A276CF0D}"/>
              </a:ext>
            </a:extLst>
          </p:cNvPr>
          <p:cNvSpPr txBox="1"/>
          <p:nvPr/>
        </p:nvSpPr>
        <p:spPr>
          <a:xfrm>
            <a:off x="7899900" y="3121298"/>
            <a:ext cx="339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푸시 서버 </a:t>
            </a:r>
            <a:r>
              <a:rPr lang="en-US" altLang="ko-KR" b="1"/>
              <a:t>: </a:t>
            </a:r>
            <a:r>
              <a:rPr lang="ko-KR" altLang="en-US" b="1" err="1"/>
              <a:t>파이어베이스</a:t>
            </a:r>
            <a:endParaRPr lang="ko-KR" altLang="en-US"/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D8B6760F-9487-4A3D-9CBF-F629D7D5C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" y="4607906"/>
            <a:ext cx="2743200" cy="129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70045-C9B4-4654-BA72-A32D65F17993}"/>
              </a:ext>
            </a:extLst>
          </p:cNvPr>
          <p:cNvSpPr txBox="1"/>
          <p:nvPr/>
        </p:nvSpPr>
        <p:spPr>
          <a:xfrm>
            <a:off x="788945" y="5935255"/>
            <a:ext cx="30584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데이터 베이스 : </a:t>
            </a:r>
            <a:r>
              <a:rPr lang="ko-KR" altLang="en-US" b="1" err="1">
                <a:ea typeface="맑은 고딕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738784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4826962" cy="117820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ea typeface="야놀자 야체 B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19822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AD44D-F0AB-4865-A39B-755C45D80DB2}"/>
              </a:ext>
            </a:extLst>
          </p:cNvPr>
          <p:cNvSpPr txBox="1"/>
          <p:nvPr/>
        </p:nvSpPr>
        <p:spPr>
          <a:xfrm>
            <a:off x="810016" y="16450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1988-62AC-4FE4-A62D-7EDB26C42F92}"/>
              </a:ext>
            </a:extLst>
          </p:cNvPr>
          <p:cNvSpPr txBox="1"/>
          <p:nvPr/>
        </p:nvSpPr>
        <p:spPr>
          <a:xfrm>
            <a:off x="1495686" y="2195056"/>
            <a:ext cx="69394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스마트폰 : 앱 실행/ 아두이노 연동 / </a:t>
            </a:r>
            <a:r>
              <a:rPr lang="ko-KR" altLang="en-US" err="1">
                <a:ea typeface="맑은 고딕"/>
              </a:rPr>
              <a:t>Firebase</a:t>
            </a:r>
            <a:r>
              <a:rPr lang="ko-KR" altLang="en-US">
                <a:ea typeface="맑은 고딕"/>
              </a:rPr>
              <a:t> 연동</a:t>
            </a:r>
          </a:p>
          <a:p>
            <a:r>
              <a:rPr lang="ko-KR" altLang="en-US" err="1">
                <a:ea typeface="맑은 고딕"/>
              </a:rPr>
              <a:t>아두이노</a:t>
            </a:r>
            <a:r>
              <a:rPr lang="ko-KR" altLang="en-US">
                <a:ea typeface="맑은 고딕"/>
              </a:rPr>
              <a:t> : 손목 착용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B00EA-37AC-4F59-8C40-C9F9CF6F9740}"/>
              </a:ext>
            </a:extLst>
          </p:cNvPr>
          <p:cNvSpPr txBox="1"/>
          <p:nvPr/>
        </p:nvSpPr>
        <p:spPr>
          <a:xfrm>
            <a:off x="810016" y="35239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데모 방법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87B994F3-65DD-4195-98A0-93279EEE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42" y="4143540"/>
            <a:ext cx="1521913" cy="185900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D308B1-C200-4D0B-A129-E82CCF659C42}"/>
              </a:ext>
            </a:extLst>
          </p:cNvPr>
          <p:cNvGrpSpPr/>
          <p:nvPr/>
        </p:nvGrpSpPr>
        <p:grpSpPr>
          <a:xfrm>
            <a:off x="4104605" y="4512384"/>
            <a:ext cx="657744" cy="1128269"/>
            <a:chOff x="7115877" y="319412"/>
            <a:chExt cx="1828800" cy="313705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0AF9438-470A-449B-BE8D-59FE7AD72B7C}"/>
                </a:ext>
              </a:extLst>
            </p:cNvPr>
            <p:cNvSpPr/>
            <p:nvPr/>
          </p:nvSpPr>
          <p:spPr>
            <a:xfrm>
              <a:off x="7115877" y="319412"/>
              <a:ext cx="1828800" cy="313705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7443BB-51D0-459E-BDE8-49355165E92F}"/>
                </a:ext>
              </a:extLst>
            </p:cNvPr>
            <p:cNvSpPr/>
            <p:nvPr/>
          </p:nvSpPr>
          <p:spPr>
            <a:xfrm>
              <a:off x="7336726" y="714156"/>
              <a:ext cx="1387101" cy="22505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FB7D06-857F-4251-AC75-E6D1E394334B}"/>
                </a:ext>
              </a:extLst>
            </p:cNvPr>
            <p:cNvSpPr/>
            <p:nvPr/>
          </p:nvSpPr>
          <p:spPr>
            <a:xfrm>
              <a:off x="7722704" y="447261"/>
              <a:ext cx="596348" cy="128904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E59FCBF-B1B3-47D8-AEA5-21889EBBD956}"/>
                </a:ext>
              </a:extLst>
            </p:cNvPr>
            <p:cNvSpPr/>
            <p:nvPr/>
          </p:nvSpPr>
          <p:spPr>
            <a:xfrm>
              <a:off x="7871250" y="3003027"/>
              <a:ext cx="318052" cy="3180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6AD67F88-4EC8-40C5-8685-3D4D8F9858EB}"/>
              </a:ext>
            </a:extLst>
          </p:cNvPr>
          <p:cNvSpPr/>
          <p:nvPr/>
        </p:nvSpPr>
        <p:spPr>
          <a:xfrm>
            <a:off x="298676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파이어베이스에 대한 이미지 검색결과">
            <a:extLst>
              <a:ext uri="{FF2B5EF4-FFF2-40B4-BE49-F238E27FC236}">
                <a16:creationId xmlns:a16="http://schemas.microsoft.com/office/drawing/2014/main" id="{C6380E44-2DAA-4062-8411-B9CF87A0A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t="7637" r="6332" b="5366"/>
          <a:stretch/>
        </p:blipFill>
        <p:spPr bwMode="auto">
          <a:xfrm>
            <a:off x="5238118" y="4131206"/>
            <a:ext cx="2880320" cy="18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165D95B-202C-4E00-B249-A100A535F151}"/>
              </a:ext>
            </a:extLst>
          </p:cNvPr>
          <p:cNvSpPr/>
          <p:nvPr/>
        </p:nvSpPr>
        <p:spPr>
          <a:xfrm>
            <a:off x="4990933" y="4835944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4854C-F6CF-4E43-852D-CFFC8B9D2FF6}"/>
              </a:ext>
            </a:extLst>
          </p:cNvPr>
          <p:cNvGrpSpPr/>
          <p:nvPr/>
        </p:nvGrpSpPr>
        <p:grpSpPr>
          <a:xfrm>
            <a:off x="8441963" y="4509851"/>
            <a:ext cx="657744" cy="1128269"/>
            <a:chOff x="4151799" y="3633029"/>
            <a:chExt cx="657744" cy="112826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8C1A8D-E32E-4CCA-9BAB-122FD68BFF06}"/>
                </a:ext>
              </a:extLst>
            </p:cNvPr>
            <p:cNvGrpSpPr/>
            <p:nvPr/>
          </p:nvGrpSpPr>
          <p:grpSpPr>
            <a:xfrm>
              <a:off x="4151799" y="3633029"/>
              <a:ext cx="657744" cy="1128269"/>
              <a:chOff x="7115877" y="319412"/>
              <a:chExt cx="1828800" cy="3137054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F1AD5751-64E5-4E70-9FEE-69351C16F6AF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1C46000-B731-420C-B3BA-988A3FACC4E1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324D64A-709F-4B49-BD98-6A05E77A23E4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C1732-9A4A-4920-B708-819BE6484CF9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01E51A-4755-41DF-8E33-D4B629D1998B}"/>
                </a:ext>
              </a:extLst>
            </p:cNvPr>
            <p:cNvSpPr txBox="1"/>
            <p:nvPr/>
          </p:nvSpPr>
          <p:spPr>
            <a:xfrm>
              <a:off x="4191259" y="3908831"/>
              <a:ext cx="58541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/>
                <a:t>37.531943</a:t>
              </a:r>
            </a:p>
            <a:p>
              <a:r>
                <a:rPr lang="en-US" altLang="ko-KR" sz="600"/>
                <a:t>126.742446</a:t>
              </a:r>
            </a:p>
            <a:p>
              <a:r>
                <a:rPr lang="ko-KR" altLang="en-US" sz="600"/>
                <a:t>급성심정지</a:t>
              </a:r>
              <a:endParaRPr lang="en-US" altLang="ko-KR" sz="600"/>
            </a:p>
            <a:p>
              <a:r>
                <a:rPr lang="ko-KR" altLang="en-US" sz="600"/>
                <a:t>발생</a:t>
              </a:r>
              <a:endParaRPr lang="en-US" altLang="ko-KR" sz="600"/>
            </a:p>
            <a:p>
              <a:r>
                <a:rPr lang="en-US" altLang="ko-KR" sz="600"/>
                <a:t>010-xxxx-xx</a:t>
              </a:r>
            </a:p>
          </p:txBody>
        </p: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56A915B3-FE85-4B41-A1D1-D6C1578832F4}"/>
              </a:ext>
            </a:extLst>
          </p:cNvPr>
          <p:cNvSpPr/>
          <p:nvPr/>
        </p:nvSpPr>
        <p:spPr>
          <a:xfrm>
            <a:off x="7370877" y="4835943"/>
            <a:ext cx="981205" cy="48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4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Normal, Warning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60554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605548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일상 생활 시 웨어러블 장비 착용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317581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3175819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일정 시간 경과 후 애플리케이션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74609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746090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시간별 맥박 데이터의 측정 값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88663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886632"/>
            <a:ext cx="5267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측정 값이 변함에 따라 </a:t>
            </a:r>
            <a:r>
              <a:rPr lang="en-US" altLang="ko-KR" sz="2000" dirty="0"/>
              <a:t>LED</a:t>
            </a:r>
            <a:r>
              <a:rPr lang="ko-KR" altLang="en-US" sz="2000" dirty="0"/>
              <a:t>가 변하는지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316361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1">
                    <a:lumMod val="75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316361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격한 움직임을 통해 높은 맥박 수 생성</a:t>
            </a:r>
          </a:p>
        </p:txBody>
      </p:sp>
    </p:spTree>
    <p:extLst>
      <p:ext uri="{BB962C8B-B14F-4D97-AF65-F5344CB8AC3E}">
        <p14:creationId xmlns:p14="http://schemas.microsoft.com/office/powerpoint/2010/main" val="3046219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Emergency 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09427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1.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094270"/>
            <a:ext cx="5339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다양한 상태에 속하는 더미 맥박 데이터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664541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</a:rPr>
              <a:t>2.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664541"/>
            <a:ext cx="4097597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000">
                <a:ea typeface="맑은 고딕"/>
              </a:rPr>
              <a:t>PC</a:t>
            </a:r>
            <a:r>
              <a:rPr lang="ko-KR" altLang="en-US" sz="2000">
                <a:ea typeface="맑은 고딕"/>
              </a:rPr>
              <a:t>와 애플리케이션 블루투스 연결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234812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3.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234812"/>
            <a:ext cx="5559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PC</a:t>
            </a:r>
            <a:r>
              <a:rPr lang="ko-KR" altLang="en-US" sz="2000" dirty="0"/>
              <a:t>에서 블루투스를 이용하여 더미 데이터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375354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5.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375354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순간적인 낮은 맥박에 대해 오작동 판단 여부 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3805083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4.</a:t>
            </a:r>
            <a:endParaRPr lang="ko-KR" altLang="en-US" sz="240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3805083"/>
            <a:ext cx="6288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더미데이터 속 맥박 상태에 따라 상태 정보 변경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494562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6.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4945625"/>
            <a:ext cx="791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애플리케이션 상 취소 버튼 클릭 실험으로 오작동 판단 여부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44839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448395"/>
            <a:ext cx="817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오작동으로 판단되지 않을 경우 지정된 연락처로 위치 정보 전송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E8FAF-AFE9-4AEC-8E9F-82B0932ABBFD}"/>
              </a:ext>
            </a:extLst>
          </p:cNvPr>
          <p:cNvSpPr txBox="1"/>
          <p:nvPr/>
        </p:nvSpPr>
        <p:spPr>
          <a:xfrm>
            <a:off x="1152377" y="5951165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ea typeface="맑은 고딕"/>
              </a:rPr>
              <a:t>8.</a:t>
            </a:r>
            <a:endParaRPr lang="ko-KR" altLang="en-US" sz="2400" dirty="0">
              <a:solidFill>
                <a:srgbClr val="C00000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CAA14-D94B-4F34-8A15-8782EEE4A946}"/>
              </a:ext>
            </a:extLst>
          </p:cNvPr>
          <p:cNvSpPr txBox="1"/>
          <p:nvPr/>
        </p:nvSpPr>
        <p:spPr>
          <a:xfrm>
            <a:off x="1744789" y="5951165"/>
            <a:ext cx="6109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타 애플리케이션 사용자에게 푸시 메시지 전송 확인</a:t>
            </a:r>
          </a:p>
        </p:txBody>
      </p:sp>
    </p:spTree>
    <p:extLst>
      <p:ext uri="{BB962C8B-B14F-4D97-AF65-F5344CB8AC3E}">
        <p14:creationId xmlns:p14="http://schemas.microsoft.com/office/powerpoint/2010/main" val="172376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23583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/>
              </a:rPr>
              <a:t>데모 환경 설계 </a:t>
            </a:r>
            <a:endParaRPr lang="ko-KR" alt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571C50-B580-4978-89D0-B8874FAD929C}"/>
              </a:ext>
            </a:extLst>
          </p:cNvPr>
          <p:cNvSpPr txBox="1"/>
          <p:nvPr/>
        </p:nvSpPr>
        <p:spPr>
          <a:xfrm>
            <a:off x="1297233" y="1209550"/>
            <a:ext cx="441530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-  </a:t>
            </a:r>
            <a:r>
              <a:rPr lang="ko-KR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/>
                <a:ea typeface="a타이틀고딕2" panose="02020600000000000000" pitchFamily="18" charset="-127"/>
              </a:rPr>
              <a:t>운동모드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5E0B-9B25-4219-91F9-858A8008E47E}"/>
              </a:ext>
            </a:extLst>
          </p:cNvPr>
          <p:cNvSpPr txBox="1"/>
          <p:nvPr/>
        </p:nvSpPr>
        <p:spPr>
          <a:xfrm>
            <a:off x="1152377" y="237228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1.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20156-AD60-428F-8FCE-EECFEBC5D6CD}"/>
              </a:ext>
            </a:extLst>
          </p:cNvPr>
          <p:cNvSpPr txBox="1"/>
          <p:nvPr/>
        </p:nvSpPr>
        <p:spPr>
          <a:xfrm>
            <a:off x="1744789" y="2372285"/>
            <a:ext cx="464742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애플리케이션 실행 후 운동모드로 전환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933C0-1198-48F9-BCF4-4231F70F6B2F}"/>
              </a:ext>
            </a:extLst>
          </p:cNvPr>
          <p:cNvSpPr txBox="1"/>
          <p:nvPr/>
        </p:nvSpPr>
        <p:spPr>
          <a:xfrm>
            <a:off x="1152377" y="294255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FFC71-2E45-4DDE-95EC-037745CC3A54}"/>
              </a:ext>
            </a:extLst>
          </p:cNvPr>
          <p:cNvSpPr txBox="1"/>
          <p:nvPr/>
        </p:nvSpPr>
        <p:spPr>
          <a:xfrm>
            <a:off x="1744789" y="2942556"/>
            <a:ext cx="336502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/>
              <a:t>자신의 목표 운동 강도 선택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6161F9-FC57-491F-84FD-138E24958660}"/>
              </a:ext>
            </a:extLst>
          </p:cNvPr>
          <p:cNvSpPr txBox="1"/>
          <p:nvPr/>
        </p:nvSpPr>
        <p:spPr>
          <a:xfrm>
            <a:off x="1152377" y="3512827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3.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BF6AB-82ED-4F9F-A863-5D09EF6A391D}"/>
              </a:ext>
            </a:extLst>
          </p:cNvPr>
          <p:cNvSpPr txBox="1"/>
          <p:nvPr/>
        </p:nvSpPr>
        <p:spPr>
          <a:xfrm>
            <a:off x="1744789" y="351282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E333E7-2F3F-4992-AB00-52942F90F326}"/>
              </a:ext>
            </a:extLst>
          </p:cNvPr>
          <p:cNvSpPr txBox="1"/>
          <p:nvPr/>
        </p:nvSpPr>
        <p:spPr>
          <a:xfrm>
            <a:off x="1152377" y="4653369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5.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B82A-E526-49F9-84F6-BB7FE5F9E8A8}"/>
              </a:ext>
            </a:extLst>
          </p:cNvPr>
          <p:cNvSpPr txBox="1"/>
          <p:nvPr/>
        </p:nvSpPr>
        <p:spPr>
          <a:xfrm>
            <a:off x="1744789" y="46533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모드 종료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A7D606-BF0B-41B5-B34A-AF20E1CEC281}"/>
              </a:ext>
            </a:extLst>
          </p:cNvPr>
          <p:cNvSpPr txBox="1"/>
          <p:nvPr/>
        </p:nvSpPr>
        <p:spPr>
          <a:xfrm>
            <a:off x="1152377" y="4083098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4.</a:t>
            </a:r>
            <a:endParaRPr lang="ko-KR" altLang="en-US" sz="240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494CAB-D4F0-41A4-9504-2CBAE21381C9}"/>
              </a:ext>
            </a:extLst>
          </p:cNvPr>
          <p:cNvSpPr txBox="1"/>
          <p:nvPr/>
        </p:nvSpPr>
        <p:spPr>
          <a:xfrm>
            <a:off x="1744789" y="4083098"/>
            <a:ext cx="628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운동 시 현재 운동 강도 및 목표 달성 여부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AB01B-A64B-4322-96F0-CCE65248C472}"/>
              </a:ext>
            </a:extLst>
          </p:cNvPr>
          <p:cNvSpPr txBox="1"/>
          <p:nvPr/>
        </p:nvSpPr>
        <p:spPr>
          <a:xfrm>
            <a:off x="1152377" y="522364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6.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C8D05-8081-4681-B6E6-BE15C07A2D5F}"/>
              </a:ext>
            </a:extLst>
          </p:cNvPr>
          <p:cNvSpPr txBox="1"/>
          <p:nvPr/>
        </p:nvSpPr>
        <p:spPr>
          <a:xfrm>
            <a:off x="1744789" y="52236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맥박 데이터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D1B0D-1B44-41F2-9E5A-BC3F0ECA71E2}"/>
              </a:ext>
            </a:extLst>
          </p:cNvPr>
          <p:cNvSpPr txBox="1"/>
          <p:nvPr/>
        </p:nvSpPr>
        <p:spPr>
          <a:xfrm>
            <a:off x="1152377" y="5726410"/>
            <a:ext cx="4219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2400">
                <a:solidFill>
                  <a:schemeClr val="accent6">
                    <a:lumMod val="50000"/>
                  </a:schemeClr>
                </a:solidFill>
                <a:ea typeface="맑은 고딕"/>
              </a:rPr>
              <a:t>7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ea typeface="맑은 고딕"/>
              </a:rPr>
              <a:t>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858C9-C24D-4928-894D-B5E8315EBD5F}"/>
              </a:ext>
            </a:extLst>
          </p:cNvPr>
          <p:cNvSpPr txBox="1"/>
          <p:nvPr/>
        </p:nvSpPr>
        <p:spPr>
          <a:xfrm>
            <a:off x="1744789" y="5726410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운동 시의 정보를 구별하여 출력하는지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36902-E72D-47A6-9B8E-E360BC2F9B42}"/>
              </a:ext>
            </a:extLst>
          </p:cNvPr>
          <p:cNvSpPr txBox="1"/>
          <p:nvPr/>
        </p:nvSpPr>
        <p:spPr>
          <a:xfrm>
            <a:off x="1152377" y="180201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0.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E94D6-3854-442A-8E45-D940C2C3AD26}"/>
              </a:ext>
            </a:extLst>
          </p:cNvPr>
          <p:cNvSpPr txBox="1"/>
          <p:nvPr/>
        </p:nvSpPr>
        <p:spPr>
          <a:xfrm>
            <a:off x="1744789" y="1802014"/>
            <a:ext cx="591540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000" dirty="0">
                <a:ea typeface="맑은 고딕"/>
              </a:rPr>
              <a:t>최대 심박수 측정 (미 </a:t>
            </a:r>
            <a:r>
              <a:rPr lang="ko-KR" altLang="en-US" sz="2000" dirty="0" err="1">
                <a:ea typeface="맑은 고딕"/>
              </a:rPr>
              <a:t>측정시</a:t>
            </a:r>
            <a:r>
              <a:rPr lang="ko-KR" altLang="en-US" sz="2000" dirty="0">
                <a:ea typeface="맑은 고딕"/>
              </a:rPr>
              <a:t> </a:t>
            </a:r>
            <a:r>
              <a:rPr lang="ko-KR" altLang="en-US" sz="2000" dirty="0" err="1">
                <a:ea typeface="맑은 고딕"/>
              </a:rPr>
              <a:t>디폴트값</a:t>
            </a:r>
            <a:r>
              <a:rPr lang="ko-KR" altLang="en-US" sz="2000" dirty="0">
                <a:ea typeface="맑은 고딕"/>
              </a:rPr>
              <a:t> : 220-나이)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900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147974" y="-28934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0128" y="619066"/>
            <a:ext cx="10943771" cy="595085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612774" y="-16293"/>
            <a:ext cx="0" cy="864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7E2D67-60AD-4E86-A44F-1EFE303296E3}"/>
              </a:ext>
            </a:extLst>
          </p:cNvPr>
          <p:cNvGrpSpPr/>
          <p:nvPr/>
        </p:nvGrpSpPr>
        <p:grpSpPr>
          <a:xfrm>
            <a:off x="580103" y="-28934"/>
            <a:ext cx="10943771" cy="6398832"/>
            <a:chOff x="580103" y="-28934"/>
            <a:chExt cx="10943771" cy="6398832"/>
          </a:xfrm>
        </p:grpSpPr>
        <p:sp>
          <p:nvSpPr>
            <p:cNvPr id="10" name="직사각형 9"/>
            <p:cNvSpPr/>
            <p:nvPr/>
          </p:nvSpPr>
          <p:spPr>
            <a:xfrm>
              <a:off x="580103" y="419041"/>
              <a:ext cx="10943771" cy="595085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98305" y="0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1236105" y="-28934"/>
              <a:ext cx="0" cy="648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 descr="케이블이(가) 표시된 사진&#10;&#10;자동 생성된 설명">
            <a:extLst>
              <a:ext uri="{FF2B5EF4-FFF2-40B4-BE49-F238E27FC236}">
                <a16:creationId xmlns:a16="http://schemas.microsoft.com/office/drawing/2014/main" id="{A7F65490-E010-47D9-9ED0-B49653BD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/>
          <a:stretch/>
        </p:blipFill>
        <p:spPr>
          <a:xfrm>
            <a:off x="999710" y="648001"/>
            <a:ext cx="4312518" cy="30477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59A408-CDEC-422A-90AC-4CAE497C4081}"/>
              </a:ext>
            </a:extLst>
          </p:cNvPr>
          <p:cNvSpPr/>
          <p:nvPr/>
        </p:nvSpPr>
        <p:spPr>
          <a:xfrm>
            <a:off x="3760335" y="2509463"/>
            <a:ext cx="3198311" cy="1178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kern="0">
                <a:ln w="3175">
                  <a:solidFill>
                    <a:prstClr val="white"/>
                  </a:solidFill>
                </a:ln>
                <a:solidFill>
                  <a:srgbClr val="C00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분담</a:t>
            </a:r>
            <a:endParaRPr lang="en-US" altLang="ko-KR" sz="11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업무 분담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3DD684-F758-4EE3-8B82-F8277E27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7794"/>
              </p:ext>
            </p:extLst>
          </p:nvPr>
        </p:nvGraphicFramePr>
        <p:xfrm>
          <a:off x="1436914" y="1581784"/>
          <a:ext cx="9220200" cy="46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3900092459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68156350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884457529"/>
                    </a:ext>
                  </a:extLst>
                </a:gridCol>
              </a:tblGrid>
              <a:tr h="91113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임종운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조동윤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78389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자료수집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심박 측정 센서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하드웨어 케이스</a:t>
                      </a:r>
                      <a:r>
                        <a:rPr lang="en-US" altLang="ko-KR" b="1"/>
                        <a:t>,</a:t>
                      </a:r>
                      <a:endParaRPr lang="ko-KR" altLang="en-US" b="1"/>
                    </a:p>
                    <a:p>
                      <a:pPr algn="ctr" latinLnBrk="1"/>
                      <a:r>
                        <a:rPr lang="en-US" altLang="ko-KR" b="1"/>
                        <a:t>FireBase </a:t>
                      </a:r>
                      <a:r>
                        <a:rPr lang="ko-KR" altLang="en-US" b="1"/>
                        <a:t>서버</a:t>
                      </a:r>
                      <a:r>
                        <a:rPr lang="en-US" altLang="ko-KR" b="1"/>
                        <a:t>, </a:t>
                      </a:r>
                      <a:r>
                        <a:rPr lang="ko-KR" altLang="en-US" b="1"/>
                        <a:t>위치측정 방법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8906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설 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Application UI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</a:t>
                      </a:r>
                      <a:r>
                        <a:rPr lang="ko-KR" altLang="en-US" b="1"/>
                        <a:t> 서버</a:t>
                      </a:r>
                      <a:r>
                        <a:rPr lang="en-US" altLang="ko-KR" b="1"/>
                        <a:t> </a:t>
                      </a:r>
                      <a:r>
                        <a:rPr lang="ko-KR" altLang="en-US" b="1"/>
                        <a:t>설계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1422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구 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Arduino </a:t>
                      </a:r>
                      <a:r>
                        <a:rPr lang="ko-KR" altLang="en-US" b="1"/>
                        <a:t>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Push </a:t>
                      </a:r>
                      <a:r>
                        <a:rPr lang="ko-KR" altLang="en-US" b="1"/>
                        <a:t>서버 통신 모듈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510842"/>
                  </a:ext>
                </a:extLst>
              </a:tr>
              <a:tr h="92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유지 보수 및 통합 테스트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3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31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0354E5A-A1ED-4034-8398-FA2D7FDA4466}"/>
              </a:ext>
            </a:extLst>
          </p:cNvPr>
          <p:cNvGrpSpPr/>
          <p:nvPr/>
        </p:nvGrpSpPr>
        <p:grpSpPr>
          <a:xfrm>
            <a:off x="580103" y="-28934"/>
            <a:ext cx="11143796" cy="6598857"/>
            <a:chOff x="580103" y="-28934"/>
            <a:chExt cx="11143796" cy="659885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9F0BE4-187A-469D-B81E-BE991D28B0BB}"/>
                </a:ext>
              </a:extLst>
            </p:cNvPr>
            <p:cNvGrpSpPr/>
            <p:nvPr/>
          </p:nvGrpSpPr>
          <p:grpSpPr>
            <a:xfrm>
              <a:off x="580103" y="-28934"/>
              <a:ext cx="11143796" cy="6598857"/>
              <a:chOff x="580103" y="-28934"/>
              <a:chExt cx="11143796" cy="659885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2832ED7-5A3F-41FE-B60E-E1C8D231136A}"/>
                  </a:ext>
                </a:extLst>
              </p:cNvPr>
              <p:cNvGrpSpPr/>
              <p:nvPr/>
            </p:nvGrpSpPr>
            <p:grpSpPr>
              <a:xfrm>
                <a:off x="580103" y="-28934"/>
                <a:ext cx="11143796" cy="6598857"/>
                <a:chOff x="580103" y="-28934"/>
                <a:chExt cx="11143796" cy="6598857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1147974" y="-28934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직사각형 8"/>
                <p:cNvSpPr/>
                <p:nvPr/>
              </p:nvSpPr>
              <p:spPr>
                <a:xfrm>
                  <a:off x="780128" y="619066"/>
                  <a:ext cx="10943771" cy="595085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1612774" y="-16293"/>
                  <a:ext cx="0" cy="86400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67E2D67-60AD-4E86-A44F-1EFE303296E3}"/>
                    </a:ext>
                  </a:extLst>
                </p:cNvPr>
                <p:cNvGrpSpPr/>
                <p:nvPr/>
              </p:nvGrpSpPr>
              <p:grpSpPr>
                <a:xfrm>
                  <a:off x="580103" y="-28934"/>
                  <a:ext cx="10943771" cy="6398832"/>
                  <a:chOff x="580103" y="-28934"/>
                  <a:chExt cx="10943771" cy="6398832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580103" y="419041"/>
                    <a:ext cx="10943771" cy="595085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prstClr val="white"/>
                        </a:solidFill>
                      </a:rPr>
                      <a:t>ㅁㅁ</a:t>
                    </a:r>
                  </a:p>
                </p:txBody>
              </p:sp>
              <p:cxnSp>
                <p:nvCxnSpPr>
                  <p:cNvPr id="11" name="직선 연결선 10"/>
                  <p:cNvCxnSpPr/>
                  <p:nvPr/>
                </p:nvCxnSpPr>
                <p:spPr>
                  <a:xfrm>
                    <a:off x="898305" y="0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직선 연결선 11"/>
                  <p:cNvCxnSpPr/>
                  <p:nvPr/>
                </p:nvCxnSpPr>
                <p:spPr>
                  <a:xfrm>
                    <a:off x="11236105" y="-28934"/>
                    <a:ext cx="0" cy="64800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6" name="그림 15" descr="케이블이(가) 표시된 사진&#10;&#10;자동 생성된 설명">
                <a:extLst>
                  <a:ext uri="{FF2B5EF4-FFF2-40B4-BE49-F238E27FC236}">
                    <a16:creationId xmlns:a16="http://schemas.microsoft.com/office/drawing/2014/main" id="{A7F65490-E010-47D9-9ED0-B49653BDC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4"/>
              <a:stretch/>
            </p:blipFill>
            <p:spPr>
              <a:xfrm>
                <a:off x="999710" y="648001"/>
                <a:ext cx="4312518" cy="3047720"/>
              </a:xfrm>
              <a:prstGeom prst="rect">
                <a:avLst/>
              </a:prstGeom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959A408-CDEC-422A-90AC-4CAE497C4081}"/>
                </a:ext>
              </a:extLst>
            </p:cNvPr>
            <p:cNvSpPr/>
            <p:nvPr/>
          </p:nvSpPr>
          <p:spPr>
            <a:xfrm>
              <a:off x="3760335" y="2509463"/>
              <a:ext cx="3198311" cy="117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5400" b="1" kern="0">
                  <a:ln w="3175">
                    <a:solidFill>
                      <a:prstClr val="white"/>
                    </a:solidFill>
                  </a:ln>
                  <a:solidFill>
                    <a:srgbClr val="C0000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수행 일정</a:t>
              </a:r>
              <a:endParaRPr lang="en-US" altLang="ko-KR" sz="1100" ker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5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CC8373-ADA8-49C5-A905-27DC6D0CBE76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015F44-20FA-4275-9DE5-D8A0479015A4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수행 일정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C36C846-B1C0-4BC9-AE75-A08B9114E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700FD2-75F7-4C57-83D8-57914815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10727"/>
              </p:ext>
            </p:extLst>
          </p:nvPr>
        </p:nvGraphicFramePr>
        <p:xfrm>
          <a:off x="1112556" y="1602664"/>
          <a:ext cx="9966887" cy="441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791">
                  <a:extLst>
                    <a:ext uri="{9D8B030D-6E8A-4147-A177-3AD203B41FA5}">
                      <a16:colId xmlns:a16="http://schemas.microsoft.com/office/drawing/2014/main" val="28254770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63400122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259550043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954476413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3497105367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792578094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1359354196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97894419"/>
                    </a:ext>
                  </a:extLst>
                </a:gridCol>
                <a:gridCol w="992012">
                  <a:extLst>
                    <a:ext uri="{9D8B030D-6E8A-4147-A177-3AD203B41FA5}">
                      <a16:colId xmlns:a16="http://schemas.microsoft.com/office/drawing/2014/main" val="422411507"/>
                    </a:ext>
                  </a:extLst>
                </a:gridCol>
              </a:tblGrid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추진사항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3115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자료수집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5350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스터디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56421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설계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02404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시스템 구현</a:t>
                      </a:r>
                      <a:endParaRPr lang="en-US" altLang="ko-KR" b="1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6329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프로토타입 구현 및 테스트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6309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보완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54983"/>
                  </a:ext>
                </a:extLst>
              </a:tr>
              <a:tr h="53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최종 검토 및 발표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5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367011"/>
            <a:ext cx="10014245" cy="5154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지적 사항에 대한 답변</a:t>
            </a:r>
            <a:endParaRPr lang="en-US" altLang="ko-KR" sz="2400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추가적인 기능을 고려해야 하며 보다 수준 높은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난이도가 있음</a:t>
            </a:r>
            <a:r>
              <a:rPr lang="en-US" altLang="ko-KR" dirty="0">
                <a:solidFill>
                  <a:srgbClr val="A40000"/>
                </a:solidFill>
                <a:ea typeface="맑은 고딕"/>
              </a:rPr>
              <a:t>)</a:t>
            </a:r>
            <a:r>
              <a:rPr lang="ko-KR" altLang="en-US" dirty="0">
                <a:solidFill>
                  <a:srgbClr val="A40000"/>
                </a:solidFill>
                <a:ea typeface="맑은 고딕"/>
              </a:rPr>
              <a:t>기능이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구현범위가 너무 단순해서 종합설계 주제로 부족해 보임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  <a:ea typeface="맑은 고딕"/>
              </a:rPr>
              <a:t>응용의 확장이 필요함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수집한 데이터를 활용하여 활용성을 향상할 것</a:t>
            </a:r>
            <a:endParaRPr lang="en-US" altLang="ko-KR" dirty="0">
              <a:solidFill>
                <a:srgbClr val="A40000"/>
              </a:solidFill>
              <a:ea typeface="맑은 고딕"/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수집한 맥박 데이터의 활용성을 높이기 위해 맥박을 이용하여 부정맥의 증상을 탐지하여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위험요소를 미리 경고하는 기능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운동 상황의 맥박 측정을 통해 실시중인 운동의 강도를 측정하는 기능을 추가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 맥박상태에 따라 </a:t>
            </a:r>
            <a:r>
              <a:rPr lang="en-US" altLang="ko-KR" dirty="0">
                <a:ea typeface="맑은 고딕"/>
              </a:rPr>
              <a:t>Normal, Warning, Emergency </a:t>
            </a:r>
            <a:r>
              <a:rPr lang="ko-KR" altLang="en-US" dirty="0">
                <a:ea typeface="맑은 고딕"/>
              </a:rPr>
              <a:t>로 나누어서 웨어러블 기기에서 </a:t>
            </a:r>
            <a:r>
              <a:rPr lang="en-US" altLang="ko-KR" dirty="0">
                <a:ea typeface="맑은 고딕"/>
              </a:rPr>
              <a:t>LED</a:t>
            </a:r>
            <a:r>
              <a:rPr lang="ko-KR" altLang="en-US" dirty="0">
                <a:ea typeface="맑은 고딕"/>
              </a:rPr>
              <a:t>를 이용하여 초록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주황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빨강 색으로 표기하여 상태를 나타내는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892671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D09184F-88EC-4035-B5AC-3173253A7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12021"/>
          <a:stretch/>
        </p:blipFill>
        <p:spPr>
          <a:xfrm>
            <a:off x="1981143" y="1783205"/>
            <a:ext cx="7691174" cy="48103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1673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</a:rPr>
              <a:t>GitHub</a:t>
            </a:r>
            <a:endParaRPr 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06A74-16F3-4120-AD7C-E29163CA28AE}"/>
              </a:ext>
            </a:extLst>
          </p:cNvPr>
          <p:cNvSpPr txBox="1"/>
          <p:nvPr/>
        </p:nvSpPr>
        <p:spPr>
          <a:xfrm>
            <a:off x="1986116" y="1388192"/>
            <a:ext cx="4324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solidFill>
                  <a:srgbClr val="000000"/>
                </a:solidFill>
                <a:ea typeface="+mn-lt"/>
                <a:cs typeface="+mn-lt"/>
              </a:rPr>
              <a:t>https://github.com/bajahoe/gitchana</a:t>
            </a:r>
            <a:endParaRPr lang="ko-KR" b="1" i="1" dirty="0">
              <a:solidFill>
                <a:srgbClr val="000000"/>
              </a:solidFill>
              <a:ea typeface="맑은 고딕"/>
            </a:endParaRPr>
          </a:p>
          <a:p>
            <a:pPr algn="l"/>
            <a:endParaRPr lang="ko-KR" altLang="en-US" b="1" i="1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4113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85EDFF-9D56-4803-9970-4E79540C23EC}"/>
              </a:ext>
            </a:extLst>
          </p:cNvPr>
          <p:cNvCxnSpPr/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5E3857-085E-43E6-BD95-08C500B1BEED}"/>
              </a:ext>
            </a:extLst>
          </p:cNvPr>
          <p:cNvSpPr txBox="1"/>
          <p:nvPr/>
        </p:nvSpPr>
        <p:spPr>
          <a:xfrm>
            <a:off x="318592" y="66992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참고 자료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7601CE-4790-41EF-8F4B-3B42D068A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9E733D-973D-4556-A25D-76C4C5E0E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9" y="1710510"/>
            <a:ext cx="228193" cy="22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6CAF8-2F20-4C4E-92AF-D27EBC34EB27}"/>
              </a:ext>
            </a:extLst>
          </p:cNvPr>
          <p:cNvSpPr txBox="1"/>
          <p:nvPr/>
        </p:nvSpPr>
        <p:spPr>
          <a:xfrm>
            <a:off x="1851532" y="1596118"/>
            <a:ext cx="711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보건 복지부 통계자료</a:t>
            </a:r>
            <a:endParaRPr lang="en-US" altLang="ko-KR" b="1"/>
          </a:p>
          <a:p>
            <a:r>
              <a:rPr lang="en-US" altLang="ko-KR">
                <a:hlinkClick r:id="rId3"/>
              </a:rPr>
              <a:t>https://www.mohw.go.kr/react/al/sal0301vw.jsp?PAR_MENU_ID=04&amp;MENU_ID=0403&amp;page=1&amp;CONT_SEQ=346707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5043A3-E54E-40D1-A6D0-F038BB7AC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2698068"/>
            <a:ext cx="228193" cy="2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C3DA1-2403-4627-BA4A-024C70EA33E8}"/>
              </a:ext>
            </a:extLst>
          </p:cNvPr>
          <p:cNvSpPr txBox="1"/>
          <p:nvPr/>
        </p:nvSpPr>
        <p:spPr>
          <a:xfrm>
            <a:off x="1854442" y="2602726"/>
            <a:ext cx="7119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환자 이상징후 모니터링 시스템</a:t>
            </a:r>
            <a:r>
              <a:rPr lang="en-US" altLang="ko-KR" b="1"/>
              <a:t>(RRS)</a:t>
            </a:r>
          </a:p>
          <a:p>
            <a:r>
              <a:rPr lang="en-US" altLang="ko-KR">
                <a:hlinkClick r:id="rId4"/>
              </a:rPr>
              <a:t>http://blog.naver.com/PostView.nhn?blogId=neozensoft&amp;logNo=221244637721&amp;parentCategoryNo=&amp;categoryNo=13&amp;viewDate=&amp;isShowPopularPosts=true&amp;from=search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B55872-F372-4F73-9788-65886D767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84" y="4132586"/>
            <a:ext cx="228193" cy="22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1FF5BF-3642-4F2D-B46A-6A96D9AE4770}"/>
              </a:ext>
            </a:extLst>
          </p:cNvPr>
          <p:cNvSpPr txBox="1"/>
          <p:nvPr/>
        </p:nvSpPr>
        <p:spPr>
          <a:xfrm>
            <a:off x="1835392" y="3970569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/>
              <a:t>씨유</a:t>
            </a:r>
            <a:r>
              <a:rPr lang="ko-KR" altLang="en-US" b="1"/>
              <a:t> 메디컬 홈 </a:t>
            </a:r>
            <a:r>
              <a:rPr lang="en-US" altLang="ko-KR" b="1"/>
              <a:t>AED</a:t>
            </a:r>
          </a:p>
          <a:p>
            <a:r>
              <a:rPr lang="en-US" altLang="ko-KR">
                <a:hlinkClick r:id="rId5"/>
              </a:rPr>
              <a:t>http://momorecipe.com/221233399440</a:t>
            </a:r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55D174-F681-4AC7-B3C7-58335EEA9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22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7ABDC84-5A0D-4068-A827-77A4D13A7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4797976"/>
            <a:ext cx="228193" cy="2281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25FD75-F5B9-4633-A0F7-8C727B664254}"/>
              </a:ext>
            </a:extLst>
          </p:cNvPr>
          <p:cNvSpPr txBox="1"/>
          <p:nvPr/>
        </p:nvSpPr>
        <p:spPr>
          <a:xfrm>
            <a:off x="1854442" y="4702634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워싱턴대</a:t>
            </a:r>
            <a:r>
              <a:rPr lang="en-US" altLang="ko-KR" b="1"/>
              <a:t>, AI </a:t>
            </a:r>
            <a:r>
              <a:rPr lang="ko-KR" altLang="en-US" b="1"/>
              <a:t>스피커 활용한 심장마비 감지 기술</a:t>
            </a:r>
            <a:endParaRPr lang="en-US" altLang="ko-KR" b="1"/>
          </a:p>
          <a:p>
            <a:r>
              <a:rPr lang="en-US" altLang="ko-KR">
                <a:hlinkClick r:id="rId7"/>
              </a:rPr>
              <a:t>http://www.ciokorea.com/news/124889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AD517E-4C51-46E2-A772-A96D53E0A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3" y="5540925"/>
            <a:ext cx="228193" cy="228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0D93E-9664-494A-9642-8681AEC341CC}"/>
              </a:ext>
            </a:extLst>
          </p:cNvPr>
          <p:cNvSpPr txBox="1"/>
          <p:nvPr/>
        </p:nvSpPr>
        <p:spPr>
          <a:xfrm>
            <a:off x="1844916" y="5445584"/>
            <a:ext cx="71192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>
                <a:ea typeface="맑은 고딕"/>
              </a:rPr>
              <a:t>적절한 운동의 강도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https://sev.iseverance.com/heart/health_info/disease_info/dise_sym/view.asp?con_no=48788&amp;page=1&amp;SearchField=&amp;SearchWord=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9911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67487A-F316-4880-A567-DCF2BC73DBFD}"/>
              </a:ext>
            </a:extLst>
          </p:cNvPr>
          <p:cNvSpPr txBox="1"/>
          <p:nvPr/>
        </p:nvSpPr>
        <p:spPr>
          <a:xfrm>
            <a:off x="4376057" y="2504061"/>
            <a:ext cx="36140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spc="-20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QnA</a:t>
            </a:r>
            <a:endParaRPr lang="ko-KR" altLang="en-US" sz="4000" spc="-2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734ABD-A91F-4A00-9702-8778F7EB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19050">
            <a:off x="4605561" y="2428553"/>
            <a:ext cx="616578" cy="6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0DC7D98-5F61-42B5-A28D-4F881FFBEBD8}"/>
              </a:ext>
            </a:extLst>
          </p:cNvPr>
          <p:cNvGrpSpPr/>
          <p:nvPr/>
        </p:nvGrpSpPr>
        <p:grpSpPr>
          <a:xfrm>
            <a:off x="866944" y="146641"/>
            <a:ext cx="9587696" cy="6414532"/>
            <a:chOff x="866944" y="146641"/>
            <a:chExt cx="9587696" cy="6414532"/>
          </a:xfrm>
        </p:grpSpPr>
        <p:pic>
          <p:nvPicPr>
            <p:cNvPr id="1036" name="Picture 12" descr="빵판 이미지 검색결과&quot;">
              <a:extLst>
                <a:ext uri="{FF2B5EF4-FFF2-40B4-BE49-F238E27FC236}">
                  <a16:creationId xmlns:a16="http://schemas.microsoft.com/office/drawing/2014/main" id="{A84D0B3B-470D-42D4-9E88-A65D1652AF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55"/>
            <a:stretch/>
          </p:blipFill>
          <p:spPr bwMode="auto">
            <a:xfrm rot="10800000">
              <a:off x="2442820" y="653718"/>
              <a:ext cx="3473549" cy="2227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심박 센서 이미지 이미지 검색결과&quot;">
              <a:extLst>
                <a:ext uri="{FF2B5EF4-FFF2-40B4-BE49-F238E27FC236}">
                  <a16:creationId xmlns:a16="http://schemas.microsoft.com/office/drawing/2014/main" id="{A4ED654C-3664-4188-ABF1-B7315AA1D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390" y="2611292"/>
              <a:ext cx="20002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067CF2-2BB3-4CA8-88B4-BB70B080C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9333" y="4906817"/>
              <a:ext cx="1" cy="1296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4F1D176-46BC-4D7B-A80F-BE81F7360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867" y="6169618"/>
              <a:ext cx="238689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855464D-5811-40D6-AE66-24D1BC0AB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8725" y="3246185"/>
              <a:ext cx="0" cy="295676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D45E71-8855-46F7-B64F-CC2A3DFB0DAD}"/>
                </a:ext>
              </a:extLst>
            </p:cNvPr>
            <p:cNvCxnSpPr>
              <a:cxnSpLocks/>
            </p:cNvCxnSpPr>
            <p:nvPr/>
          </p:nvCxnSpPr>
          <p:spPr>
            <a:xfrm>
              <a:off x="9446895" y="4906817"/>
              <a:ext cx="0" cy="14658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977883-A7AE-4842-B589-0FB2D8E63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456" y="6342157"/>
              <a:ext cx="283106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AA4D878-5CF9-452E-BDB9-0F89EE6D6C1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56" y="3083625"/>
              <a:ext cx="0" cy="32890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9001F84-C0A5-4478-96A7-5C1366202C88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81" y="4906817"/>
              <a:ext cx="0" cy="1654356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B79307-CE1F-4E6E-883D-3C2EC36AE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094" y="6533233"/>
              <a:ext cx="30564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6F365A3-A8D2-4562-A2A6-4E9F2781B979}"/>
                </a:ext>
              </a:extLst>
            </p:cNvPr>
            <p:cNvCxnSpPr>
              <a:cxnSpLocks/>
            </p:cNvCxnSpPr>
            <p:nvPr/>
          </p:nvCxnSpPr>
          <p:spPr>
            <a:xfrm>
              <a:off x="866944" y="2658993"/>
              <a:ext cx="1898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65951AB-B073-47D7-A725-80A4FA40C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238" y="3114105"/>
              <a:ext cx="27073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8295E7A-0EB1-4AFC-A01B-6516CA3F00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6558" y="3083625"/>
              <a:ext cx="0" cy="6754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D1B6045-228F-4BE1-90A0-7F9BCE15A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9927" y="3246185"/>
              <a:ext cx="157927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43DE6F1-C7F8-46D9-AC8B-D9B997D45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927" y="3212850"/>
              <a:ext cx="0" cy="5462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BE103F9-A525-4075-926C-F9D980DA9A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904" y="2658993"/>
              <a:ext cx="0" cy="39021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EB988FA-5688-429E-AB19-A40A902B4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9793" y="2361292"/>
              <a:ext cx="0" cy="9254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5353DCF-91CD-48CE-A755-C9A6A3692EB3}"/>
                </a:ext>
              </a:extLst>
            </p:cNvPr>
            <p:cNvCxnSpPr>
              <a:cxnSpLocks/>
            </p:cNvCxnSpPr>
            <p:nvPr/>
          </p:nvCxnSpPr>
          <p:spPr>
            <a:xfrm>
              <a:off x="4720834" y="3162221"/>
              <a:ext cx="10761" cy="655026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C1906F9-9013-411C-8A60-A874D204F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0294" y="2319276"/>
              <a:ext cx="24602" cy="85684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4D43A9D-F997-4D1E-BC76-247E2B49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907202" y="3421339"/>
              <a:ext cx="0" cy="3959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6E49B79-3FED-4E7C-A19B-0BD5CBECC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818" y="2361292"/>
              <a:ext cx="18854" cy="10600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FC31EE0A-70D2-4BF2-97F5-B636D753A792}"/>
                </a:ext>
              </a:extLst>
            </p:cNvPr>
            <p:cNvGrpSpPr/>
            <p:nvPr/>
          </p:nvGrpSpPr>
          <p:grpSpPr>
            <a:xfrm>
              <a:off x="2740108" y="146641"/>
              <a:ext cx="321165" cy="1142734"/>
              <a:chOff x="4496322" y="288881"/>
              <a:chExt cx="321165" cy="1142734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3495457-53D9-4D02-B145-F950AE31E7F4}"/>
                  </a:ext>
                </a:extLst>
              </p:cNvPr>
              <p:cNvCxnSpPr/>
              <p:nvPr/>
            </p:nvCxnSpPr>
            <p:spPr>
              <a:xfrm flipH="1">
                <a:off x="4502552" y="624285"/>
                <a:ext cx="38968" cy="66348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AE05662D-8A46-4B03-A81E-7613BB6DF29B}"/>
                  </a:ext>
                </a:extLst>
              </p:cNvPr>
              <p:cNvCxnSpPr/>
              <p:nvPr/>
            </p:nvCxnSpPr>
            <p:spPr>
              <a:xfrm>
                <a:off x="4496322" y="690633"/>
                <a:ext cx="0" cy="62000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969BE398-045F-44DE-860A-CA334B7CE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4380" y="607967"/>
                <a:ext cx="41445" cy="10583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985F07BE-FC0C-48D1-B958-BBACFCA74E09}"/>
                  </a:ext>
                </a:extLst>
              </p:cNvPr>
              <p:cNvCxnSpPr/>
              <p:nvPr/>
            </p:nvCxnSpPr>
            <p:spPr>
              <a:xfrm>
                <a:off x="4569460" y="713804"/>
                <a:ext cx="0" cy="71781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06CD6E25-E47D-4A5A-B72C-6B50EA70D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20" y="605052"/>
                <a:ext cx="23952" cy="8558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3F068F8-0BD8-464A-AF30-23733619E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9680" y="690633"/>
                <a:ext cx="0" cy="602862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01DC3205-D032-4965-B714-758BF91E0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7156" y="613650"/>
                <a:ext cx="39752" cy="8503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직선 연결선 1023">
                <a:extLst>
                  <a:ext uri="{FF2B5EF4-FFF2-40B4-BE49-F238E27FC236}">
                    <a16:creationId xmlns:a16="http://schemas.microsoft.com/office/drawing/2014/main" id="{AA0A0D12-2846-42FF-A5DC-705D7CFF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9222" y="678387"/>
                <a:ext cx="8305" cy="623463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DCA6BD8-682E-422B-A840-9DBC0F6C9146}"/>
                  </a:ext>
                </a:extLst>
              </p:cNvPr>
              <p:cNvGrpSpPr/>
              <p:nvPr/>
            </p:nvGrpSpPr>
            <p:grpSpPr>
              <a:xfrm>
                <a:off x="4496322" y="288881"/>
                <a:ext cx="321165" cy="339342"/>
                <a:chOff x="2432117" y="1131224"/>
                <a:chExt cx="321165" cy="339342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13891BE4-35D7-426C-9A6A-72A52A24854B}"/>
                    </a:ext>
                  </a:extLst>
                </p:cNvPr>
                <p:cNvSpPr/>
                <p:nvPr/>
              </p:nvSpPr>
              <p:spPr>
                <a:xfrm>
                  <a:off x="2432118" y="1244338"/>
                  <a:ext cx="321164" cy="226228"/>
                </a:xfrm>
                <a:prstGeom prst="rect">
                  <a:avLst/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C5690A0C-FB95-454B-A82A-C459680047C9}"/>
                    </a:ext>
                  </a:extLst>
                </p:cNvPr>
                <p:cNvSpPr/>
                <p:nvPr/>
              </p:nvSpPr>
              <p:spPr>
                <a:xfrm>
                  <a:off x="2432117" y="1131224"/>
                  <a:ext cx="321164" cy="226228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394DD523-79DD-4DF7-B74F-31F3ECF62483}"/>
                </a:ext>
              </a:extLst>
            </p:cNvPr>
            <p:cNvCxnSpPr/>
            <p:nvPr/>
          </p:nvCxnSpPr>
          <p:spPr>
            <a:xfrm>
              <a:off x="2827020" y="1397000"/>
              <a:ext cx="41445" cy="1261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1F97749D-DA66-4C0E-A6FE-D1D59965B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519066" y="1759364"/>
              <a:ext cx="401454" cy="89981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CFB8449-E283-42B8-80CF-222CC990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729566" y="1759364"/>
              <a:ext cx="401454" cy="89981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711425B8-B2E1-4DD3-B116-31C949EDB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838945" y="1759364"/>
              <a:ext cx="401454" cy="89981"/>
            </a:xfrm>
            <a:prstGeom prst="rect">
              <a:avLst/>
            </a:prstGeom>
          </p:spPr>
        </p:pic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85DB2929-BD05-4D95-A5C0-41C19D2C0E00}"/>
                </a:ext>
              </a:extLst>
            </p:cNvPr>
            <p:cNvCxnSpPr/>
            <p:nvPr/>
          </p:nvCxnSpPr>
          <p:spPr>
            <a:xfrm>
              <a:off x="2708214" y="3286760"/>
              <a:ext cx="1856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A3F30303-D6B8-4169-88A1-A7CA85C0F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877" y="3296320"/>
              <a:ext cx="0" cy="462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399C21F-8805-4432-BA91-48AAB6436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896" y="3176116"/>
              <a:ext cx="177669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DC1966F8-CEDB-4675-8E12-E46E8602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245" y="3421339"/>
              <a:ext cx="187695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003A59A-2B14-4566-9E5A-39C75107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38" y="5069840"/>
              <a:ext cx="0" cy="14633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29086220-A71E-4D97-A248-545B975B9B3E}"/>
                </a:ext>
              </a:extLst>
            </p:cNvPr>
            <p:cNvCxnSpPr>
              <a:cxnSpLocks/>
            </p:cNvCxnSpPr>
            <p:nvPr/>
          </p:nvCxnSpPr>
          <p:spPr>
            <a:xfrm>
              <a:off x="7036141" y="2658993"/>
              <a:ext cx="0" cy="390218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23D2AB76-EF72-4938-BCE5-730A547B3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6140" y="6533233"/>
              <a:ext cx="2682242" cy="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1924CB33-643C-42F6-8BF5-273670DEB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160" y="2679313"/>
              <a:ext cx="4024042" cy="0"/>
            </a:xfrm>
            <a:prstGeom prst="line">
              <a:avLst/>
            </a:prstGeom>
            <a:ln w="57150">
              <a:solidFill>
                <a:srgbClr val="E99F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7" name="Picture 20">
              <a:extLst>
                <a:ext uri="{FF2B5EF4-FFF2-40B4-BE49-F238E27FC236}">
                  <a16:creationId xmlns:a16="http://schemas.microsoft.com/office/drawing/2014/main" id="{8C5ADB03-23CA-486E-84E2-62E0E0FBC3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73" t="31292" r="28908" b="18000"/>
            <a:stretch/>
          </p:blipFill>
          <p:spPr bwMode="auto">
            <a:xfrm rot="16200000">
              <a:off x="3424443" y="3503735"/>
              <a:ext cx="2443766" cy="280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523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7D7D4E4-4B71-4203-A424-B13E5728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79" y="653277"/>
            <a:ext cx="900684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77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8118CA-670A-4635-8DD4-00C58C6E92D9}"/>
              </a:ext>
            </a:extLst>
          </p:cNvPr>
          <p:cNvSpPr/>
          <p:nvPr/>
        </p:nvSpPr>
        <p:spPr>
          <a:xfrm>
            <a:off x="4912936" y="268255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블루투스 연동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5698A-7589-40E3-92F9-1D7DABEA51FB}"/>
              </a:ext>
            </a:extLst>
          </p:cNvPr>
          <p:cNvSpPr/>
          <p:nvPr/>
        </p:nvSpPr>
        <p:spPr>
          <a:xfrm>
            <a:off x="4912936" y="312897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운동강도 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FE3965-BF6C-4199-AFD6-383D61E272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2054" y="2905767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C89C64-3DC6-44EC-AC2A-7EA2640E695B}"/>
              </a:ext>
            </a:extLst>
          </p:cNvPr>
          <p:cNvSpPr txBox="1"/>
          <p:nvPr/>
        </p:nvSpPr>
        <p:spPr>
          <a:xfrm>
            <a:off x="645773" y="2725098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애플리케이션과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웨어러블</a:t>
            </a:r>
            <a:endParaRPr lang="en-US" altLang="ko-KR" sz="1200" b="1" dirty="0"/>
          </a:p>
          <a:p>
            <a:r>
              <a:rPr lang="ko-KR" altLang="en-US" sz="1200" b="1" dirty="0"/>
              <a:t>기기를 연결한다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30CE78-A062-4470-B4DE-6C6BE2CBDB78}"/>
              </a:ext>
            </a:extLst>
          </p:cNvPr>
          <p:cNvCxnSpPr/>
          <p:nvPr/>
        </p:nvCxnSpPr>
        <p:spPr>
          <a:xfrm flipH="1" flipV="1">
            <a:off x="2762054" y="3352191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2A179C7-1332-4A9F-9C29-9D3909B4B9AB}"/>
              </a:ext>
            </a:extLst>
          </p:cNvPr>
          <p:cNvSpPr txBox="1"/>
          <p:nvPr/>
        </p:nvSpPr>
        <p:spPr>
          <a:xfrm>
            <a:off x="645773" y="3165527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시 자신의 목표</a:t>
            </a:r>
            <a:endParaRPr lang="en-US" altLang="ko-KR" sz="1200" b="1" dirty="0"/>
          </a:p>
          <a:p>
            <a:r>
              <a:rPr lang="ko-KR" altLang="en-US" sz="1200" b="1" dirty="0"/>
              <a:t>기준을 설정한다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0DC508-149C-4A08-A8B9-7DF24CAE6CC3}"/>
              </a:ext>
            </a:extLst>
          </p:cNvPr>
          <p:cNvSpPr/>
          <p:nvPr/>
        </p:nvSpPr>
        <p:spPr>
          <a:xfrm>
            <a:off x="4912936" y="3575404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운동 모드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C2AA21A-A9FD-4259-9171-B667C8623C19}"/>
              </a:ext>
            </a:extLst>
          </p:cNvPr>
          <p:cNvCxnSpPr/>
          <p:nvPr/>
        </p:nvCxnSpPr>
        <p:spPr>
          <a:xfrm flipH="1" flipV="1">
            <a:off x="2762054" y="3798616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60E7F-0CED-42B1-A1A3-45A71595B00B}"/>
              </a:ext>
            </a:extLst>
          </p:cNvPr>
          <p:cNvSpPr/>
          <p:nvPr/>
        </p:nvSpPr>
        <p:spPr>
          <a:xfrm>
            <a:off x="4912936" y="4021829"/>
            <a:ext cx="1931939" cy="4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일반 모드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4DCF-054F-4CE9-9062-632E06F0CFB6}"/>
              </a:ext>
            </a:extLst>
          </p:cNvPr>
          <p:cNvSpPr txBox="1"/>
          <p:nvPr/>
        </p:nvSpPr>
        <p:spPr>
          <a:xfrm>
            <a:off x="645773" y="3660116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운동 상태로 전환한다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50BEBF-4A63-426A-9D92-AD24212C5E8B}"/>
              </a:ext>
            </a:extLst>
          </p:cNvPr>
          <p:cNvCxnSpPr>
            <a:cxnSpLocks/>
          </p:cNvCxnSpPr>
          <p:nvPr/>
        </p:nvCxnSpPr>
        <p:spPr>
          <a:xfrm flipH="1">
            <a:off x="6844875" y="3798615"/>
            <a:ext cx="21508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F37AB-B244-4A19-A98D-AD14A587CE6B}"/>
              </a:ext>
            </a:extLst>
          </p:cNvPr>
          <p:cNvSpPr txBox="1"/>
          <p:nvPr/>
        </p:nvSpPr>
        <p:spPr>
          <a:xfrm>
            <a:off x="8995757" y="3560164"/>
            <a:ext cx="2251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맥박 측정 시 </a:t>
            </a:r>
            <a:r>
              <a:rPr lang="en-US" altLang="ko-KR" sz="1200" b="1" dirty="0"/>
              <a:t>Warning</a:t>
            </a:r>
            <a:r>
              <a:rPr lang="ko-KR" altLang="en-US" sz="1200" b="1" dirty="0"/>
              <a:t> 상태에</a:t>
            </a:r>
            <a:endParaRPr lang="en-US" altLang="ko-KR" sz="1200" b="1" dirty="0"/>
          </a:p>
          <a:p>
            <a:r>
              <a:rPr lang="ko-KR" altLang="en-US" sz="1200" b="1" dirty="0"/>
              <a:t>대해 판단하지 않는다</a:t>
            </a:r>
            <a:r>
              <a:rPr lang="en-US" altLang="ko-KR" sz="1200" b="1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0C0463-EF3E-4BF9-ACBF-EF4718F8B8FB}"/>
              </a:ext>
            </a:extLst>
          </p:cNvPr>
          <p:cNvCxnSpPr/>
          <p:nvPr/>
        </p:nvCxnSpPr>
        <p:spPr>
          <a:xfrm flipH="1" flipV="1">
            <a:off x="2762054" y="4245040"/>
            <a:ext cx="215088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27CA2-FD00-4B43-9194-DA7589200EC8}"/>
              </a:ext>
            </a:extLst>
          </p:cNvPr>
          <p:cNvSpPr txBox="1"/>
          <p:nvPr/>
        </p:nvSpPr>
        <p:spPr>
          <a:xfrm>
            <a:off x="645773" y="410054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일반 상태로 전환한다</a:t>
            </a:r>
            <a:r>
              <a:rPr lang="en-US" altLang="ko-KR" sz="1200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47FB3-993C-4EB5-964A-FA31E7FCAABB}"/>
              </a:ext>
            </a:extLst>
          </p:cNvPr>
          <p:cNvSpPr txBox="1"/>
          <p:nvPr/>
        </p:nvSpPr>
        <p:spPr>
          <a:xfrm>
            <a:off x="5396240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구성</a:t>
            </a:r>
            <a:endParaRPr lang="en-US" altLang="ko-KR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BD961-F276-4DD8-9912-13B5DA373BB4}"/>
              </a:ext>
            </a:extLst>
          </p:cNvPr>
          <p:cNvSpPr txBox="1"/>
          <p:nvPr/>
        </p:nvSpPr>
        <p:spPr>
          <a:xfrm>
            <a:off x="952747" y="148557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메뉴 이름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AC581-D180-4F93-921B-79D93FA724CD}"/>
              </a:ext>
            </a:extLst>
          </p:cNvPr>
          <p:cNvSpPr txBox="1"/>
          <p:nvPr/>
        </p:nvSpPr>
        <p:spPr>
          <a:xfrm>
            <a:off x="9806018" y="1485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비고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19582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3846137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4119513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4119513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3823931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4119513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725208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3862438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3823931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4128940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3842538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5680474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489467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646627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415F0B0-ACF1-4420-B6B4-3A73403FB424}"/>
              </a:ext>
            </a:extLst>
          </p:cNvPr>
          <p:cNvSpPr/>
          <p:nvPr/>
        </p:nvSpPr>
        <p:spPr>
          <a:xfrm>
            <a:off x="6179820" y="3016080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5F7864-01AC-4629-858E-834CF9FDAE9C}"/>
              </a:ext>
            </a:extLst>
          </p:cNvPr>
          <p:cNvSpPr/>
          <p:nvPr/>
        </p:nvSpPr>
        <p:spPr>
          <a:xfrm>
            <a:off x="6542731" y="3065028"/>
            <a:ext cx="179070" cy="1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5753404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4128940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5749290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4551041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090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127F9-FA91-4207-BBEE-9A0B4F8279B8}"/>
              </a:ext>
            </a:extLst>
          </p:cNvPr>
          <p:cNvSpPr/>
          <p:nvPr/>
        </p:nvSpPr>
        <p:spPr>
          <a:xfrm>
            <a:off x="282805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88D13-1815-4192-A9BF-BFC8FAB421FD}"/>
              </a:ext>
            </a:extLst>
          </p:cNvPr>
          <p:cNvSpPr/>
          <p:nvPr/>
        </p:nvSpPr>
        <p:spPr>
          <a:xfrm>
            <a:off x="556181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23B42A-9D65-47A9-A7CB-846C3190D9A0}"/>
              </a:ext>
            </a:extLst>
          </p:cNvPr>
          <p:cNvCxnSpPr>
            <a:cxnSpLocks/>
          </p:cNvCxnSpPr>
          <p:nvPr/>
        </p:nvCxnSpPr>
        <p:spPr>
          <a:xfrm>
            <a:off x="556181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F2E3A-901F-4E85-BCF1-E4D83CE73CB8}"/>
              </a:ext>
            </a:extLst>
          </p:cNvPr>
          <p:cNvSpPr txBox="1"/>
          <p:nvPr/>
        </p:nvSpPr>
        <p:spPr>
          <a:xfrm>
            <a:off x="260599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F4D6E2-9FF9-47A9-BF87-1626A4EA28CF}"/>
              </a:ext>
            </a:extLst>
          </p:cNvPr>
          <p:cNvSpPr txBox="1"/>
          <p:nvPr/>
        </p:nvSpPr>
        <p:spPr>
          <a:xfrm>
            <a:off x="55618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5EE51F-F3C9-463D-B397-574FA4ED3172}"/>
              </a:ext>
            </a:extLst>
          </p:cNvPr>
          <p:cNvSpPr txBox="1"/>
          <p:nvPr/>
        </p:nvSpPr>
        <p:spPr>
          <a:xfrm>
            <a:off x="36887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8E405-411B-4CD4-8153-841909FA46E6}"/>
              </a:ext>
            </a:extLst>
          </p:cNvPr>
          <p:cNvSpPr txBox="1"/>
          <p:nvPr/>
        </p:nvSpPr>
        <p:spPr>
          <a:xfrm>
            <a:off x="299106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CFC286-E3D2-4BA8-A68A-AAA7AE5060B2}"/>
              </a:ext>
            </a:extLst>
          </p:cNvPr>
          <p:cNvSpPr txBox="1"/>
          <p:nvPr/>
        </p:nvSpPr>
        <p:spPr>
          <a:xfrm>
            <a:off x="260599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46C758-F12F-4804-B2B3-18BB4988C93E}"/>
              </a:ext>
            </a:extLst>
          </p:cNvPr>
          <p:cNvSpPr/>
          <p:nvPr/>
        </p:nvSpPr>
        <p:spPr>
          <a:xfrm>
            <a:off x="565608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22AE92-3E15-4332-B97F-12B1822002A5}"/>
              </a:ext>
            </a:extLst>
          </p:cNvPr>
          <p:cNvSpPr txBox="1"/>
          <p:nvPr/>
        </p:nvSpPr>
        <p:spPr>
          <a:xfrm>
            <a:off x="279206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4342CA-2870-474E-8CBA-005D7863B1A9}"/>
              </a:ext>
            </a:extLst>
          </p:cNvPr>
          <p:cNvSpPr txBox="1"/>
          <p:nvPr/>
        </p:nvSpPr>
        <p:spPr>
          <a:xfrm>
            <a:off x="2117142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DB9E2DE-A7DE-4F9D-B88E-4C5E7190E5B2}"/>
              </a:ext>
            </a:extLst>
          </p:cNvPr>
          <p:cNvSpPr txBox="1"/>
          <p:nvPr/>
        </p:nvSpPr>
        <p:spPr>
          <a:xfrm>
            <a:off x="1331338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631BA6-C7D3-4D31-959E-978F2594D134}"/>
              </a:ext>
            </a:extLst>
          </p:cNvPr>
          <p:cNvSpPr txBox="1"/>
          <p:nvPr/>
        </p:nvSpPr>
        <p:spPr>
          <a:xfrm>
            <a:off x="2902946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21B0C4-A76C-4242-BB88-4034DADAB54F}"/>
              </a:ext>
            </a:extLst>
          </p:cNvPr>
          <p:cNvSpPr/>
          <p:nvPr/>
        </p:nvSpPr>
        <p:spPr>
          <a:xfrm>
            <a:off x="2190072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DAF30C7-13CF-477C-BAC4-CA6D8957DADB}"/>
              </a:ext>
            </a:extLst>
          </p:cNvPr>
          <p:cNvCxnSpPr>
            <a:cxnSpLocks/>
          </p:cNvCxnSpPr>
          <p:nvPr/>
        </p:nvCxnSpPr>
        <p:spPr>
          <a:xfrm>
            <a:off x="565608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BC8D2F5B-E3D7-4EB2-B9E4-7E6C19D268E6}"/>
              </a:ext>
            </a:extLst>
          </p:cNvPr>
          <p:cNvSpPr/>
          <p:nvPr/>
        </p:nvSpPr>
        <p:spPr>
          <a:xfrm>
            <a:off x="2185958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6E8E-38BC-46CB-8C1C-1BBF00F6BC4C}"/>
              </a:ext>
            </a:extLst>
          </p:cNvPr>
          <p:cNvSpPr txBox="1"/>
          <p:nvPr/>
        </p:nvSpPr>
        <p:spPr>
          <a:xfrm>
            <a:off x="987709" y="4967796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빈맥이</a:t>
            </a:r>
            <a:r>
              <a:rPr lang="ko-KR" altLang="en-US" dirty="0"/>
              <a:t> 자주 관찰됩니다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F87CFEB-1555-48AC-AE92-473D25B6BEC7}"/>
              </a:ext>
            </a:extLst>
          </p:cNvPr>
          <p:cNvSpPr/>
          <p:nvPr/>
        </p:nvSpPr>
        <p:spPr>
          <a:xfrm>
            <a:off x="4482974" y="698327"/>
            <a:ext cx="4044099" cy="585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A1A4133-17D6-422B-BF3E-1B8DF5D90624}"/>
              </a:ext>
            </a:extLst>
          </p:cNvPr>
          <p:cNvSpPr/>
          <p:nvPr/>
        </p:nvSpPr>
        <p:spPr>
          <a:xfrm>
            <a:off x="4756350" y="2083324"/>
            <a:ext cx="3525625" cy="2441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2902195-D8BF-490B-9ADD-A53AFEA6877A}"/>
              </a:ext>
            </a:extLst>
          </p:cNvPr>
          <p:cNvCxnSpPr>
            <a:cxnSpLocks/>
          </p:cNvCxnSpPr>
          <p:nvPr/>
        </p:nvCxnSpPr>
        <p:spPr>
          <a:xfrm>
            <a:off x="4756350" y="4398975"/>
            <a:ext cx="352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7588247-B17E-41F2-A0DA-9BC93F21FF68}"/>
              </a:ext>
            </a:extLst>
          </p:cNvPr>
          <p:cNvSpPr txBox="1"/>
          <p:nvPr/>
        </p:nvSpPr>
        <p:spPr>
          <a:xfrm>
            <a:off x="4460768" y="4582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EC0735-04A2-4104-B13C-5755846D5055}"/>
              </a:ext>
            </a:extLst>
          </p:cNvPr>
          <p:cNvSpPr txBox="1"/>
          <p:nvPr/>
        </p:nvSpPr>
        <p:spPr>
          <a:xfrm>
            <a:off x="4756350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00:00</a:t>
            </a:r>
            <a:endParaRPr lang="ko-KR" altLang="en-US" sz="8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5EB745-6BAB-4654-9E02-6B241524A45E}"/>
              </a:ext>
            </a:extLst>
          </p:cNvPr>
          <p:cNvSpPr txBox="1"/>
          <p:nvPr/>
        </p:nvSpPr>
        <p:spPr>
          <a:xfrm>
            <a:off x="7888919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24:00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578A14-9183-471A-BEF3-1C3ABD116BF3}"/>
              </a:ext>
            </a:extLst>
          </p:cNvPr>
          <p:cNvSpPr txBox="1"/>
          <p:nvPr/>
        </p:nvSpPr>
        <p:spPr>
          <a:xfrm>
            <a:off x="4499275" y="4286227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0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359647-6F2B-4616-9C26-94D16683C64C}"/>
              </a:ext>
            </a:extLst>
          </p:cNvPr>
          <p:cNvSpPr txBox="1"/>
          <p:nvPr/>
        </p:nvSpPr>
        <p:spPr>
          <a:xfrm>
            <a:off x="4460768" y="207389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</a:t>
            </a:r>
            <a:endParaRPr lang="ko-KR" altLang="en-US" sz="800" dirty="0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BDE9D638-359B-4671-9914-1320F314AF8C}"/>
              </a:ext>
            </a:extLst>
          </p:cNvPr>
          <p:cNvSpPr/>
          <p:nvPr/>
        </p:nvSpPr>
        <p:spPr>
          <a:xfrm>
            <a:off x="4765777" y="3159128"/>
            <a:ext cx="3535052" cy="772998"/>
          </a:xfrm>
          <a:custGeom>
            <a:avLst/>
            <a:gdLst>
              <a:gd name="connsiteX0" fmla="*/ 0 w 3535052"/>
              <a:gd name="connsiteY0" fmla="*/ 650450 h 772998"/>
              <a:gd name="connsiteX1" fmla="*/ 84841 w 3535052"/>
              <a:gd name="connsiteY1" fmla="*/ 622169 h 772998"/>
              <a:gd name="connsiteX2" fmla="*/ 169683 w 3535052"/>
              <a:gd name="connsiteY2" fmla="*/ 697584 h 772998"/>
              <a:gd name="connsiteX3" fmla="*/ 348792 w 3535052"/>
              <a:gd name="connsiteY3" fmla="*/ 650450 h 772998"/>
              <a:gd name="connsiteX4" fmla="*/ 405353 w 3535052"/>
              <a:gd name="connsiteY4" fmla="*/ 678730 h 772998"/>
              <a:gd name="connsiteX5" fmla="*/ 452487 w 3535052"/>
              <a:gd name="connsiteY5" fmla="*/ 593889 h 772998"/>
              <a:gd name="connsiteX6" fmla="*/ 546755 w 3535052"/>
              <a:gd name="connsiteY6" fmla="*/ 650450 h 772998"/>
              <a:gd name="connsiteX7" fmla="*/ 735291 w 3535052"/>
              <a:gd name="connsiteY7" fmla="*/ 622169 h 772998"/>
              <a:gd name="connsiteX8" fmla="*/ 838986 w 3535052"/>
              <a:gd name="connsiteY8" fmla="*/ 669303 h 772998"/>
              <a:gd name="connsiteX9" fmla="*/ 876693 w 3535052"/>
              <a:gd name="connsiteY9" fmla="*/ 405353 h 772998"/>
              <a:gd name="connsiteX10" fmla="*/ 1159497 w 3535052"/>
              <a:gd name="connsiteY10" fmla="*/ 443060 h 772998"/>
              <a:gd name="connsiteX11" fmla="*/ 1234912 w 3535052"/>
              <a:gd name="connsiteY11" fmla="*/ 395926 h 772998"/>
              <a:gd name="connsiteX12" fmla="*/ 1593130 w 3535052"/>
              <a:gd name="connsiteY12" fmla="*/ 395926 h 772998"/>
              <a:gd name="connsiteX13" fmla="*/ 1649691 w 3535052"/>
              <a:gd name="connsiteY13" fmla="*/ 339365 h 772998"/>
              <a:gd name="connsiteX14" fmla="*/ 1725105 w 3535052"/>
              <a:gd name="connsiteY14" fmla="*/ 772998 h 772998"/>
              <a:gd name="connsiteX15" fmla="*/ 1772239 w 3535052"/>
              <a:gd name="connsiteY15" fmla="*/ 754144 h 772998"/>
              <a:gd name="connsiteX16" fmla="*/ 1809947 w 3535052"/>
              <a:gd name="connsiteY16" fmla="*/ 377072 h 772998"/>
              <a:gd name="connsiteX17" fmla="*/ 1951349 w 3535052"/>
              <a:gd name="connsiteY17" fmla="*/ 348792 h 772998"/>
              <a:gd name="connsiteX18" fmla="*/ 1989056 w 3535052"/>
              <a:gd name="connsiteY18" fmla="*/ 414779 h 772998"/>
              <a:gd name="connsiteX19" fmla="*/ 2111604 w 3535052"/>
              <a:gd name="connsiteY19" fmla="*/ 339365 h 772998"/>
              <a:gd name="connsiteX20" fmla="*/ 2139885 w 3535052"/>
              <a:gd name="connsiteY20" fmla="*/ 0 h 772998"/>
              <a:gd name="connsiteX21" fmla="*/ 2139885 w 3535052"/>
              <a:gd name="connsiteY21" fmla="*/ 292231 h 772998"/>
              <a:gd name="connsiteX22" fmla="*/ 2215299 w 3535052"/>
              <a:gd name="connsiteY22" fmla="*/ 339365 h 772998"/>
              <a:gd name="connsiteX23" fmla="*/ 2281287 w 3535052"/>
              <a:gd name="connsiteY23" fmla="*/ 254524 h 772998"/>
              <a:gd name="connsiteX24" fmla="*/ 2356701 w 3535052"/>
              <a:gd name="connsiteY24" fmla="*/ 292231 h 772998"/>
              <a:gd name="connsiteX25" fmla="*/ 2469823 w 3535052"/>
              <a:gd name="connsiteY25" fmla="*/ 282804 h 772998"/>
              <a:gd name="connsiteX26" fmla="*/ 2488676 w 3535052"/>
              <a:gd name="connsiteY26" fmla="*/ 37707 h 772998"/>
              <a:gd name="connsiteX27" fmla="*/ 2507530 w 3535052"/>
              <a:gd name="connsiteY27" fmla="*/ 263951 h 772998"/>
              <a:gd name="connsiteX28" fmla="*/ 2564091 w 3535052"/>
              <a:gd name="connsiteY28" fmla="*/ 263951 h 772998"/>
              <a:gd name="connsiteX29" fmla="*/ 2648932 w 3535052"/>
              <a:gd name="connsiteY29" fmla="*/ 339365 h 772998"/>
              <a:gd name="connsiteX30" fmla="*/ 2724347 w 3535052"/>
              <a:gd name="connsiteY30" fmla="*/ 263951 h 772998"/>
              <a:gd name="connsiteX31" fmla="*/ 2790334 w 3535052"/>
              <a:gd name="connsiteY31" fmla="*/ 292231 h 772998"/>
              <a:gd name="connsiteX32" fmla="*/ 2922309 w 3535052"/>
              <a:gd name="connsiteY32" fmla="*/ 282804 h 772998"/>
              <a:gd name="connsiteX33" fmla="*/ 3082565 w 3535052"/>
              <a:gd name="connsiteY33" fmla="*/ 386499 h 772998"/>
              <a:gd name="connsiteX34" fmla="*/ 3139126 w 3535052"/>
              <a:gd name="connsiteY34" fmla="*/ 669303 h 772998"/>
              <a:gd name="connsiteX35" fmla="*/ 3233394 w 3535052"/>
              <a:gd name="connsiteY35" fmla="*/ 631596 h 772998"/>
              <a:gd name="connsiteX36" fmla="*/ 3299382 w 3535052"/>
              <a:gd name="connsiteY36" fmla="*/ 659876 h 772998"/>
              <a:gd name="connsiteX37" fmla="*/ 3403076 w 3535052"/>
              <a:gd name="connsiteY37" fmla="*/ 631596 h 772998"/>
              <a:gd name="connsiteX38" fmla="*/ 3459637 w 3535052"/>
              <a:gd name="connsiteY38" fmla="*/ 678730 h 772998"/>
              <a:gd name="connsiteX39" fmla="*/ 3516198 w 3535052"/>
              <a:gd name="connsiteY39" fmla="*/ 650450 h 772998"/>
              <a:gd name="connsiteX40" fmla="*/ 3535052 w 3535052"/>
              <a:gd name="connsiteY40" fmla="*/ 641023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535052" h="772998">
                <a:moveTo>
                  <a:pt x="0" y="650450"/>
                </a:moveTo>
                <a:lnTo>
                  <a:pt x="84841" y="622169"/>
                </a:lnTo>
                <a:lnTo>
                  <a:pt x="169683" y="697584"/>
                </a:lnTo>
                <a:lnTo>
                  <a:pt x="348792" y="650450"/>
                </a:lnTo>
                <a:lnTo>
                  <a:pt x="405353" y="678730"/>
                </a:lnTo>
                <a:lnTo>
                  <a:pt x="452487" y="593889"/>
                </a:lnTo>
                <a:lnTo>
                  <a:pt x="546755" y="650450"/>
                </a:lnTo>
                <a:lnTo>
                  <a:pt x="735291" y="622169"/>
                </a:lnTo>
                <a:lnTo>
                  <a:pt x="838986" y="669303"/>
                </a:lnTo>
                <a:lnTo>
                  <a:pt x="876693" y="405353"/>
                </a:lnTo>
                <a:lnTo>
                  <a:pt x="1159497" y="443060"/>
                </a:lnTo>
                <a:lnTo>
                  <a:pt x="1234912" y="395926"/>
                </a:lnTo>
                <a:lnTo>
                  <a:pt x="1593130" y="395926"/>
                </a:lnTo>
                <a:lnTo>
                  <a:pt x="1649691" y="339365"/>
                </a:lnTo>
                <a:lnTo>
                  <a:pt x="1725105" y="772998"/>
                </a:lnTo>
                <a:lnTo>
                  <a:pt x="1772239" y="754144"/>
                </a:lnTo>
                <a:lnTo>
                  <a:pt x="1809947" y="377072"/>
                </a:lnTo>
                <a:lnTo>
                  <a:pt x="1951349" y="348792"/>
                </a:lnTo>
                <a:lnTo>
                  <a:pt x="1989056" y="414779"/>
                </a:lnTo>
                <a:lnTo>
                  <a:pt x="2111604" y="339365"/>
                </a:lnTo>
                <a:lnTo>
                  <a:pt x="2139885" y="0"/>
                </a:lnTo>
                <a:lnTo>
                  <a:pt x="2139885" y="292231"/>
                </a:lnTo>
                <a:lnTo>
                  <a:pt x="2215299" y="339365"/>
                </a:lnTo>
                <a:lnTo>
                  <a:pt x="2281287" y="254524"/>
                </a:lnTo>
                <a:lnTo>
                  <a:pt x="2356701" y="292231"/>
                </a:lnTo>
                <a:lnTo>
                  <a:pt x="2469823" y="282804"/>
                </a:lnTo>
                <a:lnTo>
                  <a:pt x="2488676" y="37707"/>
                </a:lnTo>
                <a:lnTo>
                  <a:pt x="2507530" y="263951"/>
                </a:lnTo>
                <a:lnTo>
                  <a:pt x="2564091" y="263951"/>
                </a:lnTo>
                <a:lnTo>
                  <a:pt x="2648932" y="339365"/>
                </a:lnTo>
                <a:lnTo>
                  <a:pt x="2724347" y="263951"/>
                </a:lnTo>
                <a:lnTo>
                  <a:pt x="2790334" y="292231"/>
                </a:lnTo>
                <a:lnTo>
                  <a:pt x="2922309" y="282804"/>
                </a:lnTo>
                <a:lnTo>
                  <a:pt x="3082565" y="386499"/>
                </a:lnTo>
                <a:lnTo>
                  <a:pt x="3139126" y="669303"/>
                </a:lnTo>
                <a:lnTo>
                  <a:pt x="3233394" y="631596"/>
                </a:lnTo>
                <a:lnTo>
                  <a:pt x="3299382" y="659876"/>
                </a:lnTo>
                <a:lnTo>
                  <a:pt x="3403076" y="631596"/>
                </a:lnTo>
                <a:lnTo>
                  <a:pt x="3459637" y="678730"/>
                </a:lnTo>
                <a:lnTo>
                  <a:pt x="3516198" y="650450"/>
                </a:lnTo>
                <a:lnTo>
                  <a:pt x="3535052" y="64102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71643A-1CE2-42ED-BAF1-E1D939B5E928}"/>
              </a:ext>
            </a:extLst>
          </p:cNvPr>
          <p:cNvSpPr txBox="1"/>
          <p:nvPr/>
        </p:nvSpPr>
        <p:spPr>
          <a:xfrm>
            <a:off x="4479375" y="35666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62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876904-FEE1-4382-A0D9-2E591FDC57BC}"/>
              </a:ext>
            </a:extLst>
          </p:cNvPr>
          <p:cNvSpPr txBox="1"/>
          <p:nvPr/>
        </p:nvSpPr>
        <p:spPr>
          <a:xfrm>
            <a:off x="6317311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12:00</a:t>
            </a:r>
            <a:endParaRPr lang="ko-KR" altLang="en-US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AF6328-69DF-4367-820F-732EA070C821}"/>
              </a:ext>
            </a:extLst>
          </p:cNvPr>
          <p:cNvSpPr txBox="1"/>
          <p:nvPr/>
        </p:nvSpPr>
        <p:spPr>
          <a:xfrm>
            <a:off x="5531507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06:00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D9F870-9C8E-4A27-A14E-E6EECE4DE7F7}"/>
              </a:ext>
            </a:extLst>
          </p:cNvPr>
          <p:cNvSpPr txBox="1"/>
          <p:nvPr/>
        </p:nvSpPr>
        <p:spPr>
          <a:xfrm>
            <a:off x="7103115" y="458279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18:00</a:t>
            </a:r>
            <a:endParaRPr lang="ko-KR" altLang="en-US" sz="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7CD9BA-254C-43A2-9333-FDC690EBFD1F}"/>
              </a:ext>
            </a:extLst>
          </p:cNvPr>
          <p:cNvSpPr/>
          <p:nvPr/>
        </p:nvSpPr>
        <p:spPr>
          <a:xfrm>
            <a:off x="6390241" y="3463291"/>
            <a:ext cx="296876" cy="51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AEBB59A-FB4B-4A68-862B-F389FDC4CCF6}"/>
              </a:ext>
            </a:extLst>
          </p:cNvPr>
          <p:cNvCxnSpPr>
            <a:cxnSpLocks/>
          </p:cNvCxnSpPr>
          <p:nvPr/>
        </p:nvCxnSpPr>
        <p:spPr>
          <a:xfrm>
            <a:off x="4765777" y="3687028"/>
            <a:ext cx="35256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68F3EB00-3A3E-4BBA-BD77-3F2704702397}"/>
              </a:ext>
            </a:extLst>
          </p:cNvPr>
          <p:cNvSpPr/>
          <p:nvPr/>
        </p:nvSpPr>
        <p:spPr>
          <a:xfrm>
            <a:off x="6386127" y="3501390"/>
            <a:ext cx="316230" cy="64770"/>
          </a:xfrm>
          <a:custGeom>
            <a:avLst/>
            <a:gdLst>
              <a:gd name="connsiteX0" fmla="*/ 0 w 316230"/>
              <a:gd name="connsiteY0" fmla="*/ 22860 h 64770"/>
              <a:gd name="connsiteX1" fmla="*/ 72390 w 316230"/>
              <a:gd name="connsiteY1" fmla="*/ 0 h 64770"/>
              <a:gd name="connsiteX2" fmla="*/ 140970 w 316230"/>
              <a:gd name="connsiteY2" fmla="*/ 64770 h 64770"/>
              <a:gd name="connsiteX3" fmla="*/ 213360 w 316230"/>
              <a:gd name="connsiteY3" fmla="*/ 19050 h 64770"/>
              <a:gd name="connsiteX4" fmla="*/ 316230 w 316230"/>
              <a:gd name="connsiteY4" fmla="*/ 762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" h="64770">
                <a:moveTo>
                  <a:pt x="0" y="22860"/>
                </a:moveTo>
                <a:lnTo>
                  <a:pt x="72390" y="0"/>
                </a:lnTo>
                <a:lnTo>
                  <a:pt x="140970" y="64770"/>
                </a:lnTo>
                <a:lnTo>
                  <a:pt x="213360" y="19050"/>
                </a:lnTo>
                <a:lnTo>
                  <a:pt x="316230" y="7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9F94439-202A-477C-8387-87A346A434C0}"/>
              </a:ext>
            </a:extLst>
          </p:cNvPr>
          <p:cNvSpPr/>
          <p:nvPr/>
        </p:nvSpPr>
        <p:spPr>
          <a:xfrm>
            <a:off x="6385918" y="3108960"/>
            <a:ext cx="1028700" cy="462915"/>
          </a:xfrm>
          <a:custGeom>
            <a:avLst/>
            <a:gdLst>
              <a:gd name="connsiteX0" fmla="*/ 0 w 1028700"/>
              <a:gd name="connsiteY0" fmla="*/ 417195 h 462915"/>
              <a:gd name="connsiteX1" fmla="*/ 70485 w 1028700"/>
              <a:gd name="connsiteY1" fmla="*/ 392430 h 462915"/>
              <a:gd name="connsiteX2" fmla="*/ 142875 w 1028700"/>
              <a:gd name="connsiteY2" fmla="*/ 459105 h 462915"/>
              <a:gd name="connsiteX3" fmla="*/ 213360 w 1028700"/>
              <a:gd name="connsiteY3" fmla="*/ 413385 h 462915"/>
              <a:gd name="connsiteX4" fmla="*/ 333375 w 1028700"/>
              <a:gd name="connsiteY4" fmla="*/ 400050 h 462915"/>
              <a:gd name="connsiteX5" fmla="*/ 369570 w 1028700"/>
              <a:gd name="connsiteY5" fmla="*/ 462915 h 462915"/>
              <a:gd name="connsiteX6" fmla="*/ 491490 w 1028700"/>
              <a:gd name="connsiteY6" fmla="*/ 384810 h 462915"/>
              <a:gd name="connsiteX7" fmla="*/ 521970 w 1028700"/>
              <a:gd name="connsiteY7" fmla="*/ 0 h 462915"/>
              <a:gd name="connsiteX8" fmla="*/ 521970 w 1028700"/>
              <a:gd name="connsiteY8" fmla="*/ 340995 h 462915"/>
              <a:gd name="connsiteX9" fmla="*/ 598170 w 1028700"/>
              <a:gd name="connsiteY9" fmla="*/ 386715 h 462915"/>
              <a:gd name="connsiteX10" fmla="*/ 662940 w 1028700"/>
              <a:gd name="connsiteY10" fmla="*/ 306705 h 462915"/>
              <a:gd name="connsiteX11" fmla="*/ 744855 w 1028700"/>
              <a:gd name="connsiteY11" fmla="*/ 344805 h 462915"/>
              <a:gd name="connsiteX12" fmla="*/ 845820 w 1028700"/>
              <a:gd name="connsiteY12" fmla="*/ 331470 h 462915"/>
              <a:gd name="connsiteX13" fmla="*/ 868680 w 1028700"/>
              <a:gd name="connsiteY13" fmla="*/ 40005 h 462915"/>
              <a:gd name="connsiteX14" fmla="*/ 893445 w 1028700"/>
              <a:gd name="connsiteY14" fmla="*/ 316230 h 462915"/>
              <a:gd name="connsiteX15" fmla="*/ 941070 w 1028700"/>
              <a:gd name="connsiteY15" fmla="*/ 316230 h 462915"/>
              <a:gd name="connsiteX16" fmla="*/ 1028700 w 1028700"/>
              <a:gd name="connsiteY16" fmla="*/ 384810 h 46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28700" h="462915">
                <a:moveTo>
                  <a:pt x="0" y="417195"/>
                </a:moveTo>
                <a:lnTo>
                  <a:pt x="70485" y="392430"/>
                </a:lnTo>
                <a:lnTo>
                  <a:pt x="142875" y="459105"/>
                </a:lnTo>
                <a:lnTo>
                  <a:pt x="213360" y="413385"/>
                </a:lnTo>
                <a:lnTo>
                  <a:pt x="333375" y="400050"/>
                </a:lnTo>
                <a:lnTo>
                  <a:pt x="369570" y="462915"/>
                </a:lnTo>
                <a:lnTo>
                  <a:pt x="491490" y="384810"/>
                </a:lnTo>
                <a:lnTo>
                  <a:pt x="521970" y="0"/>
                </a:lnTo>
                <a:lnTo>
                  <a:pt x="521970" y="340995"/>
                </a:lnTo>
                <a:lnTo>
                  <a:pt x="598170" y="386715"/>
                </a:lnTo>
                <a:lnTo>
                  <a:pt x="662940" y="306705"/>
                </a:lnTo>
                <a:lnTo>
                  <a:pt x="744855" y="344805"/>
                </a:lnTo>
                <a:lnTo>
                  <a:pt x="845820" y="331470"/>
                </a:lnTo>
                <a:lnTo>
                  <a:pt x="868680" y="40005"/>
                </a:lnTo>
                <a:lnTo>
                  <a:pt x="893445" y="316230"/>
                </a:lnTo>
                <a:lnTo>
                  <a:pt x="941070" y="316230"/>
                </a:lnTo>
                <a:lnTo>
                  <a:pt x="1028700" y="38481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8D9B74-66C0-4CB6-A9CB-C2A92E1E11EA}"/>
              </a:ext>
            </a:extLst>
          </p:cNvPr>
          <p:cNvSpPr txBox="1"/>
          <p:nvPr/>
        </p:nvSpPr>
        <p:spPr>
          <a:xfrm>
            <a:off x="5147553" y="502860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심박에서</a:t>
            </a:r>
            <a:r>
              <a:rPr lang="ko-KR" altLang="en-US" dirty="0"/>
              <a:t> 별 다른 문제가</a:t>
            </a:r>
            <a:endParaRPr lang="en-US" altLang="ko-KR" dirty="0"/>
          </a:p>
          <a:p>
            <a:r>
              <a:rPr lang="ko-KR" altLang="en-US" dirty="0"/>
              <a:t>발견되지 않았습니다</a:t>
            </a:r>
            <a:r>
              <a:rPr lang="en-US" altLang="ko-KR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4EAAD-7295-41F5-85A3-729F701C0DEC}"/>
              </a:ext>
            </a:extLst>
          </p:cNvPr>
          <p:cNvSpPr txBox="1"/>
          <p:nvPr/>
        </p:nvSpPr>
        <p:spPr>
          <a:xfrm>
            <a:off x="5313023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22A8FC1-EB85-420E-ADC0-D94536939619}"/>
              </a:ext>
            </a:extLst>
          </p:cNvPr>
          <p:cNvSpPr txBox="1"/>
          <p:nvPr/>
        </p:nvSpPr>
        <p:spPr>
          <a:xfrm>
            <a:off x="1079198" y="111805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20-02-12 </a:t>
            </a:r>
            <a:r>
              <a:rPr lang="ko-KR" altLang="en-US" dirty="0"/>
              <a:t>맥박 그래프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80B03E93-9B12-4ACB-B5C1-DE804E9E9B8D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4690521"/>
          <a:ext cx="3397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20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1698920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일반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 모드의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안정 상태의 맥박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부정맥 의심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17472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E2D872F-BCB6-4B35-8FE7-C2CB3958121D}"/>
              </a:ext>
            </a:extLst>
          </p:cNvPr>
          <p:cNvCxnSpPr/>
          <p:nvPr/>
        </p:nvCxnSpPr>
        <p:spPr>
          <a:xfrm>
            <a:off x="9040306" y="4873658"/>
            <a:ext cx="968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33A1720-0EB6-47A9-8815-6D9A9DCAF02D}"/>
              </a:ext>
            </a:extLst>
          </p:cNvPr>
          <p:cNvCxnSpPr/>
          <p:nvPr/>
        </p:nvCxnSpPr>
        <p:spPr>
          <a:xfrm>
            <a:off x="9040306" y="5241303"/>
            <a:ext cx="968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7BD2A7C-8771-494F-99D3-D443BEA723E1}"/>
              </a:ext>
            </a:extLst>
          </p:cNvPr>
          <p:cNvCxnSpPr/>
          <p:nvPr/>
        </p:nvCxnSpPr>
        <p:spPr>
          <a:xfrm>
            <a:off x="9040306" y="5599521"/>
            <a:ext cx="96856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34FE75-D9F2-47D2-BAE4-AC9E59E8A035}"/>
              </a:ext>
            </a:extLst>
          </p:cNvPr>
          <p:cNvCxnSpPr>
            <a:cxnSpLocks/>
          </p:cNvCxnSpPr>
          <p:nvPr/>
        </p:nvCxnSpPr>
        <p:spPr>
          <a:xfrm>
            <a:off x="565608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536EDE-CC9F-4CB2-AC8A-AD4E91FFA7D8}"/>
              </a:ext>
            </a:extLst>
          </p:cNvPr>
          <p:cNvSpPr txBox="1"/>
          <p:nvPr/>
        </p:nvSpPr>
        <p:spPr>
          <a:xfrm>
            <a:off x="252429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F4AF3A-16AD-4CCA-A3D8-8EF44889ADBE}"/>
              </a:ext>
            </a:extLst>
          </p:cNvPr>
          <p:cNvCxnSpPr>
            <a:cxnSpLocks/>
          </p:cNvCxnSpPr>
          <p:nvPr/>
        </p:nvCxnSpPr>
        <p:spPr>
          <a:xfrm>
            <a:off x="565608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25C17D6-AD1E-4E46-864F-EEA957B9FB0D}"/>
              </a:ext>
            </a:extLst>
          </p:cNvPr>
          <p:cNvSpPr txBox="1"/>
          <p:nvPr/>
        </p:nvSpPr>
        <p:spPr>
          <a:xfrm>
            <a:off x="279206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FBF5579-1C9C-4FDB-BBF8-DA73EABE5D9B}"/>
              </a:ext>
            </a:extLst>
          </p:cNvPr>
          <p:cNvCxnSpPr>
            <a:cxnSpLocks/>
          </p:cNvCxnSpPr>
          <p:nvPr/>
        </p:nvCxnSpPr>
        <p:spPr>
          <a:xfrm>
            <a:off x="4765777" y="3262848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B72C7E2-0A03-46A0-868E-F6D9F59363E5}"/>
              </a:ext>
            </a:extLst>
          </p:cNvPr>
          <p:cNvSpPr txBox="1"/>
          <p:nvPr/>
        </p:nvSpPr>
        <p:spPr>
          <a:xfrm>
            <a:off x="4452598" y="31631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E09D2F3-40C9-4C2A-853F-52EDCB858730}"/>
              </a:ext>
            </a:extLst>
          </p:cNvPr>
          <p:cNvCxnSpPr>
            <a:cxnSpLocks/>
          </p:cNvCxnSpPr>
          <p:nvPr/>
        </p:nvCxnSpPr>
        <p:spPr>
          <a:xfrm>
            <a:off x="4765777" y="3812653"/>
            <a:ext cx="352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9C35681-D01D-482C-A3D2-A671A5DDC9A8}"/>
              </a:ext>
            </a:extLst>
          </p:cNvPr>
          <p:cNvSpPr txBox="1"/>
          <p:nvPr/>
        </p:nvSpPr>
        <p:spPr>
          <a:xfrm>
            <a:off x="4479375" y="37206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40</a:t>
            </a:r>
            <a:endParaRPr lang="ko-KR" altLang="en-US" sz="800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B84EE34-759E-4503-BE18-46598B44DA20}"/>
              </a:ext>
            </a:extLst>
          </p:cNvPr>
          <p:cNvCxnSpPr/>
          <p:nvPr/>
        </p:nvCxnSpPr>
        <p:spPr>
          <a:xfrm>
            <a:off x="9040306" y="6001857"/>
            <a:ext cx="9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표 26">
            <a:extLst>
              <a:ext uri="{FF2B5EF4-FFF2-40B4-BE49-F238E27FC236}">
                <a16:creationId xmlns:a16="http://schemas.microsoft.com/office/drawing/2014/main" id="{A7C6FD2A-C6AA-4B3B-94E5-E937C9AC3A18}"/>
              </a:ext>
            </a:extLst>
          </p:cNvPr>
          <p:cNvGraphicFramePr>
            <a:graphicFrameLocks noGrp="1"/>
          </p:cNvGraphicFramePr>
          <p:nvPr/>
        </p:nvGraphicFramePr>
        <p:xfrm>
          <a:off x="8683143" y="702218"/>
          <a:ext cx="3397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57">
                  <a:extLst>
                    <a:ext uri="{9D8B030D-6E8A-4147-A177-3AD203B41FA5}">
                      <a16:colId xmlns:a16="http://schemas.microsoft.com/office/drawing/2014/main" val="296573162"/>
                    </a:ext>
                  </a:extLst>
                </a:gridCol>
                <a:gridCol w="2022583">
                  <a:extLst>
                    <a:ext uri="{9D8B030D-6E8A-4147-A177-3AD203B41FA5}">
                      <a16:colId xmlns:a16="http://schemas.microsoft.com/office/drawing/2014/main" val="388827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5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일상 생활 속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운동기능을 사용한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2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49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0DB2E340-9940-44BB-8F1A-57B7F94AB621}"/>
              </a:ext>
            </a:extLst>
          </p:cNvPr>
          <p:cNvGrpSpPr/>
          <p:nvPr/>
        </p:nvGrpSpPr>
        <p:grpSpPr>
          <a:xfrm>
            <a:off x="1219389" y="2044709"/>
            <a:ext cx="335280" cy="674624"/>
            <a:chOff x="1231392" y="2092960"/>
            <a:chExt cx="335280" cy="67462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D826B41-2EC9-4C7E-9833-EFC09FE5110D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381B179-055F-4380-879D-BB3DE35B8E50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4D6D1FC-2363-4315-9D33-5E53CFD9962D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1D22C0-6606-4227-993A-2C258D13EA6A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38CDF9A-6439-4EDD-94B1-BAB4D285A455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17FE67A-2B6C-4AF4-9EE7-DC4C16C91411}"/>
              </a:ext>
            </a:extLst>
          </p:cNvPr>
          <p:cNvSpPr txBox="1"/>
          <p:nvPr/>
        </p:nvSpPr>
        <p:spPr>
          <a:xfrm>
            <a:off x="1056750" y="2742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사용자</a:t>
            </a: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50F9877-4335-499E-90DF-4DB00BF7FB2B}"/>
              </a:ext>
            </a:extLst>
          </p:cNvPr>
          <p:cNvGrpSpPr/>
          <p:nvPr/>
        </p:nvGrpSpPr>
        <p:grpSpPr>
          <a:xfrm>
            <a:off x="1219389" y="3686993"/>
            <a:ext cx="335280" cy="674624"/>
            <a:chOff x="1231392" y="2092960"/>
            <a:chExt cx="335280" cy="674624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7A6AA3F-5076-4AF4-96FC-067473D82391}"/>
                </a:ext>
              </a:extLst>
            </p:cNvPr>
            <p:cNvSpPr/>
            <p:nvPr/>
          </p:nvSpPr>
          <p:spPr>
            <a:xfrm>
              <a:off x="1280160" y="2092960"/>
              <a:ext cx="223520" cy="2235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DB2FF6B-EA80-4030-A8EC-404A72C580BF}"/>
                </a:ext>
              </a:extLst>
            </p:cNvPr>
            <p:cNvCxnSpPr>
              <a:cxnSpLocks/>
              <a:stCxn id="140" idx="4"/>
            </p:cNvCxnSpPr>
            <p:nvPr/>
          </p:nvCxnSpPr>
          <p:spPr>
            <a:xfrm>
              <a:off x="1391920" y="2316480"/>
              <a:ext cx="0" cy="335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78B91D6-F8E5-40E0-90B7-555189F764D8}"/>
                </a:ext>
              </a:extLst>
            </p:cNvPr>
            <p:cNvCxnSpPr/>
            <p:nvPr/>
          </p:nvCxnSpPr>
          <p:spPr>
            <a:xfrm flipH="1">
              <a:off x="1280160" y="2651760"/>
              <a:ext cx="111760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ED1621E-2E0C-4BC8-ABA1-FA37B7001D68}"/>
                </a:ext>
              </a:extLst>
            </p:cNvPr>
            <p:cNvCxnSpPr/>
            <p:nvPr/>
          </p:nvCxnSpPr>
          <p:spPr>
            <a:xfrm>
              <a:off x="1391919" y="2651760"/>
              <a:ext cx="111761" cy="11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9789D6A-C837-4BCD-96F3-D0A0E4EA4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392" y="2432304"/>
              <a:ext cx="335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9146BF23-E296-42D5-9D39-95B24C4BC5AA}"/>
              </a:ext>
            </a:extLst>
          </p:cNvPr>
          <p:cNvSpPr txBox="1"/>
          <p:nvPr/>
        </p:nvSpPr>
        <p:spPr>
          <a:xfrm>
            <a:off x="1056750" y="43852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구조자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57C044-4C08-4299-8AD6-89465162EE0E}"/>
              </a:ext>
            </a:extLst>
          </p:cNvPr>
          <p:cNvSpPr/>
          <p:nvPr/>
        </p:nvSpPr>
        <p:spPr>
          <a:xfrm>
            <a:off x="1923068" y="141402"/>
            <a:ext cx="10045401" cy="6523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73B88FB-4091-48CE-9310-03F20507B16D}"/>
              </a:ext>
            </a:extLst>
          </p:cNvPr>
          <p:cNvSpPr/>
          <p:nvPr/>
        </p:nvSpPr>
        <p:spPr>
          <a:xfrm>
            <a:off x="3023762" y="1111456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신체정보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7CFA978-7ECD-48DD-BE74-A7D709FFE624}"/>
              </a:ext>
            </a:extLst>
          </p:cNvPr>
          <p:cNvSpPr/>
          <p:nvPr/>
        </p:nvSpPr>
        <p:spPr>
          <a:xfrm>
            <a:off x="3023762" y="1777128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모드 전환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FBFC5B8-89CD-41CA-A750-9134AD26657F}"/>
              </a:ext>
            </a:extLst>
          </p:cNvPr>
          <p:cNvSpPr/>
          <p:nvPr/>
        </p:nvSpPr>
        <p:spPr>
          <a:xfrm>
            <a:off x="3023762" y="2473782"/>
            <a:ext cx="135970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0512031-3AF1-4EA9-9297-9843A3F40A91}"/>
              </a:ext>
            </a:extLst>
          </p:cNvPr>
          <p:cNvSpPr/>
          <p:nvPr/>
        </p:nvSpPr>
        <p:spPr>
          <a:xfrm>
            <a:off x="3023762" y="3127127"/>
            <a:ext cx="1538812" cy="4911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기기 연동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CE9BCB3-D74E-4FC0-AD1B-737E71AF4A94}"/>
              </a:ext>
            </a:extLst>
          </p:cNvPr>
          <p:cNvSpPr/>
          <p:nvPr/>
        </p:nvSpPr>
        <p:spPr>
          <a:xfrm>
            <a:off x="5784916" y="1730393"/>
            <a:ext cx="1925310" cy="584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최대 심박수 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F2381-FC0F-4C4C-BB84-01A20B1F5312}"/>
              </a:ext>
            </a:extLst>
          </p:cNvPr>
          <p:cNvSpPr txBox="1"/>
          <p:nvPr/>
        </p:nvSpPr>
        <p:spPr>
          <a:xfrm>
            <a:off x="12209476" y="439922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&lt;&lt;include&gt;&gt;</a:t>
            </a:r>
            <a:endParaRPr lang="ko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0249B1-2FAD-4C22-A8E9-50AD0496589F}"/>
              </a:ext>
            </a:extLst>
          </p:cNvPr>
          <p:cNvSpPr txBox="1"/>
          <p:nvPr/>
        </p:nvSpPr>
        <p:spPr>
          <a:xfrm>
            <a:off x="12160708" y="5515386"/>
            <a:ext cx="1233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&lt;&lt;extend&gt;&gt;</a:t>
            </a:r>
            <a:endParaRPr lang="ko-KR" altLang="en-US" sz="1400" dirty="0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4DA434D-B07B-469D-9BDE-3246E2BF4384}"/>
              </a:ext>
            </a:extLst>
          </p:cNvPr>
          <p:cNvCxnSpPr>
            <a:cxnSpLocks/>
          </p:cNvCxnSpPr>
          <p:nvPr/>
        </p:nvCxnSpPr>
        <p:spPr>
          <a:xfrm>
            <a:off x="12407891" y="4914529"/>
            <a:ext cx="6006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5F716AB-9B9D-41B0-B942-E9FF5C325201}"/>
              </a:ext>
            </a:extLst>
          </p:cNvPr>
          <p:cNvCxnSpPr>
            <a:cxnSpLocks/>
          </p:cNvCxnSpPr>
          <p:nvPr/>
        </p:nvCxnSpPr>
        <p:spPr>
          <a:xfrm>
            <a:off x="12223601" y="5245908"/>
            <a:ext cx="11073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7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부정맥의 측정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부정맥은 심장이 너무 빠르게 뛰는 </a:t>
            </a:r>
            <a:r>
              <a:rPr lang="ko-KR" altLang="en-US" dirty="0" err="1">
                <a:ea typeface="맑은 고딕"/>
              </a:rPr>
              <a:t>빈맥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심장이 너무 느리게 뛰는 </a:t>
            </a:r>
            <a:r>
              <a:rPr lang="ko-KR" altLang="en-US" dirty="0" err="1">
                <a:ea typeface="맑은 고딕"/>
              </a:rPr>
              <a:t>서맥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불규칙적인 박동수를 보여주는 불규칙맥을 의미한다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기기 사용자의 맥박 데이터를 기준으로 운동 상태가 아닐 때 평소보다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20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가량 분당 맥박수가 느리게 측정 된다면 서맥</a:t>
            </a:r>
            <a:r>
              <a:rPr lang="ko-KR" altLang="en-US" dirty="0">
                <a:ea typeface="맑은 고딕"/>
              </a:rPr>
              <a:t>으로 진단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100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회 이상의 분당 맥박수를 보인다면 빈맥</a:t>
            </a:r>
            <a:r>
              <a:rPr lang="ko-KR" altLang="en-US" dirty="0">
                <a:ea typeface="맑은 고딕"/>
              </a:rPr>
              <a:t>으로 진단 하여 경고 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또 측정 데이터가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짧은 시간동안 큰 변화</a:t>
            </a:r>
            <a:r>
              <a:rPr lang="ko-KR" altLang="en-US" dirty="0">
                <a:ea typeface="맑은 고딕"/>
              </a:rPr>
              <a:t>를 보인다면 불규칙 맥으로 진단하고 역시 경고한다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63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운동 강도 측정</a:t>
            </a: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운동 시의 분당 맥박수는 자신의 </a:t>
            </a:r>
            <a:r>
              <a:rPr lang="ko-KR" altLang="en-US" b="1" dirty="0">
                <a:solidFill>
                  <a:srgbClr val="A40000"/>
                </a:solidFill>
                <a:ea typeface="맑은 고딕"/>
              </a:rPr>
              <a:t>최대 심장 박동수의 </a:t>
            </a:r>
            <a:r>
              <a:rPr lang="en-US" altLang="ko-KR" b="1" dirty="0">
                <a:solidFill>
                  <a:srgbClr val="A40000"/>
                </a:solidFill>
                <a:ea typeface="맑은 고딕"/>
              </a:rPr>
              <a:t>5~60%, </a:t>
            </a:r>
            <a:r>
              <a:rPr lang="ko-KR" altLang="en-US" dirty="0">
                <a:ea typeface="맑은 고딕"/>
              </a:rPr>
              <a:t>평균적으로 </a:t>
            </a:r>
            <a:r>
              <a:rPr lang="en-US" altLang="ko-KR" dirty="0"/>
              <a:t>(220 - </a:t>
            </a:r>
            <a:r>
              <a:rPr lang="ko-KR" altLang="en-US" dirty="0"/>
              <a:t>본인 나이</a:t>
            </a:r>
            <a:r>
              <a:rPr lang="en-US" altLang="ko-KR" dirty="0"/>
              <a:t>) ⅹ 0.5~ 0.6 </a:t>
            </a:r>
            <a:r>
              <a:rPr lang="ko-KR" altLang="en-US" dirty="0"/>
              <a:t>회의 공식을 보인다</a:t>
            </a:r>
            <a:r>
              <a:rPr lang="en-US" altLang="ko-KR" dirty="0"/>
              <a:t>.</a:t>
            </a:r>
            <a:endParaRPr lang="ko-KR" altLang="en-US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>
                <a:ea typeface="맑은 고딕"/>
              </a:rPr>
              <a:t>착용자가 기능의 사용을 원할 시 높은 강도의 운동을 통해 한번 최대 심장 박동 수를 측정하고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이후에 운동 기능을 키고 운동할 때 데이터의 비교를 통해 맥박이 운동 시의 분당 맥박수 보다 높으면 고강도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현저히 낮다면 </a:t>
            </a:r>
            <a:r>
              <a:rPr lang="ko-KR" altLang="en-US" dirty="0" err="1">
                <a:ea typeface="맑은 고딕"/>
              </a:rPr>
              <a:t>저강도</a:t>
            </a:r>
            <a:r>
              <a:rPr lang="ko-KR" altLang="en-US" dirty="0">
                <a:ea typeface="맑은 고딕"/>
              </a:rPr>
              <a:t> 운동 상태로 판단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이에 대한 정보를 사용자에게 알려준다</a:t>
            </a:r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AA148BCD-A5BB-4280-81C3-26C11D25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6" y="1668669"/>
            <a:ext cx="9627745" cy="4716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/>
              <a:t>지적 사항에 대한 답변</a:t>
            </a:r>
            <a:endParaRPr lang="en-US" altLang="ko-KR" sz="2400" dirty="0"/>
          </a:p>
          <a:p>
            <a:pPr lvl="1"/>
            <a:r>
              <a:rPr lang="ko-KR" altLang="en-US" dirty="0">
                <a:solidFill>
                  <a:srgbClr val="A40000"/>
                </a:solidFill>
              </a:rPr>
              <a:t>심정지 인지 </a:t>
            </a:r>
            <a:r>
              <a:rPr lang="ko-KR" altLang="en-US" dirty="0" err="1">
                <a:solidFill>
                  <a:srgbClr val="A40000"/>
                </a:solidFill>
              </a:rPr>
              <a:t>아는방법은</a:t>
            </a:r>
            <a:r>
              <a:rPr lang="en-US" altLang="ko-KR" dirty="0">
                <a:solidFill>
                  <a:srgbClr val="A40000"/>
                </a:solidFill>
              </a:rPr>
              <a:t>?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ko-KR" dirty="0">
              <a:solidFill>
                <a:srgbClr val="FF0000"/>
              </a:solidFill>
              <a:ea typeface="맑은 고딕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ko-KR" altLang="en-US" dirty="0"/>
              <a:t>심정지는</a:t>
            </a:r>
            <a:r>
              <a:rPr lang="en-US" altLang="ko-KR" dirty="0"/>
              <a:t> </a:t>
            </a:r>
            <a:r>
              <a:rPr lang="ko-KR" altLang="en-US" dirty="0"/>
              <a:t>심장이 정지하는 현상으로</a:t>
            </a:r>
            <a:r>
              <a:rPr lang="en-US" altLang="ko-KR" dirty="0"/>
              <a:t> </a:t>
            </a:r>
            <a:r>
              <a:rPr lang="ko-KR" altLang="en-US" dirty="0"/>
              <a:t>눈이 뒤집히거나</a:t>
            </a:r>
            <a:r>
              <a:rPr lang="en-US" altLang="ko-KR" dirty="0"/>
              <a:t> </a:t>
            </a:r>
            <a:r>
              <a:rPr lang="ko-KR" altLang="en-US" dirty="0"/>
              <a:t>의식을 잃어 인사불성 상태가 되고</a:t>
            </a:r>
            <a:r>
              <a:rPr lang="en-US" altLang="ko-KR" dirty="0"/>
              <a:t>, </a:t>
            </a:r>
            <a:r>
              <a:rPr lang="ko-KR" altLang="en-US" dirty="0"/>
              <a:t>호흡이 어려워 창백해지는 증상</a:t>
            </a:r>
            <a:r>
              <a:rPr lang="en-US" altLang="ko-KR" dirty="0"/>
              <a:t>, </a:t>
            </a:r>
            <a:r>
              <a:rPr lang="ko-KR" altLang="en-US" b="1" dirty="0"/>
              <a:t>맥박이 뛰지 않는 증상</a:t>
            </a:r>
            <a:r>
              <a:rPr lang="ko-KR" altLang="en-US" dirty="0"/>
              <a:t>을 보인다</a:t>
            </a:r>
            <a:r>
              <a:rPr lang="en-US" altLang="ko-KR" dirty="0"/>
              <a:t>. </a:t>
            </a:r>
            <a:r>
              <a:rPr lang="ko-KR" altLang="en-US" dirty="0"/>
              <a:t>여기서 우리는 맥박 데이터의 측정을 통해 맥박이 사라지는 순간을 감지할 것이며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맥박이 매우 낮아지고</a:t>
            </a:r>
            <a:r>
              <a:rPr lang="en-US" altLang="ko-KR" dirty="0"/>
              <a:t>, </a:t>
            </a:r>
            <a:r>
              <a:rPr lang="ko-KR" altLang="en-US" dirty="0"/>
              <a:t>그 상황이 </a:t>
            </a:r>
            <a:r>
              <a:rPr lang="ko-KR" altLang="en-US" b="1" dirty="0">
                <a:solidFill>
                  <a:srgbClr val="A40000"/>
                </a:solidFill>
              </a:rPr>
              <a:t>수 초간 지속되며</a:t>
            </a:r>
            <a:r>
              <a:rPr lang="en-US" altLang="ko-KR" dirty="0">
                <a:solidFill>
                  <a:srgbClr val="A40000"/>
                </a:solidFill>
              </a:rPr>
              <a:t>, </a:t>
            </a:r>
            <a:r>
              <a:rPr lang="ko-KR" altLang="en-US" b="1" dirty="0">
                <a:solidFill>
                  <a:srgbClr val="A40000"/>
                </a:solidFill>
              </a:rPr>
              <a:t>기기의 오류가 아니라고 판단 </a:t>
            </a:r>
            <a:r>
              <a:rPr lang="ko-KR" altLang="en-US" dirty="0"/>
              <a:t>되는 순간을 심정지 상황으로 나타낼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9141-746B-40C6-97AE-B299A932E7B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874F833-6DF8-45F2-BF2D-3B516FCE13BD}"/>
              </a:ext>
            </a:extLst>
          </p:cNvPr>
          <p:cNvCxnSpPr>
            <a:cxnSpLocks/>
          </p:cNvCxnSpPr>
          <p:nvPr/>
        </p:nvCxnSpPr>
        <p:spPr>
          <a:xfrm>
            <a:off x="395536" y="1131590"/>
            <a:ext cx="2880320" cy="1518"/>
          </a:xfrm>
          <a:prstGeom prst="line">
            <a:avLst/>
          </a:prstGeom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076C44-876A-4C02-AD64-F2018726EF6C}"/>
              </a:ext>
            </a:extLst>
          </p:cNvPr>
          <p:cNvSpPr txBox="1"/>
          <p:nvPr/>
        </p:nvSpPr>
        <p:spPr>
          <a:xfrm>
            <a:off x="318592" y="6699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이틀고딕2" panose="02020600000000000000" pitchFamily="18" charset="-127"/>
                <a:ea typeface="a타이틀고딕2" panose="02020600000000000000" pitchFamily="18" charset="-127"/>
              </a:rPr>
              <a:t>개요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E892C3-5A46-49F7-A46C-A88F23538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3260175" y="945124"/>
            <a:ext cx="155351" cy="1553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D6CAE4-9DBD-4E0B-9474-C38BA0DDC328}"/>
              </a:ext>
            </a:extLst>
          </p:cNvPr>
          <p:cNvSpPr/>
          <p:nvPr/>
        </p:nvSpPr>
        <p:spPr>
          <a:xfrm>
            <a:off x="1118811" y="5117240"/>
            <a:ext cx="26158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</a:rPr>
              <a:t>연구 개발 배경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심정지 환자의 증가 추세에도 불구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심정지 생존 확률</a:t>
            </a:r>
            <a:r>
              <a:rPr lang="ko-KR" altLang="en-US" sz="1200" dirty="0">
                <a:solidFill>
                  <a:srgbClr val="C00000"/>
                </a:solidFill>
              </a:rPr>
              <a:t>은 약 </a:t>
            </a:r>
            <a:r>
              <a:rPr lang="en-US" altLang="ko-KR" sz="1200" dirty="0">
                <a:solidFill>
                  <a:srgbClr val="C00000"/>
                </a:solidFill>
              </a:rPr>
              <a:t>9%.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1BB492-DE63-4C5F-894F-33A5531EBC32}"/>
              </a:ext>
            </a:extLst>
          </p:cNvPr>
          <p:cNvSpPr/>
          <p:nvPr/>
        </p:nvSpPr>
        <p:spPr>
          <a:xfrm>
            <a:off x="4268786" y="5113736"/>
            <a:ext cx="3152644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목표</a:t>
            </a:r>
            <a:endParaRPr lang="en-US" altLang="ko-KR" sz="9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착용자의 </a:t>
            </a:r>
            <a:r>
              <a:rPr lang="ko-KR" altLang="en-US" sz="1200" b="1">
                <a:solidFill>
                  <a:srgbClr val="C00000"/>
                </a:solidFill>
              </a:rPr>
              <a:t>맥박 상태를 상시 확인</a:t>
            </a:r>
            <a:r>
              <a:rPr lang="ko-KR" altLang="en-US" sz="1200">
                <a:solidFill>
                  <a:srgbClr val="C00000"/>
                </a:solidFill>
              </a:rPr>
              <a:t>하여 </a:t>
            </a:r>
            <a:r>
              <a:rPr lang="ko-KR" altLang="en-US" sz="1200" b="1">
                <a:solidFill>
                  <a:srgbClr val="C00000"/>
                </a:solidFill>
              </a:rPr>
              <a:t>응급</a:t>
            </a:r>
            <a:endParaRPr lang="en-US" altLang="ko-KR" sz="12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>
                <a:solidFill>
                  <a:srgbClr val="C00000"/>
                </a:solidFill>
              </a:rPr>
              <a:t>상황을 대비</a:t>
            </a:r>
            <a:r>
              <a:rPr lang="ko-KR" altLang="en-US" sz="1200">
                <a:solidFill>
                  <a:srgbClr val="C00000"/>
                </a:solidFill>
              </a:rPr>
              <a:t> 하는 시스템을 구축한다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5D6718-A781-4F63-9989-3F47E2A62B5B}"/>
              </a:ext>
            </a:extLst>
          </p:cNvPr>
          <p:cNvSpPr/>
          <p:nvPr/>
        </p:nvSpPr>
        <p:spPr>
          <a:xfrm>
            <a:off x="7955561" y="5069869"/>
            <a:ext cx="3487056" cy="125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>
                <a:solidFill>
                  <a:srgbClr val="C00000"/>
                </a:solidFill>
              </a:rPr>
              <a:t>연구 개발 효과</a:t>
            </a:r>
            <a:endParaRPr lang="en-US" altLang="ko-KR" sz="1600" b="1">
              <a:solidFill>
                <a:srgbClr val="C00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주변에 쉽게 도움을 청할 수 없는 </a:t>
            </a:r>
            <a:r>
              <a:rPr lang="ko-KR" altLang="en-US" sz="1200" b="1">
                <a:solidFill>
                  <a:srgbClr val="C00000"/>
                </a:solidFill>
              </a:rPr>
              <a:t>심정지 환자를 조기에 발견</a:t>
            </a:r>
            <a:r>
              <a:rPr lang="ko-KR" altLang="en-US" sz="1200">
                <a:solidFill>
                  <a:srgbClr val="C00000"/>
                </a:solidFill>
              </a:rPr>
              <a:t>하여 심정지로 인한 </a:t>
            </a:r>
            <a:r>
              <a:rPr lang="ko-KR" altLang="en-US" sz="1200" b="1">
                <a:solidFill>
                  <a:srgbClr val="C00000"/>
                </a:solidFill>
              </a:rPr>
              <a:t>사망률 감소</a:t>
            </a:r>
            <a:r>
              <a:rPr lang="ko-KR" altLang="en-US" sz="1200">
                <a:solidFill>
                  <a:srgbClr val="C00000"/>
                </a:solidFill>
              </a:rPr>
              <a:t>시킬 수 있도록 함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25" name="모서리가 둥근 직사각형 39">
            <a:extLst>
              <a:ext uri="{FF2B5EF4-FFF2-40B4-BE49-F238E27FC236}">
                <a16:creationId xmlns:a16="http://schemas.microsoft.com/office/drawing/2014/main" id="{E1CD3EDA-1B5C-4C99-AC11-EF75D65207C4}"/>
              </a:ext>
            </a:extLst>
          </p:cNvPr>
          <p:cNvSpPr/>
          <p:nvPr/>
        </p:nvSpPr>
        <p:spPr>
          <a:xfrm>
            <a:off x="1574494" y="1742078"/>
            <a:ext cx="355887" cy="3708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E1FC2D-E133-431C-A0E3-BEBA8B2C51A6}"/>
              </a:ext>
            </a:extLst>
          </p:cNvPr>
          <p:cNvSpPr/>
          <p:nvPr/>
        </p:nvSpPr>
        <p:spPr>
          <a:xfrm rot="10800000">
            <a:off x="1682300" y="4931682"/>
            <a:ext cx="140269" cy="2763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79358D-62B4-4E15-BAFA-0E43A814F965}"/>
              </a:ext>
            </a:extLst>
          </p:cNvPr>
          <p:cNvSpPr/>
          <p:nvPr/>
        </p:nvSpPr>
        <p:spPr>
          <a:xfrm>
            <a:off x="1626704" y="5132994"/>
            <a:ext cx="251460" cy="2514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E1C4715-68E2-4DA8-9697-E438EC7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02635"/>
              </p:ext>
            </p:extLst>
          </p:nvPr>
        </p:nvGraphicFramePr>
        <p:xfrm>
          <a:off x="1572324" y="1870596"/>
          <a:ext cx="358057" cy="34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70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40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30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DA9191AB-2D38-4CE0-BC82-8AFE229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1" y="2319657"/>
            <a:ext cx="2300849" cy="230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3A67DD3-875F-44AB-8BFF-695C2BD85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976">
            <a:off x="6069179" y="3684792"/>
            <a:ext cx="155351" cy="15535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873FC08-DB37-4738-B463-9E1B08BEB999}"/>
              </a:ext>
            </a:extLst>
          </p:cNvPr>
          <p:cNvGrpSpPr/>
          <p:nvPr/>
        </p:nvGrpSpPr>
        <p:grpSpPr>
          <a:xfrm>
            <a:off x="8576556" y="1793250"/>
            <a:ext cx="2561667" cy="3125860"/>
            <a:chOff x="8576556" y="1793250"/>
            <a:chExt cx="2561667" cy="3125860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D6874693-EE44-409E-A2B4-405E1859C52B}"/>
                </a:ext>
              </a:extLst>
            </p:cNvPr>
            <p:cNvSpPr/>
            <p:nvPr/>
          </p:nvSpPr>
          <p:spPr>
            <a:xfrm>
              <a:off x="8616007" y="3859787"/>
              <a:ext cx="2464502" cy="1059323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BE17297-F938-48F1-8F64-E4EA823CA32A}"/>
                </a:ext>
              </a:extLst>
            </p:cNvPr>
            <p:cNvGrpSpPr/>
            <p:nvPr/>
          </p:nvGrpSpPr>
          <p:grpSpPr>
            <a:xfrm>
              <a:off x="8576556" y="1793250"/>
              <a:ext cx="2561667" cy="2406324"/>
              <a:chOff x="4276594" y="1022799"/>
              <a:chExt cx="3083785" cy="263097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FAF090-DF46-46E5-BDB0-7753E42EF14E}"/>
                  </a:ext>
                </a:extLst>
              </p:cNvPr>
              <p:cNvGrpSpPr/>
              <p:nvPr/>
            </p:nvGrpSpPr>
            <p:grpSpPr>
              <a:xfrm>
                <a:off x="4276594" y="1022799"/>
                <a:ext cx="3083785" cy="2630973"/>
                <a:chOff x="4548747" y="447791"/>
                <a:chExt cx="2811632" cy="2398782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E2B0828A-6550-4B61-B7CA-BF92DB7FDC1E}"/>
                    </a:ext>
                  </a:extLst>
                </p:cNvPr>
                <p:cNvSpPr/>
                <p:nvPr/>
              </p:nvSpPr>
              <p:spPr>
                <a:xfrm>
                  <a:off x="4548747" y="447791"/>
                  <a:ext cx="2811632" cy="23987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BF6FFF65-0220-453E-8293-B84EC9FD5E10}"/>
                    </a:ext>
                  </a:extLst>
                </p:cNvPr>
                <p:cNvSpPr/>
                <p:nvPr/>
              </p:nvSpPr>
              <p:spPr>
                <a:xfrm>
                  <a:off x="4726021" y="598990"/>
                  <a:ext cx="2455409" cy="2094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FBC2C53-D8C2-4729-9547-49CBF16D976E}"/>
                  </a:ext>
                </a:extLst>
              </p:cNvPr>
              <p:cNvGrpSpPr/>
              <p:nvPr/>
            </p:nvGrpSpPr>
            <p:grpSpPr>
              <a:xfrm>
                <a:off x="5220650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65172836-CE00-4C93-9BBA-9A1309B8161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F755DEC-E55D-4072-965D-64BD7569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861FFE7A-E8AF-447E-8754-506756AA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083DB195-5F90-4BFF-9CBE-06471E1EF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5E7D77B-C312-439E-9DDB-FCF54D76D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B92E9211-C1BC-40DC-ADDF-8933C09BA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B289242B-A091-4A59-BD15-2B3738F4FFB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E00F5A8-8915-4A7D-A4F0-3252F89AA9EC}"/>
                  </a:ext>
                </a:extLst>
              </p:cNvPr>
              <p:cNvGrpSpPr/>
              <p:nvPr/>
            </p:nvGrpSpPr>
            <p:grpSpPr>
              <a:xfrm>
                <a:off x="5586468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34BE57A-6084-466F-B4A4-B8B1777FCAD2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39C24BD-4DF9-4D18-A892-EA7DA61B2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D38DFFA-EE6B-41A3-AE0C-748F640F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B78B95C8-45E3-4192-85F2-7342FF58A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C73C034-0815-4822-9F8B-B3F7B15A0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EC273574-EDC8-46EA-95CC-9358F76DB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08A49205-7A87-4985-9894-B7DE164B6A83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A2C7EA2-79CC-4B28-A2D0-7561E5C74CF1}"/>
                  </a:ext>
                </a:extLst>
              </p:cNvPr>
              <p:cNvGrpSpPr/>
              <p:nvPr/>
            </p:nvGrpSpPr>
            <p:grpSpPr>
              <a:xfrm>
                <a:off x="596200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56CEDD-D020-4711-B072-BFC8FC035898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2F4203C-D030-4032-82C0-8A0C51597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163B22-EB45-458C-979D-32310D9FF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8D46DEE-1158-4A05-9A66-5704D7F58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9931922E-164F-4DDC-B4C7-A7DE7D1F8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E0C0C0D2-EDEF-4858-95E1-33A6D1727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4474D902-0A62-4794-9B8B-AEB25BD5A12D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07408E1-B45A-4D5D-BC7A-CAEB27E30620}"/>
                  </a:ext>
                </a:extLst>
              </p:cNvPr>
              <p:cNvGrpSpPr/>
              <p:nvPr/>
            </p:nvGrpSpPr>
            <p:grpSpPr>
              <a:xfrm>
                <a:off x="6347475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290362B8-CC3E-4440-BD57-289639A71A05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B5BD166-11BA-4DAA-B79C-518C9AA1E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37699DB-6E15-48F5-BCA5-BD85C153C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1CB5B4E7-4B9A-4CD7-895C-B3D595664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61066396-0098-40F0-954D-FA0E05ACB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C29D847-2224-43F1-B910-1DA61A9E0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33046EC-D346-4ADC-8B91-18B9E30A1D6F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9F8CE6F-883F-45CD-8F8F-FF5FD518930D}"/>
                  </a:ext>
                </a:extLst>
              </p:cNvPr>
              <p:cNvGrpSpPr/>
              <p:nvPr/>
            </p:nvGrpSpPr>
            <p:grpSpPr>
              <a:xfrm>
                <a:off x="6712592" y="1760220"/>
                <a:ext cx="359744" cy="866140"/>
                <a:chOff x="4471027" y="1760220"/>
                <a:chExt cx="359744" cy="866140"/>
              </a:xfrm>
            </p:grpSpPr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63511FE-A33A-47FC-8573-6F7416CEB249}"/>
                    </a:ext>
                  </a:extLst>
                </p:cNvPr>
                <p:cNvCxnSpPr/>
                <p:nvPr/>
              </p:nvCxnSpPr>
              <p:spPr>
                <a:xfrm>
                  <a:off x="4471027" y="2337453"/>
                  <a:ext cx="222059" cy="38102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1BA88719-11C9-4F2B-9C70-49B0AAFF6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054" y="1971041"/>
                  <a:ext cx="33182" cy="404514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78356-CA56-4138-B3C7-7F45A3382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236" y="1971040"/>
                  <a:ext cx="0" cy="6502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662826F4-C478-485D-9631-5CE181D88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5236" y="1760220"/>
                  <a:ext cx="32150" cy="86614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94768C9-32AC-458B-8B99-EE641BB2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7386" y="1760220"/>
                  <a:ext cx="17760" cy="15101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E6E2CCB0-149C-48FF-AF5B-C725855E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75146" y="1825678"/>
                  <a:ext cx="15422" cy="855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96164C12-942B-4B20-BA7F-0A452EBB9F62}"/>
                    </a:ext>
                  </a:extLst>
                </p:cNvPr>
                <p:cNvCxnSpPr/>
                <p:nvPr/>
              </p:nvCxnSpPr>
              <p:spPr>
                <a:xfrm>
                  <a:off x="4789536" y="1829546"/>
                  <a:ext cx="41235" cy="52695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2BE2F65-34C0-484A-B40F-3F9B20A24816}"/>
                  </a:ext>
                </a:extLst>
              </p:cNvPr>
              <p:cNvCxnSpPr>
                <a:endCxn id="84" idx="1"/>
              </p:cNvCxnSpPr>
              <p:nvPr/>
            </p:nvCxnSpPr>
            <p:spPr>
              <a:xfrm flipH="1">
                <a:off x="4471027" y="2337452"/>
                <a:ext cx="772057" cy="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F5DFA-BBF7-4E20-B24E-CC89DF30418E}"/>
                </a:ext>
              </a:extLst>
            </p:cNvPr>
            <p:cNvSpPr txBox="1"/>
            <p:nvPr/>
          </p:nvSpPr>
          <p:spPr>
            <a:xfrm>
              <a:off x="9518977" y="3470081"/>
              <a:ext cx="706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rgbClr val="C00000"/>
                  </a:solidFill>
                </a:rPr>
                <a:t>78</a:t>
              </a:r>
              <a:endParaRPr lang="ko-KR" altLang="en-US" sz="3200" b="1">
                <a:solidFill>
                  <a:srgbClr val="C00000"/>
                </a:solidFill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5A4D62F-4CBF-4234-9388-35E8D7D0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590" y="3746100"/>
              <a:ext cx="155351" cy="15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5805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2553</Words>
  <Application>Microsoft Office PowerPoint</Application>
  <PresentationFormat>와이드스크린</PresentationFormat>
  <Paragraphs>600</Paragraphs>
  <Slides>58</Slides>
  <Notes>1</Notes>
  <HiddenSlides>6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a타이틀고딕2</vt:lpstr>
      <vt:lpstr>a타이틀고딕4</vt:lpstr>
      <vt:lpstr>THE정고딕150</vt:lpstr>
      <vt:lpstr>맑은 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동윤 조</cp:lastModifiedBy>
  <cp:revision>61</cp:revision>
  <dcterms:created xsi:type="dcterms:W3CDTF">2019-09-16T04:09:28Z</dcterms:created>
  <dcterms:modified xsi:type="dcterms:W3CDTF">2020-03-02T04:32:50Z</dcterms:modified>
</cp:coreProperties>
</file>