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325" r:id="rId33"/>
    <p:sldId id="329" r:id="rId34"/>
    <p:sldId id="326" r:id="rId35"/>
    <p:sldId id="330" r:id="rId36"/>
    <p:sldId id="333" r:id="rId37"/>
    <p:sldId id="331" r:id="rId38"/>
    <p:sldId id="332" r:id="rId39"/>
    <p:sldId id="288" r:id="rId40"/>
    <p:sldId id="274" r:id="rId41"/>
    <p:sldId id="327" r:id="rId42"/>
    <p:sldId id="328" r:id="rId43"/>
    <p:sldId id="334" r:id="rId44"/>
    <p:sldId id="335" r:id="rId45"/>
    <p:sldId id="336" r:id="rId46"/>
    <p:sldId id="289" r:id="rId47"/>
    <p:sldId id="279" r:id="rId48"/>
    <p:sldId id="290" r:id="rId49"/>
    <p:sldId id="278" r:id="rId50"/>
    <p:sldId id="294" r:id="rId51"/>
    <p:sldId id="299" r:id="rId52"/>
    <p:sldId id="291" r:id="rId53"/>
    <p:sldId id="320" r:id="rId54"/>
    <p:sldId id="321" r:id="rId55"/>
    <p:sldId id="322" r:id="rId56"/>
    <p:sldId id="323" r:id="rId57"/>
    <p:sldId id="324" r:id="rId58"/>
    <p:sldId id="256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E9"/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E8786-D3B8-41BC-B2BF-B570906703BD}" v="11165" dt="2020-02-13T07:51:24.356"/>
    <p1510:client id="{93720949-1A37-40E5-BE34-30CBC8BDB399}" v="2042" dt="2020-02-13T07:46:3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425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781459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4495451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9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5209443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354234" y="1703023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5363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>
                <a:ea typeface="맑은 고딕"/>
              </a:rPr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777639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4500598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52235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  <p:sp>
        <p:nvSpPr>
          <p:cNvPr id="52" name="모서리가 둥근 직사각형 6">
            <a:extLst>
              <a:ext uri="{FF2B5EF4-FFF2-40B4-BE49-F238E27FC236}">
                <a16:creationId xmlns:a16="http://schemas.microsoft.com/office/drawing/2014/main" id="{B2E06709-9658-4EB0-AA43-4084D1045934}"/>
              </a:ext>
            </a:extLst>
          </p:cNvPr>
          <p:cNvSpPr/>
          <p:nvPr/>
        </p:nvSpPr>
        <p:spPr>
          <a:xfrm>
            <a:off x="3376157" y="5524886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6ABFFF-7B45-47F2-AA85-C7394F402729}"/>
              </a:ext>
            </a:extLst>
          </p:cNvPr>
          <p:cNvGrpSpPr/>
          <p:nvPr/>
        </p:nvGrpSpPr>
        <p:grpSpPr>
          <a:xfrm>
            <a:off x="1802437" y="5228127"/>
            <a:ext cx="495955" cy="495955"/>
            <a:chOff x="1331639" y="1650178"/>
            <a:chExt cx="495955" cy="49595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7C948CE-D44C-40F0-BCC5-A94BEF3E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FF2C8E-C97D-43B5-9488-44D4AE906E1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1442F2-3635-4A3D-8D0C-1275C53BC872}"/>
              </a:ext>
            </a:extLst>
          </p:cNvPr>
          <p:cNvSpPr txBox="1"/>
          <p:nvPr/>
        </p:nvSpPr>
        <p:spPr>
          <a:xfrm>
            <a:off x="2498415" y="5240678"/>
            <a:ext cx="339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모듈 상세 설계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14C92D-7672-42C5-82F0-417B265E6BC0}"/>
              </a:ext>
            </a:extLst>
          </p:cNvPr>
          <p:cNvGrpSpPr/>
          <p:nvPr/>
        </p:nvGrpSpPr>
        <p:grpSpPr>
          <a:xfrm>
            <a:off x="6661847" y="3103225"/>
            <a:ext cx="495955" cy="495955"/>
            <a:chOff x="1331639" y="1650178"/>
            <a:chExt cx="495955" cy="495955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5437B54-09E5-4D8E-8D8F-B0927D42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F44A4A-AD82-4FCC-87CF-4F6ADD8557A8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7FECF21-8F09-4AF8-8F0A-63A76788C859}"/>
              </a:ext>
            </a:extLst>
          </p:cNvPr>
          <p:cNvSpPr txBox="1"/>
          <p:nvPr/>
        </p:nvSpPr>
        <p:spPr>
          <a:xfrm>
            <a:off x="7357825" y="30994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7862801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502199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6226624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5936366" y="60135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강도에 따라</a:t>
            </a:r>
            <a:endParaRPr lang="en-US" altLang="ko-KR" dirty="0"/>
          </a:p>
          <a:p>
            <a:r>
              <a:rPr lang="ko-KR" altLang="en-US" dirty="0"/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7502200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4511219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915571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5139841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2224726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3037699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6307533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4473057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71481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모듈 상세 설계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D790CB-E527-4F09-B165-4EFB8385CC8D}"/>
              </a:ext>
            </a:extLst>
          </p:cNvPr>
          <p:cNvSpPr/>
          <p:nvPr/>
        </p:nvSpPr>
        <p:spPr>
          <a:xfrm>
            <a:off x="603315" y="2209965"/>
            <a:ext cx="3870065" cy="354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607D13-37A9-4EF6-85C1-A47B61A92AB1}"/>
              </a:ext>
            </a:extLst>
          </p:cNvPr>
          <p:cNvSpPr txBox="1"/>
          <p:nvPr/>
        </p:nvSpPr>
        <p:spPr>
          <a:xfrm>
            <a:off x="3132924" y="3339678"/>
            <a:ext cx="7268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B44FB1-8252-47E9-BA64-C88C1DAFC720}"/>
              </a:ext>
            </a:extLst>
          </p:cNvPr>
          <p:cNvSpPr txBox="1"/>
          <p:nvPr/>
        </p:nvSpPr>
        <p:spPr>
          <a:xfrm>
            <a:off x="2884562" y="4439896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95654-5863-41C4-99BB-3C388234AE54}"/>
              </a:ext>
            </a:extLst>
          </p:cNvPr>
          <p:cNvSpPr txBox="1"/>
          <p:nvPr/>
        </p:nvSpPr>
        <p:spPr>
          <a:xfrm>
            <a:off x="791852" y="4469697"/>
            <a:ext cx="12785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상태 표시 모듈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426143-FF0D-460A-8BB4-27E700C3C92B}"/>
              </a:ext>
            </a:extLst>
          </p:cNvPr>
          <p:cNvCxnSpPr>
            <a:cxnSpLocks/>
          </p:cNvCxnSpPr>
          <p:nvPr/>
        </p:nvCxnSpPr>
        <p:spPr>
          <a:xfrm flipH="1">
            <a:off x="2137225" y="46061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473441-5A57-4100-9971-2CB0DA303C37}"/>
              </a:ext>
            </a:extLst>
          </p:cNvPr>
          <p:cNvCxnSpPr>
            <a:cxnSpLocks/>
          </p:cNvCxnSpPr>
          <p:nvPr/>
        </p:nvCxnSpPr>
        <p:spPr>
          <a:xfrm>
            <a:off x="3496364" y="36663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AA7B0C8-3272-47F9-AB7A-6E134CD072B7}"/>
              </a:ext>
            </a:extLst>
          </p:cNvPr>
          <p:cNvSpPr txBox="1"/>
          <p:nvPr/>
        </p:nvSpPr>
        <p:spPr>
          <a:xfrm>
            <a:off x="5302832" y="3762701"/>
            <a:ext cx="576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수신 시 분당 맥박 수 대신 애플리케이션으로 부터 사용자의 상태 정보를 받음</a:t>
            </a:r>
            <a:r>
              <a:rPr lang="en-US" altLang="ko-KR" sz="1200" dirty="0"/>
              <a:t>.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E92D65C-1041-471A-B358-4548113734D9}"/>
              </a:ext>
            </a:extLst>
          </p:cNvPr>
          <p:cNvCxnSpPr>
            <a:cxnSpLocks/>
          </p:cNvCxnSpPr>
          <p:nvPr/>
        </p:nvCxnSpPr>
        <p:spPr>
          <a:xfrm>
            <a:off x="3349748" y="4945626"/>
            <a:ext cx="0" cy="10532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BC1F8B0-B615-4C68-B467-CB1F98A85DB3}"/>
              </a:ext>
            </a:extLst>
          </p:cNvPr>
          <p:cNvSpPr/>
          <p:nvPr/>
        </p:nvSpPr>
        <p:spPr>
          <a:xfrm>
            <a:off x="2850430" y="6015865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41A2EBD-EF8A-44E8-BB7D-4D8A6A0E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3968"/>
              </p:ext>
            </p:extLst>
          </p:nvPr>
        </p:nvGraphicFramePr>
        <p:xfrm>
          <a:off x="5302832" y="467870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심박계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유저의 맥박을 측정하는 부품으로 맥박을 측정하고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신호의 주기성을 파악하여 분당 맥박 수 계산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01" name="표 8">
            <a:extLst>
              <a:ext uri="{FF2B5EF4-FFF2-40B4-BE49-F238E27FC236}">
                <a16:creationId xmlns:a16="http://schemas.microsoft.com/office/drawing/2014/main" id="{379A8362-C509-49A0-9459-527405B0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3751"/>
              </p:ext>
            </p:extLst>
          </p:nvPr>
        </p:nvGraphicFramePr>
        <p:xfrm>
          <a:off x="5302832" y="21549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측정된 분당 맥박 수를 분석하기 위해 송신하고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분석 결과를 수신함으로써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스마트폰 사이의 연결을 지원함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 전송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311C9DB6-317D-4032-BB56-DD3B26EE5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34663"/>
              </p:ext>
            </p:extLst>
          </p:nvPr>
        </p:nvGraphicFramePr>
        <p:xfrm>
          <a:off x="5312357" y="40778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상태 표시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대한 가시성을 높이기 위해 색상을 이용하여 유저 상태정보를 시각화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맞는 색의 LED 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2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 :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회로도</a:t>
            </a:r>
          </a:p>
        </p:txBody>
      </p:sp>
      <p:pic>
        <p:nvPicPr>
          <p:cNvPr id="32" name="Picture 12" descr="빵판 이미지 검색결과&quot;">
            <a:extLst>
              <a:ext uri="{FF2B5EF4-FFF2-40B4-BE49-F238E27FC236}">
                <a16:creationId xmlns:a16="http://schemas.microsoft.com/office/drawing/2014/main" id="{F2B0F01B-1579-4064-9903-D2E4B5B3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 rot="10800000">
            <a:off x="2763596" y="2383430"/>
            <a:ext cx="3232163" cy="14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심박 센서 이미지 이미지 검색결과&quot;">
            <a:extLst>
              <a:ext uri="{FF2B5EF4-FFF2-40B4-BE49-F238E27FC236}">
                <a16:creationId xmlns:a16="http://schemas.microsoft.com/office/drawing/2014/main" id="{6CC41D66-8BD1-46E8-B5AB-B9B37ECD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07" y="3644189"/>
            <a:ext cx="1861248" cy="14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0C7681-D7FB-4888-BC62-AB80853064EB}"/>
              </a:ext>
            </a:extLst>
          </p:cNvPr>
          <p:cNvCxnSpPr>
            <a:cxnSpLocks/>
          </p:cNvCxnSpPr>
          <p:nvPr/>
        </p:nvCxnSpPr>
        <p:spPr>
          <a:xfrm flipH="1">
            <a:off x="9059888" y="5122602"/>
            <a:ext cx="1" cy="834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E9759D-E83B-4CF2-886E-75EA3BC5624E}"/>
              </a:ext>
            </a:extLst>
          </p:cNvPr>
          <p:cNvCxnSpPr>
            <a:cxnSpLocks/>
          </p:cNvCxnSpPr>
          <p:nvPr/>
        </p:nvCxnSpPr>
        <p:spPr>
          <a:xfrm flipH="1">
            <a:off x="6847638" y="5935897"/>
            <a:ext cx="2221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7D8370-6C53-46EA-9361-16B7CA621005}"/>
              </a:ext>
            </a:extLst>
          </p:cNvPr>
          <p:cNvCxnSpPr>
            <a:cxnSpLocks/>
          </p:cNvCxnSpPr>
          <p:nvPr/>
        </p:nvCxnSpPr>
        <p:spPr>
          <a:xfrm flipV="1">
            <a:off x="6844714" y="4053086"/>
            <a:ext cx="0" cy="1904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5D772A-4FCA-458E-A3C7-00BB47AB04B1}"/>
              </a:ext>
            </a:extLst>
          </p:cNvPr>
          <p:cNvCxnSpPr>
            <a:cxnSpLocks/>
          </p:cNvCxnSpPr>
          <p:nvPr/>
        </p:nvCxnSpPr>
        <p:spPr>
          <a:xfrm>
            <a:off x="9280941" y="5122602"/>
            <a:ext cx="0" cy="944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218C48-F5F8-472D-82F7-2C1285167FD7}"/>
              </a:ext>
            </a:extLst>
          </p:cNvPr>
          <p:cNvCxnSpPr>
            <a:cxnSpLocks/>
          </p:cNvCxnSpPr>
          <p:nvPr/>
        </p:nvCxnSpPr>
        <p:spPr>
          <a:xfrm flipH="1">
            <a:off x="6653710" y="6047020"/>
            <a:ext cx="26343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0CAF6D3-CDCA-4A0F-A540-1219141FD2DC}"/>
              </a:ext>
            </a:extLst>
          </p:cNvPr>
          <p:cNvCxnSpPr>
            <a:cxnSpLocks/>
          </p:cNvCxnSpPr>
          <p:nvPr/>
        </p:nvCxnSpPr>
        <p:spPr>
          <a:xfrm>
            <a:off x="6653710" y="3948391"/>
            <a:ext cx="0" cy="2118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C1E4DE-E4B9-4C10-A09E-C4E0D2B8A75D}"/>
              </a:ext>
            </a:extLst>
          </p:cNvPr>
          <p:cNvCxnSpPr>
            <a:cxnSpLocks/>
          </p:cNvCxnSpPr>
          <p:nvPr/>
        </p:nvCxnSpPr>
        <p:spPr>
          <a:xfrm>
            <a:off x="9533560" y="5122602"/>
            <a:ext cx="0" cy="1065473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667B732-CCDB-4D93-8D64-5FCC0CA26185}"/>
              </a:ext>
            </a:extLst>
          </p:cNvPr>
          <p:cNvCxnSpPr>
            <a:cxnSpLocks/>
          </p:cNvCxnSpPr>
          <p:nvPr/>
        </p:nvCxnSpPr>
        <p:spPr>
          <a:xfrm flipH="1">
            <a:off x="1318773" y="6170080"/>
            <a:ext cx="2844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3A308E4-2A05-4B28-AB61-9221F7252E3C}"/>
              </a:ext>
            </a:extLst>
          </p:cNvPr>
          <p:cNvCxnSpPr>
            <a:cxnSpLocks/>
          </p:cNvCxnSpPr>
          <p:nvPr/>
        </p:nvCxnSpPr>
        <p:spPr>
          <a:xfrm>
            <a:off x="1297232" y="3674910"/>
            <a:ext cx="176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02E3E25-5958-447F-8708-9CB0E47A6360}"/>
              </a:ext>
            </a:extLst>
          </p:cNvPr>
          <p:cNvCxnSpPr>
            <a:cxnSpLocks/>
          </p:cNvCxnSpPr>
          <p:nvPr/>
        </p:nvCxnSpPr>
        <p:spPr>
          <a:xfrm flipH="1">
            <a:off x="4143928" y="3968021"/>
            <a:ext cx="25192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DEA4F54-8429-4062-9585-3BE95F8420B3}"/>
              </a:ext>
            </a:extLst>
          </p:cNvPr>
          <p:cNvCxnSpPr>
            <a:cxnSpLocks/>
          </p:cNvCxnSpPr>
          <p:nvPr/>
        </p:nvCxnSpPr>
        <p:spPr>
          <a:xfrm>
            <a:off x="4162836" y="3948391"/>
            <a:ext cx="0" cy="4350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4B467B-A182-4514-9225-1769087C7C78}"/>
              </a:ext>
            </a:extLst>
          </p:cNvPr>
          <p:cNvCxnSpPr>
            <a:cxnSpLocks/>
          </p:cNvCxnSpPr>
          <p:nvPr/>
        </p:nvCxnSpPr>
        <p:spPr>
          <a:xfrm flipH="1">
            <a:off x="5403546" y="4053086"/>
            <a:ext cx="1469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8AA883-8B74-4749-9960-0A7D82842162}"/>
              </a:ext>
            </a:extLst>
          </p:cNvPr>
          <p:cNvCxnSpPr>
            <a:cxnSpLocks/>
          </p:cNvCxnSpPr>
          <p:nvPr/>
        </p:nvCxnSpPr>
        <p:spPr>
          <a:xfrm flipV="1">
            <a:off x="5403546" y="4031617"/>
            <a:ext cx="0" cy="351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8FCD659-BDE0-4194-B32F-D57CDDC89C37}"/>
              </a:ext>
            </a:extLst>
          </p:cNvPr>
          <p:cNvCxnSpPr>
            <a:cxnSpLocks/>
          </p:cNvCxnSpPr>
          <p:nvPr/>
        </p:nvCxnSpPr>
        <p:spPr>
          <a:xfrm>
            <a:off x="1322318" y="3674910"/>
            <a:ext cx="0" cy="2513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F04A2F8-D73E-4846-B51E-806E0D9CD609}"/>
              </a:ext>
            </a:extLst>
          </p:cNvPr>
          <p:cNvCxnSpPr>
            <a:cxnSpLocks/>
          </p:cNvCxnSpPr>
          <p:nvPr/>
        </p:nvCxnSpPr>
        <p:spPr>
          <a:xfrm flipV="1">
            <a:off x="3021322" y="3483179"/>
            <a:ext cx="0" cy="596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7DB60D-AD3C-4EFD-9962-15C7C6C536A9}"/>
              </a:ext>
            </a:extLst>
          </p:cNvPr>
          <p:cNvCxnSpPr>
            <a:cxnSpLocks/>
          </p:cNvCxnSpPr>
          <p:nvPr/>
        </p:nvCxnSpPr>
        <p:spPr>
          <a:xfrm>
            <a:off x="4883306" y="3999010"/>
            <a:ext cx="10013" cy="4218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25C57C0-5892-411C-8403-FF6277BE9CCB}"/>
              </a:ext>
            </a:extLst>
          </p:cNvPr>
          <p:cNvCxnSpPr>
            <a:cxnSpLocks/>
          </p:cNvCxnSpPr>
          <p:nvPr/>
        </p:nvCxnSpPr>
        <p:spPr>
          <a:xfrm flipH="1" flipV="1">
            <a:off x="3217195" y="3456118"/>
            <a:ext cx="22892" cy="55184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2A977F-033B-43B5-B55E-A36D8B889251}"/>
              </a:ext>
            </a:extLst>
          </p:cNvPr>
          <p:cNvCxnSpPr>
            <a:cxnSpLocks/>
          </p:cNvCxnSpPr>
          <p:nvPr/>
        </p:nvCxnSpPr>
        <p:spPr>
          <a:xfrm>
            <a:off x="5056722" y="4165892"/>
            <a:ext cx="0" cy="2549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FAF431D-FDF0-4E67-B36C-7ABEEDD83B3E}"/>
              </a:ext>
            </a:extLst>
          </p:cNvPr>
          <p:cNvCxnSpPr>
            <a:cxnSpLocks/>
          </p:cNvCxnSpPr>
          <p:nvPr/>
        </p:nvCxnSpPr>
        <p:spPr>
          <a:xfrm flipH="1" flipV="1">
            <a:off x="3301428" y="3483179"/>
            <a:ext cx="17544" cy="6827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BB7A45-BD45-49EC-91B5-EDAB0B1E754A}"/>
              </a:ext>
            </a:extLst>
          </p:cNvPr>
          <p:cNvGrpSpPr/>
          <p:nvPr/>
        </p:nvGrpSpPr>
        <p:grpSpPr>
          <a:xfrm>
            <a:off x="3040225" y="2056852"/>
            <a:ext cx="298846" cy="735968"/>
            <a:chOff x="4496322" y="288881"/>
            <a:chExt cx="321165" cy="114273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8DF729A-DB80-43B7-AC93-2B6E1107525C}"/>
                </a:ext>
              </a:extLst>
            </p:cNvPr>
            <p:cNvCxnSpPr/>
            <p:nvPr/>
          </p:nvCxnSpPr>
          <p:spPr>
            <a:xfrm flipH="1">
              <a:off x="4502552" y="624285"/>
              <a:ext cx="38968" cy="663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4722EE3-D656-4B98-AA19-B503F0DC7C75}"/>
                </a:ext>
              </a:extLst>
            </p:cNvPr>
            <p:cNvCxnSpPr/>
            <p:nvPr/>
          </p:nvCxnSpPr>
          <p:spPr>
            <a:xfrm>
              <a:off x="4496322" y="690633"/>
              <a:ext cx="0" cy="6200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28107E-0C18-44C6-A407-EEBD5E32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80" y="607967"/>
              <a:ext cx="41445" cy="1058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14DCFAF-A8D8-4FEC-87CA-C5C4ADFB486C}"/>
                </a:ext>
              </a:extLst>
            </p:cNvPr>
            <p:cNvCxnSpPr/>
            <p:nvPr/>
          </p:nvCxnSpPr>
          <p:spPr>
            <a:xfrm>
              <a:off x="4569460" y="713804"/>
              <a:ext cx="0" cy="71781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0B01DF1-F30B-478D-9CE6-B851A8C453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9720" y="605052"/>
              <a:ext cx="23952" cy="8558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4D0AB2E-776E-4248-BA50-B5EDE0B67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80" y="690633"/>
              <a:ext cx="0" cy="60286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C90BE64-D27B-4A72-BDD4-14A348CD0DA8}"/>
                </a:ext>
              </a:extLst>
            </p:cNvPr>
            <p:cNvCxnSpPr>
              <a:cxnSpLocks/>
            </p:cNvCxnSpPr>
            <p:nvPr/>
          </p:nvCxnSpPr>
          <p:spPr>
            <a:xfrm>
              <a:off x="4757156" y="613650"/>
              <a:ext cx="39752" cy="8503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7A5B39-E03D-41CC-BF40-97E1957C6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222" y="678387"/>
              <a:ext cx="8305" cy="62346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079064-7BFB-4A00-A575-FAA0A12F815A}"/>
                </a:ext>
              </a:extLst>
            </p:cNvPr>
            <p:cNvGrpSpPr/>
            <p:nvPr/>
          </p:nvGrpSpPr>
          <p:grpSpPr>
            <a:xfrm>
              <a:off x="4496322" y="288881"/>
              <a:ext cx="321165" cy="339342"/>
              <a:chOff x="2432117" y="1131224"/>
              <a:chExt cx="321165" cy="339342"/>
            </a:xfrm>
            <a:solidFill>
              <a:schemeClr val="bg2">
                <a:lumMod val="90000"/>
              </a:schemeClr>
            </a:solidFill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ACF8F72-12B8-43DA-A67F-A295679D887F}"/>
                  </a:ext>
                </a:extLst>
              </p:cNvPr>
              <p:cNvSpPr/>
              <p:nvPr/>
            </p:nvSpPr>
            <p:spPr>
              <a:xfrm>
                <a:off x="2432118" y="1244338"/>
                <a:ext cx="321164" cy="226228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20553C24-98B8-46EC-9308-85B5871BE792}"/>
                  </a:ext>
                </a:extLst>
              </p:cNvPr>
              <p:cNvSpPr/>
              <p:nvPr/>
            </p:nvSpPr>
            <p:spPr>
              <a:xfrm>
                <a:off x="2432117" y="1131224"/>
                <a:ext cx="321164" cy="226228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3D0140-09CD-485B-A1A6-F05199FBD79A}"/>
              </a:ext>
            </a:extLst>
          </p:cNvPr>
          <p:cNvCxnSpPr/>
          <p:nvPr/>
        </p:nvCxnSpPr>
        <p:spPr>
          <a:xfrm>
            <a:off x="3121097" y="2862135"/>
            <a:ext cx="38565" cy="81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BA288567-AA43-48B9-BF51-8742EA862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92045" y="3082624"/>
            <a:ext cx="258553" cy="8372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6AB3B4C-5615-477C-ACF4-3C6BB5387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87917" y="3082624"/>
            <a:ext cx="258553" cy="8372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EC5F878-C305-46D6-9CC1-3D63E6EB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89695" y="3082624"/>
            <a:ext cx="258553" cy="83728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E801EC-A134-4F59-9544-5370C0EBF0D8}"/>
              </a:ext>
            </a:extLst>
          </p:cNvPr>
          <p:cNvCxnSpPr/>
          <p:nvPr/>
        </p:nvCxnSpPr>
        <p:spPr>
          <a:xfrm>
            <a:off x="3010548" y="4079218"/>
            <a:ext cx="1727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A42F1B3-BCB4-49A3-A886-7B4A44EF3590}"/>
              </a:ext>
            </a:extLst>
          </p:cNvPr>
          <p:cNvCxnSpPr>
            <a:cxnSpLocks/>
          </p:cNvCxnSpPr>
          <p:nvPr/>
        </p:nvCxnSpPr>
        <p:spPr>
          <a:xfrm flipV="1">
            <a:off x="4738186" y="4085375"/>
            <a:ext cx="0" cy="2980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F2DD5D-AA22-4D0B-B01C-3158B18C7A80}"/>
              </a:ext>
            </a:extLst>
          </p:cNvPr>
          <p:cNvCxnSpPr>
            <a:cxnSpLocks/>
          </p:cNvCxnSpPr>
          <p:nvPr/>
        </p:nvCxnSpPr>
        <p:spPr>
          <a:xfrm flipH="1">
            <a:off x="3240087" y="4007959"/>
            <a:ext cx="165323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72E061F-6DCF-4038-BC5A-B15030EECFF7}"/>
              </a:ext>
            </a:extLst>
          </p:cNvPr>
          <p:cNvCxnSpPr>
            <a:cxnSpLocks/>
          </p:cNvCxnSpPr>
          <p:nvPr/>
        </p:nvCxnSpPr>
        <p:spPr>
          <a:xfrm flipH="1">
            <a:off x="3310200" y="4165892"/>
            <a:ext cx="174652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73F9A4D-6D25-499E-ADA4-5F5A5E38E31C}"/>
              </a:ext>
            </a:extLst>
          </p:cNvPr>
          <p:cNvCxnSpPr>
            <a:cxnSpLocks/>
          </p:cNvCxnSpPr>
          <p:nvPr/>
        </p:nvCxnSpPr>
        <p:spPr>
          <a:xfrm>
            <a:off x="4143928" y="5227595"/>
            <a:ext cx="0" cy="942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5C84A6-8AF3-402C-966D-5019D546E616}"/>
              </a:ext>
            </a:extLst>
          </p:cNvPr>
          <p:cNvCxnSpPr>
            <a:cxnSpLocks/>
          </p:cNvCxnSpPr>
          <p:nvPr/>
        </p:nvCxnSpPr>
        <p:spPr>
          <a:xfrm>
            <a:off x="7037716" y="3674910"/>
            <a:ext cx="0" cy="2513165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410F6E-19F6-4A97-8DF7-DC17B3E09DCB}"/>
              </a:ext>
            </a:extLst>
          </p:cNvPr>
          <p:cNvCxnSpPr>
            <a:cxnSpLocks/>
          </p:cNvCxnSpPr>
          <p:nvPr/>
        </p:nvCxnSpPr>
        <p:spPr>
          <a:xfrm flipH="1">
            <a:off x="7037715" y="6170080"/>
            <a:ext cx="2495846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75E2BCC-860A-45E6-9A12-FD839B796F19}"/>
              </a:ext>
            </a:extLst>
          </p:cNvPr>
          <p:cNvCxnSpPr>
            <a:cxnSpLocks/>
          </p:cNvCxnSpPr>
          <p:nvPr/>
        </p:nvCxnSpPr>
        <p:spPr>
          <a:xfrm flipH="1">
            <a:off x="3316634" y="3687997"/>
            <a:ext cx="3744401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0">
            <a:extLst>
              <a:ext uri="{FF2B5EF4-FFF2-40B4-BE49-F238E27FC236}">
                <a16:creationId xmlns:a16="http://schemas.microsoft.com/office/drawing/2014/main" id="{0F694B4A-3318-458B-BD58-C234F1CF2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t="31292" r="28908" b="18000"/>
          <a:stretch/>
        </p:blipFill>
        <p:spPr bwMode="auto">
          <a:xfrm rot="16200000">
            <a:off x="4027032" y="3817023"/>
            <a:ext cx="1573886" cy="26111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표 8">
            <a:extLst>
              <a:ext uri="{FF2B5EF4-FFF2-40B4-BE49-F238E27FC236}">
                <a16:creationId xmlns:a16="http://schemas.microsoft.com/office/drawing/2014/main" id="{9EE4745F-6AAC-4348-AB13-0C7109C8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7151"/>
              </p:ext>
            </p:extLst>
          </p:nvPr>
        </p:nvGraphicFramePr>
        <p:xfrm>
          <a:off x="5302832" y="3139701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현재 시각 및 사용자 상태 정보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DB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6" name="표 8">
            <a:extLst>
              <a:ext uri="{FF2B5EF4-FFF2-40B4-BE49-F238E27FC236}">
                <a16:creationId xmlns:a16="http://schemas.microsoft.com/office/drawing/2014/main" id="{046A01C8-238C-4E9B-B199-175A92196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3250"/>
              </p:ext>
            </p:extLst>
          </p:nvPr>
        </p:nvGraphicFramePr>
        <p:xfrm>
          <a:off x="5302832" y="4818388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조회를 원하는 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해당 날짜의 시간별 분당 맥박 수 데이터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8" name="표 8">
            <a:extLst>
              <a:ext uri="{FF2B5EF4-FFF2-40B4-BE49-F238E27FC236}">
                <a16:creationId xmlns:a16="http://schemas.microsoft.com/office/drawing/2014/main" id="{07DF3FDC-2195-4907-AE09-19D0ED6A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27465"/>
              </p:ext>
            </p:extLst>
          </p:nvPr>
        </p:nvGraphicFramePr>
        <p:xfrm>
          <a:off x="5302831" y="1081198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66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856164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845848">
                  <a:extLst>
                    <a:ext uri="{9D8B030D-6E8A-4147-A177-3AD203B41FA5}">
                      <a16:colId xmlns:a16="http://schemas.microsoft.com/office/drawing/2014/main" val="338686125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918711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BPM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45D03F40-5243-45D1-815C-3CC6D4D0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07077"/>
              </p:ext>
            </p:extLst>
          </p:nvPr>
        </p:nvGraphicFramePr>
        <p:xfrm>
          <a:off x="5340930" y="2171605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81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051221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최대심박수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1CA7D-B2B4-44C7-8AF0-327E102A1010}"/>
              </a:ext>
            </a:extLst>
          </p:cNvPr>
          <p:cNvSpPr txBox="1"/>
          <p:nvPr/>
        </p:nvSpPr>
        <p:spPr>
          <a:xfrm>
            <a:off x="5302831" y="6699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상태정보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021D773-AD6F-4F58-ADAA-A908F1E3B733}"/>
              </a:ext>
            </a:extLst>
          </p:cNvPr>
          <p:cNvSpPr txBox="1"/>
          <p:nvPr/>
        </p:nvSpPr>
        <p:spPr>
          <a:xfrm>
            <a:off x="5302831" y="176616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신상정보</a:t>
            </a:r>
          </a:p>
        </p:txBody>
      </p:sp>
    </p:spTree>
    <p:extLst>
      <p:ext uri="{BB962C8B-B14F-4D97-AF65-F5344CB8AC3E}">
        <p14:creationId xmlns:p14="http://schemas.microsoft.com/office/powerpoint/2010/main" val="18454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C6017135-9A81-4307-BAA5-48FC2CD5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3288"/>
              </p:ext>
            </p:extLst>
          </p:nvPr>
        </p:nvGraphicFramePr>
        <p:xfrm>
          <a:off x="5407607" y="4401613"/>
          <a:ext cx="586661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 운동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유저의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 운동시 맥박을 측정하고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설정 운동 목표에 대한 달성 및 운동 강도에 대해 분석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 운동 모드에서는 분석 모듈의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3 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상태 중</a:t>
                      </a:r>
                      <a:endParaRPr lang="en-US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Warning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상태의 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100 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이상을 넘는 맥박 기준은 무시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운동 강도 및 달성 여부 (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1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2 </a:t>
                      </a:r>
                      <a:r>
                        <a:rPr lang="en-US" altLang="ko-KR" sz="1200"/>
                        <a:t>|| 13</a:t>
                      </a:r>
                      <a:r>
                        <a:rPr lang="ko-KR" altLang="en-US" sz="1200"/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B7EE688F-6F8E-4EDA-9D42-78185A8A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66680"/>
              </p:ext>
            </p:extLst>
          </p:nvPr>
        </p:nvGraphicFramePr>
        <p:xfrm>
          <a:off x="5426633" y="2493091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분당 맥박 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분당 맥박 수가 정상 수치인지 상시 분석하고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맥박 수에 따라 사용자의 상태정보를 변화시키며 상태에 따라 필요한 기능을 사용하게 함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상태 정보 </a:t>
                      </a:r>
                      <a:r>
                        <a:rPr lang="en-US" altLang="ko-KR" sz="1200" dirty="0"/>
                        <a:t>(0 || 1 || 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AF84D22-B80A-48C8-AB07-166E6A2F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80671"/>
              </p:ext>
            </p:extLst>
          </p:nvPr>
        </p:nvGraphicFramePr>
        <p:xfrm>
          <a:off x="5369483" y="483094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 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애플리케이션 사이의 통신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F0BD1E-F508-4764-8D97-17B84AE99D88}"/>
              </a:ext>
            </a:extLst>
          </p:cNvPr>
          <p:cNvSpPr txBox="1"/>
          <p:nvPr/>
        </p:nvSpPr>
        <p:spPr>
          <a:xfrm>
            <a:off x="5417108" y="2101525"/>
            <a:ext cx="246093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>
                <a:ea typeface="맑은 고딕"/>
              </a:rPr>
              <a:t>※ </a:t>
            </a:r>
            <a:r>
              <a:rPr lang="ko-KR" altLang="en-US" sz="1200">
                <a:ea typeface="맑은 고딕"/>
              </a:rPr>
              <a:t>수신 시 분당 맥박수를 수신함.</a:t>
            </a:r>
            <a:endParaRPr lang="en-US" altLang="ko-KR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973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FC722E3-BF23-46FE-9C66-A24DB08FB5DA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C30CF5-703F-42EA-9EEE-3411C1567AC4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AB0BC2-E4AD-4A27-9C88-AECBFC0E565F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A2B8CA-3B9C-47C9-AA4A-6C478ED9FCD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CDD7BEC-4313-428C-8FD7-E595DF56FF08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363E73-B1E6-49CD-AE2E-B4060B74878F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2D9F9554-77C7-4446-86FA-7177D59DFE19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F1C8CC-CBC4-4023-B505-75718F36993D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06A4907-C7FC-4BC1-A80E-D22ABE59E590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60CD7B-F06A-4373-AFD4-B3E72483877E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CE2776-F286-4E87-A497-BF9490BBD722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6889A20-18CA-4824-8D6D-562AD46CD583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175F01-48F7-4B61-B50A-92F451B2BF6F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700539-4EB0-4C0B-994D-4A1DC1B9F98A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FE166B4-18C2-4933-920B-9B0CC5C39E59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CDFBEDD-4ED7-469C-BC99-68534F5EB0EF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9C0FED-118F-401A-B8B1-6CCD9C397A97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8">
            <a:extLst>
              <a:ext uri="{FF2B5EF4-FFF2-40B4-BE49-F238E27FC236}">
                <a16:creationId xmlns:a16="http://schemas.microsoft.com/office/drawing/2014/main" id="{EE0677EA-A1BB-4CB9-971E-69D038AE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58463"/>
              </p:ext>
            </p:extLst>
          </p:nvPr>
        </p:nvGraphicFramePr>
        <p:xfrm>
          <a:off x="5398082" y="733360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위치 측정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안드로이드 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GPS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모듈의 측정 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a typeface="맑은 고딕"/>
                        </a:rPr>
                        <a:t>GPS </a:t>
                      </a:r>
                      <a:r>
                        <a:rPr lang="ko-KR" altLang="en-US" sz="1200" dirty="0">
                          <a:ea typeface="맑은 고딕"/>
                        </a:rPr>
                        <a:t>우선적으로 현재 유저의 위도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경도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고도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정확도를 측정하여 좌표 클래스에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인터넷 연결 가능 시 추가적으로 주변 </a:t>
                      </a:r>
                      <a:r>
                        <a:rPr lang="en-US" altLang="ko-KR" sz="1200" dirty="0">
                          <a:ea typeface="맑은 고딕"/>
                        </a:rPr>
                        <a:t>WIFI</a:t>
                      </a:r>
                      <a:r>
                        <a:rPr lang="ko-KR" altLang="en-US" sz="1200" dirty="0">
                          <a:ea typeface="맑은 고딕"/>
                        </a:rPr>
                        <a:t>의 </a:t>
                      </a:r>
                      <a:r>
                        <a:rPr lang="en-US" altLang="ko-KR" sz="1200" dirty="0">
                          <a:ea typeface="맑은 고딕"/>
                        </a:rPr>
                        <a:t>AP</a:t>
                      </a:r>
                      <a:r>
                        <a:rPr lang="ko-KR" altLang="en-US" sz="1200" dirty="0">
                          <a:ea typeface="맑은 고딕"/>
                        </a:rPr>
                        <a:t>정보를 이용하여 상세 위치를 조회</a:t>
                      </a:r>
                      <a:r>
                        <a:rPr lang="en-US" altLang="ko-KR" sz="1200" dirty="0"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좌표 클래스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646BEEC6-2963-440B-81FF-9E647E8B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43145"/>
              </p:ext>
            </p:extLst>
          </p:nvPr>
        </p:nvGraphicFramePr>
        <p:xfrm>
          <a:off x="5398082" y="2639374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메시지 작성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좌표 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응급 상황에 신속히 대처하기 위해 현재 위치와 환자의 상태 메시지를 포함하여 상황 발생 시 전송할 구조요청 메시지를 사전에 작성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완성된 메시지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5" name="표 8">
            <a:extLst>
              <a:ext uri="{FF2B5EF4-FFF2-40B4-BE49-F238E27FC236}">
                <a16:creationId xmlns:a16="http://schemas.microsoft.com/office/drawing/2014/main" id="{0EABDE56-D4F0-4B62-92FA-C4E30B9B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5916"/>
              </p:ext>
            </p:extLst>
          </p:nvPr>
        </p:nvGraphicFramePr>
        <p:xfrm>
          <a:off x="5407607" y="4587188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오작동 방지 모듈</a:t>
                      </a:r>
                      <a:endParaRPr lang="ko-KR" altLang="en-US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맥박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latin typeface="Malgun Gothic"/>
                        </a:rPr>
                        <a:t>Emergency 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상황에 대한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신뢰도를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 높이기 위해 기기의 오작동 여부를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판단하여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 오신고를 예방</a:t>
                      </a:r>
                      <a:endParaRPr lang="en-US" altLang="ko-KR" sz="1200" b="0" i="0" u="none" strike="noStrike" noProof="0" dirty="0"/>
                    </a:p>
                    <a:p>
                      <a:pPr lvl="0">
                        <a:buNone/>
                      </a:pPr>
                      <a:endParaRPr lang="ko-KR" altLang="en-US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성공 실패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푸시서버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A17014-3B13-466E-8D10-F8BC66A299BB}"/>
              </a:ext>
            </a:extLst>
          </p:cNvPr>
          <p:cNvSpPr/>
          <p:nvPr/>
        </p:nvSpPr>
        <p:spPr>
          <a:xfrm>
            <a:off x="833027" y="1961075"/>
            <a:ext cx="3286285" cy="422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9D0FD8-5FEC-4C47-9F7C-06AF15BA1005}"/>
              </a:ext>
            </a:extLst>
          </p:cNvPr>
          <p:cNvSpPr/>
          <p:nvPr/>
        </p:nvSpPr>
        <p:spPr>
          <a:xfrm>
            <a:off x="1618631" y="2475341"/>
            <a:ext cx="1807752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9BAC718-4B98-4917-AB25-0A64D5E2C485}"/>
              </a:ext>
            </a:extLst>
          </p:cNvPr>
          <p:cNvSpPr/>
          <p:nvPr/>
        </p:nvSpPr>
        <p:spPr>
          <a:xfrm>
            <a:off x="1513287" y="4626679"/>
            <a:ext cx="1962951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C0564F-A91B-4EC4-AE00-893C842A8F50}"/>
              </a:ext>
            </a:extLst>
          </p:cNvPr>
          <p:cNvSpPr txBox="1"/>
          <p:nvPr/>
        </p:nvSpPr>
        <p:spPr>
          <a:xfrm>
            <a:off x="4858578" y="2569540"/>
            <a:ext cx="42578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WIFI AP </a:t>
            </a:r>
            <a:r>
              <a:rPr lang="ko-KR" altLang="en-US" dirty="0">
                <a:ea typeface="맑은 고딕"/>
              </a:rPr>
              <a:t>정보와 상세 주소를 저장한 </a:t>
            </a:r>
            <a:r>
              <a:rPr lang="en-US" altLang="ko-KR" dirty="0">
                <a:ea typeface="맑은 고딕"/>
              </a:rPr>
              <a:t>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C7FD64-2927-4B43-B4A8-68C50701C838}"/>
              </a:ext>
            </a:extLst>
          </p:cNvPr>
          <p:cNvSpPr txBox="1"/>
          <p:nvPr/>
        </p:nvSpPr>
        <p:spPr>
          <a:xfrm>
            <a:off x="4858578" y="4763052"/>
            <a:ext cx="389241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애플리케이션 사용자 모두에게 푸시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메시지를 전송하는 서비스</a:t>
            </a:r>
            <a:endParaRPr lang="en-US" altLang="ko-KR" dirty="0">
              <a:ea typeface="맑은 고딕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93E1192-274F-47B0-B055-7ACEE403527B}"/>
              </a:ext>
            </a:extLst>
          </p:cNvPr>
          <p:cNvCxnSpPr>
            <a:cxnSpLocks/>
          </p:cNvCxnSpPr>
          <p:nvPr/>
        </p:nvCxnSpPr>
        <p:spPr>
          <a:xfrm flipH="1">
            <a:off x="3426384" y="2798490"/>
            <a:ext cx="13225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CF486B-937B-42A4-9459-A9FC9E2C8CD7}"/>
              </a:ext>
            </a:extLst>
          </p:cNvPr>
          <p:cNvCxnSpPr>
            <a:cxnSpLocks/>
          </p:cNvCxnSpPr>
          <p:nvPr/>
        </p:nvCxnSpPr>
        <p:spPr>
          <a:xfrm flipH="1">
            <a:off x="3497655" y="4961586"/>
            <a:ext cx="12513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2488"/>
              </p:ext>
            </p:extLst>
          </p:nvPr>
        </p:nvGraphicFramePr>
        <p:xfrm>
          <a:off x="6233432" y="3912054"/>
          <a:ext cx="5087258" cy="251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  <a:tr h="6219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데이터베이스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SQLite</a:t>
                      </a: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106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심박</a:t>
              </a:r>
              <a:r>
                <a:rPr lang="ko-KR" altLang="en-US" b="1" dirty="0"/>
                <a:t> 측정 센서</a:t>
              </a:r>
              <a:endParaRPr lang="en-US" altLang="ko-KR" b="1" dirty="0"/>
            </a:p>
            <a:p>
              <a:r>
                <a:rPr lang="en-US" altLang="ko-KR" b="1" dirty="0"/>
                <a:t>[SZH-SSBH-035]</a:t>
              </a:r>
            </a:p>
            <a:p>
              <a:endParaRPr lang="ko-KR" altLang="en-US" b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D8B6760F-9487-4A3D-9CBF-F629D7D5C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4607906"/>
            <a:ext cx="2743200" cy="129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0045-C9B4-4654-BA72-A32D65F17993}"/>
              </a:ext>
            </a:extLst>
          </p:cNvPr>
          <p:cNvSpPr txBox="1"/>
          <p:nvPr/>
        </p:nvSpPr>
        <p:spPr>
          <a:xfrm>
            <a:off x="788945" y="5935255"/>
            <a:ext cx="30584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데이터 베이스 : </a:t>
            </a:r>
            <a:r>
              <a:rPr lang="ko-KR" altLang="en-US" b="1" err="1">
                <a:ea typeface="맑은 고딕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826962" cy="117820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98223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AD44D-F0AB-4865-A39B-755C45D80DB2}"/>
              </a:ext>
            </a:extLst>
          </p:cNvPr>
          <p:cNvSpPr txBox="1"/>
          <p:nvPr/>
        </p:nvSpPr>
        <p:spPr>
          <a:xfrm>
            <a:off x="810016" y="1645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1988-62AC-4FE4-A62D-7EDB26C42F92}"/>
              </a:ext>
            </a:extLst>
          </p:cNvPr>
          <p:cNvSpPr txBox="1"/>
          <p:nvPr/>
        </p:nvSpPr>
        <p:spPr>
          <a:xfrm>
            <a:off x="1495686" y="2195056"/>
            <a:ext cx="69394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스마트폰 : 앱 실행/ 아두이노 연동 / </a:t>
            </a:r>
            <a:r>
              <a:rPr lang="ko-KR" altLang="en-US" err="1">
                <a:ea typeface="맑은 고딕"/>
              </a:rPr>
              <a:t>Firebase</a:t>
            </a:r>
            <a:r>
              <a:rPr lang="ko-KR" altLang="en-US">
                <a:ea typeface="맑은 고딕"/>
              </a:rPr>
              <a:t> 연동</a:t>
            </a:r>
          </a:p>
          <a:p>
            <a:r>
              <a:rPr lang="ko-KR" altLang="en-US" err="1">
                <a:ea typeface="맑은 고딕"/>
              </a:rPr>
              <a:t>아두이노</a:t>
            </a:r>
            <a:r>
              <a:rPr lang="ko-KR" altLang="en-US">
                <a:ea typeface="맑은 고딕"/>
              </a:rPr>
              <a:t> : 손목 착용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B00EA-37AC-4F59-8C40-C9F9CF6F9740}"/>
              </a:ext>
            </a:extLst>
          </p:cNvPr>
          <p:cNvSpPr txBox="1"/>
          <p:nvPr/>
        </p:nvSpPr>
        <p:spPr>
          <a:xfrm>
            <a:off x="810016" y="3523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방법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87B994F3-65DD-4195-98A0-93279EEE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42" y="4143540"/>
            <a:ext cx="1521913" cy="185900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308B1-C200-4D0B-A129-E82CCF659C42}"/>
              </a:ext>
            </a:extLst>
          </p:cNvPr>
          <p:cNvGrpSpPr/>
          <p:nvPr/>
        </p:nvGrpSpPr>
        <p:grpSpPr>
          <a:xfrm>
            <a:off x="4104605" y="4512384"/>
            <a:ext cx="657744" cy="1128269"/>
            <a:chOff x="7115877" y="319412"/>
            <a:chExt cx="1828800" cy="313705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0AF9438-470A-449B-BE8D-59FE7AD72B7C}"/>
                </a:ext>
              </a:extLst>
            </p:cNvPr>
            <p:cNvSpPr/>
            <p:nvPr/>
          </p:nvSpPr>
          <p:spPr>
            <a:xfrm>
              <a:off x="7115877" y="319412"/>
              <a:ext cx="1828800" cy="313705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7443BB-51D0-459E-BDE8-49355165E92F}"/>
                </a:ext>
              </a:extLst>
            </p:cNvPr>
            <p:cNvSpPr/>
            <p:nvPr/>
          </p:nvSpPr>
          <p:spPr>
            <a:xfrm>
              <a:off x="7336726" y="714156"/>
              <a:ext cx="1387101" cy="22505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FB7D06-857F-4251-AC75-E6D1E394334B}"/>
                </a:ext>
              </a:extLst>
            </p:cNvPr>
            <p:cNvSpPr/>
            <p:nvPr/>
          </p:nvSpPr>
          <p:spPr>
            <a:xfrm>
              <a:off x="7722704" y="447261"/>
              <a:ext cx="596348" cy="128904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59FCBF-B1B3-47D8-AEA5-21889EBBD956}"/>
                </a:ext>
              </a:extLst>
            </p:cNvPr>
            <p:cNvSpPr/>
            <p:nvPr/>
          </p:nvSpPr>
          <p:spPr>
            <a:xfrm>
              <a:off x="7871250" y="3003027"/>
              <a:ext cx="318052" cy="3180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AD67F88-4EC8-40C5-8685-3D4D8F9858EB}"/>
              </a:ext>
            </a:extLst>
          </p:cNvPr>
          <p:cNvSpPr/>
          <p:nvPr/>
        </p:nvSpPr>
        <p:spPr>
          <a:xfrm>
            <a:off x="298676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파이어베이스에 대한 이미지 검색결과">
            <a:extLst>
              <a:ext uri="{FF2B5EF4-FFF2-40B4-BE49-F238E27FC236}">
                <a16:creationId xmlns:a16="http://schemas.microsoft.com/office/drawing/2014/main" id="{C6380E44-2DAA-4062-8411-B9CF87A0A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5238118" y="4131206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165D95B-202C-4E00-B249-A100A535F151}"/>
              </a:ext>
            </a:extLst>
          </p:cNvPr>
          <p:cNvSpPr/>
          <p:nvPr/>
        </p:nvSpPr>
        <p:spPr>
          <a:xfrm>
            <a:off x="4990933" y="48359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4854C-F6CF-4E43-852D-CFFC8B9D2FF6}"/>
              </a:ext>
            </a:extLst>
          </p:cNvPr>
          <p:cNvGrpSpPr/>
          <p:nvPr/>
        </p:nvGrpSpPr>
        <p:grpSpPr>
          <a:xfrm>
            <a:off x="8441963" y="4509851"/>
            <a:ext cx="657744" cy="1128269"/>
            <a:chOff x="4151799" y="3633029"/>
            <a:chExt cx="657744" cy="112826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8C1A8D-E32E-4CCA-9BAB-122FD68BFF06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F1AD5751-64E5-4E70-9FEE-69351C16F6A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1C46000-B731-420C-B3BA-988A3FACC4E1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324D64A-709F-4B49-BD98-6A05E77A23E4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C1732-9A4A-4920-B708-819BE6484CF9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01E51A-4755-41DF-8E33-D4B629D1998B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/>
                <a:t>37.531943</a:t>
              </a:r>
            </a:p>
            <a:p>
              <a:r>
                <a:rPr lang="en-US" altLang="ko-KR" sz="600"/>
                <a:t>126.742446</a:t>
              </a:r>
            </a:p>
            <a:p>
              <a:r>
                <a:rPr lang="ko-KR" altLang="en-US" sz="600"/>
                <a:t>급성심정지</a:t>
              </a:r>
              <a:endParaRPr lang="en-US" altLang="ko-KR" sz="600"/>
            </a:p>
            <a:p>
              <a:r>
                <a:rPr lang="ko-KR" altLang="en-US" sz="600"/>
                <a:t>발생</a:t>
              </a:r>
              <a:endParaRPr lang="en-US" altLang="ko-KR" sz="600"/>
            </a:p>
            <a:p>
              <a:r>
                <a:rPr lang="en-US" altLang="ko-KR" sz="600"/>
                <a:t>010-xxxx-xx</a:t>
              </a:r>
            </a:p>
          </p:txBody>
        </p: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6A915B3-FE85-4B41-A1D1-D6C1578832F4}"/>
              </a:ext>
            </a:extLst>
          </p:cNvPr>
          <p:cNvSpPr/>
          <p:nvPr/>
        </p:nvSpPr>
        <p:spPr>
          <a:xfrm>
            <a:off x="737087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4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Normal,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60554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605548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일상 생활 시 웨어러블 장비 착용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31758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317581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일정 시간 경과 후 애플리케이션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74609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746090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시간별 맥박 데이터의 측정 값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88663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886632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측정 값이 변함에 따라 </a:t>
            </a:r>
            <a:r>
              <a:rPr lang="en-US" altLang="ko-KR" sz="2000" dirty="0"/>
              <a:t>LED</a:t>
            </a:r>
            <a:r>
              <a:rPr lang="ko-KR" altLang="en-US" sz="2000" dirty="0"/>
              <a:t>가 변하는지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316361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316361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격한 움직임을 통해 높은 맥박 수 생성</a:t>
            </a:r>
          </a:p>
        </p:txBody>
      </p:sp>
    </p:spTree>
    <p:extLst>
      <p:ext uri="{BB962C8B-B14F-4D97-AF65-F5344CB8AC3E}">
        <p14:creationId xmlns:p14="http://schemas.microsoft.com/office/powerpoint/2010/main" val="3046219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09427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1.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094270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다양한 상태에 속하는 더미 맥박 데이터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66454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2.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664541"/>
            <a:ext cx="409759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>
                <a:ea typeface="맑은 고딕"/>
              </a:rPr>
              <a:t>PC</a:t>
            </a:r>
            <a:r>
              <a:rPr lang="ko-KR" altLang="en-US" sz="2000">
                <a:ea typeface="맑은 고딕"/>
              </a:rPr>
              <a:t>와 애플리케이션 블루투스 연결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23481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3.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234812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</a:t>
            </a:r>
            <a:r>
              <a:rPr lang="ko-KR" altLang="en-US" sz="2000" dirty="0"/>
              <a:t>에서 블루투스를 이용하여 더미 데이터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375354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5.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375354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순간적인 낮은 맥박에 대해 오작동 판단 여부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3805083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4.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3805083"/>
            <a:ext cx="6288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더미데이터 속 맥박 상태에 따라 상태 정보 변경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494562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6.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4945625"/>
            <a:ext cx="791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애플리케이션 상 취소 버튼 클릭 실험으로 오작동 판단 여부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44839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448395"/>
            <a:ext cx="817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오작동으로 판단되지 않을 경우 지정된 연락처로 위치 정보 전송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E8FAF-AFE9-4AEC-8E9F-82B0932ABBFD}"/>
              </a:ext>
            </a:extLst>
          </p:cNvPr>
          <p:cNvSpPr txBox="1"/>
          <p:nvPr/>
        </p:nvSpPr>
        <p:spPr>
          <a:xfrm>
            <a:off x="1152377" y="595116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8.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CAA14-D94B-4F34-8A15-8782EEE4A946}"/>
              </a:ext>
            </a:extLst>
          </p:cNvPr>
          <p:cNvSpPr txBox="1"/>
          <p:nvPr/>
        </p:nvSpPr>
        <p:spPr>
          <a:xfrm>
            <a:off x="1744789" y="5951165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타 애플리케이션 사용자에게 푸시 메시지 전송 확인</a:t>
            </a:r>
          </a:p>
        </p:txBody>
      </p:sp>
    </p:spTree>
    <p:extLst>
      <p:ext uri="{BB962C8B-B14F-4D97-AF65-F5344CB8AC3E}">
        <p14:creationId xmlns:p14="http://schemas.microsoft.com/office/powerpoint/2010/main" val="172376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운동모드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3722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372285"/>
            <a:ext cx="464742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애플리케이션 실행 후 운동모드로 전환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94255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942556"/>
            <a:ext cx="33650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자신의 목표 운동 강도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512827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51282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653369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6533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모드 종료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083098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083098"/>
            <a:ext cx="628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운동 시 현재 운동 강도 및 목표 달성 여부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522364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6.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52236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맥박 데이터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72641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72641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시의 정보를 구별하여 출력하는지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36902-E72D-47A6-9B8E-E360BC2F9B42}"/>
              </a:ext>
            </a:extLst>
          </p:cNvPr>
          <p:cNvSpPr txBox="1"/>
          <p:nvPr/>
        </p:nvSpPr>
        <p:spPr>
          <a:xfrm>
            <a:off x="1152377" y="180201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0.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E94D6-3854-442A-8E45-D940C2C3AD26}"/>
              </a:ext>
            </a:extLst>
          </p:cNvPr>
          <p:cNvSpPr txBox="1"/>
          <p:nvPr/>
        </p:nvSpPr>
        <p:spPr>
          <a:xfrm>
            <a:off x="1744789" y="1802014"/>
            <a:ext cx="59154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>
                <a:ea typeface="맑은 고딕"/>
              </a:rPr>
              <a:t>최대 심박수 측정 (미 </a:t>
            </a:r>
            <a:r>
              <a:rPr lang="ko-KR" altLang="en-US" sz="2000" dirty="0" err="1">
                <a:ea typeface="맑은 고딕"/>
              </a:rPr>
              <a:t>측정시</a:t>
            </a:r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디폴트값</a:t>
            </a:r>
            <a:r>
              <a:rPr lang="ko-KR" altLang="en-US" sz="2000" dirty="0">
                <a:ea typeface="맑은 고딕"/>
              </a:rPr>
              <a:t> : 220-나이)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900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0DC7D98-5F61-42B5-A28D-4F881FFBEBD8}"/>
              </a:ext>
            </a:extLst>
          </p:cNvPr>
          <p:cNvGrpSpPr/>
          <p:nvPr/>
        </p:nvGrpSpPr>
        <p:grpSpPr>
          <a:xfrm>
            <a:off x="866944" y="146641"/>
            <a:ext cx="9587696" cy="6414532"/>
            <a:chOff x="866944" y="146641"/>
            <a:chExt cx="9587696" cy="6414532"/>
          </a:xfrm>
        </p:grpSpPr>
        <p:pic>
          <p:nvPicPr>
            <p:cNvPr id="1036" name="Picture 12" descr="빵판 이미지 검색결과&quot;">
              <a:extLst>
                <a:ext uri="{FF2B5EF4-FFF2-40B4-BE49-F238E27FC236}">
                  <a16:creationId xmlns:a16="http://schemas.microsoft.com/office/drawing/2014/main" id="{A84D0B3B-470D-42D4-9E88-A65D1652AF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55"/>
            <a:stretch/>
          </p:blipFill>
          <p:spPr bwMode="auto">
            <a:xfrm rot="10800000">
              <a:off x="2442820" y="653718"/>
              <a:ext cx="3473549" cy="2227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심박 센서 이미지 이미지 검색결과&quot;">
              <a:extLst>
                <a:ext uri="{FF2B5EF4-FFF2-40B4-BE49-F238E27FC236}">
                  <a16:creationId xmlns:a16="http://schemas.microsoft.com/office/drawing/2014/main" id="{A4ED654C-3664-4188-ABF1-B7315AA1D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390" y="2611292"/>
              <a:ext cx="20002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067CF2-2BB3-4CA8-88B4-BB70B080C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9333" y="4906817"/>
              <a:ext cx="1" cy="1296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4F1D176-46BC-4D7B-A80F-BE81F7360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867" y="6169618"/>
              <a:ext cx="2386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855464D-5811-40D6-AE66-24D1BC0AB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725" y="3246185"/>
              <a:ext cx="0" cy="29567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D45E71-8855-46F7-B64F-CC2A3DFB0DAD}"/>
                </a:ext>
              </a:extLst>
            </p:cNvPr>
            <p:cNvCxnSpPr>
              <a:cxnSpLocks/>
            </p:cNvCxnSpPr>
            <p:nvPr/>
          </p:nvCxnSpPr>
          <p:spPr>
            <a:xfrm>
              <a:off x="9446895" y="4906817"/>
              <a:ext cx="0" cy="14658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977883-A7AE-4842-B589-0FB2D8E63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456" y="6342157"/>
              <a:ext cx="283106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AA4D878-5CF9-452E-BDB9-0F89EE6D6C1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56" y="3083625"/>
              <a:ext cx="0" cy="32890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9001F84-C0A5-4478-96A7-5C1366202C88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81" y="4906817"/>
              <a:ext cx="0" cy="1654356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B79307-CE1F-4E6E-883D-3C2EC36AE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094" y="6533233"/>
              <a:ext cx="30564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6F365A3-A8D2-4562-A2A6-4E9F2781B979}"/>
                </a:ext>
              </a:extLst>
            </p:cNvPr>
            <p:cNvCxnSpPr>
              <a:cxnSpLocks/>
            </p:cNvCxnSpPr>
            <p:nvPr/>
          </p:nvCxnSpPr>
          <p:spPr>
            <a:xfrm>
              <a:off x="866944" y="2658993"/>
              <a:ext cx="1898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65951AB-B073-47D7-A725-80A4FA40C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238" y="3114105"/>
              <a:ext cx="27073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8295E7A-0EB1-4AFC-A01B-6516CA3F00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6558" y="3083625"/>
              <a:ext cx="0" cy="6754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D1B6045-228F-4BE1-90A0-7F9BCE15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9927" y="3246185"/>
              <a:ext cx="15792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43DE6F1-C7F8-46D9-AC8B-D9B997D45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927" y="3212850"/>
              <a:ext cx="0" cy="5462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BE103F9-A525-4075-926C-F9D980DA9A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904" y="2658993"/>
              <a:ext cx="0" cy="39021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EB988FA-5688-429E-AB19-A40A902B4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793" y="2361292"/>
              <a:ext cx="0" cy="9254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5353DCF-91CD-48CE-A755-C9A6A3692EB3}"/>
                </a:ext>
              </a:extLst>
            </p:cNvPr>
            <p:cNvCxnSpPr>
              <a:cxnSpLocks/>
            </p:cNvCxnSpPr>
            <p:nvPr/>
          </p:nvCxnSpPr>
          <p:spPr>
            <a:xfrm>
              <a:off x="4720834" y="3162221"/>
              <a:ext cx="10761" cy="65502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C1906F9-9013-411C-8A60-A874D204F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294" y="2319276"/>
              <a:ext cx="24602" cy="8568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4D43A9D-F997-4D1E-BC76-247E2B49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202" y="3421339"/>
              <a:ext cx="0" cy="3959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6E49B79-3FED-4E7C-A19B-0BD5CBECC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818" y="2361292"/>
              <a:ext cx="18854" cy="10600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FC31EE0A-70D2-4BF2-97F5-B636D753A792}"/>
                </a:ext>
              </a:extLst>
            </p:cNvPr>
            <p:cNvGrpSpPr/>
            <p:nvPr/>
          </p:nvGrpSpPr>
          <p:grpSpPr>
            <a:xfrm>
              <a:off x="2740108" y="146641"/>
              <a:ext cx="321165" cy="1142734"/>
              <a:chOff x="4496322" y="288881"/>
              <a:chExt cx="321165" cy="1142734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3495457-53D9-4D02-B145-F950AE31E7F4}"/>
                  </a:ext>
                </a:extLst>
              </p:cNvPr>
              <p:cNvCxnSpPr/>
              <p:nvPr/>
            </p:nvCxnSpPr>
            <p:spPr>
              <a:xfrm flipH="1">
                <a:off x="4502552" y="624285"/>
                <a:ext cx="38968" cy="66348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AE05662D-8A46-4B03-A81E-7613BB6DF29B}"/>
                  </a:ext>
                </a:extLst>
              </p:cNvPr>
              <p:cNvCxnSpPr/>
              <p:nvPr/>
            </p:nvCxnSpPr>
            <p:spPr>
              <a:xfrm>
                <a:off x="4496322" y="690633"/>
                <a:ext cx="0" cy="62000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969BE398-045F-44DE-860A-CA334B7CE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380" y="607967"/>
                <a:ext cx="41445" cy="10583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985F07BE-FC0C-48D1-B958-BBACFCA74E09}"/>
                  </a:ext>
                </a:extLst>
              </p:cNvPr>
              <p:cNvCxnSpPr/>
              <p:nvPr/>
            </p:nvCxnSpPr>
            <p:spPr>
              <a:xfrm>
                <a:off x="4569460" y="713804"/>
                <a:ext cx="0" cy="71781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06CD6E25-E47D-4A5A-B72C-6B50EA70D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20" y="605052"/>
                <a:ext cx="23952" cy="8558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3F068F8-0BD8-464A-AF30-23733619E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9680" y="690633"/>
                <a:ext cx="0" cy="60286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01DC3205-D032-4965-B714-758BF91E0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56" y="613650"/>
                <a:ext cx="39752" cy="8503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AA0A0D12-2846-42FF-A5DC-705D7CFF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9222" y="678387"/>
                <a:ext cx="8305" cy="623463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DCA6BD8-682E-422B-A840-9DBC0F6C9146}"/>
                  </a:ext>
                </a:extLst>
              </p:cNvPr>
              <p:cNvGrpSpPr/>
              <p:nvPr/>
            </p:nvGrpSpPr>
            <p:grpSpPr>
              <a:xfrm>
                <a:off x="4496322" y="288881"/>
                <a:ext cx="321165" cy="339342"/>
                <a:chOff x="2432117" y="1131224"/>
                <a:chExt cx="321165" cy="339342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3891BE4-35D7-426C-9A6A-72A52A24854B}"/>
                    </a:ext>
                  </a:extLst>
                </p:cNvPr>
                <p:cNvSpPr/>
                <p:nvPr/>
              </p:nvSpPr>
              <p:spPr>
                <a:xfrm>
                  <a:off x="2432118" y="1244338"/>
                  <a:ext cx="321164" cy="226228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C5690A0C-FB95-454B-A82A-C459680047C9}"/>
                    </a:ext>
                  </a:extLst>
                </p:cNvPr>
                <p:cNvSpPr/>
                <p:nvPr/>
              </p:nvSpPr>
              <p:spPr>
                <a:xfrm>
                  <a:off x="2432117" y="1131224"/>
                  <a:ext cx="321164" cy="226228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394DD523-79DD-4DF7-B74F-31F3ECF62483}"/>
                </a:ext>
              </a:extLst>
            </p:cNvPr>
            <p:cNvCxnSpPr/>
            <p:nvPr/>
          </p:nvCxnSpPr>
          <p:spPr>
            <a:xfrm>
              <a:off x="2827020" y="1397000"/>
              <a:ext cx="41445" cy="1261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1F97749D-DA66-4C0E-A6FE-D1D59965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519066" y="1759364"/>
              <a:ext cx="401454" cy="89981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CFB8449-E283-42B8-80CF-222CC990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729566" y="1759364"/>
              <a:ext cx="401454" cy="89981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11425B8-B2E1-4DD3-B116-31C949EDB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838945" y="1759364"/>
              <a:ext cx="401454" cy="89981"/>
            </a:xfrm>
            <a:prstGeom prst="rect">
              <a:avLst/>
            </a:prstGeom>
          </p:spPr>
        </p:pic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85DB2929-BD05-4D95-A5C0-41C19D2C0E00}"/>
                </a:ext>
              </a:extLst>
            </p:cNvPr>
            <p:cNvCxnSpPr/>
            <p:nvPr/>
          </p:nvCxnSpPr>
          <p:spPr>
            <a:xfrm>
              <a:off x="2708214" y="3286760"/>
              <a:ext cx="1856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A3F30303-D6B8-4169-88A1-A7CA85C0F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877" y="3296320"/>
              <a:ext cx="0" cy="462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399C21F-8805-4432-BA91-48AAB6436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896" y="3176116"/>
              <a:ext cx="177669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DC1966F8-CEDB-4675-8E12-E46E8602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245" y="3421339"/>
              <a:ext cx="187695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003A59A-2B14-4566-9E5A-39C75107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38" y="5069840"/>
              <a:ext cx="0" cy="14633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29086220-A71E-4D97-A248-545B975B9B3E}"/>
                </a:ext>
              </a:extLst>
            </p:cNvPr>
            <p:cNvCxnSpPr>
              <a:cxnSpLocks/>
            </p:cNvCxnSpPr>
            <p:nvPr/>
          </p:nvCxnSpPr>
          <p:spPr>
            <a:xfrm>
              <a:off x="7036141" y="2658993"/>
              <a:ext cx="0" cy="390218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23D2AB76-EF72-4938-BCE5-730A547B3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6140" y="6533233"/>
              <a:ext cx="2682242" cy="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1924CB33-643C-42F6-8BF5-273670DEB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160" y="2679313"/>
              <a:ext cx="4024042" cy="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7" name="Picture 20">
              <a:extLst>
                <a:ext uri="{FF2B5EF4-FFF2-40B4-BE49-F238E27FC236}">
                  <a16:creationId xmlns:a16="http://schemas.microsoft.com/office/drawing/2014/main" id="{8C5ADB03-23CA-486E-84E2-62E0E0FBC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73" t="31292" r="28908" b="18000"/>
            <a:stretch/>
          </p:blipFill>
          <p:spPr bwMode="auto">
            <a:xfrm rot="16200000">
              <a:off x="3424443" y="3503735"/>
              <a:ext cx="2443766" cy="280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523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7D7D4E4-4B71-4203-A424-B13E5728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9" y="653277"/>
            <a:ext cx="90068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8118CA-670A-4635-8DD4-00C58C6E92D9}"/>
              </a:ext>
            </a:extLst>
          </p:cNvPr>
          <p:cNvSpPr/>
          <p:nvPr/>
        </p:nvSpPr>
        <p:spPr>
          <a:xfrm>
            <a:off x="4912936" y="268255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블루투스 연동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5698A-7589-40E3-92F9-1D7DABEA51FB}"/>
              </a:ext>
            </a:extLst>
          </p:cNvPr>
          <p:cNvSpPr/>
          <p:nvPr/>
        </p:nvSpPr>
        <p:spPr>
          <a:xfrm>
            <a:off x="4912936" y="312897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운동강도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FE3965-BF6C-4199-AFD6-383D61E272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2054" y="2905767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C89C64-3DC6-44EC-AC2A-7EA2640E695B}"/>
              </a:ext>
            </a:extLst>
          </p:cNvPr>
          <p:cNvSpPr txBox="1"/>
          <p:nvPr/>
        </p:nvSpPr>
        <p:spPr>
          <a:xfrm>
            <a:off x="645773" y="2725098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애플리케이션과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웨어러블</a:t>
            </a:r>
            <a:endParaRPr lang="en-US" altLang="ko-KR" sz="1200" b="1" dirty="0"/>
          </a:p>
          <a:p>
            <a:r>
              <a:rPr lang="ko-KR" altLang="en-US" sz="1200" b="1" dirty="0"/>
              <a:t>기기를 연결한다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30CE78-A062-4470-B4DE-6C6BE2CBDB78}"/>
              </a:ext>
            </a:extLst>
          </p:cNvPr>
          <p:cNvCxnSpPr/>
          <p:nvPr/>
        </p:nvCxnSpPr>
        <p:spPr>
          <a:xfrm flipH="1" flipV="1">
            <a:off x="2762054" y="3352191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A179C7-1332-4A9F-9C29-9D3909B4B9AB}"/>
              </a:ext>
            </a:extLst>
          </p:cNvPr>
          <p:cNvSpPr txBox="1"/>
          <p:nvPr/>
        </p:nvSpPr>
        <p:spPr>
          <a:xfrm>
            <a:off x="645773" y="316552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시 자신의 목표</a:t>
            </a:r>
            <a:endParaRPr lang="en-US" altLang="ko-KR" sz="1200" b="1" dirty="0"/>
          </a:p>
          <a:p>
            <a:r>
              <a:rPr lang="ko-KR" altLang="en-US" sz="1200" b="1" dirty="0"/>
              <a:t>기준을 설정한다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0DC508-149C-4A08-A8B9-7DF24CAE6CC3}"/>
              </a:ext>
            </a:extLst>
          </p:cNvPr>
          <p:cNvSpPr/>
          <p:nvPr/>
        </p:nvSpPr>
        <p:spPr>
          <a:xfrm>
            <a:off x="4912936" y="357540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 모드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C2AA21A-A9FD-4259-9171-B667C8623C19}"/>
              </a:ext>
            </a:extLst>
          </p:cNvPr>
          <p:cNvCxnSpPr/>
          <p:nvPr/>
        </p:nvCxnSpPr>
        <p:spPr>
          <a:xfrm flipH="1" flipV="1">
            <a:off x="2762054" y="3798616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60E7F-0CED-42B1-A1A3-45A71595B00B}"/>
              </a:ext>
            </a:extLst>
          </p:cNvPr>
          <p:cNvSpPr/>
          <p:nvPr/>
        </p:nvSpPr>
        <p:spPr>
          <a:xfrm>
            <a:off x="4912936" y="402182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일반 모드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4DCF-054F-4CE9-9062-632E06F0CFB6}"/>
              </a:ext>
            </a:extLst>
          </p:cNvPr>
          <p:cNvSpPr txBox="1"/>
          <p:nvPr/>
        </p:nvSpPr>
        <p:spPr>
          <a:xfrm>
            <a:off x="645773" y="3660116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상태로 전환한다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50BEBF-4A63-426A-9D92-AD24212C5E8B}"/>
              </a:ext>
            </a:extLst>
          </p:cNvPr>
          <p:cNvCxnSpPr>
            <a:cxnSpLocks/>
          </p:cNvCxnSpPr>
          <p:nvPr/>
        </p:nvCxnSpPr>
        <p:spPr>
          <a:xfrm flipH="1">
            <a:off x="6844875" y="3798615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F37AB-B244-4A19-A98D-AD14A587CE6B}"/>
              </a:ext>
            </a:extLst>
          </p:cNvPr>
          <p:cNvSpPr txBox="1"/>
          <p:nvPr/>
        </p:nvSpPr>
        <p:spPr>
          <a:xfrm>
            <a:off x="8995757" y="3560164"/>
            <a:ext cx="225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맥박 측정 시 </a:t>
            </a:r>
            <a:r>
              <a:rPr lang="en-US" altLang="ko-KR" sz="1200" b="1" dirty="0"/>
              <a:t>Warning</a:t>
            </a:r>
            <a:r>
              <a:rPr lang="ko-KR" altLang="en-US" sz="1200" b="1" dirty="0"/>
              <a:t> 상태에</a:t>
            </a:r>
            <a:endParaRPr lang="en-US" altLang="ko-KR" sz="1200" b="1" dirty="0"/>
          </a:p>
          <a:p>
            <a:r>
              <a:rPr lang="ko-KR" altLang="en-US" sz="1200" b="1" dirty="0"/>
              <a:t>대해 판단하지 않는다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0C0463-EF3E-4BF9-ACBF-EF4718F8B8FB}"/>
              </a:ext>
            </a:extLst>
          </p:cNvPr>
          <p:cNvCxnSpPr/>
          <p:nvPr/>
        </p:nvCxnSpPr>
        <p:spPr>
          <a:xfrm flipH="1" flipV="1">
            <a:off x="2762054" y="4245040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27CA2-FD00-4B43-9194-DA7589200EC8}"/>
              </a:ext>
            </a:extLst>
          </p:cNvPr>
          <p:cNvSpPr txBox="1"/>
          <p:nvPr/>
        </p:nvSpPr>
        <p:spPr>
          <a:xfrm>
            <a:off x="645773" y="410054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일반 상태로 전환한다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47FB3-993C-4EB5-964A-FA31E7FCAABB}"/>
              </a:ext>
            </a:extLst>
          </p:cNvPr>
          <p:cNvSpPr txBox="1"/>
          <p:nvPr/>
        </p:nvSpPr>
        <p:spPr>
          <a:xfrm>
            <a:off x="5396240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구성</a:t>
            </a:r>
            <a:endParaRPr lang="en-US" altLang="ko-KR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BD961-F276-4DD8-9912-13B5DA373BB4}"/>
              </a:ext>
            </a:extLst>
          </p:cNvPr>
          <p:cNvSpPr txBox="1"/>
          <p:nvPr/>
        </p:nvSpPr>
        <p:spPr>
          <a:xfrm>
            <a:off x="952747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이름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C581-D180-4F93-921B-79D93FA724CD}"/>
              </a:ext>
            </a:extLst>
          </p:cNvPr>
          <p:cNvSpPr txBox="1"/>
          <p:nvPr/>
        </p:nvSpPr>
        <p:spPr>
          <a:xfrm>
            <a:off x="9806018" y="1485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비고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19582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3846137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4119513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4119513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3823931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4119513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725208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3862438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3823931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4128940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3842538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5680474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489467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646627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415F0B0-ACF1-4420-B6B4-3A73403FB424}"/>
              </a:ext>
            </a:extLst>
          </p:cNvPr>
          <p:cNvSpPr/>
          <p:nvPr/>
        </p:nvSpPr>
        <p:spPr>
          <a:xfrm>
            <a:off x="6179820" y="3016080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5F7864-01AC-4629-858E-834CF9FDAE9C}"/>
              </a:ext>
            </a:extLst>
          </p:cNvPr>
          <p:cNvSpPr/>
          <p:nvPr/>
        </p:nvSpPr>
        <p:spPr>
          <a:xfrm>
            <a:off x="6542731" y="3065028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5753404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4128940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5749290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4551041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90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282805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556181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556181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260599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55618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36887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299106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260599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565608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279206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211714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133133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2902946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2190072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565608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2185958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987709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87CFEB-1555-48AC-AE92-473D25B6BEC7}"/>
              </a:ext>
            </a:extLst>
          </p:cNvPr>
          <p:cNvSpPr/>
          <p:nvPr/>
        </p:nvSpPr>
        <p:spPr>
          <a:xfrm>
            <a:off x="4482974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A4133-17D6-422B-BF3E-1B8DF5D90624}"/>
              </a:ext>
            </a:extLst>
          </p:cNvPr>
          <p:cNvSpPr/>
          <p:nvPr/>
        </p:nvSpPr>
        <p:spPr>
          <a:xfrm>
            <a:off x="4756350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902195-D8BF-490B-9ADD-A53AFEA6877A}"/>
              </a:ext>
            </a:extLst>
          </p:cNvPr>
          <p:cNvCxnSpPr>
            <a:cxnSpLocks/>
          </p:cNvCxnSpPr>
          <p:nvPr/>
        </p:nvCxnSpPr>
        <p:spPr>
          <a:xfrm>
            <a:off x="4756350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7588247-B17E-41F2-A0DA-9BC93F21FF68}"/>
              </a:ext>
            </a:extLst>
          </p:cNvPr>
          <p:cNvSpPr txBox="1"/>
          <p:nvPr/>
        </p:nvSpPr>
        <p:spPr>
          <a:xfrm>
            <a:off x="4460768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EC0735-04A2-4104-B13C-5755846D5055}"/>
              </a:ext>
            </a:extLst>
          </p:cNvPr>
          <p:cNvSpPr txBox="1"/>
          <p:nvPr/>
        </p:nvSpPr>
        <p:spPr>
          <a:xfrm>
            <a:off x="47563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5EB745-6BAB-4654-9E02-6B241524A45E}"/>
              </a:ext>
            </a:extLst>
          </p:cNvPr>
          <p:cNvSpPr txBox="1"/>
          <p:nvPr/>
        </p:nvSpPr>
        <p:spPr>
          <a:xfrm>
            <a:off x="7888919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578A14-9183-471A-BEF3-1C3ABD116BF3}"/>
              </a:ext>
            </a:extLst>
          </p:cNvPr>
          <p:cNvSpPr txBox="1"/>
          <p:nvPr/>
        </p:nvSpPr>
        <p:spPr>
          <a:xfrm>
            <a:off x="4499275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59647-6F2B-4616-9C26-94D16683C64C}"/>
              </a:ext>
            </a:extLst>
          </p:cNvPr>
          <p:cNvSpPr txBox="1"/>
          <p:nvPr/>
        </p:nvSpPr>
        <p:spPr>
          <a:xfrm>
            <a:off x="4460768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BDE9D638-359B-4671-9914-1320F314AF8C}"/>
              </a:ext>
            </a:extLst>
          </p:cNvPr>
          <p:cNvSpPr/>
          <p:nvPr/>
        </p:nvSpPr>
        <p:spPr>
          <a:xfrm>
            <a:off x="4765777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71643A-1CE2-42ED-BAF1-E1D939B5E928}"/>
              </a:ext>
            </a:extLst>
          </p:cNvPr>
          <p:cNvSpPr txBox="1"/>
          <p:nvPr/>
        </p:nvSpPr>
        <p:spPr>
          <a:xfrm>
            <a:off x="4479375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876904-FEE1-4382-A0D9-2E591FDC57BC}"/>
              </a:ext>
            </a:extLst>
          </p:cNvPr>
          <p:cNvSpPr txBox="1"/>
          <p:nvPr/>
        </p:nvSpPr>
        <p:spPr>
          <a:xfrm>
            <a:off x="631731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AF6328-69DF-4367-820F-732EA070C821}"/>
              </a:ext>
            </a:extLst>
          </p:cNvPr>
          <p:cNvSpPr txBox="1"/>
          <p:nvPr/>
        </p:nvSpPr>
        <p:spPr>
          <a:xfrm>
            <a:off x="5531507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D9F870-9C8E-4A27-A14E-E6EECE4DE7F7}"/>
              </a:ext>
            </a:extLst>
          </p:cNvPr>
          <p:cNvSpPr txBox="1"/>
          <p:nvPr/>
        </p:nvSpPr>
        <p:spPr>
          <a:xfrm>
            <a:off x="7103115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7CD9BA-254C-43A2-9333-FDC690EBFD1F}"/>
              </a:ext>
            </a:extLst>
          </p:cNvPr>
          <p:cNvSpPr/>
          <p:nvPr/>
        </p:nvSpPr>
        <p:spPr>
          <a:xfrm>
            <a:off x="6390241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EBB59A-FB4B-4A68-862B-F389FDC4CCF6}"/>
              </a:ext>
            </a:extLst>
          </p:cNvPr>
          <p:cNvCxnSpPr>
            <a:cxnSpLocks/>
          </p:cNvCxnSpPr>
          <p:nvPr/>
        </p:nvCxnSpPr>
        <p:spPr>
          <a:xfrm>
            <a:off x="4765777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68F3EB00-3A3E-4BBA-BD77-3F2704702397}"/>
              </a:ext>
            </a:extLst>
          </p:cNvPr>
          <p:cNvSpPr/>
          <p:nvPr/>
        </p:nvSpPr>
        <p:spPr>
          <a:xfrm>
            <a:off x="6386127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9F94439-202A-477C-8387-87A346A434C0}"/>
              </a:ext>
            </a:extLst>
          </p:cNvPr>
          <p:cNvSpPr/>
          <p:nvPr/>
        </p:nvSpPr>
        <p:spPr>
          <a:xfrm>
            <a:off x="6385918" y="3108960"/>
            <a:ext cx="1028700" cy="462915"/>
          </a:xfrm>
          <a:custGeom>
            <a:avLst/>
            <a:gdLst>
              <a:gd name="connsiteX0" fmla="*/ 0 w 1028700"/>
              <a:gd name="connsiteY0" fmla="*/ 417195 h 462915"/>
              <a:gd name="connsiteX1" fmla="*/ 70485 w 1028700"/>
              <a:gd name="connsiteY1" fmla="*/ 392430 h 462915"/>
              <a:gd name="connsiteX2" fmla="*/ 142875 w 1028700"/>
              <a:gd name="connsiteY2" fmla="*/ 459105 h 462915"/>
              <a:gd name="connsiteX3" fmla="*/ 213360 w 1028700"/>
              <a:gd name="connsiteY3" fmla="*/ 413385 h 462915"/>
              <a:gd name="connsiteX4" fmla="*/ 333375 w 1028700"/>
              <a:gd name="connsiteY4" fmla="*/ 400050 h 462915"/>
              <a:gd name="connsiteX5" fmla="*/ 369570 w 1028700"/>
              <a:gd name="connsiteY5" fmla="*/ 462915 h 462915"/>
              <a:gd name="connsiteX6" fmla="*/ 491490 w 1028700"/>
              <a:gd name="connsiteY6" fmla="*/ 384810 h 462915"/>
              <a:gd name="connsiteX7" fmla="*/ 521970 w 1028700"/>
              <a:gd name="connsiteY7" fmla="*/ 0 h 462915"/>
              <a:gd name="connsiteX8" fmla="*/ 521970 w 1028700"/>
              <a:gd name="connsiteY8" fmla="*/ 340995 h 462915"/>
              <a:gd name="connsiteX9" fmla="*/ 598170 w 1028700"/>
              <a:gd name="connsiteY9" fmla="*/ 386715 h 462915"/>
              <a:gd name="connsiteX10" fmla="*/ 662940 w 1028700"/>
              <a:gd name="connsiteY10" fmla="*/ 306705 h 462915"/>
              <a:gd name="connsiteX11" fmla="*/ 744855 w 1028700"/>
              <a:gd name="connsiteY11" fmla="*/ 344805 h 462915"/>
              <a:gd name="connsiteX12" fmla="*/ 845820 w 1028700"/>
              <a:gd name="connsiteY12" fmla="*/ 331470 h 462915"/>
              <a:gd name="connsiteX13" fmla="*/ 868680 w 1028700"/>
              <a:gd name="connsiteY13" fmla="*/ 40005 h 462915"/>
              <a:gd name="connsiteX14" fmla="*/ 893445 w 1028700"/>
              <a:gd name="connsiteY14" fmla="*/ 316230 h 462915"/>
              <a:gd name="connsiteX15" fmla="*/ 941070 w 1028700"/>
              <a:gd name="connsiteY15" fmla="*/ 316230 h 462915"/>
              <a:gd name="connsiteX16" fmla="*/ 1028700 w 1028700"/>
              <a:gd name="connsiteY16" fmla="*/ 38481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28700" h="462915">
                <a:moveTo>
                  <a:pt x="0" y="417195"/>
                </a:moveTo>
                <a:lnTo>
                  <a:pt x="70485" y="392430"/>
                </a:lnTo>
                <a:lnTo>
                  <a:pt x="142875" y="459105"/>
                </a:lnTo>
                <a:lnTo>
                  <a:pt x="213360" y="413385"/>
                </a:lnTo>
                <a:lnTo>
                  <a:pt x="333375" y="400050"/>
                </a:lnTo>
                <a:lnTo>
                  <a:pt x="369570" y="462915"/>
                </a:lnTo>
                <a:lnTo>
                  <a:pt x="491490" y="384810"/>
                </a:lnTo>
                <a:lnTo>
                  <a:pt x="521970" y="0"/>
                </a:lnTo>
                <a:lnTo>
                  <a:pt x="521970" y="340995"/>
                </a:lnTo>
                <a:lnTo>
                  <a:pt x="598170" y="386715"/>
                </a:lnTo>
                <a:lnTo>
                  <a:pt x="662940" y="306705"/>
                </a:lnTo>
                <a:lnTo>
                  <a:pt x="744855" y="344805"/>
                </a:lnTo>
                <a:lnTo>
                  <a:pt x="845820" y="331470"/>
                </a:lnTo>
                <a:lnTo>
                  <a:pt x="868680" y="40005"/>
                </a:lnTo>
                <a:lnTo>
                  <a:pt x="893445" y="316230"/>
                </a:lnTo>
                <a:lnTo>
                  <a:pt x="941070" y="316230"/>
                </a:lnTo>
                <a:lnTo>
                  <a:pt x="1028700" y="38481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D9B74-66C0-4CB6-A9CB-C2A92E1E11EA}"/>
              </a:ext>
            </a:extLst>
          </p:cNvPr>
          <p:cNvSpPr txBox="1"/>
          <p:nvPr/>
        </p:nvSpPr>
        <p:spPr>
          <a:xfrm>
            <a:off x="5147553" y="502860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심박에서</a:t>
            </a:r>
            <a:r>
              <a:rPr lang="ko-KR" altLang="en-US" dirty="0"/>
              <a:t> 별 다른 문제가</a:t>
            </a:r>
            <a:endParaRPr lang="en-US" altLang="ko-KR" dirty="0"/>
          </a:p>
          <a:p>
            <a:r>
              <a:rPr lang="ko-KR" altLang="en-US" dirty="0"/>
              <a:t>발견되지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4EAAD-7295-41F5-85A3-729F701C0DEC}"/>
              </a:ext>
            </a:extLst>
          </p:cNvPr>
          <p:cNvSpPr txBox="1"/>
          <p:nvPr/>
        </p:nvSpPr>
        <p:spPr>
          <a:xfrm>
            <a:off x="5313023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22A8FC1-EB85-420E-ADC0-D94536939619}"/>
              </a:ext>
            </a:extLst>
          </p:cNvPr>
          <p:cNvSpPr txBox="1"/>
          <p:nvPr/>
        </p:nvSpPr>
        <p:spPr>
          <a:xfrm>
            <a:off x="1079198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80B03E93-9B12-4ACB-B5C1-DE804E9E9B8D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4690521"/>
          <a:ext cx="3397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20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1698920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일반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안정 상태의 맥박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부정맥 의심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7472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2D872F-BCB6-4B35-8FE7-C2CB3958121D}"/>
              </a:ext>
            </a:extLst>
          </p:cNvPr>
          <p:cNvCxnSpPr/>
          <p:nvPr/>
        </p:nvCxnSpPr>
        <p:spPr>
          <a:xfrm>
            <a:off x="9040306" y="4873658"/>
            <a:ext cx="968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33A1720-0EB6-47A9-8815-6D9A9DCAF02D}"/>
              </a:ext>
            </a:extLst>
          </p:cNvPr>
          <p:cNvCxnSpPr/>
          <p:nvPr/>
        </p:nvCxnSpPr>
        <p:spPr>
          <a:xfrm>
            <a:off x="9040306" y="5241303"/>
            <a:ext cx="968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7BD2A7C-8771-494F-99D3-D443BEA723E1}"/>
              </a:ext>
            </a:extLst>
          </p:cNvPr>
          <p:cNvCxnSpPr/>
          <p:nvPr/>
        </p:nvCxnSpPr>
        <p:spPr>
          <a:xfrm>
            <a:off x="9040306" y="5599521"/>
            <a:ext cx="96856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34FE75-D9F2-47D2-BAE4-AC9E59E8A035}"/>
              </a:ext>
            </a:extLst>
          </p:cNvPr>
          <p:cNvCxnSpPr>
            <a:cxnSpLocks/>
          </p:cNvCxnSpPr>
          <p:nvPr/>
        </p:nvCxnSpPr>
        <p:spPr>
          <a:xfrm>
            <a:off x="565608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536EDE-CC9F-4CB2-AC8A-AD4E91FFA7D8}"/>
              </a:ext>
            </a:extLst>
          </p:cNvPr>
          <p:cNvSpPr txBox="1"/>
          <p:nvPr/>
        </p:nvSpPr>
        <p:spPr>
          <a:xfrm>
            <a:off x="252429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F4AF3A-16AD-4CCA-A3D8-8EF44889ADBE}"/>
              </a:ext>
            </a:extLst>
          </p:cNvPr>
          <p:cNvCxnSpPr>
            <a:cxnSpLocks/>
          </p:cNvCxnSpPr>
          <p:nvPr/>
        </p:nvCxnSpPr>
        <p:spPr>
          <a:xfrm>
            <a:off x="565608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25C17D6-AD1E-4E46-864F-EEA957B9FB0D}"/>
              </a:ext>
            </a:extLst>
          </p:cNvPr>
          <p:cNvSpPr txBox="1"/>
          <p:nvPr/>
        </p:nvSpPr>
        <p:spPr>
          <a:xfrm>
            <a:off x="279206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BF5579-1C9C-4FDB-BBF8-DA73EABE5D9B}"/>
              </a:ext>
            </a:extLst>
          </p:cNvPr>
          <p:cNvCxnSpPr>
            <a:cxnSpLocks/>
          </p:cNvCxnSpPr>
          <p:nvPr/>
        </p:nvCxnSpPr>
        <p:spPr>
          <a:xfrm>
            <a:off x="4765777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B72C7E2-0A03-46A0-868E-F6D9F59363E5}"/>
              </a:ext>
            </a:extLst>
          </p:cNvPr>
          <p:cNvSpPr txBox="1"/>
          <p:nvPr/>
        </p:nvSpPr>
        <p:spPr>
          <a:xfrm>
            <a:off x="4452598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09D2F3-40C9-4C2A-853F-52EDCB858730}"/>
              </a:ext>
            </a:extLst>
          </p:cNvPr>
          <p:cNvCxnSpPr>
            <a:cxnSpLocks/>
          </p:cNvCxnSpPr>
          <p:nvPr/>
        </p:nvCxnSpPr>
        <p:spPr>
          <a:xfrm>
            <a:off x="4765777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9C35681-D01D-482C-A3D2-A671A5DDC9A8}"/>
              </a:ext>
            </a:extLst>
          </p:cNvPr>
          <p:cNvSpPr txBox="1"/>
          <p:nvPr/>
        </p:nvSpPr>
        <p:spPr>
          <a:xfrm>
            <a:off x="4479375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84EE34-759E-4503-BE18-46598B44DA20}"/>
              </a:ext>
            </a:extLst>
          </p:cNvPr>
          <p:cNvCxnSpPr/>
          <p:nvPr/>
        </p:nvCxnSpPr>
        <p:spPr>
          <a:xfrm>
            <a:off x="9040306" y="6001857"/>
            <a:ext cx="9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26">
            <a:extLst>
              <a:ext uri="{FF2B5EF4-FFF2-40B4-BE49-F238E27FC236}">
                <a16:creationId xmlns:a16="http://schemas.microsoft.com/office/drawing/2014/main" id="{A7C6FD2A-C6AA-4B3B-94E5-E937C9AC3A18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702218"/>
          <a:ext cx="3397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57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2022583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일상 생활 속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운동기능을 사용한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49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0DB2E340-9940-44BB-8F1A-57B7F94AB621}"/>
              </a:ext>
            </a:extLst>
          </p:cNvPr>
          <p:cNvGrpSpPr/>
          <p:nvPr/>
        </p:nvGrpSpPr>
        <p:grpSpPr>
          <a:xfrm>
            <a:off x="1219389" y="2044709"/>
            <a:ext cx="335280" cy="674624"/>
            <a:chOff x="1231392" y="2092960"/>
            <a:chExt cx="335280" cy="67462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D826B41-2EC9-4C7E-9833-EFC09FE5110D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381B179-055F-4380-879D-BB3DE35B8E50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4D6D1FC-2363-4315-9D33-5E53CFD9962D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1D22C0-6606-4227-993A-2C258D13EA6A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38CDF9A-6439-4EDD-94B1-BAB4D285A455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17FE67A-2B6C-4AF4-9EE7-DC4C16C91411}"/>
              </a:ext>
            </a:extLst>
          </p:cNvPr>
          <p:cNvSpPr txBox="1"/>
          <p:nvPr/>
        </p:nvSpPr>
        <p:spPr>
          <a:xfrm>
            <a:off x="1056750" y="2742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사용자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50F9877-4335-499E-90DF-4DB00BF7FB2B}"/>
              </a:ext>
            </a:extLst>
          </p:cNvPr>
          <p:cNvGrpSpPr/>
          <p:nvPr/>
        </p:nvGrpSpPr>
        <p:grpSpPr>
          <a:xfrm>
            <a:off x="1219389" y="3686993"/>
            <a:ext cx="335280" cy="674624"/>
            <a:chOff x="1231392" y="2092960"/>
            <a:chExt cx="335280" cy="67462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7A6AA3F-5076-4AF4-96FC-067473D82391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DB2FF6B-EA80-4030-A8EC-404A72C580BF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78B91D6-F8E5-40E0-90B7-555189F764D8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ED1621E-2E0C-4BC8-ABA1-FA37B7001D68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9789D6A-C837-4BCD-96F3-D0A0E4EA4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146BF23-E296-42D5-9D39-95B24C4BC5AA}"/>
              </a:ext>
            </a:extLst>
          </p:cNvPr>
          <p:cNvSpPr txBox="1"/>
          <p:nvPr/>
        </p:nvSpPr>
        <p:spPr>
          <a:xfrm>
            <a:off x="1056750" y="43852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57C044-4C08-4299-8AD6-89465162EE0E}"/>
              </a:ext>
            </a:extLst>
          </p:cNvPr>
          <p:cNvSpPr/>
          <p:nvPr/>
        </p:nvSpPr>
        <p:spPr>
          <a:xfrm>
            <a:off x="1923068" y="141402"/>
            <a:ext cx="10045401" cy="652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73B88FB-4091-48CE-9310-03F20507B16D}"/>
              </a:ext>
            </a:extLst>
          </p:cNvPr>
          <p:cNvSpPr/>
          <p:nvPr/>
        </p:nvSpPr>
        <p:spPr>
          <a:xfrm>
            <a:off x="3023762" y="1111456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신체정보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7CFA978-7ECD-48DD-BE74-A7D709FFE624}"/>
              </a:ext>
            </a:extLst>
          </p:cNvPr>
          <p:cNvSpPr/>
          <p:nvPr/>
        </p:nvSpPr>
        <p:spPr>
          <a:xfrm>
            <a:off x="3023762" y="1777128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모드 전환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FBFC5B8-89CD-41CA-A750-9134AD26657F}"/>
              </a:ext>
            </a:extLst>
          </p:cNvPr>
          <p:cNvSpPr/>
          <p:nvPr/>
        </p:nvSpPr>
        <p:spPr>
          <a:xfrm>
            <a:off x="3023762" y="2473782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0512031-3AF1-4EA9-9297-9843A3F40A91}"/>
              </a:ext>
            </a:extLst>
          </p:cNvPr>
          <p:cNvSpPr/>
          <p:nvPr/>
        </p:nvSpPr>
        <p:spPr>
          <a:xfrm>
            <a:off x="3023762" y="3127127"/>
            <a:ext cx="153881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기기 연동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CE9BCB3-D74E-4FC0-AD1B-737E71AF4A94}"/>
              </a:ext>
            </a:extLst>
          </p:cNvPr>
          <p:cNvSpPr/>
          <p:nvPr/>
        </p:nvSpPr>
        <p:spPr>
          <a:xfrm>
            <a:off x="5784916" y="1730393"/>
            <a:ext cx="1925310" cy="584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최대 심박수 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F2381-FC0F-4C4C-BB84-01A20B1F5312}"/>
              </a:ext>
            </a:extLst>
          </p:cNvPr>
          <p:cNvSpPr txBox="1"/>
          <p:nvPr/>
        </p:nvSpPr>
        <p:spPr>
          <a:xfrm>
            <a:off x="12209476" y="439922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0249B1-2FAD-4C22-A8E9-50AD0496589F}"/>
              </a:ext>
            </a:extLst>
          </p:cNvPr>
          <p:cNvSpPr txBox="1"/>
          <p:nvPr/>
        </p:nvSpPr>
        <p:spPr>
          <a:xfrm>
            <a:off x="12160708" y="5515386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4DA434D-B07B-469D-9BDE-3246E2BF4384}"/>
              </a:ext>
            </a:extLst>
          </p:cNvPr>
          <p:cNvCxnSpPr>
            <a:cxnSpLocks/>
          </p:cNvCxnSpPr>
          <p:nvPr/>
        </p:nvCxnSpPr>
        <p:spPr>
          <a:xfrm>
            <a:off x="12407891" y="4914529"/>
            <a:ext cx="6006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5F716AB-9B9D-41B0-B942-E9FF5C325201}"/>
              </a:ext>
            </a:extLst>
          </p:cNvPr>
          <p:cNvCxnSpPr>
            <a:cxnSpLocks/>
          </p:cNvCxnSpPr>
          <p:nvPr/>
        </p:nvCxnSpPr>
        <p:spPr>
          <a:xfrm>
            <a:off x="12223601" y="5245908"/>
            <a:ext cx="11073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2549</Words>
  <Application>Microsoft Office PowerPoint</Application>
  <PresentationFormat>와이드스크린</PresentationFormat>
  <Paragraphs>599</Paragraphs>
  <Slides>58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a타이틀고딕2</vt:lpstr>
      <vt:lpstr>a타이틀고딕4</vt:lpstr>
      <vt:lpstr>THE정고딕150</vt:lpstr>
      <vt:lpstr>맑은 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60</cp:revision>
  <dcterms:created xsi:type="dcterms:W3CDTF">2019-09-16T04:09:28Z</dcterms:created>
  <dcterms:modified xsi:type="dcterms:W3CDTF">2020-02-13T07:51:24Z</dcterms:modified>
</cp:coreProperties>
</file>