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8"/>
  </p:notesMasterIdLst>
  <p:sldIdLst>
    <p:sldId id="276" r:id="rId2"/>
    <p:sldId id="270" r:id="rId3"/>
    <p:sldId id="267" r:id="rId4"/>
    <p:sldId id="269" r:id="rId5"/>
    <p:sldId id="283" r:id="rId6"/>
    <p:sldId id="277" r:id="rId7"/>
    <p:sldId id="265" r:id="rId8"/>
    <p:sldId id="278" r:id="rId9"/>
    <p:sldId id="279" r:id="rId10"/>
    <p:sldId id="266" r:id="rId11"/>
    <p:sldId id="272" r:id="rId12"/>
    <p:sldId id="268" r:id="rId13"/>
    <p:sldId id="281" r:id="rId14"/>
    <p:sldId id="282" r:id="rId15"/>
    <p:sldId id="280"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ita jain" initials="yj" lastIdx="0" clrIdx="0">
    <p:extLst/>
  </p:cmAuthor>
  <p:cmAuthor id="2" name="yogita jain" initials="yj [2]"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05DC6-F593-9841-B830-9B49B6061BCA}" type="datetimeFigureOut">
              <a:rPr lang="en-US" smtClean="0"/>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6D474-8CF4-8246-AE5F-589D30F72FA2}" type="slidenum">
              <a:rPr lang="en-US" smtClean="0"/>
              <a:t>‹#›</a:t>
            </a:fld>
            <a:endParaRPr lang="en-US"/>
          </a:p>
        </p:txBody>
      </p:sp>
    </p:spTree>
    <p:extLst>
      <p:ext uri="{BB962C8B-B14F-4D97-AF65-F5344CB8AC3E}">
        <p14:creationId xmlns:p14="http://schemas.microsoft.com/office/powerpoint/2010/main" val="10151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81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919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38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76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27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241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851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02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2/10/2017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1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337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2/10/2017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9228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jajsweta/DataScienceNotebooks"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hub.docker.com/r/sweta/datasciencenotebook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swetabajaj" TargetMode="External"/><Relationship Id="rId7" Type="http://schemas.openxmlformats.org/officeDocument/2006/relationships/hyperlink" Target="https://www.linkedin.com/in/antriksh-sharma-64802383" TargetMode="External"/><Relationship Id="rId2" Type="http://schemas.openxmlformats.org/officeDocument/2006/relationships/hyperlink" Target="mailto:bajaj.sw@husky.neu.edu" TargetMode="External"/><Relationship Id="rId1" Type="http://schemas.openxmlformats.org/officeDocument/2006/relationships/slideLayout" Target="../slideLayouts/slideLayout2.xml"/><Relationship Id="rId6" Type="http://schemas.openxmlformats.org/officeDocument/2006/relationships/hyperlink" Target="mailto:antriksh.a@husky.neu.edu" TargetMode="External"/><Relationship Id="rId5" Type="http://schemas.openxmlformats.org/officeDocument/2006/relationships/hyperlink" Target="https://www.linkedin.com/in/yogita-jain" TargetMode="External"/><Relationship Id="rId4" Type="http://schemas.openxmlformats.org/officeDocument/2006/relationships/hyperlink" Target="mailto:jain.yo@husky.neu.edu"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wjxpng6jYs" TargetMode="External"/><Relationship Id="rId3" Type="http://schemas.openxmlformats.org/officeDocument/2006/relationships/hyperlink" Target="https://cloud.google.com/compute/docs/containers/" TargetMode="External"/><Relationship Id="rId7" Type="http://schemas.openxmlformats.org/officeDocument/2006/relationships/hyperlink" Target="https://azure.microsoft.com/en-us/services/container-service/" TargetMode="External"/><Relationship Id="rId2" Type="http://schemas.openxmlformats.org/officeDocument/2006/relationships/hyperlink" Target="https://docs.docker.com/" TargetMode="External"/><Relationship Id="rId1" Type="http://schemas.openxmlformats.org/officeDocument/2006/relationships/slideLayout" Target="../slideLayouts/slideLayout2.xml"/><Relationship Id="rId6" Type="http://schemas.openxmlformats.org/officeDocument/2006/relationships/hyperlink" Target="https://console.ng.bluemix.net/docs/" TargetMode="External"/><Relationship Id="rId5" Type="http://schemas.openxmlformats.org/officeDocument/2006/relationships/hyperlink" Target="https://blogs.msdn.microsoft.com/uk_faculty_connection/2016/09/23/getting-started-with-docker-and-container-services/" TargetMode="External"/><Relationship Id="rId4" Type="http://schemas.openxmlformats.org/officeDocument/2006/relationships/hyperlink" Target="https://rominirani.com/docker-machine-to-control-docker-hosts-on-google-cloud-3a48b46809dc?gi=fc4ebe9a44c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DOCKER ON CLOUD</a:t>
            </a:r>
            <a:endParaRPr lang="en-US" dirty="0"/>
          </a:p>
        </p:txBody>
      </p:sp>
      <p:pic>
        <p:nvPicPr>
          <p:cNvPr id="4" name="Content Placeholder 3"/>
          <p:cNvPicPr>
            <a:picLocks noGrp="1" noChangeAspect="1"/>
          </p:cNvPicPr>
          <p:nvPr>
            <p:ph idx="1"/>
          </p:nvPr>
        </p:nvPicPr>
        <p:blipFill>
          <a:blip r:embed="rId2"/>
          <a:stretch>
            <a:fillRect/>
          </a:stretch>
        </p:blipFill>
        <p:spPr>
          <a:xfrm>
            <a:off x="9187962" y="286603"/>
            <a:ext cx="1967718" cy="1748595"/>
          </a:xfrm>
          <a:prstGeom prst="rect">
            <a:avLst/>
          </a:prstGeom>
        </p:spPr>
      </p:pic>
      <p:sp>
        <p:nvSpPr>
          <p:cNvPr id="5" name="TextBox 4"/>
          <p:cNvSpPr txBox="1"/>
          <p:nvPr/>
        </p:nvSpPr>
        <p:spPr>
          <a:xfrm>
            <a:off x="304800" y="3572933"/>
            <a:ext cx="11226800" cy="2862322"/>
          </a:xfrm>
          <a:prstGeom prst="rect">
            <a:avLst/>
          </a:prstGeom>
          <a:noFill/>
        </p:spPr>
        <p:txBody>
          <a:bodyPr wrap="square" rtlCol="0">
            <a:spAutoFit/>
          </a:bodyPr>
          <a:lstStyle/>
          <a:p>
            <a:r>
              <a:rPr lang="en-US" sz="2000" b="1" dirty="0">
                <a:cs typeface="Calibri" panose="020F0502020204030204" pitchFamily="34" charset="0"/>
              </a:rPr>
              <a:t>ADVANCES IN DATA SCIENCES</a:t>
            </a:r>
          </a:p>
          <a:p>
            <a:r>
              <a:rPr lang="en-US" sz="2000" dirty="0">
                <a:ea typeface="Arial" charset="0"/>
                <a:cs typeface="Arial" charset="0"/>
              </a:rPr>
              <a:t>YOGITA JAIN</a:t>
            </a:r>
          </a:p>
          <a:p>
            <a:r>
              <a:rPr lang="en-US" sz="2000" dirty="0">
                <a:ea typeface="Arial" charset="0"/>
                <a:cs typeface="Arial" charset="0"/>
              </a:rPr>
              <a:t>ANTRIKSH ANTRIKSH </a:t>
            </a:r>
          </a:p>
          <a:p>
            <a:r>
              <a:rPr lang="en-US" sz="2000" dirty="0">
                <a:ea typeface="Arial" charset="0"/>
                <a:cs typeface="Arial" charset="0"/>
              </a:rPr>
              <a:t>SWETA BAJAJ</a:t>
            </a:r>
          </a:p>
          <a:p>
            <a:endParaRPr lang="en-US" sz="2000" dirty="0"/>
          </a:p>
          <a:p>
            <a:r>
              <a:rPr lang="en-US" sz="2000" dirty="0"/>
              <a:t> GitHub: </a:t>
            </a:r>
            <a:r>
              <a:rPr lang="en-US" sz="2000" dirty="0">
                <a:hlinkClick r:id="rId3"/>
              </a:rPr>
              <a:t>https://github.com/bajajsweta/DataScienceNotebooks</a:t>
            </a:r>
            <a:endParaRPr lang="en-US" sz="2000" dirty="0"/>
          </a:p>
          <a:p>
            <a:r>
              <a:rPr lang="en-US" sz="2000" dirty="0"/>
              <a:t> </a:t>
            </a:r>
            <a:r>
              <a:rPr lang="en-US" sz="2000" dirty="0" err="1"/>
              <a:t>DockerHub</a:t>
            </a:r>
            <a:r>
              <a:rPr lang="en-US" sz="2000" dirty="0"/>
              <a:t>: </a:t>
            </a:r>
            <a:r>
              <a:rPr lang="en-US" sz="2000" dirty="0">
                <a:hlinkClick r:id="rId4"/>
              </a:rPr>
              <a:t>https://hub.docker.com/r/sweta/datasciencenotebooks/</a:t>
            </a:r>
            <a:endParaRPr lang="en-US" sz="2000" dirty="0"/>
          </a:p>
          <a:p>
            <a:endParaRPr lang="en-US" sz="2000" dirty="0"/>
          </a:p>
          <a:p>
            <a:r>
              <a:rPr lang="en-US" sz="2000" b="1" dirty="0">
                <a:cs typeface="Calibri" panose="020F0502020204030204" pitchFamily="34" charset="0"/>
              </a:rPr>
              <a:t>Under the guidance of Professor Srikanth Krishnamurthy</a:t>
            </a:r>
          </a:p>
        </p:txBody>
      </p:sp>
    </p:spTree>
    <p:extLst>
      <p:ext uri="{BB962C8B-B14F-4D97-AF65-F5344CB8AC3E}">
        <p14:creationId xmlns:p14="http://schemas.microsoft.com/office/powerpoint/2010/main" val="37659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Configuration Steps</a:t>
            </a:r>
          </a:p>
        </p:txBody>
      </p:sp>
      <p:sp>
        <p:nvSpPr>
          <p:cNvPr id="4" name="Content Placeholder 2"/>
          <p:cNvSpPr>
            <a:spLocks noGrp="1"/>
          </p:cNvSpPr>
          <p:nvPr>
            <p:ph idx="1"/>
          </p:nvPr>
        </p:nvSpPr>
        <p:spPr>
          <a:xfrm>
            <a:off x="997527" y="1845734"/>
            <a:ext cx="4387273" cy="4023360"/>
          </a:xfrm>
        </p:spPr>
        <p:txBody>
          <a:bodyPr>
            <a:normAutofit fontScale="85000" lnSpcReduction="20000"/>
          </a:bodyPr>
          <a:lstStyle/>
          <a:p>
            <a:pPr>
              <a:lnSpc>
                <a:spcPct val="110000"/>
              </a:lnSpc>
              <a:buFont typeface="Wingdings" panose="05000000000000000000" pitchFamily="2" charset="2"/>
              <a:buChar char="Ø"/>
            </a:pPr>
            <a:r>
              <a:rPr lang="en-US" sz="2900" dirty="0"/>
              <a:t>Once the instance is running, connect to the SSH client.</a:t>
            </a:r>
          </a:p>
          <a:p>
            <a:pPr>
              <a:lnSpc>
                <a:spcPct val="110000"/>
              </a:lnSpc>
              <a:buFont typeface="Wingdings" panose="05000000000000000000" pitchFamily="2" charset="2"/>
              <a:buChar char="Ø"/>
            </a:pPr>
            <a:r>
              <a:rPr lang="en-US" sz="2900" dirty="0"/>
              <a:t>Type docker –v to check the version of Docker installed.</a:t>
            </a:r>
          </a:p>
          <a:p>
            <a:pPr>
              <a:lnSpc>
                <a:spcPct val="110000"/>
              </a:lnSpc>
              <a:buFont typeface="Wingdings" panose="05000000000000000000" pitchFamily="2" charset="2"/>
              <a:buChar char="Ø"/>
            </a:pPr>
            <a:r>
              <a:rPr lang="en-US" sz="2900" dirty="0"/>
              <a:t>Login into the Docker account using</a:t>
            </a:r>
          </a:p>
          <a:p>
            <a:pPr>
              <a:lnSpc>
                <a:spcPct val="110000"/>
              </a:lnSpc>
              <a:buFont typeface="Wingdings" panose="05000000000000000000" pitchFamily="2" charset="2"/>
              <a:buChar char="Ø"/>
            </a:pPr>
            <a:r>
              <a:rPr lang="en-US" sz="2900" dirty="0"/>
              <a:t>Now you can pull the docker images or file from the docker hub.</a:t>
            </a:r>
          </a:p>
          <a:p>
            <a:pPr>
              <a:buFont typeface="Wingdings" panose="05000000000000000000" pitchFamily="2" charset="2"/>
              <a:buChar char="Ø"/>
            </a:pP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491" y="1845734"/>
            <a:ext cx="6777625" cy="4496700"/>
          </a:xfrm>
          <a:prstGeom prst="rect">
            <a:avLst/>
          </a:prstGeom>
        </p:spPr>
      </p:pic>
      <p:pic>
        <p:nvPicPr>
          <p:cNvPr id="5" name="Picture 4"/>
          <p:cNvPicPr>
            <a:picLocks noChangeAspect="1"/>
          </p:cNvPicPr>
          <p:nvPr/>
        </p:nvPicPr>
        <p:blipFill>
          <a:blip r:embed="rId3"/>
          <a:stretch>
            <a:fillRect/>
          </a:stretch>
        </p:blipFill>
        <p:spPr>
          <a:xfrm>
            <a:off x="8453336" y="36944"/>
            <a:ext cx="3723856" cy="1828800"/>
          </a:xfrm>
          <a:prstGeom prst="rect">
            <a:avLst/>
          </a:prstGeom>
        </p:spPr>
      </p:pic>
    </p:spTree>
    <p:extLst>
      <p:ext uri="{BB962C8B-B14F-4D97-AF65-F5344CB8AC3E}">
        <p14:creationId xmlns:p14="http://schemas.microsoft.com/office/powerpoint/2010/main" val="324459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IBM Bluemix</a:t>
            </a:r>
            <a:endParaRPr lang="en-IN" dirty="0"/>
          </a:p>
        </p:txBody>
      </p:sp>
      <p:sp>
        <p:nvSpPr>
          <p:cNvPr id="3" name="Content Placeholder 2"/>
          <p:cNvSpPr>
            <a:spLocks noGrp="1"/>
          </p:cNvSpPr>
          <p:nvPr>
            <p:ph idx="1"/>
          </p:nvPr>
        </p:nvSpPr>
        <p:spPr>
          <a:xfrm>
            <a:off x="1097280" y="1938786"/>
            <a:ext cx="4311299" cy="3707785"/>
          </a:xfrm>
        </p:spPr>
        <p:txBody>
          <a:bodyPr>
            <a:normAutofit fontScale="77500" lnSpcReduction="20000"/>
          </a:bodyPr>
          <a:lstStyle/>
          <a:p>
            <a:pPr>
              <a:lnSpc>
                <a:spcPct val="100000"/>
              </a:lnSpc>
              <a:buFont typeface="Wingdings" panose="05000000000000000000" pitchFamily="2" charset="2"/>
              <a:buChar char="Ø"/>
            </a:pPr>
            <a:r>
              <a:rPr lang="en-US" sz="2500" dirty="0"/>
              <a:t>IBM Bluemix is a cloud platform as a service (</a:t>
            </a:r>
            <a:r>
              <a:rPr lang="en-US" sz="2500" dirty="0" err="1"/>
              <a:t>Paas</a:t>
            </a:r>
            <a:r>
              <a:rPr lang="en-US" sz="2500" dirty="0"/>
              <a:t>) developed by IBM.</a:t>
            </a:r>
          </a:p>
          <a:p>
            <a:pPr>
              <a:lnSpc>
                <a:spcPct val="100000"/>
              </a:lnSpc>
              <a:buFont typeface="Wingdings" panose="05000000000000000000" pitchFamily="2" charset="2"/>
              <a:buChar char="Ø"/>
            </a:pPr>
            <a:r>
              <a:rPr lang="en-US" sz="2500" dirty="0"/>
              <a:t>Supports several programming languages and services as well as integrated DevOps to build, run, deploy and manage applications on the cloud.</a:t>
            </a:r>
          </a:p>
          <a:p>
            <a:pPr>
              <a:lnSpc>
                <a:spcPct val="100000"/>
              </a:lnSpc>
              <a:buFont typeface="Wingdings" panose="05000000000000000000" pitchFamily="2" charset="2"/>
              <a:buChar char="Ø"/>
            </a:pPr>
            <a:r>
              <a:rPr lang="en-US" sz="2500" dirty="0"/>
              <a:t>Based on Cloud Foundry open technology and runs on </a:t>
            </a:r>
            <a:r>
              <a:rPr lang="en-US" sz="2500" dirty="0" err="1"/>
              <a:t>SoftLayer</a:t>
            </a:r>
            <a:r>
              <a:rPr lang="en-US" sz="2500" dirty="0"/>
              <a:t> infrastructure.</a:t>
            </a:r>
          </a:p>
          <a:p>
            <a:pPr>
              <a:lnSpc>
                <a:spcPct val="100000"/>
              </a:lnSpc>
              <a:buFont typeface="Wingdings" panose="05000000000000000000" pitchFamily="2" charset="2"/>
              <a:buChar char="Ø"/>
            </a:pPr>
            <a:r>
              <a:rPr lang="en-US" sz="2500" dirty="0"/>
              <a:t>Bluemix delivers enterprise-level services that can easily integrate with your cloud applications without you needing to know how to install or configure them</a:t>
            </a:r>
          </a:p>
          <a:p>
            <a:endParaRPr lang="en-IN" dirty="0"/>
          </a:p>
        </p:txBody>
      </p:sp>
      <p:pic>
        <p:nvPicPr>
          <p:cNvPr id="9" name="Picture 8"/>
          <p:cNvPicPr>
            <a:picLocks noChangeAspect="1"/>
          </p:cNvPicPr>
          <p:nvPr/>
        </p:nvPicPr>
        <p:blipFill>
          <a:blip r:embed="rId2"/>
          <a:stretch>
            <a:fillRect/>
          </a:stretch>
        </p:blipFill>
        <p:spPr>
          <a:xfrm>
            <a:off x="9332186" y="422159"/>
            <a:ext cx="2413697" cy="1179643"/>
          </a:xfrm>
          <a:prstGeom prst="rect">
            <a:avLst/>
          </a:prstGeom>
        </p:spPr>
      </p:pic>
      <p:pic>
        <p:nvPicPr>
          <p:cNvPr id="5" name="Picture 4"/>
          <p:cNvPicPr/>
          <p:nvPr/>
        </p:nvPicPr>
        <p:blipFill>
          <a:blip r:embed="rId3"/>
          <a:stretch>
            <a:fillRect/>
          </a:stretch>
        </p:blipFill>
        <p:spPr>
          <a:xfrm>
            <a:off x="6425738" y="2103120"/>
            <a:ext cx="5432251" cy="3645927"/>
          </a:xfrm>
          <a:prstGeom prst="rect">
            <a:avLst/>
          </a:prstGeom>
        </p:spPr>
      </p:pic>
    </p:spTree>
    <p:extLst>
      <p:ext uri="{BB962C8B-B14F-4D97-AF65-F5344CB8AC3E}">
        <p14:creationId xmlns:p14="http://schemas.microsoft.com/office/powerpoint/2010/main" val="8264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Configuration Steps</a:t>
            </a:r>
          </a:p>
        </p:txBody>
      </p:sp>
      <p:pic>
        <p:nvPicPr>
          <p:cNvPr id="4" name="Content Placeholder 3"/>
          <p:cNvPicPr>
            <a:picLocks noGrp="1" noChangeAspect="1"/>
          </p:cNvPicPr>
          <p:nvPr>
            <p:ph idx="1"/>
          </p:nvPr>
        </p:nvPicPr>
        <p:blipFill>
          <a:blip r:embed="rId2"/>
          <a:stretch>
            <a:fillRect/>
          </a:stretch>
        </p:blipFill>
        <p:spPr>
          <a:xfrm>
            <a:off x="7370618" y="1893961"/>
            <a:ext cx="4102286" cy="2219469"/>
          </a:xfrm>
          <a:prstGeom prst="rect">
            <a:avLst/>
          </a:prstGeom>
        </p:spPr>
      </p:pic>
      <p:sp>
        <p:nvSpPr>
          <p:cNvPr id="7" name="Content Placeholder 2"/>
          <p:cNvSpPr txBox="1">
            <a:spLocks/>
          </p:cNvSpPr>
          <p:nvPr/>
        </p:nvSpPr>
        <p:spPr>
          <a:xfrm>
            <a:off x="1097280" y="1863004"/>
            <a:ext cx="6273338" cy="45008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Login into blue mix using command line and check applications and Services</a:t>
            </a:r>
          </a:p>
          <a:p>
            <a:pPr>
              <a:buFont typeface="Wingdings" panose="05000000000000000000" pitchFamily="2" charset="2"/>
              <a:buChar char="Ø"/>
            </a:pPr>
            <a:r>
              <a:rPr lang="en-US" dirty="0"/>
              <a:t>Install the IBM Bluemix Container Service Cloud Foundry plug-in for your operating system</a:t>
            </a:r>
          </a:p>
          <a:p>
            <a:pPr>
              <a:buFont typeface="Wingdings" panose="05000000000000000000" pitchFamily="2" charset="2"/>
              <a:buChar char="Ø"/>
            </a:pPr>
            <a:r>
              <a:rPr lang="en-US" dirty="0"/>
              <a:t>Create a new Registry Name (Namespace) (Public such as a Docker hub)</a:t>
            </a:r>
          </a:p>
          <a:p>
            <a:pPr>
              <a:buFont typeface="Wingdings" panose="05000000000000000000" pitchFamily="2" charset="2"/>
              <a:buChar char="Ø"/>
            </a:pPr>
            <a:r>
              <a:rPr lang="en-US" dirty="0"/>
              <a:t>Login into IBM container services</a:t>
            </a:r>
          </a:p>
          <a:p>
            <a:pPr>
              <a:buFont typeface="Wingdings" panose="05000000000000000000" pitchFamily="2" charset="2"/>
              <a:buChar char="Ø"/>
            </a:pPr>
            <a:r>
              <a:rPr lang="en-US" dirty="0"/>
              <a:t>CF commands or Docker  commands can be used to access Bluemix</a:t>
            </a:r>
          </a:p>
          <a:p>
            <a:endParaRPr lang="en-IN" dirty="0"/>
          </a:p>
        </p:txBody>
      </p:sp>
      <p:pic>
        <p:nvPicPr>
          <p:cNvPr id="10" name="Picture 9"/>
          <p:cNvPicPr>
            <a:picLocks noChangeAspect="1"/>
          </p:cNvPicPr>
          <p:nvPr/>
        </p:nvPicPr>
        <p:blipFill>
          <a:blip r:embed="rId3"/>
          <a:stretch>
            <a:fillRect/>
          </a:stretch>
        </p:blipFill>
        <p:spPr>
          <a:xfrm>
            <a:off x="2901142" y="4913745"/>
            <a:ext cx="8571762" cy="1356875"/>
          </a:xfrm>
          <a:prstGeom prst="rect">
            <a:avLst/>
          </a:prstGeom>
        </p:spPr>
      </p:pic>
      <p:pic>
        <p:nvPicPr>
          <p:cNvPr id="6" name="Picture 5"/>
          <p:cNvPicPr>
            <a:picLocks noChangeAspect="1"/>
          </p:cNvPicPr>
          <p:nvPr/>
        </p:nvPicPr>
        <p:blipFill>
          <a:blip r:embed="rId4"/>
          <a:stretch>
            <a:fillRect/>
          </a:stretch>
        </p:blipFill>
        <p:spPr>
          <a:xfrm>
            <a:off x="9332186" y="422159"/>
            <a:ext cx="2413697" cy="1179643"/>
          </a:xfrm>
          <a:prstGeom prst="rect">
            <a:avLst/>
          </a:prstGeom>
        </p:spPr>
      </p:pic>
    </p:spTree>
    <p:extLst>
      <p:ext uri="{BB962C8B-B14F-4D97-AF65-F5344CB8AC3E}">
        <p14:creationId xmlns:p14="http://schemas.microsoft.com/office/powerpoint/2010/main" val="93168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Pull an image into IBM </a:t>
            </a:r>
            <a:r>
              <a:rPr lang="en-IN" dirty="0" err="1"/>
              <a:t>Bluemix</a:t>
            </a:r>
            <a:endParaRPr lang="en-IN" dirty="0"/>
          </a:p>
        </p:txBody>
      </p:sp>
      <p:sp>
        <p:nvSpPr>
          <p:cNvPr id="7" name="Content Placeholder 2"/>
          <p:cNvSpPr txBox="1">
            <a:spLocks/>
          </p:cNvSpPr>
          <p:nvPr/>
        </p:nvSpPr>
        <p:spPr>
          <a:xfrm>
            <a:off x="1097279" y="1824094"/>
            <a:ext cx="9966960" cy="45008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panose="05000000000000000000" pitchFamily="2" charset="2"/>
              <a:buChar char="Ø"/>
            </a:pPr>
            <a:r>
              <a:rPr lang="en-US" sz="1900" dirty="0"/>
              <a:t>Upon connection, either create a new image using a Dockerfile or pull an already existing image.</a:t>
            </a:r>
          </a:p>
          <a:p>
            <a:pPr marL="0" indent="0">
              <a:buNone/>
            </a:pPr>
            <a:endParaRPr lang="en-US" dirty="0"/>
          </a:p>
          <a:p>
            <a:pPr marL="0" indent="0">
              <a:buNone/>
            </a:pPr>
            <a:endParaRPr lang="en-US" dirty="0"/>
          </a:p>
          <a:p>
            <a:pPr>
              <a:lnSpc>
                <a:spcPct val="80000"/>
              </a:lnSpc>
              <a:buFont typeface="Wingdings" panose="05000000000000000000" pitchFamily="2" charset="2"/>
              <a:buChar char="Ø"/>
            </a:pPr>
            <a:r>
              <a:rPr lang="en-IN" sz="1900" dirty="0"/>
              <a:t> BLUEMIX requires images to be pulled to your local </a:t>
            </a:r>
            <a:r>
              <a:rPr lang="en-IN" sz="1900" dirty="0" err="1"/>
              <a:t>docker</a:t>
            </a:r>
            <a:r>
              <a:rPr lang="en-IN" sz="1900" dirty="0"/>
              <a:t> registry before it can be pushed to </a:t>
            </a:r>
            <a:r>
              <a:rPr lang="en-IN" sz="1900" dirty="0" err="1"/>
              <a:t>bluemix</a:t>
            </a:r>
            <a:r>
              <a:rPr lang="en-IN" sz="1900" dirty="0"/>
              <a:t>. Docker push and pull from </a:t>
            </a:r>
            <a:r>
              <a:rPr lang="en-IN" sz="1900" dirty="0" err="1"/>
              <a:t>bluemix</a:t>
            </a:r>
            <a:r>
              <a:rPr lang="en-IN" sz="1900" dirty="0"/>
              <a:t> to </a:t>
            </a:r>
            <a:r>
              <a:rPr lang="en-IN" sz="1900" dirty="0" err="1"/>
              <a:t>docker</a:t>
            </a:r>
            <a:r>
              <a:rPr lang="en-IN" sz="1900" dirty="0"/>
              <a:t> hub doesn’t work</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lnSpc>
                <a:spcPct val="80000"/>
              </a:lnSpc>
              <a:buFont typeface="Wingdings" panose="05000000000000000000" pitchFamily="2" charset="2"/>
              <a:buChar char="Ø"/>
            </a:pPr>
            <a:r>
              <a:rPr lang="en-IN" sz="1900" dirty="0"/>
              <a:t>Image will now be visible on Bluemix.</a:t>
            </a:r>
            <a:endParaRPr lang="en-US" sz="1900" dirty="0"/>
          </a:p>
          <a:p>
            <a:endParaRPr lang="en-IN" dirty="0"/>
          </a:p>
        </p:txBody>
      </p:sp>
      <p:pic>
        <p:nvPicPr>
          <p:cNvPr id="11" name="Picture 10"/>
          <p:cNvPicPr/>
          <p:nvPr/>
        </p:nvPicPr>
        <p:blipFill>
          <a:blip r:embed="rId2"/>
          <a:stretch>
            <a:fillRect/>
          </a:stretch>
        </p:blipFill>
        <p:spPr>
          <a:xfrm>
            <a:off x="1313870" y="2187133"/>
            <a:ext cx="6511284" cy="522659"/>
          </a:xfrm>
          <a:prstGeom prst="rect">
            <a:avLst/>
          </a:prstGeom>
        </p:spPr>
      </p:pic>
      <p:pic>
        <p:nvPicPr>
          <p:cNvPr id="12" name="Picture 11"/>
          <p:cNvPicPr/>
          <p:nvPr/>
        </p:nvPicPr>
        <p:blipFill>
          <a:blip r:embed="rId3"/>
          <a:stretch>
            <a:fillRect/>
          </a:stretch>
        </p:blipFill>
        <p:spPr>
          <a:xfrm>
            <a:off x="1097279" y="3773738"/>
            <a:ext cx="9729605" cy="601564"/>
          </a:xfrm>
          <a:prstGeom prst="rect">
            <a:avLst/>
          </a:prstGeom>
        </p:spPr>
      </p:pic>
      <p:pic>
        <p:nvPicPr>
          <p:cNvPr id="13" name="Picture 12"/>
          <p:cNvPicPr/>
          <p:nvPr/>
        </p:nvPicPr>
        <p:blipFill>
          <a:blip r:embed="rId4"/>
          <a:stretch>
            <a:fillRect/>
          </a:stretch>
        </p:blipFill>
        <p:spPr>
          <a:xfrm>
            <a:off x="5536984" y="4545623"/>
            <a:ext cx="5036982" cy="1779323"/>
          </a:xfrm>
          <a:prstGeom prst="rect">
            <a:avLst/>
          </a:prstGeom>
        </p:spPr>
      </p:pic>
      <p:pic>
        <p:nvPicPr>
          <p:cNvPr id="14" name="Picture 13"/>
          <p:cNvPicPr>
            <a:picLocks noChangeAspect="1"/>
          </p:cNvPicPr>
          <p:nvPr/>
        </p:nvPicPr>
        <p:blipFill>
          <a:blip r:embed="rId5"/>
          <a:stretch>
            <a:fillRect/>
          </a:stretch>
        </p:blipFill>
        <p:spPr>
          <a:xfrm>
            <a:off x="9332186" y="422159"/>
            <a:ext cx="2413697" cy="1179643"/>
          </a:xfrm>
          <a:prstGeom prst="rect">
            <a:avLst/>
          </a:prstGeom>
        </p:spPr>
      </p:pic>
    </p:spTree>
    <p:extLst>
      <p:ext uri="{BB962C8B-B14F-4D97-AF65-F5344CB8AC3E}">
        <p14:creationId xmlns:p14="http://schemas.microsoft.com/office/powerpoint/2010/main" val="321962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 an image in IBM </a:t>
            </a:r>
            <a:r>
              <a:rPr lang="en-IN" dirty="0" err="1"/>
              <a:t>Bluemix</a:t>
            </a:r>
            <a:endParaRPr lang="en-IN" dirty="0"/>
          </a:p>
        </p:txBody>
      </p:sp>
      <p:sp>
        <p:nvSpPr>
          <p:cNvPr id="7" name="Content Placeholder 2"/>
          <p:cNvSpPr txBox="1">
            <a:spLocks/>
          </p:cNvSpPr>
          <p:nvPr/>
        </p:nvSpPr>
        <p:spPr>
          <a:xfrm>
            <a:off x="1097279" y="1824094"/>
            <a:ext cx="9966960" cy="45008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After pull, run the image using the below command </a:t>
            </a:r>
          </a:p>
          <a:p>
            <a:pPr>
              <a:buFont typeface="Wingdings" panose="05000000000000000000" pitchFamily="2" charset="2"/>
              <a:buChar char="Ø"/>
            </a:pPr>
            <a:endParaRPr lang="en-US" dirty="0"/>
          </a:p>
          <a:p>
            <a:pPr>
              <a:buFont typeface="Wingdings" panose="05000000000000000000" pitchFamily="2" charset="2"/>
              <a:buChar char="Ø"/>
            </a:pPr>
            <a:r>
              <a:rPr lang="en-US" dirty="0"/>
              <a:t> Docker container will be in running state on IBM </a:t>
            </a:r>
            <a:r>
              <a:rPr lang="en-US" dirty="0" err="1"/>
              <a:t>Bluemix</a:t>
            </a:r>
            <a:r>
              <a:rPr lang="en-US" dirty="0"/>
              <a:t> (Note the IP)</a:t>
            </a:r>
            <a:br>
              <a:rPr lang="en-US" dirty="0"/>
            </a:br>
            <a:endParaRPr lang="en-US" dirty="0"/>
          </a:p>
          <a:p>
            <a:pPr marL="0" indent="0">
              <a:buNone/>
            </a:pPr>
            <a:endParaRPr lang="en-US" dirty="0"/>
          </a:p>
          <a:p>
            <a:pPr marL="0" indent="0">
              <a:buNone/>
            </a:pPr>
            <a:endParaRPr lang="en-IN" dirty="0"/>
          </a:p>
        </p:txBody>
      </p:sp>
      <p:pic>
        <p:nvPicPr>
          <p:cNvPr id="8" name="Picture 7"/>
          <p:cNvPicPr/>
          <p:nvPr/>
        </p:nvPicPr>
        <p:blipFill>
          <a:blip r:embed="rId2"/>
          <a:stretch>
            <a:fillRect/>
          </a:stretch>
        </p:blipFill>
        <p:spPr>
          <a:xfrm>
            <a:off x="1216619" y="2242723"/>
            <a:ext cx="9847620" cy="364290"/>
          </a:xfrm>
          <a:prstGeom prst="rect">
            <a:avLst/>
          </a:prstGeom>
        </p:spPr>
      </p:pic>
      <p:pic>
        <p:nvPicPr>
          <p:cNvPr id="3" name="Picture 2"/>
          <p:cNvPicPr>
            <a:picLocks noChangeAspect="1"/>
          </p:cNvPicPr>
          <p:nvPr/>
        </p:nvPicPr>
        <p:blipFill>
          <a:blip r:embed="rId3"/>
          <a:stretch>
            <a:fillRect/>
          </a:stretch>
        </p:blipFill>
        <p:spPr>
          <a:xfrm>
            <a:off x="982979" y="3316553"/>
            <a:ext cx="9955674" cy="1454727"/>
          </a:xfrm>
          <a:prstGeom prst="rect">
            <a:avLst/>
          </a:prstGeom>
        </p:spPr>
      </p:pic>
      <p:pic>
        <p:nvPicPr>
          <p:cNvPr id="9" name="Picture 8"/>
          <p:cNvPicPr/>
          <p:nvPr/>
        </p:nvPicPr>
        <p:blipFill>
          <a:blip r:embed="rId4"/>
          <a:stretch>
            <a:fillRect/>
          </a:stretch>
        </p:blipFill>
        <p:spPr>
          <a:xfrm>
            <a:off x="1097279" y="4746567"/>
            <a:ext cx="9966960" cy="1578379"/>
          </a:xfrm>
          <a:prstGeom prst="rect">
            <a:avLst/>
          </a:prstGeom>
        </p:spPr>
      </p:pic>
      <p:pic>
        <p:nvPicPr>
          <p:cNvPr id="16" name="Picture 15"/>
          <p:cNvPicPr>
            <a:picLocks noChangeAspect="1"/>
          </p:cNvPicPr>
          <p:nvPr/>
        </p:nvPicPr>
        <p:blipFill>
          <a:blip r:embed="rId5"/>
          <a:stretch>
            <a:fillRect/>
          </a:stretch>
        </p:blipFill>
        <p:spPr>
          <a:xfrm>
            <a:off x="9332186" y="422159"/>
            <a:ext cx="2413697" cy="1179643"/>
          </a:xfrm>
          <a:prstGeom prst="rect">
            <a:avLst/>
          </a:prstGeom>
        </p:spPr>
      </p:pic>
      <p:sp>
        <p:nvSpPr>
          <p:cNvPr id="11" name="Frame 10"/>
          <p:cNvSpPr/>
          <p:nvPr/>
        </p:nvSpPr>
        <p:spPr>
          <a:xfrm>
            <a:off x="1650027" y="4818965"/>
            <a:ext cx="1933731" cy="35071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361405" y="5646142"/>
            <a:ext cx="2030103" cy="646331"/>
          </a:xfrm>
          <a:prstGeom prst="rect">
            <a:avLst/>
          </a:prstGeom>
          <a:solidFill>
            <a:schemeClr val="bg1">
              <a:lumMod val="75000"/>
            </a:schemeClr>
          </a:solidFill>
        </p:spPr>
        <p:txBody>
          <a:bodyPr wrap="square" rtlCol="0">
            <a:spAutoFit/>
          </a:bodyPr>
          <a:lstStyle/>
          <a:p>
            <a:r>
              <a:rPr lang="en-US" dirty="0"/>
              <a:t>Jupyter running on cloud </a:t>
            </a:r>
          </a:p>
        </p:txBody>
      </p:sp>
      <p:cxnSp>
        <p:nvCxnSpPr>
          <p:cNvPr id="13" name="Straight Arrow Connector 12"/>
          <p:cNvCxnSpPr>
            <a:cxnSpLocks/>
            <a:stCxn id="12" idx="3"/>
            <a:endCxn id="11" idx="2"/>
          </p:cNvCxnSpPr>
          <p:nvPr/>
        </p:nvCxnSpPr>
        <p:spPr>
          <a:xfrm flipV="1">
            <a:off x="2391508" y="5169684"/>
            <a:ext cx="225385" cy="79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4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459" y="1096071"/>
            <a:ext cx="10058400" cy="597817"/>
          </a:xfrm>
        </p:spPr>
        <p:txBody>
          <a:bodyPr>
            <a:normAutofit/>
          </a:bodyPr>
          <a:lstStyle/>
          <a:p>
            <a:r>
              <a:rPr lang="en-US" sz="2800" dirty="0"/>
              <a:t>Contact Details</a:t>
            </a:r>
          </a:p>
        </p:txBody>
      </p:sp>
      <p:sp>
        <p:nvSpPr>
          <p:cNvPr id="3" name="Content Placeholder 2"/>
          <p:cNvSpPr>
            <a:spLocks noGrp="1"/>
          </p:cNvSpPr>
          <p:nvPr>
            <p:ph idx="1"/>
          </p:nvPr>
        </p:nvSpPr>
        <p:spPr>
          <a:xfrm>
            <a:off x="824459" y="1858780"/>
            <a:ext cx="8034728" cy="4557010"/>
          </a:xfrm>
        </p:spPr>
        <p:txBody>
          <a:bodyPr>
            <a:normAutofit fontScale="77500" lnSpcReduction="20000"/>
          </a:bodyPr>
          <a:lstStyle/>
          <a:p>
            <a:pPr marL="0" indent="0" fontAlgn="base">
              <a:lnSpc>
                <a:spcPct val="100000"/>
              </a:lnSpc>
              <a:buNone/>
            </a:pPr>
            <a:r>
              <a:rPr lang="en-US" b="1" dirty="0">
                <a:latin typeface="Calibri" panose="020F0502020204030204" pitchFamily="34" charset="0"/>
                <a:cs typeface="Calibri" panose="020F0502020204030204" pitchFamily="34" charset="0"/>
              </a:rPr>
              <a:t>Sweta Bajaj</a:t>
            </a:r>
          </a:p>
          <a:p>
            <a:pPr marL="0" indent="0" fontAlgn="base">
              <a:lnSpc>
                <a:spcPct val="100000"/>
              </a:lnSpc>
              <a:buNone/>
            </a:pPr>
            <a:r>
              <a:rPr lang="en-US" dirty="0">
                <a:latin typeface="Calibri" panose="020F0502020204030204" pitchFamily="34" charset="0"/>
                <a:cs typeface="Calibri" panose="020F0502020204030204" pitchFamily="34" charset="0"/>
              </a:rPr>
              <a:t>Email Id</a:t>
            </a:r>
            <a:r>
              <a:rPr 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hlinkClick r:id="rId2"/>
              </a:rPr>
              <a:t>bajaj.sw@husky.neu.edu</a:t>
            </a:r>
            <a:endParaRPr lang="en-US" b="1" dirty="0">
              <a:latin typeface="Calibri" panose="020F0502020204030204" pitchFamily="34" charset="0"/>
              <a:cs typeface="Calibri" panose="020F0502020204030204" pitchFamily="34" charset="0"/>
            </a:endParaRPr>
          </a:p>
          <a:p>
            <a:pPr marL="0" indent="0" fontAlgn="base">
              <a:lnSpc>
                <a:spcPct val="100000"/>
              </a:lnSpc>
              <a:buNone/>
            </a:pPr>
            <a:r>
              <a:rPr lang="en-US" dirty="0">
                <a:latin typeface="Calibri" panose="020F0502020204030204" pitchFamily="34" charset="0"/>
                <a:cs typeface="Calibri" panose="020F0502020204030204" pitchFamily="34" charset="0"/>
              </a:rPr>
              <a:t>Ph. No</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(857)352-9065</a:t>
            </a:r>
          </a:p>
          <a:p>
            <a:pPr marL="0" indent="0" fontAlgn="base">
              <a:lnSpc>
                <a:spcPct val="100000"/>
              </a:lnSpc>
              <a:buNone/>
            </a:pPr>
            <a:r>
              <a:rPr lang="en-US" dirty="0">
                <a:latin typeface="Calibri" panose="020F0502020204030204" pitchFamily="34" charset="0"/>
                <a:cs typeface="Calibri" panose="020F0502020204030204" pitchFamily="34" charset="0"/>
              </a:rPr>
              <a:t>LinkedIn: </a:t>
            </a:r>
            <a:r>
              <a:rPr lang="en-US" dirty="0">
                <a:hlinkClick r:id="rId3"/>
              </a:rPr>
              <a:t>https://www.linkedin.com/in/swetabajaj</a:t>
            </a:r>
            <a:endParaRPr lang="en-US" b="1" dirty="0">
              <a:latin typeface="Calibri" panose="020F0502020204030204" pitchFamily="34" charset="0"/>
              <a:cs typeface="Calibri" panose="020F0502020204030204" pitchFamily="34" charset="0"/>
            </a:endParaRPr>
          </a:p>
          <a:p>
            <a:pPr marL="0" indent="0" fontAlgn="base">
              <a:lnSpc>
                <a:spcPct val="100000"/>
              </a:lnSpc>
              <a:buNone/>
            </a:pPr>
            <a:r>
              <a:rPr lang="en-US" b="1" dirty="0">
                <a:latin typeface="Calibri" panose="020F0502020204030204" pitchFamily="34" charset="0"/>
                <a:cs typeface="Calibri" panose="020F0502020204030204" pitchFamily="34" charset="0"/>
              </a:rPr>
              <a:t>Yogita Jain</a:t>
            </a:r>
          </a:p>
          <a:p>
            <a:pPr marL="0" indent="0" fontAlgn="base">
              <a:lnSpc>
                <a:spcPct val="100000"/>
              </a:lnSpc>
              <a:buNone/>
            </a:pPr>
            <a:r>
              <a:rPr lang="en-US" dirty="0">
                <a:latin typeface="Calibri" panose="020F0502020204030204" pitchFamily="34" charset="0"/>
                <a:cs typeface="Calibri" panose="020F0502020204030204" pitchFamily="34" charset="0"/>
              </a:rPr>
              <a:t>Email Id: </a:t>
            </a:r>
            <a:r>
              <a:rPr lang="en-US" dirty="0">
                <a:latin typeface="Calibri" panose="020F0502020204030204" pitchFamily="34" charset="0"/>
                <a:cs typeface="Calibri" panose="020F0502020204030204" pitchFamily="34" charset="0"/>
                <a:hlinkClick r:id="rId4"/>
              </a:rPr>
              <a:t>jain.yo@husky.neu.edu</a:t>
            </a:r>
            <a:r>
              <a:rPr lang="en-US" dirty="0">
                <a:latin typeface="Calibri" panose="020F0502020204030204" pitchFamily="34" charset="0"/>
                <a:cs typeface="Calibri" panose="020F0502020204030204" pitchFamily="34" charset="0"/>
              </a:rPr>
              <a:t> </a:t>
            </a:r>
          </a:p>
          <a:p>
            <a:pPr marL="0" indent="0" fontAlgn="base">
              <a:lnSpc>
                <a:spcPct val="100000"/>
              </a:lnSpc>
              <a:buNone/>
            </a:pPr>
            <a:r>
              <a:rPr lang="en-US" dirty="0">
                <a:latin typeface="Calibri" panose="020F0502020204030204" pitchFamily="34" charset="0"/>
                <a:cs typeface="Calibri" panose="020F0502020204030204" pitchFamily="34" charset="0"/>
              </a:rPr>
              <a:t>Ph. No: (857) 523-5230</a:t>
            </a:r>
          </a:p>
          <a:p>
            <a:pPr marL="0" indent="0" fontAlgn="base">
              <a:lnSpc>
                <a:spcPct val="100000"/>
              </a:lnSpc>
              <a:buNone/>
            </a:pPr>
            <a:r>
              <a:rPr lang="en-US" dirty="0">
                <a:latin typeface="Calibri" panose="020F0502020204030204" pitchFamily="34" charset="0"/>
                <a:cs typeface="Calibri" panose="020F0502020204030204" pitchFamily="34" charset="0"/>
              </a:rPr>
              <a:t>LinkedIn: </a:t>
            </a:r>
            <a:r>
              <a:rPr lang="en-US" dirty="0">
                <a:hlinkClick r:id="rId5"/>
              </a:rPr>
              <a:t>https://www.linkedin.com/in/yogita-jain</a:t>
            </a:r>
            <a:r>
              <a:rPr lang="en-US" dirty="0"/>
              <a:t> </a:t>
            </a:r>
          </a:p>
          <a:p>
            <a:pPr marL="0" indent="0" fontAlgn="base">
              <a:lnSpc>
                <a:spcPct val="100000"/>
              </a:lnSpc>
              <a:buNone/>
            </a:pPr>
            <a:r>
              <a:rPr lang="en-US" b="1" dirty="0">
                <a:latin typeface="Calibri" panose="020F0502020204030204" pitchFamily="34" charset="0"/>
                <a:cs typeface="Calibri" panose="020F0502020204030204" pitchFamily="34" charset="0"/>
              </a:rPr>
              <a:t>Antriksh Antriksh</a:t>
            </a:r>
          </a:p>
          <a:p>
            <a:pPr marL="0" indent="0" fontAlgn="base">
              <a:lnSpc>
                <a:spcPct val="100000"/>
              </a:lnSpc>
              <a:buNone/>
            </a:pPr>
            <a:r>
              <a:rPr lang="en-US" dirty="0">
                <a:latin typeface="Calibri" panose="020F0502020204030204" pitchFamily="34" charset="0"/>
                <a:cs typeface="Calibri" panose="020F0502020204030204" pitchFamily="34" charset="0"/>
              </a:rPr>
              <a:t>Ph. No:  (857)389-8882</a:t>
            </a:r>
          </a:p>
          <a:p>
            <a:pPr marL="0" indent="0" fontAlgn="base">
              <a:lnSpc>
                <a:spcPct val="100000"/>
              </a:lnSpc>
              <a:buNone/>
            </a:pPr>
            <a:r>
              <a:rPr lang="en-US" dirty="0">
                <a:latin typeface="Calibri" panose="020F0502020204030204" pitchFamily="34" charset="0"/>
                <a:cs typeface="Calibri" panose="020F0502020204030204" pitchFamily="34" charset="0"/>
              </a:rPr>
              <a:t>Email Id: </a:t>
            </a:r>
            <a:r>
              <a:rPr lang="en-US" dirty="0">
                <a:hlinkClick r:id="rId6"/>
              </a:rPr>
              <a:t>antriksh.a@husky.neu.edu</a:t>
            </a:r>
            <a:r>
              <a:rPr lang="en-US" dirty="0"/>
              <a:t> </a:t>
            </a:r>
            <a:endParaRPr lang="en-US" dirty="0">
              <a:latin typeface="Calibri" panose="020F0502020204030204" pitchFamily="34" charset="0"/>
              <a:cs typeface="Calibri" panose="020F0502020204030204" pitchFamily="34" charset="0"/>
            </a:endParaRPr>
          </a:p>
          <a:p>
            <a:pPr marL="0" indent="0" fontAlgn="base">
              <a:lnSpc>
                <a:spcPct val="100000"/>
              </a:lnSpc>
              <a:buNone/>
            </a:pPr>
            <a:r>
              <a:rPr lang="en-US" dirty="0">
                <a:latin typeface="Calibri" panose="020F0502020204030204" pitchFamily="34" charset="0"/>
                <a:cs typeface="Calibri" panose="020F0502020204030204" pitchFamily="34" charset="0"/>
              </a:rPr>
              <a:t>LinkedIn : </a:t>
            </a:r>
            <a:r>
              <a:rPr lang="en-US" dirty="0">
                <a:hlinkClick r:id="rId7"/>
              </a:rPr>
              <a:t>https://www.linkedin.com/in/antriksh-sharma-64802383</a:t>
            </a:r>
            <a:endParaRPr lang="en-US" dirty="0">
              <a:latin typeface="Calibri" panose="020F0502020204030204" pitchFamily="34" charset="0"/>
              <a:cs typeface="Calibri" panose="020F0502020204030204" pitchFamily="34" charset="0"/>
            </a:endParaRPr>
          </a:p>
          <a:p>
            <a:pPr marL="0" indent="0" fontAlgn="base">
              <a:buNone/>
            </a:pPr>
            <a:endParaRPr lang="en-US"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806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4731" y="310830"/>
            <a:ext cx="10058400" cy="1450757"/>
          </a:xfrm>
        </p:spPr>
        <p:txBody>
          <a:bodyPr/>
          <a:lstStyle/>
          <a:p>
            <a:r>
              <a:rPr lang="en-IN" dirty="0"/>
              <a:t>References</a:t>
            </a:r>
          </a:p>
        </p:txBody>
      </p:sp>
      <p:sp>
        <p:nvSpPr>
          <p:cNvPr id="2" name="TextBox 1"/>
          <p:cNvSpPr txBox="1"/>
          <p:nvPr/>
        </p:nvSpPr>
        <p:spPr>
          <a:xfrm>
            <a:off x="1054731" y="1761587"/>
            <a:ext cx="7629993" cy="6463308"/>
          </a:xfrm>
          <a:prstGeom prst="rect">
            <a:avLst/>
          </a:prstGeom>
          <a:noFill/>
        </p:spPr>
        <p:txBody>
          <a:bodyPr wrap="square" rtlCol="0">
            <a:spAutoFit/>
          </a:bodyPr>
          <a:lstStyle/>
          <a:p>
            <a:pPr marL="285750" indent="-285750">
              <a:buFont typeface="Wingdings" charset="2"/>
              <a:buChar char="Ø"/>
            </a:pPr>
            <a:r>
              <a:rPr lang="en-US" dirty="0">
                <a:hlinkClick r:id="rId2"/>
              </a:rPr>
              <a:t>https://docs.docker.com/</a:t>
            </a:r>
            <a:endParaRPr lang="en-US" dirty="0"/>
          </a:p>
          <a:p>
            <a:pPr marL="285750" indent="-285750">
              <a:buFont typeface="Wingdings" charset="2"/>
              <a:buChar char="Ø"/>
            </a:pPr>
            <a:endParaRPr lang="en-US" dirty="0"/>
          </a:p>
          <a:p>
            <a:pPr marL="285750" indent="-285750">
              <a:buFont typeface="Wingdings" charset="2"/>
              <a:buChar char="Ø"/>
            </a:pPr>
            <a:r>
              <a:rPr lang="en-US" dirty="0">
                <a:hlinkClick r:id="rId3"/>
              </a:rPr>
              <a:t>https://cloud.google.com/compute/docs/containers/</a:t>
            </a:r>
            <a:endParaRPr lang="en-US" dirty="0"/>
          </a:p>
          <a:p>
            <a:pPr marL="285750" indent="-285750">
              <a:buFont typeface="Wingdings" charset="2"/>
              <a:buChar char="Ø"/>
            </a:pPr>
            <a:endParaRPr lang="en-US" dirty="0"/>
          </a:p>
          <a:p>
            <a:pPr marL="285750" indent="-285750">
              <a:buFont typeface="Wingdings" charset="2"/>
              <a:buChar char="Ø"/>
            </a:pPr>
            <a:r>
              <a:rPr lang="en-US" dirty="0">
                <a:hlinkClick r:id="rId4"/>
              </a:rPr>
              <a:t>https://rominirani.com/docker-machine-to-control-docker-hosts-on-google-cloud-3a48b46809dc?gi=fc4ebe9a44c3</a:t>
            </a:r>
            <a:r>
              <a:rPr lang="en-US" dirty="0"/>
              <a:t> </a:t>
            </a:r>
          </a:p>
          <a:p>
            <a:pPr marL="285750" indent="-285750">
              <a:buFont typeface="Wingdings" charset="2"/>
              <a:buChar char="Ø"/>
            </a:pPr>
            <a:endParaRPr lang="en-US" dirty="0"/>
          </a:p>
          <a:p>
            <a:pPr marL="285750" indent="-285750">
              <a:buFont typeface="Wingdings" charset="2"/>
              <a:buChar char="Ø"/>
            </a:pPr>
            <a:r>
              <a:rPr lang="en-US" dirty="0">
                <a:hlinkClick r:id="rId5"/>
              </a:rPr>
              <a:t>https://blogs.msdn.microsoft.com/uk_faculty_connection/2016/09/23/getting-started-with-docker-and-container-services/</a:t>
            </a:r>
            <a:endParaRPr lang="en-US" dirty="0"/>
          </a:p>
          <a:p>
            <a:pPr marL="285750" indent="-285750">
              <a:buFont typeface="Wingdings" charset="2"/>
              <a:buChar char="Ø"/>
            </a:pPr>
            <a:endParaRPr lang="en-US" dirty="0"/>
          </a:p>
          <a:p>
            <a:pPr marL="285750" indent="-285750">
              <a:buFont typeface="Wingdings" charset="2"/>
              <a:buChar char="Ø"/>
            </a:pPr>
            <a:r>
              <a:rPr lang="en-US" dirty="0">
                <a:hlinkClick r:id="rId6"/>
              </a:rPr>
              <a:t>https://console.ng.bluemix.net/docs/</a:t>
            </a:r>
            <a:endParaRPr lang="en-US" dirty="0"/>
          </a:p>
          <a:p>
            <a:pPr marL="285750" indent="-285750">
              <a:buFont typeface="Wingdings" charset="2"/>
              <a:buChar char="Ø"/>
            </a:pPr>
            <a:endParaRPr lang="en-US" dirty="0"/>
          </a:p>
          <a:p>
            <a:pPr marL="285750" indent="-285750">
              <a:buFont typeface="Wingdings" charset="2"/>
              <a:buChar char="Ø"/>
            </a:pPr>
            <a:r>
              <a:rPr lang="en-US" dirty="0">
                <a:hlinkClick r:id="rId7"/>
              </a:rPr>
              <a:t>https://azure.microsoft.com/en-us/services/container-service/</a:t>
            </a:r>
            <a:endParaRPr lang="en-US" dirty="0"/>
          </a:p>
          <a:p>
            <a:pPr marL="285750" indent="-285750">
              <a:buFont typeface="Wingdings" charset="2"/>
              <a:buChar char="Ø"/>
            </a:pPr>
            <a:endParaRPr lang="en-US" dirty="0"/>
          </a:p>
          <a:p>
            <a:pPr marL="285750" indent="-285750">
              <a:buFont typeface="Wingdings" charset="2"/>
              <a:buChar char="Ø"/>
            </a:pPr>
            <a:r>
              <a:rPr lang="en-US" dirty="0">
                <a:hlinkClick r:id="rId8"/>
              </a:rPr>
              <a:t>https://www.youtube.com/watch?v=-wjxpng6jYs</a:t>
            </a:r>
            <a:endParaRPr lang="en-US" dirty="0"/>
          </a:p>
          <a:p>
            <a:endParaRPr lang="en-US" dirty="0"/>
          </a:p>
          <a:p>
            <a:pPr marL="285750" indent="-285750">
              <a:buFont typeface="Wingdings" charset="2"/>
              <a:buChar char="Ø"/>
            </a:pPr>
            <a:endParaRPr lang="en-US" dirty="0"/>
          </a:p>
          <a:p>
            <a:pPr marL="285750" indent="-285750">
              <a:buFont typeface="Wingdings" charset="2"/>
              <a:buChar char="Ø"/>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0798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Docker?</a:t>
            </a:r>
          </a:p>
        </p:txBody>
      </p:sp>
      <p:pic>
        <p:nvPicPr>
          <p:cNvPr id="5" name="Picture 4"/>
          <p:cNvPicPr>
            <a:picLocks noChangeAspect="1"/>
          </p:cNvPicPr>
          <p:nvPr/>
        </p:nvPicPr>
        <p:blipFill>
          <a:blip r:embed="rId2"/>
          <a:stretch>
            <a:fillRect/>
          </a:stretch>
        </p:blipFill>
        <p:spPr>
          <a:xfrm>
            <a:off x="0" y="3654147"/>
            <a:ext cx="5276323" cy="3203853"/>
          </a:xfrm>
          <a:prstGeom prst="rect">
            <a:avLst/>
          </a:prstGeom>
        </p:spPr>
      </p:pic>
      <p:pic>
        <p:nvPicPr>
          <p:cNvPr id="8" name="Picture 7"/>
          <p:cNvPicPr>
            <a:picLocks noChangeAspect="1"/>
          </p:cNvPicPr>
          <p:nvPr/>
        </p:nvPicPr>
        <p:blipFill>
          <a:blip r:embed="rId3"/>
          <a:stretch>
            <a:fillRect/>
          </a:stretch>
        </p:blipFill>
        <p:spPr>
          <a:xfrm>
            <a:off x="808310" y="1837339"/>
            <a:ext cx="3448050" cy="1971675"/>
          </a:xfrm>
          <a:prstGeom prst="rect">
            <a:avLst/>
          </a:prstGeom>
        </p:spPr>
      </p:pic>
      <p:pic>
        <p:nvPicPr>
          <p:cNvPr id="9" name="Picture 8"/>
          <p:cNvPicPr>
            <a:picLocks noChangeAspect="1"/>
          </p:cNvPicPr>
          <p:nvPr/>
        </p:nvPicPr>
        <p:blipFill>
          <a:blip r:embed="rId4"/>
          <a:stretch>
            <a:fillRect/>
          </a:stretch>
        </p:blipFill>
        <p:spPr>
          <a:xfrm>
            <a:off x="5961299" y="1837339"/>
            <a:ext cx="3390900" cy="2314575"/>
          </a:xfrm>
          <a:prstGeom prst="rect">
            <a:avLst/>
          </a:prstGeom>
        </p:spPr>
      </p:pic>
      <p:pic>
        <p:nvPicPr>
          <p:cNvPr id="10" name="Picture 9"/>
          <p:cNvPicPr>
            <a:picLocks noChangeAspect="1"/>
          </p:cNvPicPr>
          <p:nvPr/>
        </p:nvPicPr>
        <p:blipFill>
          <a:blip r:embed="rId5"/>
          <a:stretch>
            <a:fillRect/>
          </a:stretch>
        </p:blipFill>
        <p:spPr>
          <a:xfrm>
            <a:off x="8539848" y="4021450"/>
            <a:ext cx="3333750" cy="2286000"/>
          </a:xfrm>
          <a:prstGeom prst="rect">
            <a:avLst/>
          </a:prstGeom>
        </p:spPr>
      </p:pic>
      <p:cxnSp>
        <p:nvCxnSpPr>
          <p:cNvPr id="12" name="Connector: Elbow 11"/>
          <p:cNvCxnSpPr>
            <a:endCxn id="9" idx="1"/>
          </p:cNvCxnSpPr>
          <p:nvPr/>
        </p:nvCxnSpPr>
        <p:spPr>
          <a:xfrm>
            <a:off x="4645891" y="2262909"/>
            <a:ext cx="1315408" cy="731718"/>
          </a:xfrm>
          <a:prstGeom prst="bentConnector3">
            <a:avLst/>
          </a:prstGeom>
          <a:ln w="107950" cmpd="thickThi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p:cNvCxnSpPr>
          <p:nvPr/>
        </p:nvCxnSpPr>
        <p:spPr>
          <a:xfrm>
            <a:off x="8539848" y="4021450"/>
            <a:ext cx="1149125" cy="780209"/>
          </a:xfrm>
          <a:prstGeom prst="bentConnector3">
            <a:avLst/>
          </a:prstGeom>
          <a:ln w="107950" cmpd="thickThi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Docker with Windows Azure</a:t>
            </a:r>
          </a:p>
        </p:txBody>
      </p:sp>
      <p:sp>
        <p:nvSpPr>
          <p:cNvPr id="3" name="Content Placeholder 2"/>
          <p:cNvSpPr>
            <a:spLocks noGrp="1"/>
          </p:cNvSpPr>
          <p:nvPr>
            <p:ph idx="1"/>
          </p:nvPr>
        </p:nvSpPr>
        <p:spPr>
          <a:xfrm>
            <a:off x="1097280" y="1845734"/>
            <a:ext cx="4819943" cy="4282504"/>
          </a:xfrm>
        </p:spPr>
        <p:txBody>
          <a:bodyPr>
            <a:normAutofit fontScale="85000" lnSpcReduction="20000"/>
          </a:bodyPr>
          <a:lstStyle/>
          <a:p>
            <a:pPr>
              <a:lnSpc>
                <a:spcPct val="110000"/>
              </a:lnSpc>
              <a:buFont typeface="Wingdings" panose="05000000000000000000" pitchFamily="2" charset="2"/>
              <a:buChar char="Ø"/>
            </a:pPr>
            <a:r>
              <a:rPr lang="en-US" sz="2200" dirty="0"/>
              <a:t>Azure Container Service (ACS) provides a way to simplify the creation, configuration, and management of a cluster of virtual machines that are preconfigured to run containerized applications.</a:t>
            </a:r>
          </a:p>
          <a:p>
            <a:pPr>
              <a:lnSpc>
                <a:spcPct val="110000"/>
              </a:lnSpc>
              <a:buFont typeface="Wingdings" panose="05000000000000000000" pitchFamily="2" charset="2"/>
              <a:buChar char="Ø"/>
            </a:pPr>
            <a:r>
              <a:rPr lang="en-US" sz="2200" dirty="0"/>
              <a:t>ACS leverages Docker images to ensure that your application containers are fully portable. It also supports Docker Swarm for orchestration, to ensure that these applications can be scaled to thousands, even tens of thousands of containers.</a:t>
            </a:r>
          </a:p>
          <a:p>
            <a:pPr>
              <a:lnSpc>
                <a:spcPct val="110000"/>
              </a:lnSpc>
              <a:buFont typeface="Wingdings" panose="05000000000000000000" pitchFamily="2" charset="2"/>
              <a:buChar char="Ø"/>
            </a:pPr>
            <a:r>
              <a:rPr lang="en-US" sz="2200" dirty="0"/>
              <a:t>Docker Swarm provides native  clustering capabilities to turn a group of Docker engines into a single, virtual Docker Engine.</a:t>
            </a:r>
          </a:p>
          <a:p>
            <a:endParaRPr lang="en-IN" dirty="0"/>
          </a:p>
        </p:txBody>
      </p:sp>
      <p:pic>
        <p:nvPicPr>
          <p:cNvPr id="7" name="Picture 6"/>
          <p:cNvPicPr>
            <a:picLocks noChangeAspect="1"/>
          </p:cNvPicPr>
          <p:nvPr/>
        </p:nvPicPr>
        <p:blipFill>
          <a:blip r:embed="rId2"/>
          <a:stretch>
            <a:fillRect/>
          </a:stretch>
        </p:blipFill>
        <p:spPr>
          <a:xfrm>
            <a:off x="6059055" y="1737360"/>
            <a:ext cx="5458858" cy="3998422"/>
          </a:xfrm>
          <a:prstGeom prst="rect">
            <a:avLst/>
          </a:prstGeom>
        </p:spPr>
      </p:pic>
      <p:pic>
        <p:nvPicPr>
          <p:cNvPr id="4" name="Picture 3"/>
          <p:cNvPicPr>
            <a:picLocks noChangeAspect="1"/>
          </p:cNvPicPr>
          <p:nvPr/>
        </p:nvPicPr>
        <p:blipFill>
          <a:blip r:embed="rId3"/>
          <a:stretch>
            <a:fillRect/>
          </a:stretch>
        </p:blipFill>
        <p:spPr>
          <a:xfrm>
            <a:off x="8055157" y="154839"/>
            <a:ext cx="4000000" cy="1714286"/>
          </a:xfrm>
          <a:prstGeom prst="rect">
            <a:avLst/>
          </a:prstGeom>
        </p:spPr>
      </p:pic>
    </p:spTree>
    <p:extLst>
      <p:ext uri="{BB962C8B-B14F-4D97-AF65-F5344CB8AC3E}">
        <p14:creationId xmlns:p14="http://schemas.microsoft.com/office/powerpoint/2010/main" val="186725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Container Services </a:t>
            </a:r>
          </a:p>
        </p:txBody>
      </p:sp>
      <p:sp>
        <p:nvSpPr>
          <p:cNvPr id="3" name="Content Placeholder 2"/>
          <p:cNvSpPr>
            <a:spLocks noGrp="1"/>
          </p:cNvSpPr>
          <p:nvPr>
            <p:ph idx="1"/>
          </p:nvPr>
        </p:nvSpPr>
        <p:spPr>
          <a:xfrm>
            <a:off x="1097280" y="1845734"/>
            <a:ext cx="4311299" cy="4023360"/>
          </a:xfrm>
        </p:spPr>
        <p:txBody>
          <a:bodyPr/>
          <a:lstStyle/>
          <a:p>
            <a:pPr>
              <a:buFont typeface="Wingdings" panose="05000000000000000000" pitchFamily="2" charset="2"/>
              <a:buChar char="Ø"/>
            </a:pPr>
            <a:r>
              <a:rPr lang="en-US" dirty="0"/>
              <a:t>Create an Azure Container Service</a:t>
            </a:r>
          </a:p>
          <a:p>
            <a:pPr>
              <a:buFont typeface="Wingdings" panose="05000000000000000000" pitchFamily="2" charset="2"/>
              <a:buChar char="Ø"/>
            </a:pPr>
            <a:r>
              <a:rPr lang="en-US" dirty="0"/>
              <a:t>Remote into an Azure Container Service using SSH</a:t>
            </a:r>
          </a:p>
          <a:p>
            <a:pPr>
              <a:buFont typeface="Wingdings" panose="05000000000000000000" pitchFamily="2" charset="2"/>
              <a:buChar char="Ø"/>
            </a:pPr>
            <a:r>
              <a:rPr lang="en-US" dirty="0"/>
              <a:t>Create Docker images and run Docker containers in Azure</a:t>
            </a:r>
          </a:p>
          <a:p>
            <a:pPr>
              <a:buFont typeface="Wingdings" panose="05000000000000000000" pitchFamily="2" charset="2"/>
              <a:buChar char="Ø"/>
            </a:pPr>
            <a:r>
              <a:rPr lang="en-US" dirty="0"/>
              <a:t>Run jobs in containers created from Docker images</a:t>
            </a:r>
          </a:p>
          <a:p>
            <a:endParaRPr lang="en-IN" dirty="0"/>
          </a:p>
        </p:txBody>
      </p:sp>
      <p:pic>
        <p:nvPicPr>
          <p:cNvPr id="4" name="Picture 3"/>
          <p:cNvPicPr/>
          <p:nvPr/>
        </p:nvPicPr>
        <p:blipFill>
          <a:blip r:embed="rId2"/>
          <a:stretch>
            <a:fillRect/>
          </a:stretch>
        </p:blipFill>
        <p:spPr>
          <a:xfrm>
            <a:off x="5557121" y="1737360"/>
            <a:ext cx="5731510" cy="4207086"/>
          </a:xfrm>
          <a:prstGeom prst="rect">
            <a:avLst/>
          </a:prstGeom>
        </p:spPr>
      </p:pic>
      <p:sp>
        <p:nvSpPr>
          <p:cNvPr id="5" name="Rectangle 4"/>
          <p:cNvSpPr/>
          <p:nvPr/>
        </p:nvSpPr>
        <p:spPr>
          <a:xfrm>
            <a:off x="8093017" y="2736041"/>
            <a:ext cx="2065020" cy="63246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5"/>
          <p:cNvSpPr/>
          <p:nvPr/>
        </p:nvSpPr>
        <p:spPr>
          <a:xfrm>
            <a:off x="6027997" y="5135418"/>
            <a:ext cx="2065020" cy="3163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7" name="Picture 6"/>
          <p:cNvPicPr>
            <a:picLocks noChangeAspect="1"/>
          </p:cNvPicPr>
          <p:nvPr/>
        </p:nvPicPr>
        <p:blipFill>
          <a:blip r:embed="rId3"/>
          <a:stretch>
            <a:fillRect/>
          </a:stretch>
        </p:blipFill>
        <p:spPr>
          <a:xfrm>
            <a:off x="7539592" y="111981"/>
            <a:ext cx="4000000" cy="1714286"/>
          </a:xfrm>
          <a:prstGeom prst="rect">
            <a:avLst/>
          </a:prstGeom>
        </p:spPr>
      </p:pic>
    </p:spTree>
    <p:extLst>
      <p:ext uri="{BB962C8B-B14F-4D97-AF65-F5344CB8AC3E}">
        <p14:creationId xmlns:p14="http://schemas.microsoft.com/office/powerpoint/2010/main" val="23781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Pull &amp; Run an image on Azure Container</a:t>
            </a:r>
          </a:p>
        </p:txBody>
      </p:sp>
      <p:sp>
        <p:nvSpPr>
          <p:cNvPr id="3" name="Content Placeholder 2"/>
          <p:cNvSpPr>
            <a:spLocks noGrp="1"/>
          </p:cNvSpPr>
          <p:nvPr>
            <p:ph idx="1"/>
          </p:nvPr>
        </p:nvSpPr>
        <p:spPr>
          <a:xfrm>
            <a:off x="1097280" y="1845734"/>
            <a:ext cx="10165666" cy="4023360"/>
          </a:xfrm>
        </p:spPr>
        <p:txBody>
          <a:bodyPr/>
          <a:lstStyle/>
          <a:p>
            <a:r>
              <a:rPr lang="en-US" dirty="0"/>
              <a:t>Upon connection to ACS, either create a new image using a Dockerfile or pull an already existing image.</a:t>
            </a:r>
          </a:p>
          <a:p>
            <a:r>
              <a:rPr lang="en-IN" dirty="0">
                <a:highlight>
                  <a:srgbClr val="C0C0C0"/>
                </a:highlight>
              </a:rPr>
              <a:t>docker -H 127.0.0.1:22375 pull sweta/datasciencenotebooks</a:t>
            </a:r>
          </a:p>
          <a:p>
            <a:r>
              <a:rPr lang="en-IN" dirty="0">
                <a:highlight>
                  <a:srgbClr val="C0C0C0"/>
                </a:highlight>
              </a:rPr>
              <a:t>docker -H 127.0.0.1:22375 run -d -p 80:8888 -e "USE_HTTP=1" -v=/</a:t>
            </a:r>
            <a:r>
              <a:rPr lang="en-IN" dirty="0" err="1">
                <a:highlight>
                  <a:srgbClr val="C0C0C0"/>
                </a:highlight>
              </a:rPr>
              <a:t>srv</a:t>
            </a:r>
            <a:r>
              <a:rPr lang="en-IN" dirty="0">
                <a:highlight>
                  <a:srgbClr val="C0C0C0"/>
                </a:highlight>
              </a:rPr>
              <a:t>/notebooks:/</a:t>
            </a:r>
            <a:r>
              <a:rPr lang="en-IN" dirty="0" err="1">
                <a:highlight>
                  <a:srgbClr val="C0C0C0"/>
                </a:highlight>
              </a:rPr>
              <a:t>srv</a:t>
            </a:r>
            <a:r>
              <a:rPr lang="en-IN" dirty="0">
                <a:highlight>
                  <a:srgbClr val="C0C0C0"/>
                </a:highlight>
              </a:rPr>
              <a:t>/</a:t>
            </a:r>
            <a:r>
              <a:rPr lang="en-IN" dirty="0" err="1">
                <a:highlight>
                  <a:srgbClr val="C0C0C0"/>
                </a:highlight>
              </a:rPr>
              <a:t>noteboks</a:t>
            </a:r>
            <a:r>
              <a:rPr lang="en-IN" dirty="0">
                <a:highlight>
                  <a:srgbClr val="C0C0C0"/>
                </a:highlight>
              </a:rPr>
              <a:t> sweta/datasciencenotebooks</a:t>
            </a:r>
          </a:p>
          <a:p>
            <a:endParaRPr lang="en-IN" dirty="0">
              <a:highlight>
                <a:srgbClr val="C0C0C0"/>
              </a:highlight>
            </a:endParaRPr>
          </a:p>
          <a:p>
            <a:endParaRPr lang="en-IN" dirty="0">
              <a:highlight>
                <a:srgbClr val="C0C0C0"/>
              </a:highlight>
            </a:endParaRPr>
          </a:p>
          <a:p>
            <a:endParaRPr lang="en-IN" dirty="0"/>
          </a:p>
        </p:txBody>
      </p:sp>
      <p:pic>
        <p:nvPicPr>
          <p:cNvPr id="8" name="Picture 7"/>
          <p:cNvPicPr/>
          <p:nvPr/>
        </p:nvPicPr>
        <p:blipFill>
          <a:blip r:embed="rId2"/>
          <a:stretch>
            <a:fillRect/>
          </a:stretch>
        </p:blipFill>
        <p:spPr>
          <a:xfrm>
            <a:off x="1097280" y="3727072"/>
            <a:ext cx="10058400" cy="2049780"/>
          </a:xfrm>
          <a:prstGeom prst="rect">
            <a:avLst/>
          </a:prstGeom>
        </p:spPr>
      </p:pic>
      <p:sp>
        <p:nvSpPr>
          <p:cNvPr id="9" name="Frame 8"/>
          <p:cNvSpPr/>
          <p:nvPr/>
        </p:nvSpPr>
        <p:spPr>
          <a:xfrm>
            <a:off x="1661747" y="3880546"/>
            <a:ext cx="2769576" cy="38974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184638" y="4445937"/>
            <a:ext cx="2135898" cy="646331"/>
          </a:xfrm>
          <a:prstGeom prst="rect">
            <a:avLst/>
          </a:prstGeom>
          <a:solidFill>
            <a:schemeClr val="bg1">
              <a:lumMod val="75000"/>
            </a:schemeClr>
          </a:solidFill>
        </p:spPr>
        <p:txBody>
          <a:bodyPr wrap="square" rtlCol="0">
            <a:spAutoFit/>
          </a:bodyPr>
          <a:lstStyle/>
          <a:p>
            <a:r>
              <a:rPr lang="en-US" dirty="0"/>
              <a:t>Jupyter running on cloud </a:t>
            </a:r>
          </a:p>
        </p:txBody>
      </p:sp>
      <p:cxnSp>
        <p:nvCxnSpPr>
          <p:cNvPr id="11" name="Straight Arrow Connector 10"/>
          <p:cNvCxnSpPr>
            <a:cxnSpLocks/>
            <a:stCxn id="10" idx="3"/>
            <a:endCxn id="9" idx="2"/>
          </p:cNvCxnSpPr>
          <p:nvPr/>
        </p:nvCxnSpPr>
        <p:spPr>
          <a:xfrm flipV="1">
            <a:off x="2320536" y="4270291"/>
            <a:ext cx="725999" cy="498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59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Docker with Google Cloud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9749" y="2943743"/>
            <a:ext cx="5593777" cy="2964611"/>
          </a:xfrm>
        </p:spPr>
      </p:pic>
      <p:sp>
        <p:nvSpPr>
          <p:cNvPr id="6" name="TextBox 5"/>
          <p:cNvSpPr txBox="1"/>
          <p:nvPr/>
        </p:nvSpPr>
        <p:spPr>
          <a:xfrm>
            <a:off x="7739270" y="2438399"/>
            <a:ext cx="2349110" cy="369332"/>
          </a:xfrm>
          <a:prstGeom prst="rect">
            <a:avLst/>
          </a:prstGeom>
          <a:noFill/>
        </p:spPr>
        <p:txBody>
          <a:bodyPr wrap="square" rtlCol="0">
            <a:spAutoFit/>
          </a:bodyPr>
          <a:lstStyle/>
          <a:p>
            <a:r>
              <a:rPr lang="en-US" dirty="0"/>
              <a:t>Google </a:t>
            </a:r>
            <a:r>
              <a:rPr lang="en-US"/>
              <a:t>Cloud Platform</a:t>
            </a:r>
          </a:p>
        </p:txBody>
      </p:sp>
      <p:pic>
        <p:nvPicPr>
          <p:cNvPr id="7" name="Picture 6"/>
          <p:cNvPicPr>
            <a:picLocks noChangeAspect="1"/>
          </p:cNvPicPr>
          <p:nvPr/>
        </p:nvPicPr>
        <p:blipFill>
          <a:blip r:embed="rId3"/>
          <a:stretch>
            <a:fillRect/>
          </a:stretch>
        </p:blipFill>
        <p:spPr>
          <a:xfrm>
            <a:off x="7739270" y="244964"/>
            <a:ext cx="4134256" cy="1828800"/>
          </a:xfrm>
          <a:prstGeom prst="rect">
            <a:avLst/>
          </a:prstGeom>
        </p:spPr>
      </p:pic>
      <p:sp>
        <p:nvSpPr>
          <p:cNvPr id="8" name="TextBox 7"/>
          <p:cNvSpPr txBox="1"/>
          <p:nvPr/>
        </p:nvSpPr>
        <p:spPr>
          <a:xfrm>
            <a:off x="1097280" y="2438399"/>
            <a:ext cx="4913776" cy="2790508"/>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IN" sz="2000" dirty="0">
                <a:solidFill>
                  <a:schemeClr val="tx1">
                    <a:lumMod val="75000"/>
                    <a:lumOff val="25000"/>
                  </a:schemeClr>
                </a:solidFill>
              </a:rPr>
              <a:t>Google Container Engine is a powerful cluster manager and orchestration system for running you Docker Containers</a:t>
            </a:r>
            <a:r>
              <a:rPr lang="en-US" sz="2000" dirty="0">
                <a:solidFill>
                  <a:schemeClr val="tx1">
                    <a:lumMod val="75000"/>
                    <a:lumOff val="25000"/>
                  </a:schemeClr>
                </a:solidFill>
              </a:rPr>
              <a:t> </a:t>
            </a:r>
          </a:p>
          <a:p>
            <a:pPr marL="285750" indent="-285750">
              <a:buFont typeface="Wingdings" charset="2"/>
              <a:buChar char="Ø"/>
            </a:pPr>
            <a:endParaRPr lang="en-US" dirty="0"/>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IN" sz="2000" dirty="0">
                <a:solidFill>
                  <a:schemeClr val="tx1">
                    <a:lumMod val="75000"/>
                    <a:lumOff val="25000"/>
                  </a:schemeClr>
                </a:solidFill>
              </a:rPr>
              <a:t>Container Engine is based on Docker and its VM is a container-optimized OS image that includes Docker and Kubernetes to manage containers. </a:t>
            </a:r>
            <a:endParaRPr lang="en-US" sz="20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121002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820" y="860735"/>
            <a:ext cx="10058400" cy="923847"/>
          </a:xfrm>
        </p:spPr>
        <p:txBody>
          <a:bodyPr/>
          <a:lstStyle/>
          <a:p>
            <a:r>
              <a:rPr lang="en-IN" dirty="0"/>
              <a:t>Setting Up Docker Container</a:t>
            </a:r>
          </a:p>
        </p:txBody>
      </p:sp>
      <p:sp>
        <p:nvSpPr>
          <p:cNvPr id="5" name="Text Placeholder 2"/>
          <p:cNvSpPr txBox="1">
            <a:spLocks/>
          </p:cNvSpPr>
          <p:nvPr/>
        </p:nvSpPr>
        <p:spPr>
          <a:xfrm>
            <a:off x="1173480" y="1865744"/>
            <a:ext cx="3804920" cy="398087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200" dirty="0"/>
          </a:p>
          <a:p>
            <a:endParaRPr lang="en-US" sz="1200" dirty="0"/>
          </a:p>
          <a:p>
            <a:endParaRPr lang="en-US" sz="1200" dirty="0"/>
          </a:p>
        </p:txBody>
      </p:sp>
      <p:pic>
        <p:nvPicPr>
          <p:cNvPr id="8" name="Picture 7"/>
          <p:cNvPicPr>
            <a:picLocks noChangeAspect="1"/>
          </p:cNvPicPr>
          <p:nvPr/>
        </p:nvPicPr>
        <p:blipFill>
          <a:blip r:embed="rId2"/>
          <a:stretch>
            <a:fillRect/>
          </a:stretch>
        </p:blipFill>
        <p:spPr>
          <a:xfrm>
            <a:off x="8042936" y="36944"/>
            <a:ext cx="4134256" cy="1828800"/>
          </a:xfrm>
          <a:prstGeom prst="rect">
            <a:avLst/>
          </a:prstGeom>
        </p:spPr>
      </p:pic>
      <p:sp>
        <p:nvSpPr>
          <p:cNvPr id="3" name="Content Placeholder 2"/>
          <p:cNvSpPr>
            <a:spLocks noGrp="1"/>
          </p:cNvSpPr>
          <p:nvPr>
            <p:ph idx="1"/>
          </p:nvPr>
        </p:nvSpPr>
        <p:spPr>
          <a:xfrm>
            <a:off x="974361" y="2295070"/>
            <a:ext cx="10181319" cy="3041059"/>
          </a:xfrm>
        </p:spPr>
        <p:txBody>
          <a:bodyPr/>
          <a:lstStyle/>
          <a:p>
            <a:pPr>
              <a:buFont typeface="Wingdings" charset="2"/>
              <a:buChar char="Ø"/>
            </a:pPr>
            <a:r>
              <a:rPr lang="en-US" dirty="0"/>
              <a:t>Set up a Free trial account on google cloud platform.</a:t>
            </a:r>
          </a:p>
          <a:p>
            <a:pPr>
              <a:buFont typeface="Wingdings" charset="2"/>
              <a:buChar char="Ø"/>
            </a:pPr>
            <a:r>
              <a:rPr lang="en-US" dirty="0"/>
              <a:t>Create a Docker Container under Container Engine. A VM instance will be created in Compute Engine. </a:t>
            </a:r>
          </a:p>
          <a:p>
            <a:pPr>
              <a:buFont typeface="Wingdings" charset="2"/>
              <a:buChar char="Ø"/>
            </a:pPr>
            <a:r>
              <a:rPr lang="en-US" dirty="0">
                <a:latin typeface="Calibri" panose="020F0502020204030204" pitchFamily="34" charset="0"/>
                <a:cs typeface="Calibri" panose="020F0502020204030204" pitchFamily="34" charset="0"/>
              </a:rPr>
              <a:t>Configure network to allow HTTP  and HTPPs traffic and change the </a:t>
            </a:r>
            <a:r>
              <a:rPr lang="en-US" dirty="0" err="1">
                <a:latin typeface="Calibri" panose="020F0502020204030204" pitchFamily="34" charset="0"/>
                <a:cs typeface="Calibri" panose="020F0502020204030204" pitchFamily="34" charset="0"/>
              </a:rPr>
              <a:t>ip</a:t>
            </a:r>
            <a:r>
              <a:rPr lang="en-US" dirty="0">
                <a:latin typeface="Calibri" panose="020F0502020204030204" pitchFamily="34" charset="0"/>
                <a:cs typeface="Calibri" panose="020F0502020204030204" pitchFamily="34" charset="0"/>
              </a:rPr>
              <a:t> address from ephemeral to static</a:t>
            </a:r>
          </a:p>
          <a:p>
            <a:pPr>
              <a:buFont typeface="Wingdings" charset="2"/>
              <a:buChar char="Ø"/>
            </a:pPr>
            <a:r>
              <a:rPr lang="en-US" dirty="0">
                <a:latin typeface="Calibri" panose="020F0502020204030204" pitchFamily="34" charset="0"/>
                <a:cs typeface="Calibri" panose="020F0502020204030204" pitchFamily="34" charset="0"/>
              </a:rPr>
              <a:t>Connect to the container using </a:t>
            </a:r>
            <a:r>
              <a:rPr lang="en-US" dirty="0" err="1">
                <a:latin typeface="Calibri" panose="020F0502020204030204" pitchFamily="34" charset="0"/>
                <a:cs typeface="Calibri" panose="020F0502020204030204" pitchFamily="34" charset="0"/>
              </a:rPr>
              <a:t>gcloud</a:t>
            </a:r>
            <a:r>
              <a:rPr lang="en-US" dirty="0">
                <a:latin typeface="Calibri" panose="020F0502020204030204" pitchFamily="34" charset="0"/>
                <a:cs typeface="Calibri" panose="020F0502020204030204" pitchFamily="34" charset="0"/>
              </a:rPr>
              <a:t> command.</a:t>
            </a:r>
          </a:p>
          <a:p>
            <a:pPr marL="0" indent="0">
              <a:buNone/>
            </a:pP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0563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an image into Google Container </a:t>
            </a:r>
          </a:p>
        </p:txBody>
      </p:sp>
      <p:sp>
        <p:nvSpPr>
          <p:cNvPr id="3" name="Content Placeholder 2"/>
          <p:cNvSpPr>
            <a:spLocks noGrp="1"/>
          </p:cNvSpPr>
          <p:nvPr>
            <p:ph idx="1"/>
          </p:nvPr>
        </p:nvSpPr>
        <p:spPr>
          <a:xfrm>
            <a:off x="1097280" y="1845734"/>
            <a:ext cx="10058400" cy="867486"/>
          </a:xfrm>
        </p:spPr>
        <p:txBody>
          <a:bodyPr/>
          <a:lstStyle/>
          <a:p>
            <a:pPr>
              <a:buFont typeface="Wingdings" charset="2"/>
              <a:buChar char="Ø"/>
            </a:pPr>
            <a:r>
              <a:rPr lang="en-US" dirty="0"/>
              <a:t>Upon connection, either create a new image using a Dockerfile or pull an already existing image.</a:t>
            </a:r>
          </a:p>
          <a:p>
            <a:endParaRPr lang="en-US" dirty="0">
              <a:solidFill>
                <a:schemeClr val="tx1"/>
              </a:solidFill>
            </a:endParaRPr>
          </a:p>
          <a:p>
            <a:endParaRPr lang="en-US" dirty="0"/>
          </a:p>
        </p:txBody>
      </p:sp>
      <p:pic>
        <p:nvPicPr>
          <p:cNvPr id="4" name="Picture 3" descr="Screen%20Shot%202017-02-10%20at%203.48.00%20PM.png"/>
          <p:cNvPicPr/>
          <p:nvPr/>
        </p:nvPicPr>
        <p:blipFill>
          <a:blip r:embed="rId2">
            <a:extLst>
              <a:ext uri="{28A0092B-C50C-407E-A947-70E740481C1C}">
                <a14:useLocalDpi xmlns:a14="http://schemas.microsoft.com/office/drawing/2010/main" val="0"/>
              </a:ext>
            </a:extLst>
          </a:blip>
          <a:srcRect/>
          <a:stretch>
            <a:fillRect/>
          </a:stretch>
        </p:blipFill>
        <p:spPr bwMode="auto">
          <a:xfrm>
            <a:off x="1161532" y="3817387"/>
            <a:ext cx="9062643" cy="1613996"/>
          </a:xfrm>
          <a:prstGeom prst="rect">
            <a:avLst/>
          </a:prstGeom>
          <a:noFill/>
          <a:ln>
            <a:noFill/>
          </a:ln>
        </p:spPr>
      </p:pic>
      <p:sp>
        <p:nvSpPr>
          <p:cNvPr id="7" name="TextBox 6"/>
          <p:cNvSpPr txBox="1"/>
          <p:nvPr/>
        </p:nvSpPr>
        <p:spPr>
          <a:xfrm>
            <a:off x="1161532" y="2841527"/>
            <a:ext cx="6768265"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US" sz="2400" dirty="0"/>
              <a:t>docker pull </a:t>
            </a:r>
            <a:r>
              <a:rPr lang="en-US" sz="2400" dirty="0" err="1"/>
              <a:t>sweta</a:t>
            </a:r>
            <a:r>
              <a:rPr lang="en-US" sz="2400" dirty="0"/>
              <a:t>/</a:t>
            </a:r>
            <a:r>
              <a:rPr lang="en-US" sz="2400" dirty="0" err="1"/>
              <a:t>datasciencenotebooks</a:t>
            </a:r>
            <a:r>
              <a:rPr lang="en-US" sz="2400" dirty="0"/>
              <a:t>  </a:t>
            </a:r>
          </a:p>
        </p:txBody>
      </p:sp>
      <p:pic>
        <p:nvPicPr>
          <p:cNvPr id="6" name="Picture 5"/>
          <p:cNvPicPr>
            <a:picLocks noChangeAspect="1"/>
          </p:cNvPicPr>
          <p:nvPr/>
        </p:nvPicPr>
        <p:blipFill>
          <a:blip r:embed="rId3"/>
          <a:stretch>
            <a:fillRect/>
          </a:stretch>
        </p:blipFill>
        <p:spPr>
          <a:xfrm>
            <a:off x="9931940" y="36944"/>
            <a:ext cx="2245252" cy="1828800"/>
          </a:xfrm>
          <a:prstGeom prst="rect">
            <a:avLst/>
          </a:prstGeom>
        </p:spPr>
      </p:pic>
    </p:spTree>
    <p:extLst>
      <p:ext uri="{BB962C8B-B14F-4D97-AF65-F5344CB8AC3E}">
        <p14:creationId xmlns:p14="http://schemas.microsoft.com/office/powerpoint/2010/main" val="166614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an image in Google Container</a:t>
            </a:r>
          </a:p>
        </p:txBody>
      </p:sp>
      <p:sp>
        <p:nvSpPr>
          <p:cNvPr id="3" name="Content Placeholder 2"/>
          <p:cNvSpPr>
            <a:spLocks noGrp="1"/>
          </p:cNvSpPr>
          <p:nvPr>
            <p:ph idx="1"/>
          </p:nvPr>
        </p:nvSpPr>
        <p:spPr>
          <a:xfrm>
            <a:off x="967366" y="1775629"/>
            <a:ext cx="10058400" cy="372810"/>
          </a:xfrm>
        </p:spPr>
        <p:txBody>
          <a:bodyPr>
            <a:normAutofit lnSpcReduction="10000"/>
          </a:bodyPr>
          <a:lstStyle/>
          <a:p>
            <a:r>
              <a:rPr lang="en-US" dirty="0"/>
              <a:t>After pull, run the image.</a:t>
            </a:r>
          </a:p>
          <a:p>
            <a:endParaRPr lang="en-US" dirty="0"/>
          </a:p>
          <a:p>
            <a:endParaRPr lang="en-US" dirty="0"/>
          </a:p>
        </p:txBody>
      </p:sp>
      <p:sp>
        <p:nvSpPr>
          <p:cNvPr id="5" name="TextBox 4"/>
          <p:cNvSpPr txBox="1"/>
          <p:nvPr/>
        </p:nvSpPr>
        <p:spPr>
          <a:xfrm>
            <a:off x="967366" y="2326920"/>
            <a:ext cx="9720622" cy="461665"/>
          </a:xfrm>
          <a:prstGeom prst="rect">
            <a:avLst/>
          </a:prstGeom>
          <a:solidFill>
            <a:schemeClr val="bg1">
              <a:lumMod val="85000"/>
            </a:schemeClr>
          </a:solidFill>
        </p:spPr>
        <p:txBody>
          <a:bodyPr wrap="square" rtlCol="0">
            <a:spAutoFit/>
          </a:bodyPr>
          <a:lstStyle/>
          <a:p>
            <a:r>
              <a:rPr lang="en-US" sz="2400" dirty="0"/>
              <a:t> docker run -d -p 80:8888 -e "USE_HTTP=1" </a:t>
            </a:r>
            <a:r>
              <a:rPr lang="en-US" sz="2400" dirty="0" err="1"/>
              <a:t>sweta</a:t>
            </a:r>
            <a:r>
              <a:rPr lang="en-US" sz="2400" dirty="0"/>
              <a:t>/</a:t>
            </a:r>
            <a:r>
              <a:rPr lang="en-US" sz="2400" dirty="0" err="1"/>
              <a:t>datasciencenotebooks</a:t>
            </a:r>
            <a:endParaRPr lang="en-US" sz="2400" dirty="0"/>
          </a:p>
        </p:txBody>
      </p:sp>
      <p:sp>
        <p:nvSpPr>
          <p:cNvPr id="7" name="Content Placeholder 2"/>
          <p:cNvSpPr txBox="1">
            <a:spLocks/>
          </p:cNvSpPr>
          <p:nvPr/>
        </p:nvSpPr>
        <p:spPr>
          <a:xfrm>
            <a:off x="967366" y="2928885"/>
            <a:ext cx="10058400" cy="109233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Run the command will set up jupyter notebook on static IP address and port assigned to it.</a:t>
            </a:r>
          </a:p>
          <a:p>
            <a:r>
              <a:rPr lang="en-US"/>
              <a:t>type http:&lt;static-ip-address&gt;:80 in your browser and you will be connected to the jupyter notebook.</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996" y="3849588"/>
            <a:ext cx="8646327" cy="2433795"/>
          </a:xfrm>
          <a:prstGeom prst="rect">
            <a:avLst/>
          </a:prstGeom>
        </p:spPr>
      </p:pic>
      <p:sp>
        <p:nvSpPr>
          <p:cNvPr id="9" name="Frame 8"/>
          <p:cNvSpPr/>
          <p:nvPr/>
        </p:nvSpPr>
        <p:spPr>
          <a:xfrm>
            <a:off x="3267856" y="4021223"/>
            <a:ext cx="1933731" cy="38974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255897" y="4586614"/>
            <a:ext cx="2577244" cy="369332"/>
          </a:xfrm>
          <a:prstGeom prst="rect">
            <a:avLst/>
          </a:prstGeom>
          <a:solidFill>
            <a:schemeClr val="bg1">
              <a:lumMod val="75000"/>
            </a:schemeClr>
          </a:solidFill>
        </p:spPr>
        <p:txBody>
          <a:bodyPr wrap="none" rtlCol="0">
            <a:spAutoFit/>
          </a:bodyPr>
          <a:lstStyle/>
          <a:p>
            <a:r>
              <a:rPr lang="en-US" dirty="0"/>
              <a:t>Jupyter running on cloud </a:t>
            </a:r>
          </a:p>
        </p:txBody>
      </p:sp>
      <p:cxnSp>
        <p:nvCxnSpPr>
          <p:cNvPr id="18" name="Straight Arrow Connector 17"/>
          <p:cNvCxnSpPr>
            <a:stCxn id="16" idx="3"/>
          </p:cNvCxnSpPr>
          <p:nvPr/>
        </p:nvCxnSpPr>
        <p:spPr>
          <a:xfrm flipV="1">
            <a:off x="2833141" y="4419628"/>
            <a:ext cx="839449" cy="351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9396919" y="36944"/>
            <a:ext cx="2780273" cy="1828800"/>
          </a:xfrm>
          <a:prstGeom prst="rect">
            <a:avLst/>
          </a:prstGeom>
        </p:spPr>
      </p:pic>
    </p:spTree>
    <p:extLst>
      <p:ext uri="{BB962C8B-B14F-4D97-AF65-F5344CB8AC3E}">
        <p14:creationId xmlns:p14="http://schemas.microsoft.com/office/powerpoint/2010/main" val="86758278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410</TotalTime>
  <Words>844</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DOCKER ON CLOUD</vt:lpstr>
      <vt:lpstr>What is Docker?</vt:lpstr>
      <vt:lpstr>Docker with Windows Azure</vt:lpstr>
      <vt:lpstr>Azure Container Services </vt:lpstr>
      <vt:lpstr>Pull &amp; Run an image on Azure Container</vt:lpstr>
      <vt:lpstr>Docker with Google Cloud</vt:lpstr>
      <vt:lpstr>Setting Up Docker Container</vt:lpstr>
      <vt:lpstr>Pull an image into Google Container </vt:lpstr>
      <vt:lpstr>Run an image in Google Container</vt:lpstr>
      <vt:lpstr>Configuration Steps</vt:lpstr>
      <vt:lpstr>Docker on IBM Bluemix</vt:lpstr>
      <vt:lpstr>Configuration Steps</vt:lpstr>
      <vt:lpstr>Pull an image into IBM Bluemix</vt:lpstr>
      <vt:lpstr>Run an image in IBM Bluemix</vt:lpstr>
      <vt:lpstr>Contact Details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DOCKER ON IBM BLUEMIX</dc:title>
  <dc:creator>antriksh.antrikshsharma@gmail.com</dc:creator>
  <cp:lastModifiedBy>sweta bajaj</cp:lastModifiedBy>
  <cp:revision>87</cp:revision>
  <dcterms:created xsi:type="dcterms:W3CDTF">2017-02-04T12:48:41Z</dcterms:created>
  <dcterms:modified xsi:type="dcterms:W3CDTF">2017-02-11T04:40:26Z</dcterms:modified>
</cp:coreProperties>
</file>