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:LENDING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</p:spTree>
    <p:extLst>
      <p:ext uri="{BB962C8B-B14F-4D97-AF65-F5344CB8AC3E}">
        <p14:creationId xmlns:p14="http://schemas.microsoft.com/office/powerpoint/2010/main" val="271095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81" y="-79369"/>
            <a:ext cx="5581650" cy="3705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62716" y="-13957"/>
            <a:ext cx="5476875" cy="37909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62716" y="3790950"/>
            <a:ext cx="5476875" cy="30670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653481" y="3776993"/>
            <a:ext cx="5393450" cy="30810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9119" y="447071"/>
            <a:ext cx="1720735" cy="118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INTEREST RATE AND DTI  VS ANNUAL INCOME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79223" y="3363094"/>
            <a:ext cx="1720735" cy="105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BASED ON EMPLOYEMENT LENGTH</a:t>
            </a:r>
          </a:p>
        </p:txBody>
      </p:sp>
    </p:spTree>
    <p:extLst>
      <p:ext uri="{BB962C8B-B14F-4D97-AF65-F5344CB8AC3E}">
        <p14:creationId xmlns:p14="http://schemas.microsoft.com/office/powerpoint/2010/main" val="223061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2716" y="70579"/>
            <a:ext cx="5170339" cy="3460625"/>
          </a:xfrm>
          <a:prstGeom prst="rect">
            <a:avLst/>
          </a:prstGeom>
        </p:spPr>
      </p:pic>
      <p:pic>
        <p:nvPicPr>
          <p:cNvPr id="6" name="Picture 5" descr="../Screen%20Shot%202017-04-07%20at%205.01.27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9" y="70579"/>
            <a:ext cx="5433303" cy="3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055" y="3522599"/>
            <a:ext cx="4988364" cy="3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8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609" y="322491"/>
            <a:ext cx="8637072" cy="5562920"/>
          </a:xfrm>
        </p:spPr>
        <p:txBody>
          <a:bodyPr>
            <a:normAutofit/>
          </a:bodyPr>
          <a:lstStyle/>
          <a:p>
            <a:r>
              <a:rPr lang="en-US" u="sng" dirty="0"/>
              <a:t>POWER BI ANALYSIS INSIGHTS</a:t>
            </a:r>
          </a:p>
          <a:p>
            <a:r>
              <a:rPr lang="en-US" sz="1200" b="1" u="sng" dirty="0"/>
              <a:t>TIME SERIES ANALYSIS OF LOAN DATA</a:t>
            </a:r>
          </a:p>
          <a:p>
            <a:pPr lvl="0"/>
            <a:r>
              <a:rPr lang="en-US" sz="1400" dirty="0"/>
              <a:t>- </a:t>
            </a:r>
            <a:r>
              <a:rPr lang="en-US" sz="1200" dirty="0"/>
              <a:t>The credit percentage used was maximum was for years 2012. Shows heavy purchases and spending as maximum credit is used.</a:t>
            </a:r>
          </a:p>
          <a:p>
            <a:pPr lvl="0"/>
            <a:r>
              <a:rPr lang="en-US" sz="1200" dirty="0"/>
              <a:t>- The credit provided to customer has increased since slowdown</a:t>
            </a:r>
          </a:p>
          <a:p>
            <a:pPr lvl="0"/>
            <a:r>
              <a:rPr lang="en-US" sz="1200" dirty="0"/>
              <a:t>- Interest rate is lowest for the loan which have been paid and higher for loans not paid.</a:t>
            </a:r>
          </a:p>
          <a:p>
            <a:pPr lvl="0"/>
            <a:r>
              <a:rPr lang="en-US" sz="1200" dirty="0"/>
              <a:t>- Debt to income ratio is lowest for paid loans and higher for loans not paid .</a:t>
            </a:r>
          </a:p>
          <a:p>
            <a:pPr marL="171450" lvl="0" indent="-171450">
              <a:buFontTx/>
              <a:buChar char="-"/>
            </a:pPr>
            <a:r>
              <a:rPr lang="en-US" sz="1200" dirty="0"/>
              <a:t>Paid Loan percentage is highest for customers employed for more years, highest for 10 years</a:t>
            </a:r>
          </a:p>
          <a:p>
            <a:pPr lvl="0"/>
            <a:r>
              <a:rPr lang="en-US" sz="1200" b="1" u="sng" dirty="0"/>
              <a:t>STATE WISE ANALYSIS OF LOAN DATA</a:t>
            </a:r>
          </a:p>
          <a:p>
            <a:pPr lvl="0"/>
            <a:endParaRPr lang="en-US" sz="1200" b="1" u="sng" dirty="0"/>
          </a:p>
          <a:p>
            <a:pPr lvl="0"/>
            <a:r>
              <a:rPr lang="en-US" sz="1200" dirty="0"/>
              <a:t>- Washington DC has the best paid percentage of loans, whereas Mississippi has the lowest paid percentage of loans.</a:t>
            </a:r>
          </a:p>
          <a:p>
            <a:pPr lvl="0"/>
            <a:r>
              <a:rPr lang="en-US" sz="1200" dirty="0"/>
              <a:t>- Iowa also has the lowest interest rate which might explain the highest paid loan percentage.</a:t>
            </a:r>
          </a:p>
          <a:p>
            <a:pPr lvl="0"/>
            <a:r>
              <a:rPr lang="en-US" sz="1200" dirty="0"/>
              <a:t>- North Dakota has the highest interest rate but not the lowest paid percentage.</a:t>
            </a:r>
          </a:p>
          <a:p>
            <a:pPr lvl="0"/>
            <a:r>
              <a:rPr lang="en-US" sz="1200" dirty="0"/>
              <a:t>- New Mexico has the highest debt to income ratio for all the states whereas Washington DC has the lowest debt to income ratio.</a:t>
            </a:r>
          </a:p>
          <a:p>
            <a:pPr lvl="0"/>
            <a:endParaRPr lang="en-US" sz="1200" b="1" u="sng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925" y="289241"/>
            <a:ext cx="8637072" cy="3127290"/>
          </a:xfrm>
        </p:spPr>
        <p:txBody>
          <a:bodyPr>
            <a:normAutofit/>
          </a:bodyPr>
          <a:lstStyle/>
          <a:p>
            <a:r>
              <a:rPr lang="en-US" sz="1400" b="1" dirty="0"/>
              <a:t>POWER BI INSIGHTS FOR DECLINED FILE</a:t>
            </a:r>
            <a:br>
              <a:rPr lang="en-US" sz="1400" b="1" dirty="0"/>
            </a:br>
            <a:endParaRPr lang="en-US" sz="1400" b="1" dirty="0"/>
          </a:p>
          <a:p>
            <a:pPr lvl="0"/>
            <a:r>
              <a:rPr lang="en-US" sz="1400" dirty="0"/>
              <a:t>-There is no visible dependency between risk score and debt to income ratio  for declined loans</a:t>
            </a:r>
          </a:p>
          <a:p>
            <a:pPr lvl="0"/>
            <a:r>
              <a:rPr lang="en-US" sz="1400" dirty="0"/>
              <a:t>-The highest number of failed loans are for the risk score around 500-700.</a:t>
            </a:r>
          </a:p>
          <a:p>
            <a:pPr lvl="0"/>
            <a:r>
              <a:rPr lang="en-US" sz="1400" dirty="0"/>
              <a:t>-Debt to income ratio is considerably high for higher risk score</a:t>
            </a:r>
          </a:p>
          <a:p>
            <a:pPr lvl="0"/>
            <a:r>
              <a:rPr lang="en-US" sz="1400" dirty="0"/>
              <a:t>-People with lower risk score have higher debt to income ratio.</a:t>
            </a:r>
          </a:p>
          <a:p>
            <a:pPr lvl="0"/>
            <a:r>
              <a:rPr lang="en-US" sz="1400" dirty="0"/>
              <a:t>- Iowa state has the highest fico/vantage score and least default values</a:t>
            </a:r>
            <a:r>
              <a:rPr lang="en-US" sz="15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07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1907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AND LUIGI FLOW </a:t>
            </a:r>
            <a:br>
              <a:rPr lang="en-US" dirty="0"/>
            </a:br>
            <a:r>
              <a:rPr lang="en-US" dirty="0"/>
              <a:t>CHART: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51" y="232895"/>
            <a:ext cx="4385619" cy="58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2179"/>
          </a:xfrm>
        </p:spPr>
        <p:txBody>
          <a:bodyPr/>
          <a:lstStyle/>
          <a:p>
            <a:r>
              <a:rPr lang="en-US" dirty="0"/>
              <a:t>LUIGI SCRIPT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3752"/>
            <a:ext cx="6791325" cy="213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6" y="3772711"/>
            <a:ext cx="9503417" cy="25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98149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 ????</a:t>
            </a:r>
          </a:p>
        </p:txBody>
      </p:sp>
    </p:spTree>
    <p:extLst>
      <p:ext uri="{BB962C8B-B14F-4D97-AF65-F5344CB8AC3E}">
        <p14:creationId xmlns:p14="http://schemas.microsoft.com/office/powerpoint/2010/main" val="70612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5988312" cy="67514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FLOW DIAGRAM OF THE STEPS PERFORMED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779" y="1731523"/>
            <a:ext cx="8463064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2179"/>
          </a:xfrm>
        </p:spPr>
        <p:txBody>
          <a:bodyPr/>
          <a:lstStyle/>
          <a:p>
            <a:r>
              <a:rPr lang="en-US" dirty="0"/>
              <a:t>DOWNLOAD AND VALIDATION : LOAN DATA FILE</a:t>
            </a:r>
          </a:p>
        </p:txBody>
      </p:sp>
      <p:pic>
        <p:nvPicPr>
          <p:cNvPr id="3" name="Picture 2" descr="Screen%20Shot%202017-04-05%20at%208.57.24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97" y="1809345"/>
            <a:ext cx="7752945" cy="3258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57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573816"/>
          </a:xfrm>
        </p:spPr>
        <p:txBody>
          <a:bodyPr>
            <a:normAutofit/>
          </a:bodyPr>
          <a:lstStyle/>
          <a:p>
            <a:r>
              <a:rPr lang="en-US" sz="1600" dirty="0"/>
              <a:t>1) DIVIDED THE LOAN DATA SET INTO TWO DIFFERENT FILES 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DOES NOT MEET THE CREDIT POLICY (STATUS: CHARGED OFF AND FULLY PAID)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VALIDATION /CLEANING PERFORMED: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dirty="0"/>
              <a:t>1) </a:t>
            </a:r>
            <a:r>
              <a:rPr lang="en-US" sz="1400" dirty="0"/>
              <a:t>After checking the percentage of null/nans in each column, we dropped a few columns and filled nulls with unknown in categorical columns and interpolation on a few columns.</a:t>
            </a:r>
            <a:br>
              <a:rPr lang="en-US" sz="1400" dirty="0"/>
            </a:br>
            <a:br>
              <a:rPr lang="en-US" sz="1400" dirty="0"/>
            </a:br>
            <a:br>
              <a:rPr lang="en-US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3605"/>
            <a:ext cx="6457008" cy="32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173" y="181175"/>
            <a:ext cx="8637072" cy="977621"/>
          </a:xfrm>
        </p:spPr>
        <p:txBody>
          <a:bodyPr/>
          <a:lstStyle/>
          <a:p>
            <a:r>
              <a:rPr lang="en-US" dirty="0"/>
              <a:t>DECLINED LOAN DATASET : DOWNLOAD AND VALIDATION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5204" y="1158796"/>
            <a:ext cx="5943600" cy="21755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45204" y="3539767"/>
            <a:ext cx="594360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8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80" y="330804"/>
            <a:ext cx="8637072" cy="5048592"/>
          </a:xfrm>
        </p:spPr>
        <p:txBody>
          <a:bodyPr/>
          <a:lstStyle/>
          <a:p>
            <a:r>
              <a:rPr lang="en-US" dirty="0"/>
              <a:t>MISSING DATA HANDLING /CLEANING AND VALIDATION</a:t>
            </a:r>
          </a:p>
          <a:p>
            <a:pPr marL="342900" indent="-342900">
              <a:buAutoNum type="arabicParenR"/>
            </a:pPr>
            <a:r>
              <a:rPr lang="en-US" dirty="0"/>
              <a:t>REPLACED NUMERICAL VALUES WITH MEAN</a:t>
            </a:r>
          </a:p>
          <a:p>
            <a:pPr marL="342900" indent="-342900">
              <a:buAutoNum type="arabicParenR"/>
            </a:pPr>
            <a:r>
              <a:rPr lang="en-US" dirty="0"/>
              <a:t>REPLACED TEXT FIELDS WITH TEXT ENTRY LIKE  “NO VALUE”</a:t>
            </a:r>
          </a:p>
          <a:p>
            <a:pPr marL="342900" indent="-342900">
              <a:buAutoNum type="arabicParenR"/>
            </a:pPr>
            <a:r>
              <a:rPr lang="en-US" dirty="0"/>
              <a:t>REPLACED DATE WITH BFILL TO MAINTAIN TIME SERIES FLOW</a:t>
            </a:r>
          </a:p>
          <a:p>
            <a:pPr marL="342900" indent="-342900">
              <a:buAutoNum type="arabicParenR"/>
            </a:pPr>
            <a:r>
              <a:rPr lang="en-US" dirty="0"/>
              <a:t>DELETED ROWS WHERE 3 COLUMNS HAD NULL VALUE (HERE STATE </a:t>
            </a:r>
            <a:br>
              <a:rPr lang="en-US" dirty="0"/>
            </a:br>
            <a:r>
              <a:rPr lang="en-US" dirty="0"/>
              <a:t>ENTRIES (22) HAD THIS CONDITION)</a:t>
            </a:r>
          </a:p>
          <a:p>
            <a:pPr marL="342900" indent="-342900">
              <a:buAutoNum type="arabicParenR"/>
            </a:pPr>
            <a:r>
              <a:rPr lang="en-US" dirty="0"/>
              <a:t>REPLACED NULL WITH -1 or </a:t>
            </a:r>
            <a:r>
              <a:rPr lang="en-US" dirty="0" err="1"/>
              <a:t>oUT</a:t>
            </a:r>
            <a:r>
              <a:rPr lang="en-US" dirty="0"/>
              <a:t> OF BOUNDARY VALUE FOR FIELDS </a:t>
            </a:r>
            <a:r>
              <a:rPr lang="en-US" dirty="0" err="1"/>
              <a:t>wITH</a:t>
            </a:r>
            <a:r>
              <a:rPr lang="en-US" dirty="0"/>
              <a:t> FIXED VALUES</a:t>
            </a:r>
          </a:p>
          <a:p>
            <a:r>
              <a:rPr lang="en-US" dirty="0"/>
              <a:t>6) REPLACED UN WANTED CHARACTERS</a:t>
            </a:r>
          </a:p>
          <a:p>
            <a:r>
              <a:rPr lang="en-US" dirty="0"/>
              <a:t>7) CONVERTED INTO NUMERICS</a:t>
            </a:r>
          </a:p>
          <a:p>
            <a:r>
              <a:rPr lang="en-US" dirty="0"/>
              <a:t>8) CREATED YEAR COLUMN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56728" y="423640"/>
            <a:ext cx="3202305" cy="26060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19472" y="3925206"/>
            <a:ext cx="7103137" cy="11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617" y="405618"/>
            <a:ext cx="8637072" cy="1447663"/>
          </a:xfrm>
        </p:spPr>
        <p:txBody>
          <a:bodyPr>
            <a:normAutofit/>
          </a:bodyPr>
          <a:lstStyle/>
          <a:p>
            <a:r>
              <a:rPr lang="en-US" sz="1200" dirty="0"/>
              <a:t>DATA EXPLORATION  FOR DECLINED DATA SET</a:t>
            </a:r>
          </a:p>
          <a:p>
            <a:br>
              <a:rPr lang="en-US" sz="1200" dirty="0"/>
            </a:br>
            <a:r>
              <a:rPr lang="en-US" sz="1200" dirty="0"/>
              <a:t>- SUMMARY OVER TIME AND SCORE WITH RESPECT TO EMPLOYEMENT YEARS</a:t>
            </a:r>
            <a:br>
              <a:rPr lang="en-US" sz="1200" dirty="0"/>
            </a:br>
            <a:r>
              <a:rPr lang="en-US" sz="1200" dirty="0"/>
              <a:t>DTI HIGHEST AROUND 2009, NO MAJOR SHIFT IN FICO_SCORE</a:t>
            </a:r>
            <a:br>
              <a:rPr lang="en-US" sz="1200" dirty="0"/>
            </a:br>
            <a:r>
              <a:rPr lang="en-US" sz="1200" dirty="0"/>
              <a:t>FICO SCORE IS LOWEST FOR UNEMPLOYEMENT PEOPLE (EXCEPTION EMPLOYEMENT LENGTH :5)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1196" y="1931103"/>
            <a:ext cx="5445869" cy="336074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40758" y="1853281"/>
            <a:ext cx="5185416" cy="35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555" y="45509"/>
            <a:ext cx="8637072" cy="1226337"/>
          </a:xfrm>
        </p:spPr>
        <p:txBody>
          <a:bodyPr>
            <a:normAutofit/>
          </a:bodyPr>
          <a:lstStyle/>
          <a:p>
            <a:r>
              <a:rPr lang="en-US" dirty="0"/>
              <a:t>RISK SCORE ANALYSIS WITH RESPECT TO LOAN AMOUNT REQUESTED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1) MOST OF THE LOANS REJECTED HAD RISK SCORE BETWEEN 500 -700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898" y="1450361"/>
            <a:ext cx="5943600" cy="322864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19693" y="1450361"/>
            <a:ext cx="5943600" cy="32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562" y="330804"/>
            <a:ext cx="8637072" cy="977621"/>
          </a:xfrm>
        </p:spPr>
        <p:txBody>
          <a:bodyPr/>
          <a:lstStyle/>
          <a:p>
            <a:r>
              <a:rPr lang="en-US" dirty="0"/>
              <a:t>DATA EXPLORATION ON LOAN FILE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0029" y="1143034"/>
            <a:ext cx="9521757" cy="12305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730" y="2599039"/>
            <a:ext cx="7100138" cy="815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8841" y="2673869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COLUMN</a:t>
            </a:r>
          </a:p>
        </p:txBody>
      </p:sp>
      <p:sp>
        <p:nvSpPr>
          <p:cNvPr id="7" name="Arrow: Left 6"/>
          <p:cNvSpPr/>
          <p:nvPr/>
        </p:nvSpPr>
        <p:spPr>
          <a:xfrm>
            <a:off x="8188036" y="2768138"/>
            <a:ext cx="415637" cy="1496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488349" y="3521413"/>
            <a:ext cx="5346158" cy="248055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87940" y="3521413"/>
            <a:ext cx="5272392" cy="26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310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ASSIGNMENT 2 :LENDING CLUB</vt:lpstr>
      <vt:lpstr>FLOW DIAGRAM OF THE STEPS PERFORMED</vt:lpstr>
      <vt:lpstr>DOWNLOAD AND VALIDATION : LOAN DATA FILE</vt:lpstr>
      <vt:lpstr>1) DIVIDED THE LOAN DATA SET INTO TWO DIFFERENT FILES :  DOES NOT MEET THE CREDIT POLICY (STATUS: CHARGED OFF AND FULLY PAID)   VALIDATION /CLEANING PERFORMED:  1) After checking the percentage of null/nans in each column, we dropped a few columns and filled nulls with unknown in categorical columns and interpolation on a few columns.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AND LUIGI FLOW  CHART:  </vt:lpstr>
      <vt:lpstr>LUIGI SCRIPT </vt:lpstr>
      <vt:lpstr>ANY QUESTIONS 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:LENDING CLUB</dc:title>
  <dc:creator>antriksh.antrikshsharma@gmail.com</dc:creator>
  <cp:lastModifiedBy>antriksh.antrikshsharma@gmail.com</cp:lastModifiedBy>
  <cp:revision>9</cp:revision>
  <dcterms:created xsi:type="dcterms:W3CDTF">2017-04-08T01:59:48Z</dcterms:created>
  <dcterms:modified xsi:type="dcterms:W3CDTF">2017-04-08T03:44:47Z</dcterms:modified>
</cp:coreProperties>
</file>