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ip Sanyal" initials="SS" lastIdx="1" clrIdx="0">
    <p:extLst>
      <p:ext uri="{19B8F6BF-5375-455C-9EA6-DF929625EA0E}">
        <p15:presenceInfo xmlns:p15="http://schemas.microsoft.com/office/powerpoint/2012/main" userId="S::Sudip.Sanyal@innu.niituniversity.in::b1d22d94-9c03-4bb1-8584-b0752bea91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82D14-CD6B-43EA-B738-4428B3D477C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5F7FF-A0BC-42DF-BA6D-9C6166EF9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8E99-C30B-44CD-A2AE-5E2000DC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D8F7-91BA-48AE-840E-06E957CF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0B65-DBDB-4A2B-83CD-8EDDB91A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190D-B920-4D53-9BA9-4CABBDE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20710B-53ED-48D2-B7E9-A6E4F88E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0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D84C-4D7B-4BB4-AA7D-675A3B0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CAC7-16E4-4948-9478-79C25D43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9621-0204-40AC-AED2-F116C3C9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DA6A-3E22-4DD1-A871-F0B53E2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484EE0-A51C-4F51-99B5-564C6457DA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03F7D0-EF87-4E89-AE3E-E6A6CA582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3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38D1-B151-4FAA-9B24-F41FB5DE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CD81-0073-4ADA-A10A-F9FCDECC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0FBD-2A11-4683-97E3-898D95DD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F60E-BE26-4AEF-A2C4-98BBF85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E643F0-E584-4477-AC7F-49392E29C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F5A-D0FE-4644-85CB-6DD706C3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6C99-39AF-4D24-BFA5-A896EC77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20EEB-9677-49E8-8A87-20B3210E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357C-5119-4E37-BCF8-3F540499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4077-B089-436F-8979-C40264CB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A8E3B9-D59C-43DF-A9A3-99A361DB4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1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3D46-5AC0-4331-B374-AC62A07A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2E50-E0B8-4FC8-B5FD-638ADD6B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4367-E005-4D3D-8C95-4DABA638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C8C6A-1B20-4BB9-BAF3-527DD41E5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FBC2F-DB73-4975-AE4B-0463E40F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77108-C690-4BA3-8B4E-FD8D0ACC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C718D-A347-4C16-B58A-97074BE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92DF029-146E-4E2F-B6BE-4D865227F8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65E7-B08E-44E9-A993-E33177D6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28B7D-B540-438B-AD8B-4F759890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59884-B4A7-4120-B82F-B3391714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26456-2FCE-4FC4-84EF-EC60DAB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F7B8B-44FF-4127-9B17-A565AB01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DC03B-A3B6-46EC-878A-70D3D406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1707-2DAC-4DD8-9796-DF7924E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D433-5BF2-444A-9FF5-38D605467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D948-FF3E-406E-B672-0648E3F4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4EE0-A51C-4F51-99B5-564C6457DA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77D628D-473E-4E09-AF54-133F4BA3700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33"/>
            <a:ext cx="850250" cy="85025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11581B-192F-4B85-B2F1-481E534DB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9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8C71-4EE5-43DA-981D-47C58771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1586597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dirty="0"/>
              <a:t>Unsupervised Learning – K Means Clustering</a:t>
            </a:r>
            <a:br>
              <a:rPr lang="en-US" sz="3600" dirty="0"/>
            </a:br>
            <a:br>
              <a:rPr lang="en-US" sz="4400" dirty="0"/>
            </a:br>
            <a:r>
              <a:rPr lang="en-US" sz="4400" dirty="0"/>
              <a:t>CS4131 –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85828-C53D-4BB3-8122-B58E2775B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4305422"/>
            <a:ext cx="9144000" cy="1655762"/>
          </a:xfrm>
        </p:spPr>
        <p:txBody>
          <a:bodyPr/>
          <a:lstStyle/>
          <a:p>
            <a:r>
              <a:rPr lang="en-US" dirty="0"/>
              <a:t>Sudip Sanyal</a:t>
            </a:r>
          </a:p>
          <a:p>
            <a:endParaRPr lang="en-US" dirty="0"/>
          </a:p>
          <a:p>
            <a:r>
              <a:rPr lang="en-US" dirty="0"/>
              <a:t>Date: 12/10/2022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E4C74-AF6E-473D-BD81-7B7620063BD8}"/>
              </a:ext>
            </a:extLst>
          </p:cNvPr>
          <p:cNvSpPr/>
          <p:nvPr/>
        </p:nvSpPr>
        <p:spPr>
          <a:xfrm>
            <a:off x="10818053" y="126612"/>
            <a:ext cx="1205132" cy="14208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Faculty pic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F9FE-5141-41A5-A7F3-43CC2A7E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A3651-F07B-40D6-B39F-FAE634C1E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E5A4-F049-4838-A3CE-2194F34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5FA5-0732-4A75-A119-CB7AEDED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 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66CAD-AC1A-42DC-8D98-C66E42758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 is the number of clusters that we expect</a:t>
                </a:r>
              </a:p>
              <a:p>
                <a:r>
                  <a:rPr lang="en-US" dirty="0"/>
                  <a:t>Each cluster is characterized by its “centroid”</a:t>
                </a:r>
              </a:p>
              <a:p>
                <a:r>
                  <a:rPr lang="en-US" dirty="0"/>
                  <a:t>A sample is associated to the cluster whose centroid is closest to it </a:t>
                </a:r>
              </a:p>
              <a:p>
                <a:r>
                  <a:rPr lang="en-US" dirty="0"/>
                  <a:t>The objective function that we want to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feature vector of </a:t>
                </a:r>
                <a:r>
                  <a:rPr lang="en-US" dirty="0" err="1"/>
                  <a:t>i-th</a:t>
                </a:r>
                <a:r>
                  <a:rPr lang="en-US" dirty="0"/>
                  <a:t> sample;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centroid of k-</a:t>
                </a:r>
                <a:r>
                  <a:rPr lang="en-US" dirty="0" err="1"/>
                  <a:t>th</a:t>
                </a:r>
                <a:r>
                  <a:rPr lang="en-US" dirty="0"/>
                  <a:t> cluster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||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||</m:t>
                    </m:r>
                  </m:oMath>
                </a14:m>
                <a:r>
                  <a:rPr lang="en-US" dirty="0"/>
                  <a:t> is the distance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is = 1 if </a:t>
                </a:r>
                <a:r>
                  <a:rPr lang="en-US" dirty="0" err="1"/>
                  <a:t>i-th</a:t>
                </a:r>
                <a:r>
                  <a:rPr lang="en-US" dirty="0"/>
                  <a:t> sample </a:t>
                </a:r>
                <a:r>
                  <a:rPr lang="el-GR" dirty="0"/>
                  <a:t>ε</a:t>
                </a:r>
                <a:r>
                  <a:rPr lang="en-US" dirty="0"/>
                  <a:t> k-</a:t>
                </a:r>
                <a:r>
                  <a:rPr lang="en-US" dirty="0" err="1"/>
                  <a:t>th</a:t>
                </a:r>
                <a:r>
                  <a:rPr lang="en-US" dirty="0"/>
                  <a:t> cluster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= 0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66CAD-AC1A-42DC-8D98-C66E42758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AD16-DA32-4205-9F79-47AA87D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AA587-04B7-4993-8A65-E91E019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E808-44F9-4A80-9FCC-C06435187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BF7A-D32F-43E6-8025-3FEBCD7D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 Means algorithm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0C1E2-5262-493A-AAB5-A4F928ED3A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by such that </a:t>
                </a:r>
                <a:r>
                  <a:rPr lang="en-US" i="1" dirty="0"/>
                  <a:t>J</a:t>
                </a:r>
                <a:r>
                  <a:rPr lang="en-US" dirty="0"/>
                  <a:t> is minimized</a:t>
                </a:r>
              </a:p>
              <a:p>
                <a:pPr marL="0" indent="0">
                  <a:buNone/>
                </a:pPr>
                <a:r>
                  <a:rPr lang="en-US" i="1" dirty="0"/>
                  <a:t>Is J a continuous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i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?</a:t>
                </a:r>
              </a:p>
              <a:p>
                <a:pPr marL="0" indent="0">
                  <a:buNone/>
                </a:pPr>
                <a:r>
                  <a:rPr lang="en-US" i="1" dirty="0"/>
                  <a:t>Can we differentiate J </a:t>
                </a:r>
                <a:r>
                  <a:rPr lang="en-US" i="1" dirty="0" err="1"/>
                  <a:t>w.r.t.</a:t>
                </a:r>
                <a:r>
                  <a:rPr lang="en-US" i="1" dirty="0"/>
                  <a:t> unknowns, differentiate and equate to zero?</a:t>
                </a:r>
              </a:p>
              <a:p>
                <a:pPr marL="0" indent="0">
                  <a:buNone/>
                </a:pPr>
                <a:r>
                  <a:rPr lang="en-US" i="1" dirty="0"/>
                  <a:t>NO!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i="1" dirty="0"/>
                  <a:t>are discrete!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0C1E2-5262-493A-AAB5-A4F928ED3A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FA9E-4129-4B4C-892C-3098794C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EC651-22DA-42E6-A3CD-9A06670F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8DFC7-A72B-443E-96E4-020121FCA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FCAD-20BE-45C6-A0AE-3BBD29D5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K Means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85C39-3841-4635-950C-8B5479F88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look upon minimization of </a:t>
                </a:r>
                <a:r>
                  <a:rPr lang="en-US" i="1" dirty="0"/>
                  <a:t>J</a:t>
                </a:r>
                <a:r>
                  <a:rPr lang="en-US" dirty="0"/>
                  <a:t> as </a:t>
                </a:r>
              </a:p>
              <a:p>
                <a:pPr marL="0" indent="0">
                  <a:buNone/>
                </a:pPr>
                <a:r>
                  <a:rPr lang="en-US" dirty="0"/>
                  <a:t>	- a problem of </a:t>
                </a:r>
                <a:r>
                  <a:rPr lang="en-US" b="1" i="1" dirty="0"/>
                  <a:t>Expectation - Maximization</a:t>
                </a:r>
                <a:endParaRPr lang="en-US" dirty="0"/>
              </a:p>
              <a:p>
                <a:r>
                  <a:rPr lang="en-US" dirty="0"/>
                  <a:t>The E-step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||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||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i.e.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= 1 if </a:t>
                </a:r>
                <a:r>
                  <a:rPr lang="en-US" dirty="0" err="1"/>
                  <a:t>i-th</a:t>
                </a:r>
                <a:r>
                  <a:rPr lang="en-US" dirty="0"/>
                  <a:t> point belongs to k-</a:t>
                </a:r>
                <a:r>
                  <a:rPr lang="en-US" dirty="0" err="1"/>
                  <a:t>th</a:t>
                </a:r>
                <a:r>
                  <a:rPr lang="en-US" dirty="0"/>
                  <a:t> cluster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= 0 otherwise</a:t>
                </a:r>
              </a:p>
              <a:p>
                <a:r>
                  <a:rPr lang="en-US" dirty="0"/>
                  <a:t>The M-step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6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)/(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85C39-3841-4635-950C-8B5479F88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85EFA-7EB7-47DD-8835-7AA4F36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C5485-6A8D-40EA-9FE0-3645616F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0E729-CDCD-4CD2-B6FF-AC73B82D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11F3-DD9F-4E89-B661-E9968452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5E8B-8000-4F4E-8CC5-E520D5FD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Specify number of clusters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K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Initialize centroids by first shuffling the dataset and then randomly selecting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K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data points for the centroids without replacement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While(there is no change in position of centroids)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For(each sample)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	{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	Compute distance between the sample and all centroids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	Assign sample to the closest cluster (centroid)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	}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Recompute the centroids for all clusters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	}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308B-5E52-42B9-9FF4-2F793BE4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08B62-EECB-4750-B8F0-64AAECB3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0E0D-ACAC-4D09-A56D-36D285890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A45B-46BE-4B0E-8B10-70B8323C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A43-98DB-40D0-AEBB-2422F207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of K Means are sensitive to</a:t>
            </a:r>
          </a:p>
          <a:p>
            <a:pPr marL="0" indent="0">
              <a:buNone/>
            </a:pPr>
            <a:r>
              <a:rPr lang="en-US" dirty="0"/>
              <a:t>	- Choice of number of clusters, K</a:t>
            </a:r>
          </a:p>
          <a:p>
            <a:pPr marL="0" indent="0">
              <a:buNone/>
            </a:pPr>
            <a:r>
              <a:rPr lang="en-US" dirty="0"/>
              <a:t>	- Initialization of cluster centroids</a:t>
            </a:r>
          </a:p>
          <a:p>
            <a:pPr marL="0" indent="0">
              <a:buNone/>
            </a:pPr>
            <a:r>
              <a:rPr lang="en-US" dirty="0"/>
              <a:t>	- Choice of distance measure</a:t>
            </a:r>
          </a:p>
          <a:p>
            <a:r>
              <a:rPr lang="en-US" dirty="0"/>
              <a:t>Important precautions</a:t>
            </a:r>
          </a:p>
          <a:p>
            <a:pPr marL="0" indent="0">
              <a:buNone/>
            </a:pPr>
            <a:r>
              <a:rPr lang="en-US" dirty="0"/>
              <a:t>	- Normalize the data – reduces problems due to scale</a:t>
            </a:r>
          </a:p>
          <a:p>
            <a:pPr marL="0" indent="0">
              <a:buNone/>
            </a:pPr>
            <a:r>
              <a:rPr lang="en-US" dirty="0"/>
              <a:t>	- Use several different initializations of cluster centroids</a:t>
            </a:r>
          </a:p>
          <a:p>
            <a:pPr marL="0" indent="0">
              <a:buNone/>
            </a:pPr>
            <a:r>
              <a:rPr lang="en-US" dirty="0"/>
              <a:t>		- Accept the one that has minimum value of </a:t>
            </a:r>
            <a:r>
              <a:rPr lang="en-US" i="1" dirty="0"/>
              <a:t>J</a:t>
            </a:r>
          </a:p>
          <a:p>
            <a:pPr marL="0" indent="0">
              <a:buNone/>
            </a:pPr>
            <a:r>
              <a:rPr lang="en-US" dirty="0"/>
              <a:t>	- Select distance measure based on problem at hand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CF6F-EF5B-417A-89ED-9FDD921E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243C-AD8F-4946-90D0-1F452025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9EE1A-140F-44EA-8D33-6C668C1F2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A7C0-7A30-4DFC-A9FE-1C87F746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12CC-15F6-4D6F-A96E-E6B7A704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 Means is very sensitive to choice K</a:t>
            </a:r>
          </a:p>
          <a:p>
            <a:r>
              <a:rPr lang="en-US" dirty="0"/>
              <a:t>Use the “Elbow” method to estimate K</a:t>
            </a:r>
          </a:p>
          <a:p>
            <a:r>
              <a:rPr lang="en-US" i="1" dirty="0"/>
              <a:t>Note: Minimum value of K = 1; Maximum value of K = N</a:t>
            </a:r>
          </a:p>
          <a:p>
            <a:r>
              <a:rPr lang="en-US" dirty="0"/>
              <a:t>The Elbow method</a:t>
            </a:r>
          </a:p>
          <a:p>
            <a:pPr marL="0" indent="0">
              <a:buNone/>
            </a:pPr>
            <a:r>
              <a:rPr lang="en-US" dirty="0"/>
              <a:t>	For (K = 1 to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Run K Means</a:t>
            </a:r>
          </a:p>
          <a:p>
            <a:pPr marL="0" indent="0">
              <a:buNone/>
            </a:pPr>
            <a:r>
              <a:rPr lang="en-US" dirty="0"/>
              <a:t>		Compute the final </a:t>
            </a:r>
            <a:r>
              <a:rPr lang="en-US" i="1" dirty="0"/>
              <a:t>J</a:t>
            </a:r>
            <a:r>
              <a:rPr lang="en-US" dirty="0"/>
              <a:t> value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Plot </a:t>
            </a:r>
            <a:r>
              <a:rPr lang="en-US" i="1" dirty="0"/>
              <a:t>J</a:t>
            </a:r>
            <a:r>
              <a:rPr lang="en-US" dirty="0"/>
              <a:t> versus K</a:t>
            </a:r>
          </a:p>
          <a:p>
            <a:pPr marL="0" indent="0">
              <a:buNone/>
            </a:pPr>
            <a:r>
              <a:rPr lang="en-US" dirty="0"/>
              <a:t>	Note the “Elbow” point in the plot</a:t>
            </a:r>
          </a:p>
          <a:p>
            <a:pPr marL="0" indent="0">
              <a:buNone/>
            </a:pPr>
            <a:r>
              <a:rPr lang="en-US" i="1" dirty="0"/>
              <a:t>J</a:t>
            </a:r>
            <a:r>
              <a:rPr lang="en-US" dirty="0"/>
              <a:t> drops rapidly as K increases. </a:t>
            </a:r>
          </a:p>
          <a:p>
            <a:pPr marL="0" indent="0">
              <a:buNone/>
            </a:pPr>
            <a:r>
              <a:rPr lang="en-US" dirty="0"/>
              <a:t>After some value of K the rate of change of </a:t>
            </a:r>
            <a:r>
              <a:rPr lang="en-US" i="1" dirty="0"/>
              <a:t>J</a:t>
            </a:r>
            <a:r>
              <a:rPr lang="en-US" dirty="0"/>
              <a:t> is not so rapid. This is the elbow point.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42B-1696-4A2B-AC6D-13B55BC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BE898-9C01-4F72-BA44-73D5214C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5BD19-2956-487E-81CC-A01366616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3336-16F4-4BBE-BCE4-C480481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graph for elbow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1C67-97F0-45F7-B4D8-02B71B19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1838-9906-440C-8280-D8B658F9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1972-2698-4CA9-AAE9-F64516E7E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DB2F5D-406F-4C44-ABD1-97FD55D6F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88" y="1646238"/>
            <a:ext cx="8243047" cy="389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85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BE11-C4AE-4E00-B18F-F0A9BE82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method for estimating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59968-4A71-4B11-B3D9-D2D27176E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Silhouette method is another popular method for estimating K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a(</a:t>
                </a:r>
                <a:r>
                  <a:rPr lang="en-US" dirty="0" err="1"/>
                  <a:t>i</a:t>
                </a:r>
                <a:r>
                  <a:rPr lang="en-US" dirty="0"/>
                  <a:t>) is the average distance of </a:t>
                </a:r>
                <a:r>
                  <a:rPr lang="en-US" dirty="0" err="1"/>
                  <a:t>i-th</a:t>
                </a:r>
                <a:r>
                  <a:rPr lang="en-US" dirty="0"/>
                  <a:t> point with other points in same cluster</a:t>
                </a:r>
              </a:p>
              <a:p>
                <a:pPr lvl="1"/>
                <a:r>
                  <a:rPr lang="en-US" dirty="0"/>
                  <a:t>b(</a:t>
                </a:r>
                <a:r>
                  <a:rPr lang="en-US" dirty="0" err="1"/>
                  <a:t>i</a:t>
                </a:r>
                <a:r>
                  <a:rPr lang="en-US" dirty="0"/>
                  <a:t>) is the average distance of </a:t>
                </a:r>
                <a:r>
                  <a:rPr lang="en-US" dirty="0" err="1"/>
                  <a:t>i-th</a:t>
                </a:r>
                <a:r>
                  <a:rPr lang="en-US" dirty="0"/>
                  <a:t> point with all other points</a:t>
                </a:r>
              </a:p>
              <a:p>
                <a:pPr lvl="1"/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 ≤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Ideally,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should be 1 for all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close to 1 means high belongingness of </a:t>
                </a:r>
                <a:r>
                  <a:rPr lang="en-US" dirty="0" err="1"/>
                  <a:t>i-th</a:t>
                </a:r>
                <a:r>
                  <a:rPr lang="en-US" dirty="0"/>
                  <a:t> point to its cluster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𝑆𝑖𝑙h𝑜𝑢𝑡𝑡𝑒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𝑔𝑖𝑣𝑒𝑛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Plot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𝑆𝑖𝑙h𝑜𝑢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𝑡𝑡𝑒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versus K should show a peak at some K</a:t>
                </a:r>
              </a:p>
              <a:p>
                <a:r>
                  <a:rPr lang="en-US" dirty="0"/>
                  <a:t>This value of K is the best value of K</a:t>
                </a:r>
              </a:p>
              <a:p>
                <a:r>
                  <a:rPr lang="en-US" dirty="0"/>
                  <a:t>Often the elbow and silhouette methods are used together to have high confidence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59968-4A71-4B11-B3D9-D2D27176E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CE6F-CA71-4029-B9FE-0CFBC51C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E92A-26EA-41DB-A520-3D4C4BC8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E766-9DC2-4A74-9C02-5A14E39B4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5C08-672E-4444-B2E6-84388A02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6E57-C54A-474F-8632-D958664E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&lt;Unsupervised Learning&gt;</a:t>
            </a:r>
          </a:p>
          <a:p>
            <a:r>
              <a:rPr lang="en-IN" dirty="0"/>
              <a:t>&lt;Clustering&gt;</a:t>
            </a:r>
          </a:p>
          <a:p>
            <a:r>
              <a:rPr lang="en-IN" dirty="0"/>
              <a:t>&lt;K Means&gt;</a:t>
            </a:r>
          </a:p>
          <a:p>
            <a:r>
              <a:rPr lang="en-IN" dirty="0"/>
              <a:t>&lt;Objective Function&gt;</a:t>
            </a:r>
          </a:p>
          <a:p>
            <a:r>
              <a:rPr lang="en-IN" dirty="0"/>
              <a:t>&lt;Expectation Maximization&gt;</a:t>
            </a:r>
          </a:p>
          <a:p>
            <a:r>
              <a:rPr lang="en-IN" dirty="0"/>
              <a:t>&lt;Elbow Method&gt;</a:t>
            </a:r>
          </a:p>
          <a:p>
            <a:r>
              <a:rPr lang="en-IN" dirty="0"/>
              <a:t>&lt;Silhouette Method&gt;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6673-6DE0-4365-9E54-8AD26143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18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F964-8982-41DC-9FAD-FB9B0592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520-AA9D-4669-A42A-E45E90715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8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C2E9AD-8195-4036-A762-5B17310D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87013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A133-18C6-4A54-8FEB-CE46BE6A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19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3FAAF-0A63-4465-A380-887B2BD1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3A149-F787-4534-8ECC-05407F3EF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29D5-3C32-41D2-A436-956431A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E1BD-425C-4806-98B7-F699BBDF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data points i.e. samples with feature vectors</a:t>
            </a:r>
          </a:p>
          <a:p>
            <a:r>
              <a:rPr lang="en-US" b="1" dirty="0"/>
              <a:t>No class labels are given</a:t>
            </a:r>
          </a:p>
          <a:p>
            <a:r>
              <a:rPr lang="en-US" i="1" dirty="0"/>
              <a:t>What type of information can we get out of that?</a:t>
            </a:r>
            <a:endParaRPr lang="en-US" dirty="0"/>
          </a:p>
          <a:p>
            <a:r>
              <a:rPr lang="en-US" dirty="0"/>
              <a:t>We can try to see if any grouping emerges naturally</a:t>
            </a:r>
          </a:p>
          <a:p>
            <a:r>
              <a:rPr lang="en-US" dirty="0"/>
              <a:t>This is a form of exploratory data analysis </a:t>
            </a:r>
          </a:p>
          <a:p>
            <a:r>
              <a:rPr lang="en-US" dirty="0"/>
              <a:t>In case any grouping or pattern emerges, then we can explore further to investigate the underlying reason(s)</a:t>
            </a:r>
          </a:p>
          <a:p>
            <a:r>
              <a:rPr lang="en-US" dirty="0"/>
              <a:t>Unsupervised learning is also used as a pre-processing step for supervised learning and </a:t>
            </a:r>
            <a:r>
              <a:rPr lang="en-US" b="1" dirty="0"/>
              <a:t>outlier detection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CC12-59CF-40D6-AB53-A3180897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E4AD0-4B6C-4C24-98F4-6F2A96FC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1563-3C70-46DD-B9F9-8D66AB4B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8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50F9-CAC6-4CFE-9B96-0F533F40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groups are there?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395BD1-359C-488F-B7C3-5E521D96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20" y="2394257"/>
            <a:ext cx="4009524" cy="35358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4B04-EE61-4CCA-87CD-9515F06D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D4AFF-D7B7-4A22-A5DF-AD2A5AB2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1687-08C6-4A44-AC60-AFD95DE4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E5C8C2-6B12-4DE3-BE9E-DAE92514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59" y="2394256"/>
            <a:ext cx="3923809" cy="35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6A8E-BE1F-4ECC-9848-13CF564D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872C-22B0-4920-B834-E7CE7D62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Clustering is the process of grouping the samples such that</a:t>
            </a:r>
          </a:p>
          <a:p>
            <a:pPr marL="0" indent="0">
              <a:buNone/>
            </a:pPr>
            <a:r>
              <a:rPr lang="en-US" dirty="0"/>
              <a:t>	- samples within the cluster / group are “similar”</a:t>
            </a:r>
          </a:p>
          <a:p>
            <a:pPr marL="0" indent="0">
              <a:buNone/>
            </a:pPr>
            <a:r>
              <a:rPr lang="en-US" dirty="0"/>
              <a:t>	- samples from different clusters are “dissimilar”</a:t>
            </a:r>
          </a:p>
          <a:p>
            <a:r>
              <a:rPr lang="en-US" dirty="0"/>
              <a:t>Open questions</a:t>
            </a:r>
          </a:p>
          <a:p>
            <a:pPr marL="0" indent="0">
              <a:buNone/>
            </a:pPr>
            <a:r>
              <a:rPr lang="en-US" dirty="0"/>
              <a:t>	- How do we measure similarity?</a:t>
            </a:r>
          </a:p>
          <a:p>
            <a:pPr marL="0" indent="0">
              <a:buNone/>
            </a:pPr>
            <a:r>
              <a:rPr lang="en-US" dirty="0"/>
              <a:t>	- How many clusters?</a:t>
            </a:r>
          </a:p>
          <a:p>
            <a:pPr marL="0" indent="0">
              <a:buNone/>
            </a:pPr>
            <a:r>
              <a:rPr lang="en-US" dirty="0"/>
              <a:t>	- How do we compare performance of different algorithms?</a:t>
            </a:r>
          </a:p>
          <a:p>
            <a:pPr marL="0" indent="0">
              <a:buNone/>
            </a:pPr>
            <a:r>
              <a:rPr lang="en-US" dirty="0"/>
              <a:t>	- When do we call a sample an outlier?</a:t>
            </a:r>
          </a:p>
          <a:p>
            <a:pPr marL="0" indent="0">
              <a:buNone/>
            </a:pPr>
            <a:r>
              <a:rPr lang="en-US" dirty="0"/>
              <a:t>	- Can samples belong to more than one cluster, with different 	   	   belongingness?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7C3F-0775-4458-92DA-74686AB1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1B3F-E137-4980-A997-4FB21727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63224-A196-47FF-BC02-0D7C559AB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F7BD-9248-4B1E-B341-C4BF3616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A81B-083B-454D-98FA-099BF997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are generated from some underlying process(es)</a:t>
            </a:r>
          </a:p>
          <a:p>
            <a:r>
              <a:rPr lang="en-US" dirty="0"/>
              <a:t>We want to infer something about these process(es)</a:t>
            </a:r>
          </a:p>
          <a:p>
            <a:r>
              <a:rPr lang="en-US" dirty="0"/>
              <a:t>There may be some (statistical) fluctuations</a:t>
            </a:r>
          </a:p>
          <a:p>
            <a:r>
              <a:rPr lang="en-US" dirty="0"/>
              <a:t>Samples generated from one process will not be identical</a:t>
            </a:r>
          </a:p>
          <a:p>
            <a:pPr marL="0" indent="0">
              <a:buNone/>
            </a:pPr>
            <a:r>
              <a:rPr lang="en-US" dirty="0"/>
              <a:t>	- Samples will be scattered around some central point</a:t>
            </a:r>
          </a:p>
          <a:p>
            <a:r>
              <a:rPr lang="en-US" dirty="0"/>
              <a:t>Each individual process will lead to a group / cluster</a:t>
            </a:r>
          </a:p>
          <a:p>
            <a:r>
              <a:rPr lang="en-US" dirty="0"/>
              <a:t>Samples that do not “belong to” any cluster are outliers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9FCA-1047-43AF-9C2F-4327EC47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80ED8-72C8-4B20-B63C-A5D107B2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945F3-1AD0-46CD-B951-888744340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7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548-310F-41BE-A390-83A66F15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life example – from corporate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AA01-0D23-42E4-9B9C-260FF1DC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company, XYZ, wants to manufacture pizza toppings (PT)</a:t>
            </a:r>
          </a:p>
          <a:p>
            <a:r>
              <a:rPr lang="en-US" dirty="0"/>
              <a:t>PTs can be (a) creamy (b) spicy</a:t>
            </a:r>
          </a:p>
          <a:p>
            <a:r>
              <a:rPr lang="en-US" dirty="0"/>
              <a:t>Different customers have different preferences</a:t>
            </a:r>
          </a:p>
          <a:p>
            <a:r>
              <a:rPr lang="en-US" dirty="0"/>
              <a:t>XYZ wants to find</a:t>
            </a:r>
          </a:p>
          <a:p>
            <a:pPr marL="0" indent="0">
              <a:buNone/>
            </a:pPr>
            <a:r>
              <a:rPr lang="en-US" dirty="0"/>
              <a:t>	- How many varieties of PTs to make?</a:t>
            </a:r>
          </a:p>
          <a:p>
            <a:pPr marL="0" indent="0">
              <a:buNone/>
            </a:pPr>
            <a:r>
              <a:rPr lang="en-US" dirty="0"/>
              <a:t>	- How many batches of each variety?</a:t>
            </a:r>
          </a:p>
          <a:p>
            <a:r>
              <a:rPr lang="en-US" dirty="0"/>
              <a:t>XYZ does a random sampling of customers to find their preferences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AA61-4524-49CF-8035-DAFD95E9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5D24B-1ADB-4ACF-BAAD-3789C0FC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C1AC2-A8D0-43A4-81F6-D4E094916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5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D0B7-968F-42E1-8312-C1994BE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life example – from corporate sector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681-13A1-4013-82E3-8926D3CC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B0133-EC9A-4CDA-B312-5B09ABC7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27132-A982-4D3C-B9D6-D40D43127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01601-CEFD-4019-A9BB-1A4243DD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6" y="1424237"/>
            <a:ext cx="9453282" cy="45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9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5CC9-3DA7-4791-B684-5665A570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– from Geology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8153-97F4-4A0B-A8EC-0DDB47B77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Geysers – a geological formation</a:t>
            </a:r>
          </a:p>
          <a:p>
            <a:r>
              <a:rPr lang="en-US" dirty="0"/>
              <a:t>Shoots out spurts of water high above the ground</a:t>
            </a:r>
          </a:p>
          <a:p>
            <a:pPr marL="0" indent="0">
              <a:buNone/>
            </a:pPr>
            <a:r>
              <a:rPr lang="en-US" dirty="0"/>
              <a:t>	- called geyser eruptions</a:t>
            </a:r>
          </a:p>
          <a:p>
            <a:r>
              <a:rPr lang="en-US" dirty="0"/>
              <a:t>What is the underlying process(es)?</a:t>
            </a:r>
          </a:p>
          <a:p>
            <a:r>
              <a:rPr lang="en-US" dirty="0"/>
              <a:t>How many distinct processes?</a:t>
            </a:r>
          </a:p>
          <a:p>
            <a:r>
              <a:rPr lang="en-US" dirty="0"/>
              <a:t>Source: </a:t>
            </a:r>
            <a:r>
              <a:rPr lang="en-US" sz="2400" b="0" i="0" dirty="0">
                <a:effectLst/>
              </a:rPr>
              <a:t>Getty Images/</a:t>
            </a:r>
            <a:r>
              <a:rPr lang="en-US" sz="2400" b="0" i="0" dirty="0" err="1">
                <a:effectLst/>
              </a:rPr>
              <a:t>iStockphoto</a:t>
            </a:r>
            <a:endParaRPr lang="en-US" sz="2400" b="0" i="0" dirty="0">
              <a:effectLst/>
            </a:endParaRPr>
          </a:p>
          <a:p>
            <a:r>
              <a:rPr lang="en-US" sz="2400" dirty="0"/>
              <a:t>Copyright: </a:t>
            </a:r>
            <a:r>
              <a:rPr lang="en-US" sz="2400" b="0" i="0" dirty="0" err="1">
                <a:effectLst/>
              </a:rPr>
              <a:t>jesselindemann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B3E2-C6DD-4988-9453-04B072C8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7441-339B-499D-B32D-6BEC2603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DD5FC2-9FDE-4412-8849-8C5CDED64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  <p:pic>
        <p:nvPicPr>
          <p:cNvPr id="2050" name="Picture 2" descr="8,091 Iceland Geyser Stock Photos, Pictures &amp; Royalty-Free Images - iStock">
            <a:extLst>
              <a:ext uri="{FF2B5EF4-FFF2-40B4-BE49-F238E27FC236}">
                <a16:creationId xmlns:a16="http://schemas.microsoft.com/office/drawing/2014/main" id="{5D02B921-AC20-40E2-89D0-1F178DBA08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790" y="1825625"/>
            <a:ext cx="50220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8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F71D-0F61-43C3-AFED-34524C6C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– from Geology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6EB9-71DC-4630-8075-DDC16B70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60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Eruptions were observed to have</a:t>
            </a:r>
          </a:p>
          <a:p>
            <a:pPr marL="0" indent="0">
              <a:buNone/>
            </a:pPr>
            <a:r>
              <a:rPr lang="en-US" dirty="0"/>
              <a:t>	- different waiting time 	 	  between successive eruptions</a:t>
            </a:r>
          </a:p>
          <a:p>
            <a:pPr marL="0" indent="0">
              <a:buNone/>
            </a:pPr>
            <a:r>
              <a:rPr lang="en-US" dirty="0"/>
              <a:t>	- different eruption times</a:t>
            </a:r>
          </a:p>
          <a:p>
            <a:r>
              <a:rPr lang="en-US" i="1" dirty="0"/>
              <a:t>Guess the number of underlying processes!</a:t>
            </a:r>
          </a:p>
          <a:p>
            <a:r>
              <a:rPr lang="en-US" dirty="0"/>
              <a:t>Data from -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	Old Faithful Geyser 	Yellowstone National Park, USA</a:t>
            </a:r>
          </a:p>
          <a:p>
            <a:pPr marL="0" indent="0">
              <a:buNone/>
            </a:pPr>
            <a:r>
              <a:rPr lang="en-US" dirty="0"/>
              <a:t>http://www.stat.cmu.edu/~larry/all-of-statistics/=data/faithful.dat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7D8B-1225-4550-97E5-EBD37C3F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053F-A34F-4CA9-885A-1EB967F3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4EE0-A51C-4F51-99B5-564C6457DAC4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CEA634-3410-43CD-BC51-EC97FD881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Sudip Sanyal</a:t>
            </a:r>
            <a:endParaRPr 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4A0A6387-9BF5-4AEA-84B1-5A01469238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4" y="1825625"/>
            <a:ext cx="461962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1186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charter</vt:lpstr>
      <vt:lpstr>Office Theme</vt:lpstr>
      <vt:lpstr>Unsupervised Learning – K Means Clustering  CS4131 – Machine Learning </vt:lpstr>
      <vt:lpstr>Unsupervised Learning</vt:lpstr>
      <vt:lpstr>How many groups are there?</vt:lpstr>
      <vt:lpstr>Clustering</vt:lpstr>
      <vt:lpstr>The basic idea</vt:lpstr>
      <vt:lpstr>A real life example – from corporate sector</vt:lpstr>
      <vt:lpstr>A real life example – from corporate sector</vt:lpstr>
      <vt:lpstr>Another example – from Geology</vt:lpstr>
      <vt:lpstr>Another example – from Geology</vt:lpstr>
      <vt:lpstr>The K Means algorithm</vt:lpstr>
      <vt:lpstr>The K Means algorithm contd.</vt:lpstr>
      <vt:lpstr>Deriving K Means algorithm </vt:lpstr>
      <vt:lpstr>The algorithm</vt:lpstr>
      <vt:lpstr>Issues to consider</vt:lpstr>
      <vt:lpstr>Estimating the number of clusters</vt:lpstr>
      <vt:lpstr>A sample graph for elbow method</vt:lpstr>
      <vt:lpstr>Silhouette method for estimating K</vt:lpstr>
      <vt:lpstr>Keywords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</dc:title>
  <dc:creator>Vikas Upadhyaya</dc:creator>
  <cp:lastModifiedBy>Sudip Sanyal</cp:lastModifiedBy>
  <cp:revision>234</cp:revision>
  <dcterms:created xsi:type="dcterms:W3CDTF">2020-08-23T17:16:48Z</dcterms:created>
  <dcterms:modified xsi:type="dcterms:W3CDTF">2022-10-12T09:10:40Z</dcterms:modified>
</cp:coreProperties>
</file>