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1"/>
  </p:notesMasterIdLst>
  <p:sldIdLst>
    <p:sldId id="258" r:id="rId3"/>
    <p:sldId id="263" r:id="rId4"/>
    <p:sldId id="266" r:id="rId5"/>
    <p:sldId id="268" r:id="rId6"/>
    <p:sldId id="269" r:id="rId7"/>
    <p:sldId id="27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F9827-D99A-418A-8DC5-A9C6E0B242E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90B4D-39D5-4AC2-9770-B6847FB1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8E99-C30B-44CD-A2AE-5E2000DC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D8F7-91BA-48AE-840E-06E957CF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0B65-DBDB-4A2B-83CD-8EDDB91A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190D-B920-4D53-9BA9-4CABBDE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20710B-53ED-48D2-B7E9-A6E4F88E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38D1-B151-4FAA-9B24-F41FB5DE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CD81-0073-4ADA-A10A-F9FCDECC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0FBD-2A11-4683-97E3-898D95DD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F60E-BE26-4AEF-A2C4-98BBF85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E643F0-E584-4477-AC7F-49392E29C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F5A-D0FE-4644-85CB-6DD706C3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6C99-39AF-4D24-BFA5-A896EC77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20EEB-9677-49E8-8A87-20B3210E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357C-5119-4E37-BCF8-3F540499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4077-B089-436F-8979-C40264CB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A8E3B9-D59C-43DF-A9A3-99A361DB4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5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3D46-5AC0-4331-B374-AC62A07A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2E50-E0B8-4FC8-B5FD-638ADD6B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4367-E005-4D3D-8C95-4DABA638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C8C6A-1B20-4BB9-BAF3-527DD41E5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FBC2F-DB73-4975-AE4B-0463E40F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77108-C690-4BA3-8B4E-FD8D0ACC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C718D-A347-4C16-B58A-97074BE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92DF029-146E-4E2F-B6BE-4D865227F8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4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5E7-B08E-44E9-A993-E33177D6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28B7D-B540-438B-AD8B-4F75989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59884-B4A7-4120-B82F-B3391714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26456-2FCE-4FC4-84EF-EC60DAB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F7B8B-44FF-4127-9B17-A565AB01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D84C-4D7B-4BB4-AA7D-675A3B0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CAC7-16E4-4948-9478-79C25D43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9621-0204-40AC-AED2-F116C3C9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DA6A-3E22-4DD1-A871-F0B53E2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484EE0-A51C-4F51-99B5-564C6457DA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03F7D0-EF87-4E89-AE3E-E6A6CA582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9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38D1-B151-4FAA-9B24-F41FB5DE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CD81-0073-4ADA-A10A-F9FCDECC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0FBD-2A11-4683-97E3-898D95DD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F60E-BE26-4AEF-A2C4-98BBF85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E643F0-E584-4477-AC7F-49392E29C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F5A-D0FE-4644-85CB-6DD706C3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6C99-39AF-4D24-BFA5-A896EC77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20EEB-9677-49E8-8A87-20B3210E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357C-5119-4E37-BCF8-3F540499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4077-B089-436F-8979-C40264CB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A8E3B9-D59C-43DF-A9A3-99A361DB4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3D46-5AC0-4331-B374-AC62A07A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2E50-E0B8-4FC8-B5FD-638ADD6B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4367-E005-4D3D-8C95-4DABA638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C8C6A-1B20-4BB9-BAF3-527DD41E5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FBC2F-DB73-4975-AE4B-0463E40F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77108-C690-4BA3-8B4E-FD8D0ACC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C718D-A347-4C16-B58A-97074BE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92DF029-146E-4E2F-B6BE-4D865227F8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5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5E7-B08E-44E9-A993-E33177D6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28B7D-B540-438B-AD8B-4F75989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59884-B4A7-4120-B82F-B3391714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26456-2FCE-4FC4-84EF-EC60DAB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F7B8B-44FF-4127-9B17-A565AB01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8E99-C30B-44CD-A2AE-5E2000DC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D8F7-91BA-48AE-840E-06E957CF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0B65-DBDB-4A2B-83CD-8EDDB91A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190D-B920-4D53-9BA9-4CABBDE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20710B-53ED-48D2-B7E9-A6E4F88E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D84C-4D7B-4BB4-AA7D-675A3B0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CAC7-16E4-4948-9478-79C25D43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9621-0204-40AC-AED2-F116C3C9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DA6A-3E22-4DD1-A871-F0B53E2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484EE0-A51C-4F51-99B5-564C6457DA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03F7D0-EF87-4E89-AE3E-E6A6CA582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2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DC03B-A3B6-46EC-878A-70D3D40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1707-2DAC-4DD8-9796-DF7924E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D433-5BF2-444A-9FF5-38D60546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D948-FF3E-406E-B672-0648E3F4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77D628D-473E-4E09-AF54-133F4BA3700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33"/>
            <a:ext cx="850250" cy="85025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11581B-192F-4B85-B2F1-481E534D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DC03B-A3B6-46EC-878A-70D3D40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1707-2DAC-4DD8-9796-DF7924E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D433-5BF2-444A-9FF5-38D60546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D948-FF3E-406E-B672-0648E3F4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77D628D-473E-4E09-AF54-133F4BA3700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33"/>
            <a:ext cx="850250" cy="85025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11581B-192F-4B85-B2F1-481E534D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8C71-4EE5-43DA-981D-47C58771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1586596"/>
            <a:ext cx="9144000" cy="2718825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Random Forest</a:t>
            </a:r>
            <a:br>
              <a:rPr lang="en-US" sz="3600" dirty="0"/>
            </a:br>
            <a:r>
              <a:rPr lang="en-US" sz="4400" dirty="0"/>
              <a:t>CS4131 –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5828-C53D-4BB3-8122-B58E2775B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4305422"/>
            <a:ext cx="9144000" cy="1655762"/>
          </a:xfrm>
        </p:spPr>
        <p:txBody>
          <a:bodyPr/>
          <a:lstStyle/>
          <a:p>
            <a:r>
              <a:rPr lang="en-US" dirty="0"/>
              <a:t>Sudip Sanyal</a:t>
            </a:r>
          </a:p>
          <a:p>
            <a:endParaRPr lang="en-US" dirty="0"/>
          </a:p>
          <a:p>
            <a:r>
              <a:rPr lang="en-US" dirty="0"/>
              <a:t>Date: 14/11/2022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E4C74-AF6E-473D-BD81-7B7620063BD8}"/>
              </a:ext>
            </a:extLst>
          </p:cNvPr>
          <p:cNvSpPr/>
          <p:nvPr/>
        </p:nvSpPr>
        <p:spPr>
          <a:xfrm>
            <a:off x="10818053" y="126612"/>
            <a:ext cx="1205132" cy="14208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Faculty pic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F9FE-5141-41A5-A7F3-43CC2A7E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14/11/2022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3651-F07B-40D6-B39F-FAE634C1E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Sudip Sanyal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E5A4-F049-4838-A3CE-2194F34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484EE0-A51C-4F51-99B5-564C6457D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61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4891-181F-4AC5-985A-E0BF2BB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error rates 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A52A-DC8F-40CA-8AA4-809A41E8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value of ‘m’</a:t>
            </a:r>
          </a:p>
          <a:p>
            <a:pPr marL="0" indent="0">
              <a:buNone/>
            </a:pPr>
            <a:r>
              <a:rPr lang="en-US" dirty="0"/>
              <a:t>	- increases correlation between trees</a:t>
            </a:r>
          </a:p>
          <a:p>
            <a:pPr marL="0" indent="0">
              <a:buNone/>
            </a:pPr>
            <a:r>
              <a:rPr lang="en-US" dirty="0"/>
              <a:t>		- i.e. increases the error rate</a:t>
            </a:r>
          </a:p>
          <a:p>
            <a:pPr marL="0" indent="0">
              <a:buNone/>
            </a:pPr>
            <a:r>
              <a:rPr lang="en-US" dirty="0"/>
              <a:t>	- increases strength of the individual trees</a:t>
            </a:r>
          </a:p>
          <a:p>
            <a:pPr marL="0" indent="0">
              <a:buNone/>
            </a:pPr>
            <a:r>
              <a:rPr lang="en-US" dirty="0"/>
              <a:t>		- i.e. decreases the error rate</a:t>
            </a:r>
          </a:p>
          <a:p>
            <a:r>
              <a:rPr lang="en-US" dirty="0"/>
              <a:t>Thus, it is critical to find an optimal value of ‘m’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75F5-0B1D-4A19-989F-58665AAE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429F-E2B2-4AC4-9EF4-F37181B7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9F2E-56E3-456C-A009-AEE5D44EB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92F1-B4C1-4FB4-BA19-0F221966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(OOB)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29BD-5594-4742-A820-E56838C4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that for building a tree</a:t>
            </a:r>
          </a:p>
          <a:p>
            <a:pPr marL="0" indent="0">
              <a:buNone/>
            </a:pPr>
            <a:r>
              <a:rPr lang="en-US" dirty="0"/>
              <a:t>	- Given N samples, we generate a training set of size N</a:t>
            </a:r>
          </a:p>
          <a:p>
            <a:pPr marL="0" indent="0">
              <a:buNone/>
            </a:pPr>
            <a:r>
              <a:rPr lang="en-US" dirty="0"/>
              <a:t>	- The training set is chosen at random, with replacement</a:t>
            </a:r>
          </a:p>
          <a:p>
            <a:r>
              <a:rPr lang="en-US" dirty="0"/>
              <a:t>Some samples will get repeated</a:t>
            </a:r>
          </a:p>
          <a:p>
            <a:r>
              <a:rPr lang="en-US" dirty="0"/>
              <a:t>Some others will not be used for building a tree</a:t>
            </a:r>
          </a:p>
          <a:p>
            <a:pPr marL="0" indent="0">
              <a:buNone/>
            </a:pPr>
            <a:r>
              <a:rPr lang="en-US" dirty="0"/>
              <a:t>	- May be used for building some other tree in the Forest</a:t>
            </a:r>
          </a:p>
          <a:p>
            <a:r>
              <a:rPr lang="en-US" b="1" i="1" dirty="0"/>
              <a:t>The samples that are not used for building a tree are called </a:t>
            </a:r>
          </a:p>
          <a:p>
            <a:pPr marL="0" indent="0">
              <a:buNone/>
            </a:pPr>
            <a:r>
              <a:rPr lang="en-US" b="1" i="1" dirty="0"/>
              <a:t>   Out-of-bag (OOB) samples</a:t>
            </a:r>
          </a:p>
          <a:p>
            <a:pPr marL="0" indent="0">
              <a:buNone/>
            </a:pPr>
            <a:r>
              <a:rPr lang="en-US" dirty="0"/>
              <a:t>We have ~1/3</a:t>
            </a:r>
            <a:r>
              <a:rPr lang="en-US" baseline="30000" dirty="0"/>
              <a:t>rd</a:t>
            </a:r>
            <a:r>
              <a:rPr lang="en-US" dirty="0"/>
              <a:t> samples as OOB for a particular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74CB-3AA4-4F81-9E37-C4F99A8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BEE3-9ECF-48BA-A651-77D7CA05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9E229-1462-4618-943D-0C6A37CF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717A-4AB3-434D-A781-B9F3BD74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OOB samples for error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C44A-2294-46AC-8892-2564DEC0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OOB samples of a tree are used as test samples for that tree</a:t>
            </a:r>
          </a:p>
          <a:p>
            <a:r>
              <a:rPr lang="en-US" dirty="0"/>
              <a:t>Thus, OOB samples give the error rates for specific trees</a:t>
            </a:r>
          </a:p>
          <a:p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At the end of the run, take j to be the class that got most of the votes every time sample ‘n’ was </a:t>
            </a:r>
            <a:r>
              <a:rPr lang="en-US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oob</a:t>
            </a:r>
            <a:endParaRPr lang="en-US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</a:rPr>
              <a:t>	- i.e. majority voting as in normal bagging</a:t>
            </a:r>
            <a:endParaRPr lang="en-US" dirty="0">
              <a:solidFill>
                <a:srgbClr val="333333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oob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error estimate = the proportion of times that j is not equal to the 			       true class averaged over all samples</a:t>
            </a:r>
          </a:p>
          <a:p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This has proven to be unbiased in many tests</a:t>
            </a:r>
          </a:p>
          <a:p>
            <a:r>
              <a:rPr lang="en-US" i="1" dirty="0">
                <a:solidFill>
                  <a:srgbClr val="333333"/>
                </a:solidFill>
              </a:rPr>
              <a:t>No need to do cross validation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B142-23BE-4F1B-85DE-C314789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8F457-5B41-411D-86B5-531D8728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E6A01-F329-4794-B5CD-4B533E2F6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AC7C-C285-40FD-AE1C-E85DA4A6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327"/>
          </a:xfrm>
        </p:spPr>
        <p:txBody>
          <a:bodyPr/>
          <a:lstStyle/>
          <a:p>
            <a:r>
              <a:rPr lang="en-US" dirty="0"/>
              <a:t>Estimating importance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EA62-C6FE-4AA2-8FB2-7E9D3CAC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452"/>
            <a:ext cx="10515600" cy="4935512"/>
          </a:xfrm>
        </p:spPr>
        <p:txBody>
          <a:bodyPr>
            <a:noAutofit/>
          </a:bodyPr>
          <a:lstStyle/>
          <a:p>
            <a:r>
              <a:rPr lang="en-US" sz="2400" dirty="0"/>
              <a:t>Suppose we want to estimate the importance of j-</a:t>
            </a:r>
            <a:r>
              <a:rPr lang="en-US" sz="2400" dirty="0" err="1"/>
              <a:t>th</a:t>
            </a:r>
            <a:r>
              <a:rPr lang="en-US" sz="2400" dirty="0"/>
              <a:t> feature</a:t>
            </a:r>
          </a:p>
          <a:p>
            <a:r>
              <a:rPr lang="en-US" sz="2400" dirty="0"/>
              <a:t>For every tree in the forest</a:t>
            </a:r>
          </a:p>
          <a:p>
            <a:pPr marL="0" indent="0">
              <a:buNone/>
            </a:pPr>
            <a:r>
              <a:rPr lang="en-US" sz="2400" dirty="0"/>
              <a:t>	- test accuracy of tree using </a:t>
            </a:r>
            <a:r>
              <a:rPr lang="en-US" sz="2400" dirty="0" err="1"/>
              <a:t>oob</a:t>
            </a:r>
            <a:r>
              <a:rPr lang="en-US" sz="2400" dirty="0"/>
              <a:t> samples = A</a:t>
            </a:r>
          </a:p>
          <a:p>
            <a:pPr marL="0" indent="0">
              <a:buNone/>
            </a:pPr>
            <a:r>
              <a:rPr lang="en-US" sz="2400" dirty="0"/>
              <a:t>	- randomly permute values of j-</a:t>
            </a:r>
            <a:r>
              <a:rPr lang="en-US" sz="2400" dirty="0" err="1"/>
              <a:t>th</a:t>
            </a:r>
            <a:r>
              <a:rPr lang="en-US" sz="2400" dirty="0"/>
              <a:t> feature in </a:t>
            </a:r>
            <a:r>
              <a:rPr lang="en-US" sz="2400" dirty="0" err="1"/>
              <a:t>oob</a:t>
            </a:r>
            <a:r>
              <a:rPr lang="en-US" sz="2400" dirty="0"/>
              <a:t> set to get a new test set</a:t>
            </a:r>
          </a:p>
          <a:p>
            <a:pPr marL="0" indent="0">
              <a:buNone/>
            </a:pPr>
            <a:r>
              <a:rPr lang="en-US" sz="2400" dirty="0"/>
              <a:t>	- test the accuracy of this new set = B</a:t>
            </a:r>
          </a:p>
          <a:p>
            <a:pPr marL="0" indent="0">
              <a:buNone/>
            </a:pPr>
            <a:r>
              <a:rPr lang="en-US" sz="2400" dirty="0"/>
              <a:t>	-</a:t>
            </a:r>
            <a:r>
              <a:rPr lang="en-US" sz="2400" i="1" dirty="0"/>
              <a:t> If B almost equal to A then what does it say about feature j?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Subtract number of votes for correct class in the new test set from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a typeface="Times New Roman" panose="02020603050405020304" pitchFamily="18" charset="0"/>
              </a:rPr>
              <a:t>	   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number of votes for the correct class in original </a:t>
            </a:r>
            <a:r>
              <a:rPr lang="en-US" sz="24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oob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set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	- The average of this number over all trees in the forest is the raw 	  	 	   importance score for j-</a:t>
            </a:r>
            <a:r>
              <a:rPr lang="en-US" sz="240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feature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3AD0-DD59-4BD4-8B11-1173EF43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A48EC-D858-46D0-8A25-D066C9B5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DC80E-EFC6-4838-9F40-C015A767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475D-644B-4405-AD10-08548DA5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40FF-65AA-40CC-84A9-1F84598B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N samples, we can define a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en-US" i="1" dirty="0"/>
              <a:t>proximity</a:t>
            </a:r>
            <a:r>
              <a:rPr lang="en-US" dirty="0"/>
              <a:t> matrix, </a:t>
            </a:r>
            <a:r>
              <a:rPr lang="en-US" b="1" dirty="0" err="1"/>
              <a:t>Prox</a:t>
            </a:r>
            <a:endParaRPr lang="en-US" b="1" dirty="0"/>
          </a:p>
          <a:p>
            <a:r>
              <a:rPr lang="en-US" dirty="0"/>
              <a:t>The matrix is symmetric, positive-definite</a:t>
            </a:r>
          </a:p>
          <a:p>
            <a:r>
              <a:rPr lang="en-US" dirty="0"/>
              <a:t>The </a:t>
            </a:r>
            <a:r>
              <a:rPr lang="en-US" dirty="0" err="1"/>
              <a:t>Prox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is a measure of </a:t>
            </a:r>
            <a:r>
              <a:rPr lang="en-US" i="1" dirty="0"/>
              <a:t>proximity</a:t>
            </a:r>
            <a:r>
              <a:rPr lang="en-US" dirty="0"/>
              <a:t> of </a:t>
            </a:r>
            <a:r>
              <a:rPr lang="en-US" dirty="0" err="1"/>
              <a:t>i-th</a:t>
            </a:r>
            <a:r>
              <a:rPr lang="en-US" dirty="0"/>
              <a:t> and j-</a:t>
            </a:r>
            <a:r>
              <a:rPr lang="en-US" dirty="0" err="1"/>
              <a:t>th</a:t>
            </a:r>
            <a:r>
              <a:rPr lang="en-US" dirty="0"/>
              <a:t> sample</a:t>
            </a:r>
          </a:p>
          <a:p>
            <a:r>
              <a:rPr lang="en-US" dirty="0"/>
              <a:t>The process</a:t>
            </a:r>
          </a:p>
          <a:p>
            <a:pPr marL="0" indent="0">
              <a:buNone/>
            </a:pPr>
            <a:r>
              <a:rPr lang="en-US" dirty="0"/>
              <a:t>For all sample pairs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0" indent="0">
              <a:buNone/>
            </a:pPr>
            <a:r>
              <a:rPr lang="en-US" dirty="0"/>
              <a:t>	- Initialize </a:t>
            </a:r>
            <a:r>
              <a:rPr lang="en-US" dirty="0" err="1"/>
              <a:t>Prox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= 0</a:t>
            </a:r>
          </a:p>
          <a:p>
            <a:pPr marL="0" indent="0">
              <a:buNone/>
            </a:pPr>
            <a:r>
              <a:rPr lang="en-US" dirty="0"/>
              <a:t>	- Test </a:t>
            </a:r>
            <a:r>
              <a:rPr lang="en-US" dirty="0" err="1"/>
              <a:t>i-th</a:t>
            </a:r>
            <a:r>
              <a:rPr lang="en-US" dirty="0"/>
              <a:t> and j-</a:t>
            </a:r>
            <a:r>
              <a:rPr lang="en-US" dirty="0" err="1"/>
              <a:t>th</a:t>
            </a:r>
            <a:r>
              <a:rPr lang="en-US" dirty="0"/>
              <a:t> sample on all trees in the forest</a:t>
            </a:r>
          </a:p>
          <a:p>
            <a:pPr marL="0" indent="0">
              <a:buNone/>
            </a:pPr>
            <a:r>
              <a:rPr lang="en-US" dirty="0"/>
              <a:t>	- If both samples exit through the same leaf node in a tree, 	 	 	  increment </a:t>
            </a:r>
            <a:r>
              <a:rPr lang="en-US" dirty="0" err="1"/>
              <a:t>Prox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by one</a:t>
            </a:r>
          </a:p>
          <a:p>
            <a:pPr marL="0" indent="0">
              <a:buNone/>
            </a:pPr>
            <a:r>
              <a:rPr lang="en-US" dirty="0"/>
              <a:t>Divide </a:t>
            </a:r>
            <a:r>
              <a:rPr lang="en-US" dirty="0" err="1"/>
              <a:t>Prox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by total number of 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DA9D-D3BE-420B-897D-EEDBA1FE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722C4-4510-4770-B61D-5CF21535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58A3B-D91C-494F-A52D-AB116579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8B80-61AA-43FC-912C-3C0A3628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02712-B6F7-433C-813D-27814A5A6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Let us have the </a:t>
                </a:r>
                <a:r>
                  <a:rPr lang="en-US" sz="2400" dirty="0" err="1"/>
                  <a:t>i-th</a:t>
                </a:r>
                <a:r>
                  <a:rPr lang="en-US" sz="2400" dirty="0"/>
                  <a:t> sample belonging to class ‘k’</a:t>
                </a:r>
              </a:p>
              <a:p>
                <a:r>
                  <a:rPr lang="en-US" sz="2400" dirty="0"/>
                  <a:t>Loosely speaking, </a:t>
                </a:r>
                <a:r>
                  <a:rPr lang="en-US" sz="2400" dirty="0" err="1"/>
                  <a:t>i-th</a:t>
                </a:r>
                <a:r>
                  <a:rPr lang="en-US" sz="2400" dirty="0"/>
                  <a:t> sample will be considered an ‘outlier’</a:t>
                </a:r>
              </a:p>
              <a:p>
                <a:pPr marL="0" indent="0">
                  <a:buNone/>
                </a:pPr>
                <a:r>
                  <a:rPr lang="en-US" sz="2400" dirty="0"/>
                  <a:t>	- if proximity of </a:t>
                </a:r>
                <a:r>
                  <a:rPr lang="en-US" sz="2400" dirty="0" err="1"/>
                  <a:t>i-th</a:t>
                </a:r>
                <a:r>
                  <a:rPr lang="en-US" sz="2400" dirty="0"/>
                  <a:t> sample is low from all other samples of ‘k’</a:t>
                </a:r>
              </a:p>
              <a:p>
                <a:r>
                  <a:rPr lang="en-US" sz="2400" dirty="0"/>
                  <a:t>Calculate average proximity of </a:t>
                </a:r>
                <a:r>
                  <a:rPr lang="en-US" sz="2400" dirty="0" err="1"/>
                  <a:t>i-th</a:t>
                </a:r>
                <a:r>
                  <a:rPr lang="en-US" sz="2400" dirty="0"/>
                  <a:t> sample from all samples of class ‘k’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𝑃𝑟𝑜𝑥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/ (Number of samples in class k)</a:t>
                </a:r>
              </a:p>
              <a:p>
                <a:r>
                  <a:rPr lang="en-US" sz="24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P(</a:t>
                </a:r>
                <a:r>
                  <a:rPr lang="en-US" sz="2400" dirty="0" err="1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for all samples of class ‘k’</a:t>
                </a:r>
              </a:p>
              <a:p>
                <a:r>
                  <a:rPr lang="en-US" sz="2400" dirty="0">
                    <a:solidFill>
                      <a:srgbClr val="33333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the median of P(</a:t>
                </a:r>
                <a:r>
                  <a:rPr lang="en-US" sz="2400" dirty="0" err="1">
                    <a:solidFill>
                      <a:srgbClr val="33333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33333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of all samples of class ‘k’</a:t>
                </a:r>
                <a:endParaRPr lang="en-US" sz="2400" dirty="0">
                  <a:solidFill>
                    <a:srgbClr val="333333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33333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sz="24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absolute deviation from the median of P(</a:t>
                </a:r>
                <a:r>
                  <a:rPr lang="en-US" sz="2400" dirty="0" err="1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sz="24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Subtract the median from each P(</a:t>
                </a:r>
                <a:r>
                  <a:rPr lang="en-US" sz="2400" dirty="0" err="1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and divide by the absolute deviation to arrive at the final outlier measure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02712-B6F7-433C-813D-27814A5A6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464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9242-02DA-42FA-81BC-C9E4333F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C78E-59A4-4A10-BFCE-D3EC251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194A-E991-42C3-AC0A-58E44FAF8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3615-47A5-4846-9BD7-0D9BF735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5F9C-50A2-430D-B78E-504AD09A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is “novel” if it does not fit with any class</a:t>
            </a:r>
          </a:p>
          <a:p>
            <a:r>
              <a:rPr lang="en-US" dirty="0"/>
              <a:t>Useful for continuous learning where new samples may belong to a new class</a:t>
            </a:r>
          </a:p>
          <a:p>
            <a:r>
              <a:rPr lang="en-US" dirty="0"/>
              <a:t>If a sample is an outlier of every class then it is a novelty</a:t>
            </a:r>
          </a:p>
          <a:p>
            <a:r>
              <a:rPr lang="en-US" i="1" dirty="0"/>
              <a:t>This is a powerful way of discovering new classes in streaming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2D66F-D9D9-49F0-ACC5-A40BA2BD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C50D-73C9-41AA-8B27-1F619A2E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C98F5-6797-40B5-A3DD-34535556F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1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5C08-672E-4444-B2E6-84388A02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6E57-C54A-474F-8632-D958664E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&lt;Supervised Learning&gt;</a:t>
            </a:r>
          </a:p>
          <a:p>
            <a:r>
              <a:rPr lang="en-IN" dirty="0"/>
              <a:t>&lt;Ensemble Learning&gt;</a:t>
            </a:r>
          </a:p>
          <a:p>
            <a:r>
              <a:rPr lang="en-IN" dirty="0"/>
              <a:t>&lt;Random Forest&gt;</a:t>
            </a:r>
          </a:p>
          <a:p>
            <a:r>
              <a:rPr lang="en-IN" dirty="0"/>
              <a:t>&lt;Importance of features&gt;</a:t>
            </a:r>
          </a:p>
          <a:p>
            <a:r>
              <a:rPr lang="en-IN" dirty="0"/>
              <a:t>&lt;Proximity of Samples&gt;</a:t>
            </a:r>
          </a:p>
          <a:p>
            <a:r>
              <a:rPr lang="en-IN" dirty="0"/>
              <a:t>&lt;Outlier Detection&gt;</a:t>
            </a:r>
          </a:p>
          <a:p>
            <a:r>
              <a:rPr lang="en-IN" dirty="0"/>
              <a:t>&lt;Novelty Detection&gt;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6673-6DE0-4365-9E54-8AD26143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17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F964-8982-41DC-9FAD-FB9B0592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520-AA9D-4669-A42A-E45E90715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8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C2E9AD-8195-4036-A762-5B17310D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7013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A133-18C6-4A54-8FEB-CE46BE6A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18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3FAAF-0A63-4465-A380-887B2BD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A149-F787-4534-8ECC-05407F3EF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5099-9C2B-4FA6-AAEA-13B8ED30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Schematic Diagram of Combining Learners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CBD5EE-E271-4C44-9D58-28608900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150" y="1825625"/>
            <a:ext cx="799369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7BBF-368D-46AF-9F7A-EA63FC7A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F84C-2CDA-413E-B220-3AD54985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1BA7-8BA2-472E-A154-D66F2431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0A52-6F48-40F2-AA1E-A442701B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ABC4-9840-47C3-86EC-2CCF54D7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regation = Bagging</a:t>
            </a:r>
          </a:p>
          <a:p>
            <a:r>
              <a:rPr lang="en-US" dirty="0"/>
              <a:t>Prepare M different subsets of training set</a:t>
            </a:r>
          </a:p>
          <a:p>
            <a:r>
              <a:rPr lang="en-US" dirty="0"/>
              <a:t>Build M decision trees with these subsets</a:t>
            </a:r>
          </a:p>
          <a:p>
            <a:pPr marL="0" indent="0">
              <a:buNone/>
            </a:pPr>
            <a:r>
              <a:rPr lang="en-US" dirty="0"/>
              <a:t>	- Each tree is a different model</a:t>
            </a:r>
          </a:p>
          <a:p>
            <a:pPr marL="0" indent="0">
              <a:buNone/>
            </a:pPr>
            <a:r>
              <a:rPr lang="en-US" dirty="0"/>
              <a:t>	- Decision trees have high variance</a:t>
            </a:r>
          </a:p>
          <a:p>
            <a:r>
              <a:rPr lang="en-US" dirty="0"/>
              <a:t>The combiner takes M decisions and aggregates them</a:t>
            </a:r>
          </a:p>
          <a:p>
            <a:pPr marL="0" indent="0">
              <a:buNone/>
            </a:pPr>
            <a:r>
              <a:rPr lang="en-US" dirty="0"/>
              <a:t>	- Simple majority voting for classification</a:t>
            </a:r>
          </a:p>
          <a:p>
            <a:pPr marL="0" indent="0">
              <a:buNone/>
            </a:pPr>
            <a:r>
              <a:rPr lang="en-US" dirty="0"/>
              <a:t>	- Simple averaging for regression</a:t>
            </a:r>
          </a:p>
          <a:p>
            <a:pPr marL="0" indent="0">
              <a:buNone/>
            </a:pPr>
            <a:r>
              <a:rPr lang="en-US" i="1" dirty="0"/>
              <a:t>Bagging reduced the variance error!</a:t>
            </a:r>
          </a:p>
          <a:p>
            <a:pPr marL="0" indent="0">
              <a:buNone/>
            </a:pPr>
            <a:r>
              <a:rPr lang="en-US" i="1" dirty="0"/>
              <a:t>Bagging leads to parallel learners! Each learns independently of the others.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6B2E-DA54-4A13-9545-4410F480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DEC85-A22F-40D4-9CB1-657A7439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8C9BC-8995-4F8C-9993-8EE647989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4D7-DACD-48FC-B014-4AF9650B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365F-0265-4A65-BDF6-50877CC8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13B3F"/>
                </a:solidFill>
                <a:effectLst/>
              </a:rPr>
              <a:t>Different models are generated sequentially</a:t>
            </a:r>
          </a:p>
          <a:p>
            <a:r>
              <a:rPr lang="en-US" dirty="0">
                <a:solidFill>
                  <a:srgbClr val="313B3F"/>
                </a:solidFill>
              </a:rPr>
              <a:t>The first model makes some mistakes</a:t>
            </a:r>
          </a:p>
          <a:p>
            <a:r>
              <a:rPr lang="en-US" b="0" i="0" dirty="0">
                <a:solidFill>
                  <a:srgbClr val="313B3F"/>
                </a:solidFill>
                <a:effectLst/>
              </a:rPr>
              <a:t>The next model focuses on them and tries to remove them</a:t>
            </a:r>
          </a:p>
          <a:p>
            <a:r>
              <a:rPr lang="en-US" dirty="0">
                <a:solidFill>
                  <a:srgbClr val="313B3F"/>
                </a:solidFill>
              </a:rPr>
              <a:t>There may be residual errors</a:t>
            </a:r>
          </a:p>
          <a:p>
            <a:r>
              <a:rPr lang="en-US" b="0" i="0" dirty="0">
                <a:solidFill>
                  <a:srgbClr val="313B3F"/>
                </a:solidFill>
                <a:effectLst/>
              </a:rPr>
              <a:t>Each subsequent model focuses on the errors of the previous model and tries to remove them</a:t>
            </a:r>
          </a:p>
          <a:p>
            <a:r>
              <a:rPr lang="en-US" dirty="0">
                <a:solidFill>
                  <a:srgbClr val="313B3F"/>
                </a:solidFill>
              </a:rPr>
              <a:t>Thus, m</a:t>
            </a:r>
            <a:r>
              <a:rPr lang="en-US" b="0" i="0" dirty="0">
                <a:solidFill>
                  <a:srgbClr val="313B3F"/>
                </a:solidFill>
                <a:effectLst/>
              </a:rPr>
              <a:t>istakes of previous models are learned by their successors</a:t>
            </a:r>
          </a:p>
          <a:p>
            <a:r>
              <a:rPr lang="en-US" b="0" i="0" dirty="0">
                <a:solidFill>
                  <a:srgbClr val="313B3F"/>
                </a:solidFill>
                <a:effectLst/>
              </a:rPr>
              <a:t>Exploits dependency between models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13B3F"/>
                </a:solidFill>
                <a:effectLst/>
              </a:rPr>
              <a:t>	- gives higher weights to misclassified samples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13B3F"/>
                </a:solidFill>
              </a:rPr>
              <a:t>Boosting reduces bias error</a:t>
            </a:r>
            <a:endParaRPr lang="en-US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ED92-A42D-46F8-948E-89BB8FCF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DCF8F-6B81-4ECB-8DB2-BBDD3CBE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E42F-FA19-4122-8D34-95955E04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D5F-312D-4B57-8497-1D430DEA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some 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E29B-1C05-49A9-9AD9-975B8079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powerful ensemble method</a:t>
            </a:r>
          </a:p>
          <a:p>
            <a:r>
              <a:rPr lang="en-US" i="1" dirty="0"/>
              <a:t>Used frequently to win many Kaggle competitions</a:t>
            </a:r>
          </a:p>
          <a:p>
            <a:r>
              <a:rPr lang="en-US" dirty="0"/>
              <a:t>Can be used for classification and regression</a:t>
            </a:r>
          </a:p>
          <a:p>
            <a:r>
              <a:rPr lang="en-US" dirty="0"/>
              <a:t>Produces “importance of features” as a byproduct</a:t>
            </a:r>
          </a:p>
          <a:p>
            <a:r>
              <a:rPr lang="en-US" dirty="0"/>
              <a:t>Can be used to detect outliers</a:t>
            </a:r>
          </a:p>
          <a:p>
            <a:r>
              <a:rPr lang="en-US" dirty="0"/>
              <a:t>Can be used to detect novel samples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AC4B-C253-4B62-A900-ECEAB4DB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4EBF6-47E3-494D-9C1A-2750E5D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B9E1-B169-4DAB-A480-9D13DADC8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810A-B801-4BEF-9903-06B3C0DC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Wisdom of crowds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D02-55BE-462F-89B0-DC69B694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b="1" i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large number of relatively uncorrelated models (trees) operating as a</a:t>
            </a:r>
            <a:r>
              <a:rPr lang="en-US" sz="2400" b="1" i="1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 will outperform any of the individual constituent models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Investments with low correlations (like stocks) form a portfolio </a:t>
            </a:r>
            <a:r>
              <a:rPr lang="en-US" sz="2400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low variance error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ncorrelated models give ensemble predictions -more accurate than individual predictions </a:t>
            </a:r>
          </a:p>
          <a:p>
            <a:pPr marL="0" marR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b="1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 protect each other from their individual errors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so long as they don’t all err in the same direction</a:t>
            </a:r>
          </a:p>
          <a:p>
            <a:pPr marL="0" marR="0" indent="0">
              <a:lnSpc>
                <a:spcPts val="24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 spc="-5" dirty="0">
                <a:solidFill>
                  <a:srgbClr val="292929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some trees may be wrong, many other trees will be right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D96C-433E-46D7-92D0-FE01D983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BBA4-0A27-4E76-87A5-401AF0AE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B5F59-E51C-4A3E-87C6-358A45C6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7AD3-F791-4214-A24A-6EE26487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BF0-5A41-4091-943F-3FD5C5C5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basically a bagging approach</a:t>
            </a:r>
          </a:p>
          <a:p>
            <a:r>
              <a:rPr lang="en-US" dirty="0"/>
              <a:t>Creates a forest of decision trees</a:t>
            </a:r>
          </a:p>
          <a:p>
            <a:r>
              <a:rPr lang="en-US" dirty="0"/>
              <a:t>In conventional bagging, randomization is </a:t>
            </a:r>
            <a:r>
              <a:rPr lang="en-US" dirty="0" err="1"/>
              <a:t>w.r.t.</a:t>
            </a:r>
            <a:r>
              <a:rPr lang="en-US" dirty="0"/>
              <a:t> training samples</a:t>
            </a:r>
          </a:p>
          <a:p>
            <a:r>
              <a:rPr lang="en-US" dirty="0"/>
              <a:t>In Random Forest randomization is </a:t>
            </a:r>
            <a:r>
              <a:rPr lang="en-US" dirty="0" err="1"/>
              <a:t>w.r.t.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training samples</a:t>
            </a:r>
          </a:p>
          <a:p>
            <a:pPr marL="0" indent="0">
              <a:buNone/>
            </a:pPr>
            <a:r>
              <a:rPr lang="en-US" dirty="0"/>
              <a:t>	- features used in individual decision trees</a:t>
            </a:r>
          </a:p>
          <a:p>
            <a:r>
              <a:rPr lang="en-US" dirty="0"/>
              <a:t>Leads to low variance errors and estimate of importance of individual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5A58-CFF7-4AE6-8096-435ED9A2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6D98-1F7E-4E77-B3FA-B8FBBFFA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D70C-9465-4AB4-BF5A-EDC3D322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B02A-A1ED-4E00-9F14-6D1CFAA4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the basic idea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077A-F1E8-4B19-9E90-B5EEAC64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Basic steps of Random Forest: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each tree in the Forest:</a:t>
            </a:r>
            <a:endParaRPr lang="en-US" sz="24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the number of cases in the training set is N, sample N cases at random - but </a:t>
            </a:r>
            <a:r>
              <a:rPr lang="en-US" sz="2400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with replacement</a:t>
            </a: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from the original data. This is the training set for growing the tree.</a:t>
            </a:r>
            <a:endParaRPr lang="en-US" sz="24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there are M features, a number m&lt;&lt;M is specified such that at each node, m variables are selected at random out of the M and the best split on these m is used to split the node.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The value of m (a hyperparameter) is held constant during the forest growing.</a:t>
            </a:r>
            <a:endParaRPr lang="en-US" sz="24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 startAt="3"/>
              <a:tabLst>
                <a:tab pos="457200" algn="l"/>
              </a:tabLst>
            </a:pPr>
            <a:r>
              <a:rPr lang="en-US" sz="24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Each tree is grown to the largest extent possible. There is no pruning.</a:t>
            </a:r>
            <a:endParaRPr lang="en-US" sz="24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10B2-407D-4ACF-A8B4-7A05C605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FFDA-7C9F-40FC-A0C5-6C764A75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E726-7CEE-43B7-B62A-69D1CDF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0086-DF1D-453E-BF9E-5DA819F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error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54A3-5A96-4C54-9545-54BDDFB6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error rate of Random Forest depends on two factors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/>
              <a:t>	- 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correlation 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between any two trees in the forest.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correlation increases the forest error rate.</a:t>
            </a:r>
            <a:endParaRPr lang="en-US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- The </a:t>
            </a:r>
            <a:r>
              <a:rPr lang="en-US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strength 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each individual tree in the forest.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tree with a low error rate is a strong classifier.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strength of the individual trees decreases the 	 	        forest error rate.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6AF7-0826-4672-90B8-1FE884DA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14/11/2022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D330F-077A-4459-9B54-E7A8E819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9ED8-577F-4AC2-82BE-BD80C7B8F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1399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1_Office Theme</vt:lpstr>
      <vt:lpstr>2_Office Theme</vt:lpstr>
      <vt:lpstr> Random Forest CS4131 – Machine Learning </vt:lpstr>
      <vt:lpstr>Recap: Schematic Diagram of Combining Learners</vt:lpstr>
      <vt:lpstr>Recap: Bagging</vt:lpstr>
      <vt:lpstr>Recap: Boosting</vt:lpstr>
      <vt:lpstr>Random Forest – some key benefits</vt:lpstr>
      <vt:lpstr>Wisdom of crowds</vt:lpstr>
      <vt:lpstr>Random Forest – the basic idea</vt:lpstr>
      <vt:lpstr>Random Forest – the basic idea contd.</vt:lpstr>
      <vt:lpstr>Forest error rates</vt:lpstr>
      <vt:lpstr>Forest error rates contd. </vt:lpstr>
      <vt:lpstr>Out-of-bag (OOB) samples</vt:lpstr>
      <vt:lpstr>Using OOB samples for error estimates</vt:lpstr>
      <vt:lpstr>Estimating importance of features</vt:lpstr>
      <vt:lpstr>Proximity of samples</vt:lpstr>
      <vt:lpstr>Outlier detection</vt:lpstr>
      <vt:lpstr>Novelty detection</vt:lpstr>
      <vt:lpstr>Keywords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Density-based spatial clustering of applications with noise CS4131 – Machine Learning</dc:title>
  <dc:creator>Sudip Sanyal</dc:creator>
  <cp:lastModifiedBy>Sudip Sanyal</cp:lastModifiedBy>
  <cp:revision>71</cp:revision>
  <dcterms:created xsi:type="dcterms:W3CDTF">2020-11-11T03:39:54Z</dcterms:created>
  <dcterms:modified xsi:type="dcterms:W3CDTF">2022-11-14T10:21:17Z</dcterms:modified>
</cp:coreProperties>
</file>