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C78F-E09B-4877-AAD7-298AF9DDB06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4201-184C-4DFA-BC2C-662FC006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C4201-184C-4DFA-BC2C-662FC0064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5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65" dirty="0"/>
              <a:t>Prepared </a:t>
            </a:r>
            <a:r>
              <a:rPr spc="-75" dirty="0"/>
              <a:t>by </a:t>
            </a:r>
            <a:r>
              <a:rPr spc="-45" dirty="0"/>
              <a:t>Alphonsine</a:t>
            </a:r>
            <a:r>
              <a:rPr spc="-110" dirty="0"/>
              <a:t> </a:t>
            </a:r>
            <a:r>
              <a:rPr spc="80" dirty="0"/>
              <a:t>MUKABUNANI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0" dirty="0"/>
              <a:t>1/30/2019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65" dirty="0"/>
              <a:t>Prepared </a:t>
            </a:r>
            <a:r>
              <a:rPr spc="-75" dirty="0"/>
              <a:t>by </a:t>
            </a:r>
            <a:r>
              <a:rPr spc="-45" dirty="0"/>
              <a:t>Alphonsine</a:t>
            </a:r>
            <a:r>
              <a:rPr spc="-110" dirty="0"/>
              <a:t> </a:t>
            </a:r>
            <a:r>
              <a:rPr spc="80" dirty="0"/>
              <a:t>MUKABUNANI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0" dirty="0"/>
              <a:t>1/30/2019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65" dirty="0"/>
              <a:t>Prepared </a:t>
            </a:r>
            <a:r>
              <a:rPr spc="-75" dirty="0"/>
              <a:t>by </a:t>
            </a:r>
            <a:r>
              <a:rPr spc="-45" dirty="0"/>
              <a:t>Alphonsine</a:t>
            </a:r>
            <a:r>
              <a:rPr spc="-110" dirty="0"/>
              <a:t> </a:t>
            </a:r>
            <a:r>
              <a:rPr spc="80" dirty="0"/>
              <a:t>MUKABUNANI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0" dirty="0"/>
              <a:t>1/30/2019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65" dirty="0"/>
              <a:t>Prepared </a:t>
            </a:r>
            <a:r>
              <a:rPr spc="-75" dirty="0"/>
              <a:t>by </a:t>
            </a:r>
            <a:r>
              <a:rPr spc="-45" dirty="0"/>
              <a:t>Alphonsine</a:t>
            </a:r>
            <a:r>
              <a:rPr spc="-110" dirty="0"/>
              <a:t> </a:t>
            </a:r>
            <a:r>
              <a:rPr spc="80" dirty="0"/>
              <a:t>MUKABUNANI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0" dirty="0"/>
              <a:t>1/30/2019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65" dirty="0"/>
              <a:t>Prepared </a:t>
            </a:r>
            <a:r>
              <a:rPr spc="-75" dirty="0"/>
              <a:t>by </a:t>
            </a:r>
            <a:r>
              <a:rPr spc="-45" dirty="0"/>
              <a:t>Alphonsine</a:t>
            </a:r>
            <a:r>
              <a:rPr spc="-110" dirty="0"/>
              <a:t> </a:t>
            </a:r>
            <a:r>
              <a:rPr spc="80" dirty="0"/>
              <a:t>MUKABUNANI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0" dirty="0"/>
              <a:t>1/30/2019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5" y="6095"/>
            <a:ext cx="1782318" cy="17823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2" y="1045463"/>
            <a:ext cx="1152906" cy="11483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6" y="0"/>
            <a:ext cx="150875" cy="6857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4191" y="2913710"/>
            <a:ext cx="1515617" cy="468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963" y="1369568"/>
            <a:ext cx="743407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94628" y="6546718"/>
            <a:ext cx="252666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65" dirty="0"/>
              <a:t>Prepared </a:t>
            </a:r>
            <a:r>
              <a:rPr spc="-75" dirty="0"/>
              <a:t>by </a:t>
            </a:r>
            <a:r>
              <a:rPr spc="-45" dirty="0"/>
              <a:t>Alphonsine</a:t>
            </a:r>
            <a:r>
              <a:rPr spc="-110" dirty="0"/>
              <a:t> </a:t>
            </a:r>
            <a:r>
              <a:rPr spc="80" dirty="0"/>
              <a:t>MUKABUNANI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91480" y="6546718"/>
            <a:ext cx="64452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0" dirty="0"/>
              <a:t>1/30/2019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582" y="6546718"/>
            <a:ext cx="2286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hayiodette06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981200" y="6102736"/>
            <a:ext cx="670928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20" dirty="0" smtClean="0">
                <a:solidFill>
                  <a:srgbClr val="56221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CHA</a:t>
            </a:r>
            <a:r>
              <a:rPr lang="en-US" sz="2000" b="1" spc="120" dirty="0" smtClean="0">
                <a:solidFill>
                  <a:srgbClr val="56221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PII</a:t>
            </a:r>
            <a:r>
              <a:rPr sz="2000" b="1" spc="120" dirty="0" smtClean="0">
                <a:solidFill>
                  <a:srgbClr val="56221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000" b="1" spc="120" dirty="0" smtClean="0">
                <a:solidFill>
                  <a:srgbClr val="56221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ENTITY RELATIONSHIP MODEL</a:t>
            </a:r>
            <a:r>
              <a:rPr sz="2000" b="1" spc="-385" dirty="0" smtClean="0">
                <a:solidFill>
                  <a:srgbClr val="562213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sz="20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6682" y="6546718"/>
            <a:ext cx="152400" cy="2025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1</a:t>
            </a:fld>
            <a:endParaRPr sz="1200">
              <a:latin typeface="Trebuchet MS"/>
              <a:cs typeface="Trebuchet M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85" y="393363"/>
            <a:ext cx="4067175" cy="16287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49215" y="2022139"/>
            <a:ext cx="7417467" cy="5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College of Science and Technology</a:t>
            </a:r>
            <a:endParaRPr lang="en-US" sz="32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90672" y="2655352"/>
            <a:ext cx="586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School of ICT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90672" y="3185188"/>
            <a:ext cx="6096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Computer Science Department</a:t>
            </a:r>
            <a:endParaRPr lang="en-US" sz="3200" b="1" dirty="0">
              <a:solidFill>
                <a:schemeClr val="accent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14800" y="4034630"/>
            <a:ext cx="1905000" cy="461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Year 2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75924" y="4495800"/>
            <a:ext cx="6096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Lecturer: Muhayimana Odette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E-mail: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  <a:hlinkClick r:id="rId3"/>
              </a:rPr>
              <a:t>muhayiodette06@gmail.com</a:t>
            </a: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Phone: 0788888571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367" y="262509"/>
            <a:ext cx="7273290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dirty="0">
                <a:latin typeface="Trebuchet MS"/>
                <a:cs typeface="Trebuchet MS"/>
              </a:rPr>
              <a:t>Cardinalities </a:t>
            </a:r>
            <a:r>
              <a:rPr sz="1800" b="1" spc="-35" dirty="0">
                <a:latin typeface="Trebuchet MS"/>
                <a:cs typeface="Trebuchet MS"/>
              </a:rPr>
              <a:t>in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70" dirty="0">
                <a:latin typeface="Trebuchet MS"/>
                <a:cs typeface="Trebuchet MS"/>
              </a:rPr>
              <a:t>Suppose  </a:t>
            </a:r>
            <a:r>
              <a:rPr sz="1800" spc="-130" dirty="0">
                <a:latin typeface="Trebuchet MS"/>
                <a:cs typeface="Trebuchet MS"/>
              </a:rPr>
              <a:t>that  </a:t>
            </a:r>
            <a:r>
              <a:rPr sz="1800" spc="-65" dirty="0">
                <a:latin typeface="Trebuchet MS"/>
                <a:cs typeface="Trebuchet MS"/>
              </a:rPr>
              <a:t>two  </a:t>
            </a:r>
            <a:r>
              <a:rPr sz="1800" spc="-125" dirty="0">
                <a:latin typeface="Trebuchet MS"/>
                <a:cs typeface="Trebuchet MS"/>
              </a:rPr>
              <a:t>entities, 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and  </a:t>
            </a:r>
            <a:r>
              <a:rPr sz="1800" spc="-145" dirty="0">
                <a:latin typeface="Trebuchet MS"/>
                <a:cs typeface="Trebuchet MS"/>
              </a:rPr>
              <a:t>B,  </a:t>
            </a:r>
            <a:r>
              <a:rPr sz="1800" spc="-110" dirty="0">
                <a:latin typeface="Trebuchet MS"/>
                <a:cs typeface="Trebuchet MS"/>
              </a:rPr>
              <a:t>are  </a:t>
            </a:r>
            <a:r>
              <a:rPr sz="1800" spc="-90" dirty="0">
                <a:latin typeface="Trebuchet MS"/>
                <a:cs typeface="Trebuchet MS"/>
              </a:rPr>
              <a:t>connected  </a:t>
            </a:r>
            <a:r>
              <a:rPr sz="1800" spc="-114" dirty="0">
                <a:latin typeface="Trebuchet MS"/>
                <a:cs typeface="Trebuchet MS"/>
              </a:rPr>
              <a:t>by  </a:t>
            </a:r>
            <a:r>
              <a:rPr sz="1800" spc="-180" dirty="0">
                <a:latin typeface="Trebuchet MS"/>
                <a:cs typeface="Trebuchet MS"/>
              </a:rPr>
              <a:t>a   </a:t>
            </a:r>
            <a:r>
              <a:rPr sz="1800" spc="-110" dirty="0">
                <a:latin typeface="Trebuchet MS"/>
                <a:cs typeface="Trebuchet MS"/>
              </a:rPr>
              <a:t>relationship.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14" dirty="0">
                <a:latin typeface="Trebuchet MS"/>
                <a:cs typeface="Trebuchet MS"/>
              </a:rPr>
              <a:t>cardinality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is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number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of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instances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 </a:t>
            </a:r>
            <a:r>
              <a:rPr sz="1800" spc="-125" dirty="0">
                <a:latin typeface="Trebuchet MS"/>
                <a:cs typeface="Trebuchet MS"/>
              </a:rPr>
              <a:t>that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(or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0" dirty="0">
                <a:latin typeface="Trebuchet MS"/>
                <a:cs typeface="Trebuchet MS"/>
              </a:rPr>
              <a:t>must)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20" dirty="0">
                <a:latin typeface="Trebuchet MS"/>
                <a:cs typeface="Trebuchet MS"/>
              </a:rPr>
              <a:t>each </a:t>
            </a:r>
            <a:r>
              <a:rPr sz="1800" spc="-110" dirty="0">
                <a:latin typeface="Trebuchet MS"/>
                <a:cs typeface="Trebuchet MS"/>
              </a:rPr>
              <a:t>instance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A.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buChar char="-"/>
              <a:tabLst>
                <a:tab pos="185420" algn="l"/>
              </a:tabLst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b="1" i="1" spc="-55" dirty="0">
                <a:latin typeface="Trebuchet MS"/>
                <a:cs typeface="Trebuchet MS"/>
              </a:rPr>
              <a:t>minimum </a:t>
            </a:r>
            <a:r>
              <a:rPr sz="1800" b="1" i="1" spc="-105" dirty="0">
                <a:latin typeface="Trebuchet MS"/>
                <a:cs typeface="Trebuchet MS"/>
              </a:rPr>
              <a:t>cardinality </a:t>
            </a:r>
            <a:r>
              <a:rPr sz="1800" spc="-130" dirty="0">
                <a:latin typeface="Trebuchet MS"/>
                <a:cs typeface="Trebuchet MS"/>
              </a:rPr>
              <a:t>that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minimum </a:t>
            </a:r>
            <a:r>
              <a:rPr sz="1800" spc="-85" dirty="0">
                <a:latin typeface="Trebuchet MS"/>
                <a:cs typeface="Trebuchet MS"/>
              </a:rPr>
              <a:t>number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times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40" dirty="0">
                <a:latin typeface="Trebuchet MS"/>
                <a:cs typeface="Trebuchet MS"/>
              </a:rPr>
              <a:t>an  </a:t>
            </a:r>
            <a:r>
              <a:rPr sz="1800" spc="-75" dirty="0">
                <a:latin typeface="Trebuchet MS"/>
                <a:cs typeface="Trebuchet MS"/>
              </a:rPr>
              <a:t>occurrence </a:t>
            </a:r>
            <a:r>
              <a:rPr sz="1800" spc="-110" dirty="0">
                <a:latin typeface="Trebuchet MS"/>
                <a:cs typeface="Trebuchet MS"/>
              </a:rPr>
              <a:t>participates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  <a:p>
            <a:pPr marL="12700" marR="6350">
              <a:lnSpc>
                <a:spcPct val="150000"/>
              </a:lnSpc>
              <a:spcBef>
                <a:spcPts val="5"/>
              </a:spcBef>
              <a:buChar char="-"/>
              <a:tabLst>
                <a:tab pos="175895" algn="l"/>
              </a:tabLst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b="1" i="1" spc="-55" dirty="0">
                <a:latin typeface="Trebuchet MS"/>
                <a:cs typeface="Trebuchet MS"/>
              </a:rPr>
              <a:t>maximum </a:t>
            </a:r>
            <a:r>
              <a:rPr sz="1800" b="1" i="1" spc="-105" dirty="0">
                <a:latin typeface="Trebuchet MS"/>
                <a:cs typeface="Trebuchet MS"/>
              </a:rPr>
              <a:t>cardinality </a:t>
            </a:r>
            <a:r>
              <a:rPr sz="1800" spc="-130" dirty="0">
                <a:latin typeface="Trebuchet MS"/>
                <a:cs typeface="Trebuchet MS"/>
              </a:rPr>
              <a:t>that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5" dirty="0">
                <a:latin typeface="Trebuchet MS"/>
                <a:cs typeface="Trebuchet MS"/>
              </a:rPr>
              <a:t>maximum </a:t>
            </a:r>
            <a:r>
              <a:rPr sz="1800" spc="-85" dirty="0">
                <a:latin typeface="Trebuchet MS"/>
                <a:cs typeface="Trebuchet MS"/>
              </a:rPr>
              <a:t>number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0" dirty="0">
                <a:latin typeface="Trebuchet MS"/>
                <a:cs typeface="Trebuchet MS"/>
              </a:rPr>
              <a:t>times </a:t>
            </a:r>
            <a:r>
              <a:rPr sz="1800" spc="-130" dirty="0">
                <a:latin typeface="Trebuchet MS"/>
                <a:cs typeface="Trebuchet MS"/>
              </a:rPr>
              <a:t>that </a:t>
            </a:r>
            <a:r>
              <a:rPr sz="1800" spc="-150" dirty="0">
                <a:latin typeface="Trebuchet MS"/>
                <a:cs typeface="Trebuchet MS"/>
              </a:rPr>
              <a:t>an  </a:t>
            </a:r>
            <a:r>
              <a:rPr sz="1800" spc="-75" dirty="0">
                <a:latin typeface="Trebuchet MS"/>
                <a:cs typeface="Trebuchet MS"/>
              </a:rPr>
              <a:t>occurrence </a:t>
            </a:r>
            <a:r>
              <a:rPr sz="1800" spc="-110" dirty="0">
                <a:latin typeface="Trebuchet MS"/>
                <a:cs typeface="Trebuchet MS"/>
              </a:rPr>
              <a:t>participates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9488" y="3928871"/>
            <a:ext cx="5010912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147463"/>
            <a:ext cx="7489190" cy="32245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32715" indent="-120650" algn="just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133350" algn="l"/>
              </a:tabLst>
            </a:pPr>
            <a:r>
              <a:rPr sz="1800" b="1" spc="5" dirty="0">
                <a:latin typeface="Trebuchet MS"/>
                <a:cs typeface="Trebuchet MS"/>
              </a:rPr>
              <a:t>Associative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Entities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15"/>
              </a:spcBef>
            </a:pPr>
            <a:r>
              <a:rPr sz="1800" spc="45" dirty="0">
                <a:latin typeface="Trebuchet MS"/>
                <a:cs typeface="Trebuchet MS"/>
              </a:rPr>
              <a:t>As </a:t>
            </a:r>
            <a:r>
              <a:rPr sz="1800" spc="-90" dirty="0">
                <a:latin typeface="Trebuchet MS"/>
                <a:cs typeface="Trebuchet MS"/>
              </a:rPr>
              <a:t>mentioned </a:t>
            </a:r>
            <a:r>
              <a:rPr sz="1800" spc="-130" dirty="0">
                <a:latin typeface="Trebuchet MS"/>
                <a:cs typeface="Trebuchet MS"/>
              </a:rPr>
              <a:t>above,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00" dirty="0">
                <a:latin typeface="Trebuchet MS"/>
                <a:cs typeface="Trebuchet MS"/>
              </a:rPr>
              <a:t>contain </a:t>
            </a:r>
            <a:r>
              <a:rPr sz="1800" spc="-114" dirty="0">
                <a:latin typeface="Trebuchet MS"/>
                <a:cs typeface="Trebuchet MS"/>
              </a:rPr>
              <a:t>attributes.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30" dirty="0">
                <a:latin typeface="Trebuchet MS"/>
                <a:cs typeface="Trebuchet MS"/>
              </a:rPr>
              <a:t>example,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suppose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student </a:t>
            </a:r>
            <a:r>
              <a:rPr sz="1800" spc="-90" dirty="0">
                <a:latin typeface="Trebuchet MS"/>
                <a:cs typeface="Trebuchet MS"/>
              </a:rPr>
              <a:t>studies </a:t>
            </a:r>
            <a:r>
              <a:rPr sz="1800" spc="-130" dirty="0">
                <a:latin typeface="Trebuchet MS"/>
                <a:cs typeface="Trebuchet MS"/>
              </a:rPr>
              <a:t>different </a:t>
            </a:r>
            <a:r>
              <a:rPr sz="1800" spc="-55" dirty="0">
                <a:latin typeface="Trebuchet MS"/>
                <a:cs typeface="Trebuchet MS"/>
              </a:rPr>
              <a:t>courses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obtains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grade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25" dirty="0">
                <a:latin typeface="Trebuchet MS"/>
                <a:cs typeface="Trebuchet MS"/>
              </a:rPr>
              <a:t>each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every  </a:t>
            </a:r>
            <a:r>
              <a:rPr sz="1800" spc="-80" dirty="0">
                <a:latin typeface="Trebuchet MS"/>
                <a:cs typeface="Trebuchet MS"/>
              </a:rPr>
              <a:t>course. </a:t>
            </a:r>
            <a:r>
              <a:rPr sz="1800" spc="-85" dirty="0">
                <a:latin typeface="Trebuchet MS"/>
                <a:cs typeface="Trebuchet MS"/>
              </a:rPr>
              <a:t>It is </a:t>
            </a:r>
            <a:r>
              <a:rPr sz="1800" spc="-110" dirty="0">
                <a:latin typeface="Trebuchet MS"/>
                <a:cs typeface="Trebuchet MS"/>
              </a:rPr>
              <a:t>clear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the grade </a:t>
            </a:r>
            <a:r>
              <a:rPr sz="1800" spc="-100" dirty="0">
                <a:latin typeface="Trebuchet MS"/>
                <a:cs typeface="Trebuchet MS"/>
              </a:rPr>
              <a:t>obtained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spc="-105" dirty="0">
                <a:latin typeface="Trebuchet MS"/>
                <a:cs typeface="Trebuchet MS"/>
              </a:rPr>
              <a:t>attribute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65" dirty="0">
                <a:latin typeface="Trebuchet MS"/>
                <a:cs typeface="Trebuchet MS"/>
              </a:rPr>
              <a:t>STUDENTS  </a:t>
            </a:r>
            <a:r>
              <a:rPr sz="1800" spc="-110" dirty="0">
                <a:latin typeface="Trebuchet MS"/>
                <a:cs typeface="Trebuchet MS"/>
              </a:rPr>
              <a:t>because the </a:t>
            </a:r>
            <a:r>
              <a:rPr sz="1800" spc="-95" dirty="0">
                <a:latin typeface="Trebuchet MS"/>
                <a:cs typeface="Trebuchet MS"/>
              </a:rPr>
              <a:t>student </a:t>
            </a:r>
            <a:r>
              <a:rPr sz="1800" spc="-110" dirty="0">
                <a:latin typeface="Trebuchet MS"/>
                <a:cs typeface="Trebuchet MS"/>
              </a:rPr>
              <a:t>will </a:t>
            </a:r>
            <a:r>
              <a:rPr sz="1800" spc="-90" dirty="0">
                <a:latin typeface="Trebuchet MS"/>
                <a:cs typeface="Trebuchet MS"/>
              </a:rPr>
              <a:t>sit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30" dirty="0">
                <a:latin typeface="Trebuchet MS"/>
                <a:cs typeface="Trebuchet MS"/>
              </a:rPr>
              <a:t>many </a:t>
            </a:r>
            <a:r>
              <a:rPr sz="1800" spc="-55" dirty="0">
                <a:latin typeface="Trebuchet MS"/>
                <a:cs typeface="Trebuchet MS"/>
              </a:rPr>
              <a:t>courses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the grade </a:t>
            </a:r>
            <a:r>
              <a:rPr sz="1800" spc="-85" dirty="0">
                <a:latin typeface="Trebuchet MS"/>
                <a:cs typeface="Trebuchet MS"/>
              </a:rPr>
              <a:t>also </a:t>
            </a:r>
            <a:r>
              <a:rPr sz="1800" spc="-95" dirty="0">
                <a:latin typeface="Trebuchet MS"/>
                <a:cs typeface="Trebuchet MS"/>
              </a:rPr>
              <a:t>depends </a:t>
            </a:r>
            <a:r>
              <a:rPr sz="1800" spc="-105" dirty="0">
                <a:latin typeface="Trebuchet MS"/>
                <a:cs typeface="Trebuchet MS"/>
              </a:rPr>
              <a:t>of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course. </a:t>
            </a:r>
            <a:r>
              <a:rPr sz="1800" spc="-10" dirty="0">
                <a:latin typeface="Trebuchet MS"/>
                <a:cs typeface="Trebuchet MS"/>
              </a:rPr>
              <a:t>So </a:t>
            </a:r>
            <a:r>
              <a:rPr sz="1800" spc="-60" dirty="0">
                <a:latin typeface="Trebuchet MS"/>
                <a:cs typeface="Trebuchet MS"/>
              </a:rPr>
              <a:t>Grade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65" dirty="0">
                <a:latin typeface="Trebuchet MS"/>
                <a:cs typeface="Trebuchet MS"/>
              </a:rPr>
              <a:t>property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10" dirty="0">
                <a:latin typeface="Trebuchet MS"/>
                <a:cs typeface="Trebuchet MS"/>
              </a:rPr>
              <a:t>between </a:t>
            </a:r>
            <a:r>
              <a:rPr sz="1800" spc="65" dirty="0">
                <a:latin typeface="Trebuchet MS"/>
                <a:cs typeface="Trebuchet MS"/>
              </a:rPr>
              <a:t>STUDENTS </a:t>
            </a:r>
            <a:r>
              <a:rPr sz="1800" spc="-125" dirty="0">
                <a:latin typeface="Trebuchet MS"/>
                <a:cs typeface="Trebuchet MS"/>
              </a:rPr>
              <a:t>and  </a:t>
            </a:r>
            <a:r>
              <a:rPr sz="1800" spc="20" dirty="0">
                <a:latin typeface="Trebuchet MS"/>
                <a:cs typeface="Trebuchet MS"/>
              </a:rPr>
              <a:t>COURSES. </a:t>
            </a: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105" dirty="0">
                <a:latin typeface="Trebuchet MS"/>
                <a:cs typeface="Trebuchet MS"/>
              </a:rPr>
              <a:t>attribute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14" dirty="0">
                <a:latin typeface="Trebuchet MS"/>
                <a:cs typeface="Trebuchet MS"/>
              </a:rPr>
              <a:t>diagrammed </a:t>
            </a:r>
            <a:r>
              <a:rPr sz="1800" spc="-125" dirty="0">
                <a:latin typeface="Trebuchet MS"/>
                <a:cs typeface="Trebuchet MS"/>
              </a:rPr>
              <a:t>as  </a:t>
            </a:r>
            <a:r>
              <a:rPr sz="1800" spc="-105" dirty="0"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755" y="3643884"/>
            <a:ext cx="5334000" cy="143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11</a:t>
            </a:fld>
            <a:endParaRPr spc="-3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2727" y="466344"/>
            <a:ext cx="4888230" cy="912494"/>
            <a:chOff x="1252727" y="466344"/>
            <a:chExt cx="4888230" cy="912494"/>
          </a:xfrm>
        </p:grpSpPr>
        <p:sp>
          <p:nvSpPr>
            <p:cNvPr id="3" name="object 3"/>
            <p:cNvSpPr/>
            <p:nvPr/>
          </p:nvSpPr>
          <p:spPr>
            <a:xfrm>
              <a:off x="1252727" y="466344"/>
              <a:ext cx="750570" cy="9121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6943" y="466344"/>
              <a:ext cx="677418" cy="912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8007" y="466344"/>
              <a:ext cx="4552950" cy="9121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436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E-R </a:t>
            </a:r>
            <a:r>
              <a:rPr sz="3200" spc="-114" dirty="0"/>
              <a:t>Diagram</a:t>
            </a:r>
            <a:r>
              <a:rPr sz="3200" spc="-195" dirty="0"/>
              <a:t> </a:t>
            </a:r>
            <a:r>
              <a:rPr sz="3200" spc="-70" dirty="0"/>
              <a:t>Components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12</a:t>
            </a:fld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1554607" y="1461897"/>
            <a:ext cx="684466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sz="1800" b="1" dirty="0">
                <a:latin typeface="Trebuchet MS"/>
                <a:cs typeface="Trebuchet MS"/>
              </a:rPr>
              <a:t>Rectangles </a:t>
            </a:r>
            <a:r>
              <a:rPr sz="1800" spc="-85" dirty="0">
                <a:latin typeface="Trebuchet MS"/>
                <a:cs typeface="Trebuchet MS"/>
              </a:rPr>
              <a:t>represent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35" dirty="0">
                <a:latin typeface="Trebuchet MS"/>
                <a:cs typeface="Trebuchet MS"/>
              </a:rPr>
              <a:t>Double </a:t>
            </a:r>
            <a:r>
              <a:rPr sz="1800" b="1" spc="-10" dirty="0">
                <a:latin typeface="Trebuchet MS"/>
                <a:cs typeface="Trebuchet MS"/>
              </a:rPr>
              <a:t>rectangles </a:t>
            </a:r>
            <a:r>
              <a:rPr sz="1800" spc="-80" dirty="0">
                <a:latin typeface="Trebuchet MS"/>
                <a:cs typeface="Trebuchet MS"/>
              </a:rPr>
              <a:t>Represent </a:t>
            </a:r>
            <a:r>
              <a:rPr sz="1800" spc="-110" dirty="0">
                <a:latin typeface="Trebuchet MS"/>
                <a:cs typeface="Trebuchet MS"/>
              </a:rPr>
              <a:t>weak entity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sets</a:t>
            </a:r>
            <a:endParaRPr sz="1800">
              <a:latin typeface="Trebuchet MS"/>
              <a:cs typeface="Trebuchet MS"/>
            </a:endParaRPr>
          </a:p>
          <a:p>
            <a:pPr marL="363220" indent="-3511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sz="1800" b="1" spc="-10" dirty="0">
                <a:latin typeface="Trebuchet MS"/>
                <a:cs typeface="Trebuchet MS"/>
              </a:rPr>
              <a:t>Ellipses </a:t>
            </a:r>
            <a:r>
              <a:rPr sz="1800" spc="-85" dirty="0">
                <a:latin typeface="Trebuchet MS"/>
                <a:cs typeface="Trebuchet MS"/>
              </a:rPr>
              <a:t>represent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attributes.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55" dirty="0">
                <a:latin typeface="Trebuchet MS"/>
                <a:cs typeface="Trebuchet MS"/>
              </a:rPr>
              <a:t>Diamonds </a:t>
            </a:r>
            <a:r>
              <a:rPr sz="1800" spc="-85" dirty="0">
                <a:latin typeface="Trebuchet MS"/>
                <a:cs typeface="Trebuchet MS"/>
              </a:rPr>
              <a:t>represent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  <a:p>
            <a:pPr marL="363220" indent="-3511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sz="1800" b="1" spc="-5" dirty="0">
                <a:latin typeface="Trebuchet MS"/>
                <a:cs typeface="Trebuchet MS"/>
              </a:rPr>
              <a:t>Lines </a:t>
            </a:r>
            <a:r>
              <a:rPr sz="1800" spc="-100" dirty="0">
                <a:latin typeface="Trebuchet MS"/>
                <a:cs typeface="Trebuchet MS"/>
              </a:rPr>
              <a:t>link attributes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80" dirty="0">
                <a:latin typeface="Trebuchet MS"/>
                <a:cs typeface="Trebuchet MS"/>
              </a:rPr>
              <a:t>sets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80" dirty="0">
                <a:latin typeface="Trebuchet MS"/>
                <a:cs typeface="Trebuchet MS"/>
              </a:rPr>
              <a:t>sets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r>
              <a:rPr sz="1800" spc="3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35" dirty="0">
                <a:latin typeface="Trebuchet MS"/>
                <a:cs typeface="Trebuchet MS"/>
              </a:rPr>
              <a:t>Double </a:t>
            </a:r>
            <a:r>
              <a:rPr sz="1800" b="1" spc="-30" dirty="0">
                <a:latin typeface="Trebuchet MS"/>
                <a:cs typeface="Trebuchet MS"/>
              </a:rPr>
              <a:t>ellipses </a:t>
            </a:r>
            <a:r>
              <a:rPr sz="1800" spc="-85" dirty="0">
                <a:latin typeface="Trebuchet MS"/>
                <a:cs typeface="Trebuchet MS"/>
              </a:rPr>
              <a:t>represent </a:t>
            </a:r>
            <a:r>
              <a:rPr sz="1800" spc="-114" dirty="0">
                <a:latin typeface="Trebuchet MS"/>
                <a:cs typeface="Trebuchet MS"/>
              </a:rPr>
              <a:t>multivalued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attributes.</a:t>
            </a:r>
            <a:endParaRPr sz="1800">
              <a:latin typeface="Trebuchet MS"/>
              <a:cs typeface="Trebuchet MS"/>
            </a:endParaRPr>
          </a:p>
          <a:p>
            <a:pPr marL="363220" indent="-3511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sz="1800" b="1" spc="35" dirty="0">
                <a:latin typeface="Trebuchet MS"/>
                <a:cs typeface="Trebuchet MS"/>
              </a:rPr>
              <a:t>Dashed </a:t>
            </a:r>
            <a:r>
              <a:rPr sz="1800" b="1" spc="-30" dirty="0">
                <a:latin typeface="Trebuchet MS"/>
                <a:cs typeface="Trebuchet MS"/>
              </a:rPr>
              <a:t>ellipses </a:t>
            </a:r>
            <a:r>
              <a:rPr sz="1800" spc="-85" dirty="0">
                <a:latin typeface="Trebuchet MS"/>
                <a:cs typeface="Trebuchet MS"/>
              </a:rPr>
              <a:t>denote </a:t>
            </a:r>
            <a:r>
              <a:rPr sz="1800" spc="-95" dirty="0">
                <a:latin typeface="Trebuchet MS"/>
                <a:cs typeface="Trebuchet MS"/>
              </a:rPr>
              <a:t>derived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attributes.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45" dirty="0">
                <a:latin typeface="Trebuchet MS"/>
                <a:cs typeface="Trebuchet MS"/>
              </a:rPr>
              <a:t>Primary </a:t>
            </a:r>
            <a:r>
              <a:rPr sz="1800" b="1" spc="-50" dirty="0">
                <a:latin typeface="Trebuchet MS"/>
                <a:cs typeface="Trebuchet MS"/>
              </a:rPr>
              <a:t>key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14" dirty="0">
                <a:latin typeface="Trebuchet MS"/>
                <a:cs typeface="Trebuchet MS"/>
              </a:rPr>
              <a:t>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underlined.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27" y="466344"/>
            <a:ext cx="5862066" cy="912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5342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210" dirty="0">
                <a:latin typeface="Trebuchet MS"/>
                <a:cs typeface="Trebuchet MS"/>
              </a:rPr>
              <a:t>ER </a:t>
            </a:r>
            <a:r>
              <a:rPr sz="3200" b="1" spc="125" dirty="0">
                <a:latin typeface="Trebuchet MS"/>
                <a:cs typeface="Trebuchet MS"/>
              </a:rPr>
              <a:t>Diagram</a:t>
            </a:r>
            <a:r>
              <a:rPr sz="3200" b="1" spc="-47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Representation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4602" y="1358689"/>
            <a:ext cx="5266055" cy="231013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80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5" dirty="0">
                <a:latin typeface="Trebuchet MS"/>
                <a:cs typeface="Trebuchet MS"/>
              </a:rPr>
              <a:t>Entity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100" dirty="0">
                <a:latin typeface="Trebuchet MS"/>
                <a:cs typeface="Trebuchet MS"/>
              </a:rPr>
              <a:t>Entities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0" dirty="0">
                <a:latin typeface="Trebuchet MS"/>
                <a:cs typeface="Trebuchet MS"/>
              </a:rPr>
              <a:t>represented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105" dirty="0">
                <a:latin typeface="Trebuchet MS"/>
                <a:cs typeface="Trebuchet MS"/>
              </a:rPr>
              <a:t>means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rectangles.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100" dirty="0">
                <a:latin typeface="Trebuchet MS"/>
                <a:cs typeface="Trebuchet MS"/>
              </a:rPr>
              <a:t>Rectangles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114" dirty="0">
                <a:latin typeface="Trebuchet MS"/>
                <a:cs typeface="Trebuchet MS"/>
              </a:rPr>
              <a:t>named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10" dirty="0">
                <a:latin typeface="Trebuchet MS"/>
                <a:cs typeface="Trebuchet MS"/>
              </a:rPr>
              <a:t>the 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14" dirty="0">
                <a:latin typeface="Trebuchet MS"/>
                <a:cs typeface="Trebuchet MS"/>
              </a:rPr>
              <a:t>they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represent.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SzPct val="94444"/>
              <a:buFont typeface="Wingdings"/>
              <a:buChar char=""/>
              <a:tabLst>
                <a:tab pos="299720" algn="l"/>
              </a:tabLst>
            </a:pPr>
            <a:r>
              <a:rPr sz="1800" b="1" spc="75" dirty="0">
                <a:latin typeface="Trebuchet MS"/>
                <a:cs typeface="Trebuchet MS"/>
              </a:rPr>
              <a:t>Weak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entity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Trebuchet MS"/>
                <a:cs typeface="Trebuchet MS"/>
              </a:rPr>
              <a:t>Weak </a:t>
            </a:r>
            <a:r>
              <a:rPr sz="1800" spc="-105" dirty="0">
                <a:latin typeface="Trebuchet MS"/>
                <a:cs typeface="Trebuchet MS"/>
              </a:rPr>
              <a:t>entities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0" dirty="0">
                <a:latin typeface="Trebuchet MS"/>
                <a:cs typeface="Trebuchet MS"/>
              </a:rPr>
              <a:t>represented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85" dirty="0">
                <a:latin typeface="Trebuchet MS"/>
                <a:cs typeface="Trebuchet MS"/>
              </a:rPr>
              <a:t>double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rectangles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9592" y="2721864"/>
            <a:ext cx="4332732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639" y="3825240"/>
            <a:ext cx="6117336" cy="20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13</a:t>
            </a:fld>
            <a:endParaRPr spc="-3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0" y="165100"/>
            <a:ext cx="690689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1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20" dirty="0">
                <a:latin typeface="Trebuchet MS"/>
                <a:cs typeface="Trebuchet MS"/>
              </a:rPr>
              <a:t>Attributes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70" dirty="0">
                <a:latin typeface="Trebuchet MS"/>
                <a:cs typeface="Trebuchet MS"/>
              </a:rPr>
              <a:t>Attributes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0" dirty="0">
                <a:latin typeface="Trebuchet MS"/>
                <a:cs typeface="Trebuchet MS"/>
              </a:rPr>
              <a:t>represented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105" dirty="0">
                <a:latin typeface="Trebuchet MS"/>
                <a:cs typeface="Trebuchet MS"/>
              </a:rPr>
              <a:t>means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ellipses.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</a:pPr>
            <a:r>
              <a:rPr sz="1800" spc="-75" dirty="0">
                <a:latin typeface="Trebuchet MS"/>
                <a:cs typeface="Trebuchet MS"/>
              </a:rPr>
              <a:t>Every </a:t>
            </a:r>
            <a:r>
              <a:rPr sz="1800" spc="-110" dirty="0">
                <a:latin typeface="Trebuchet MS"/>
                <a:cs typeface="Trebuchet MS"/>
              </a:rPr>
              <a:t>ellipse </a:t>
            </a:r>
            <a:r>
              <a:rPr sz="1800" spc="-85" dirty="0">
                <a:latin typeface="Trebuchet MS"/>
                <a:cs typeface="Trebuchet MS"/>
              </a:rPr>
              <a:t>represents </a:t>
            </a:r>
            <a:r>
              <a:rPr sz="1800" spc="-65" dirty="0">
                <a:latin typeface="Trebuchet MS"/>
                <a:cs typeface="Trebuchet MS"/>
              </a:rPr>
              <a:t>one </a:t>
            </a:r>
            <a:r>
              <a:rPr sz="1800" spc="-110" dirty="0">
                <a:latin typeface="Trebuchet MS"/>
                <a:cs typeface="Trebuchet MS"/>
              </a:rPr>
              <a:t>attribute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directly </a:t>
            </a:r>
            <a:r>
              <a:rPr sz="1800" spc="-90" dirty="0">
                <a:latin typeface="Trebuchet MS"/>
                <a:cs typeface="Trebuchet MS"/>
              </a:rPr>
              <a:t>connected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its 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(rectangle).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6870" y="3045841"/>
            <a:ext cx="690562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135" dirty="0">
                <a:latin typeface="Trebuchet MS"/>
                <a:cs typeface="Trebuchet MS"/>
              </a:rPr>
              <a:t>If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b="1" spc="-15" dirty="0">
                <a:latin typeface="Trebuchet MS"/>
                <a:cs typeface="Trebuchet MS"/>
              </a:rPr>
              <a:t>composite</a:t>
            </a:r>
            <a:r>
              <a:rPr sz="1800" spc="-15" dirty="0">
                <a:latin typeface="Trebuchet MS"/>
                <a:cs typeface="Trebuchet MS"/>
              </a:rPr>
              <a:t>, </a:t>
            </a:r>
            <a:r>
              <a:rPr sz="1800" spc="-114" dirty="0">
                <a:latin typeface="Trebuchet MS"/>
                <a:cs typeface="Trebuchet MS"/>
              </a:rPr>
              <a:t>they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85" dirty="0">
                <a:latin typeface="Trebuchet MS"/>
                <a:cs typeface="Trebuchet MS"/>
              </a:rPr>
              <a:t>further </a:t>
            </a:r>
            <a:r>
              <a:rPr sz="1800" spc="-105" dirty="0">
                <a:latin typeface="Trebuchet MS"/>
                <a:cs typeface="Trebuchet MS"/>
              </a:rPr>
              <a:t>divided in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tree </a:t>
            </a:r>
            <a:r>
              <a:rPr sz="1800" spc="-125" dirty="0">
                <a:latin typeface="Trebuchet MS"/>
                <a:cs typeface="Trebuchet MS"/>
              </a:rPr>
              <a:t>like  </a:t>
            </a:r>
            <a:r>
              <a:rPr sz="1800" spc="-95" dirty="0">
                <a:latin typeface="Trebuchet MS"/>
                <a:cs typeface="Trebuchet MS"/>
              </a:rPr>
              <a:t>structure.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155" y="2060448"/>
            <a:ext cx="3168396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8564" y="4296155"/>
            <a:ext cx="34290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14</a:t>
            </a:fld>
            <a:endParaRPr spc="-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4" y="428625"/>
            <a:ext cx="5094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00"/>
                </a:solidFill>
                <a:latin typeface="Trebuchet MS"/>
                <a:cs typeface="Trebuchet MS"/>
              </a:rPr>
              <a:t>Multivalued </a:t>
            </a:r>
            <a:r>
              <a:rPr sz="1800" spc="-100" dirty="0">
                <a:solidFill>
                  <a:srgbClr val="000000"/>
                </a:solidFill>
              </a:rPr>
              <a:t>attributes </a:t>
            </a:r>
            <a:r>
              <a:rPr sz="1800" spc="-114" dirty="0">
                <a:solidFill>
                  <a:srgbClr val="000000"/>
                </a:solidFill>
              </a:rPr>
              <a:t>are </a:t>
            </a:r>
            <a:r>
              <a:rPr sz="1800" spc="-110" dirty="0">
                <a:solidFill>
                  <a:srgbClr val="000000"/>
                </a:solidFill>
              </a:rPr>
              <a:t>depicted by </a:t>
            </a:r>
            <a:r>
              <a:rPr sz="1800" spc="-90" dirty="0">
                <a:solidFill>
                  <a:srgbClr val="000000"/>
                </a:solidFill>
              </a:rPr>
              <a:t>double</a:t>
            </a:r>
            <a:r>
              <a:rPr sz="1800" spc="150" dirty="0">
                <a:solidFill>
                  <a:srgbClr val="000000"/>
                </a:solidFill>
              </a:rPr>
              <a:t> </a:t>
            </a:r>
            <a:r>
              <a:rPr sz="1800" spc="-125" dirty="0">
                <a:solidFill>
                  <a:srgbClr val="000000"/>
                </a:solidFill>
              </a:rPr>
              <a:t>ellipse.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2604" y="3172459"/>
            <a:ext cx="470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Trebuchet MS"/>
                <a:cs typeface="Trebuchet MS"/>
              </a:rPr>
              <a:t>Derived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14" dirty="0">
                <a:latin typeface="Trebuchet MS"/>
                <a:cs typeface="Trebuchet MS"/>
              </a:rPr>
              <a:t>are </a:t>
            </a:r>
            <a:r>
              <a:rPr sz="1800" spc="-110" dirty="0">
                <a:latin typeface="Trebuchet MS"/>
                <a:cs typeface="Trebuchet MS"/>
              </a:rPr>
              <a:t>depicted by </a:t>
            </a:r>
            <a:r>
              <a:rPr sz="1800" spc="-105" dirty="0">
                <a:latin typeface="Trebuchet MS"/>
                <a:cs typeface="Trebuchet MS"/>
              </a:rPr>
              <a:t>dashed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ellipse.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5411" y="836676"/>
            <a:ext cx="3229355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5892" y="3596640"/>
            <a:ext cx="4105655" cy="25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15</a:t>
            </a:fld>
            <a:endParaRPr spc="-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8675" y="1063752"/>
            <a:ext cx="4191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0763" y="2388107"/>
            <a:ext cx="4343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603" y="3814571"/>
            <a:ext cx="38862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6486" y="4759197"/>
            <a:ext cx="218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105" dirty="0">
                <a:latin typeface="Trebuchet MS"/>
                <a:cs typeface="Trebuchet MS"/>
              </a:rPr>
              <a:t>Ma</a:t>
            </a:r>
            <a:r>
              <a:rPr sz="2400" b="1" spc="50" dirty="0">
                <a:latin typeface="Trebuchet MS"/>
                <a:cs typeface="Trebuchet MS"/>
              </a:rPr>
              <a:t>n</a:t>
            </a:r>
            <a:r>
              <a:rPr sz="2400" b="1" spc="-60" dirty="0">
                <a:latin typeface="Trebuchet MS"/>
                <a:cs typeface="Trebuchet MS"/>
              </a:rPr>
              <a:t>y</a:t>
            </a:r>
            <a:r>
              <a:rPr sz="2400" b="1" spc="-85" dirty="0">
                <a:latin typeface="Trebuchet MS"/>
                <a:cs typeface="Trebuchet MS"/>
              </a:rPr>
              <a:t>-</a:t>
            </a:r>
            <a:r>
              <a:rPr sz="2400" b="1" spc="45" dirty="0">
                <a:latin typeface="Trebuchet MS"/>
                <a:cs typeface="Trebuchet MS"/>
              </a:rPr>
              <a:t>to</a:t>
            </a:r>
            <a:r>
              <a:rPr sz="2400" b="1" spc="-85" dirty="0">
                <a:latin typeface="Trebuchet MS"/>
                <a:cs typeface="Trebuchet MS"/>
              </a:rPr>
              <a:t>-</a:t>
            </a:r>
            <a:r>
              <a:rPr sz="2400" b="1" spc="75" dirty="0">
                <a:latin typeface="Trebuchet MS"/>
                <a:cs typeface="Trebuchet MS"/>
              </a:rPr>
              <a:t>ma</a:t>
            </a:r>
            <a:r>
              <a:rPr sz="2400" b="1" spc="15" dirty="0">
                <a:latin typeface="Trebuchet MS"/>
                <a:cs typeface="Trebuchet MS"/>
              </a:rPr>
              <a:t>n</a:t>
            </a:r>
            <a:r>
              <a:rPr sz="2400" b="1" spc="-60" dirty="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603" y="5209032"/>
            <a:ext cx="39624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7848" y="128778"/>
            <a:ext cx="2185035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rebuchet MS"/>
                <a:cs typeface="Trebuchet MS"/>
              </a:rPr>
              <a:t>Relationship: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rebuchet MS"/>
              <a:cs typeface="Trebuchet MS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20" dirty="0">
                <a:latin typeface="Trebuchet MS"/>
                <a:cs typeface="Trebuchet MS"/>
              </a:rPr>
              <a:t>One-to-one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68605" lvl="1" indent="-107950">
              <a:lnSpc>
                <a:spcPct val="100000"/>
              </a:lnSpc>
              <a:spcBef>
                <a:spcPts val="1720"/>
              </a:spcBef>
              <a:buSzPct val="95833"/>
              <a:buFont typeface="Arial"/>
              <a:buChar char="•"/>
              <a:tabLst>
                <a:tab pos="269240" algn="l"/>
              </a:tabLst>
            </a:pPr>
            <a:r>
              <a:rPr sz="2400" b="1" spc="30" dirty="0">
                <a:latin typeface="Trebuchet MS"/>
                <a:cs typeface="Trebuchet MS"/>
              </a:rPr>
              <a:t>One-to-many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63525" lvl="1" indent="-107950">
              <a:lnSpc>
                <a:spcPct val="100000"/>
              </a:lnSpc>
              <a:spcBef>
                <a:spcPts val="1880"/>
              </a:spcBef>
              <a:buSzPct val="95833"/>
              <a:buFont typeface="Arial"/>
              <a:buChar char="•"/>
              <a:tabLst>
                <a:tab pos="264160" algn="l"/>
              </a:tabLst>
            </a:pPr>
            <a:r>
              <a:rPr sz="2400" b="1" spc="10" dirty="0">
                <a:latin typeface="Trebuchet MS"/>
                <a:cs typeface="Trebuchet MS"/>
              </a:rPr>
              <a:t>Many-to-one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16</a:t>
            </a:fld>
            <a:endParaRPr spc="-3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9852"/>
            <a:ext cx="6104890" cy="1217295"/>
            <a:chOff x="1162811" y="339852"/>
            <a:chExt cx="6104890" cy="1217295"/>
          </a:xfrm>
        </p:grpSpPr>
        <p:sp>
          <p:nvSpPr>
            <p:cNvPr id="3" name="object 3"/>
            <p:cNvSpPr/>
            <p:nvPr/>
          </p:nvSpPr>
          <p:spPr>
            <a:xfrm>
              <a:off x="1162811" y="339852"/>
              <a:ext cx="1709166" cy="12169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45791" y="339852"/>
              <a:ext cx="902969" cy="12169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2575" y="339852"/>
              <a:ext cx="1209294" cy="12169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5683" y="339852"/>
              <a:ext cx="902969" cy="12169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2467" y="339852"/>
              <a:ext cx="4284726" cy="12169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4602" y="485902"/>
            <a:ext cx="54051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0" dirty="0"/>
              <a:t>One-to-one</a:t>
            </a:r>
            <a:r>
              <a:rPr sz="4300" spc="-140" dirty="0"/>
              <a:t> </a:t>
            </a:r>
            <a:r>
              <a:rPr sz="4300" spc="-220" dirty="0"/>
              <a:t>relationship</a:t>
            </a:r>
            <a:endParaRPr sz="4300"/>
          </a:p>
        </p:txBody>
      </p:sp>
      <p:sp>
        <p:nvSpPr>
          <p:cNvPr id="9" name="object 9"/>
          <p:cNvSpPr txBox="1"/>
          <p:nvPr/>
        </p:nvSpPr>
        <p:spPr>
          <a:xfrm>
            <a:off x="1410716" y="1317752"/>
            <a:ext cx="554799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50" dirty="0">
                <a:latin typeface="Trebuchet MS"/>
                <a:cs typeface="Trebuchet MS"/>
              </a:rPr>
              <a:t>at </a:t>
            </a:r>
            <a:r>
              <a:rPr sz="1800" spc="-60" dirty="0">
                <a:latin typeface="Trebuchet MS"/>
                <a:cs typeface="Trebuchet MS"/>
              </a:rPr>
              <a:t>most one 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0" dirty="0">
                <a:latin typeface="Trebuchet MS"/>
                <a:cs typeface="Trebuchet MS"/>
              </a:rPr>
              <a:t>B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0" dirty="0">
                <a:latin typeface="Trebuchet MS"/>
                <a:cs typeface="Trebuchet MS"/>
              </a:rPr>
              <a:t>B </a:t>
            </a:r>
            <a:r>
              <a:rPr sz="1800" spc="-120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 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50" dirty="0">
                <a:latin typeface="Trebuchet MS"/>
                <a:cs typeface="Trebuchet MS"/>
              </a:rPr>
              <a:t>at </a:t>
            </a:r>
            <a:r>
              <a:rPr sz="1800" spc="-60" dirty="0">
                <a:latin typeface="Trebuchet MS"/>
                <a:cs typeface="Trebuchet MS"/>
              </a:rPr>
              <a:t>most one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7123" y="2212848"/>
            <a:ext cx="1903476" cy="275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5160264"/>
            <a:ext cx="6571488" cy="1187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17</a:t>
            </a:fld>
            <a:endParaRPr spc="-3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9852"/>
            <a:ext cx="6423025" cy="1217295"/>
            <a:chOff x="1162811" y="339852"/>
            <a:chExt cx="6423025" cy="1217295"/>
          </a:xfrm>
        </p:grpSpPr>
        <p:sp>
          <p:nvSpPr>
            <p:cNvPr id="3" name="object 3"/>
            <p:cNvSpPr/>
            <p:nvPr/>
          </p:nvSpPr>
          <p:spPr>
            <a:xfrm>
              <a:off x="1162811" y="339852"/>
              <a:ext cx="1709166" cy="12169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45791" y="339852"/>
              <a:ext cx="902969" cy="12169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2575" y="339852"/>
              <a:ext cx="1209294" cy="12169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5683" y="339852"/>
              <a:ext cx="902969" cy="12169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2467" y="339852"/>
              <a:ext cx="4603241" cy="12169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4602" y="485902"/>
            <a:ext cx="57226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55" dirty="0"/>
              <a:t>One-to-many</a:t>
            </a:r>
            <a:r>
              <a:rPr sz="4300" spc="-130" dirty="0"/>
              <a:t> </a:t>
            </a:r>
            <a:r>
              <a:rPr sz="4300" spc="-220" dirty="0"/>
              <a:t>relationship</a:t>
            </a:r>
            <a:endParaRPr sz="4300"/>
          </a:p>
        </p:txBody>
      </p:sp>
      <p:sp>
        <p:nvSpPr>
          <p:cNvPr id="9" name="object 9"/>
          <p:cNvSpPr txBox="1"/>
          <p:nvPr/>
        </p:nvSpPr>
        <p:spPr>
          <a:xfrm>
            <a:off x="1626870" y="1393824"/>
            <a:ext cx="533146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35" dirty="0">
                <a:latin typeface="Trebuchet MS"/>
                <a:cs typeface="Trebuchet MS"/>
              </a:rPr>
              <a:t>any  </a:t>
            </a:r>
            <a:r>
              <a:rPr sz="1800" spc="-80" dirty="0">
                <a:latin typeface="Trebuchet MS"/>
                <a:cs typeface="Trebuchet MS"/>
              </a:rPr>
              <a:t>numbers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entities 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0" dirty="0">
                <a:latin typeface="Trebuchet MS"/>
                <a:cs typeface="Trebuchet MS"/>
              </a:rPr>
              <a:t>B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0" dirty="0">
                <a:latin typeface="Trebuchet MS"/>
                <a:cs typeface="Trebuchet MS"/>
              </a:rPr>
              <a:t>B </a:t>
            </a:r>
            <a:r>
              <a:rPr sz="1800" spc="-120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50" dirty="0">
                <a:latin typeface="Trebuchet MS"/>
                <a:cs typeface="Trebuchet MS"/>
              </a:rPr>
              <a:t>at </a:t>
            </a:r>
            <a:r>
              <a:rPr sz="1800" spc="-60" dirty="0">
                <a:latin typeface="Trebuchet MS"/>
                <a:cs typeface="Trebuchet MS"/>
              </a:rPr>
              <a:t>most one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 </a:t>
            </a:r>
            <a:r>
              <a:rPr sz="1800" spc="-90" dirty="0">
                <a:latin typeface="Trebuchet MS"/>
                <a:cs typeface="Trebuchet MS"/>
              </a:rPr>
              <a:t>set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7247" y="2421635"/>
            <a:ext cx="1673352" cy="2427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18</a:t>
            </a:fld>
            <a:endParaRPr spc="-3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13" y="1533905"/>
            <a:ext cx="47409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35" dirty="0">
                <a:latin typeface="Trebuchet MS"/>
                <a:cs typeface="Trebuchet MS"/>
              </a:rPr>
              <a:t>any  </a:t>
            </a:r>
            <a:r>
              <a:rPr sz="1800" spc="-80" dirty="0">
                <a:latin typeface="Trebuchet MS"/>
                <a:cs typeface="Trebuchet MS"/>
              </a:rPr>
              <a:t>numbers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entities 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0" dirty="0">
                <a:latin typeface="Trebuchet MS"/>
                <a:cs typeface="Trebuchet MS"/>
              </a:rPr>
              <a:t>B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in  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5" dirty="0">
                <a:latin typeface="Trebuchet MS"/>
                <a:cs typeface="Trebuchet MS"/>
              </a:rPr>
              <a:t>B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10" dirty="0">
                <a:latin typeface="Trebuchet MS"/>
                <a:cs typeface="Trebuchet MS"/>
              </a:rPr>
              <a:t>be </a:t>
            </a:r>
            <a:r>
              <a:rPr sz="1800" spc="-95" dirty="0">
                <a:latin typeface="Trebuchet MS"/>
                <a:cs typeface="Trebuchet MS"/>
              </a:rPr>
              <a:t>associated with </a:t>
            </a:r>
            <a:r>
              <a:rPr sz="1800" spc="-135" dirty="0">
                <a:latin typeface="Trebuchet MS"/>
                <a:cs typeface="Trebuchet MS"/>
              </a:rPr>
              <a:t>any </a:t>
            </a:r>
            <a:r>
              <a:rPr sz="1800" spc="-75" dirty="0">
                <a:latin typeface="Trebuchet MS"/>
                <a:cs typeface="Trebuchet MS"/>
              </a:rPr>
              <a:t>numbers </a:t>
            </a:r>
            <a:r>
              <a:rPr sz="1800" spc="-95" dirty="0">
                <a:latin typeface="Trebuchet MS"/>
                <a:cs typeface="Trebuchet MS"/>
              </a:rPr>
              <a:t>of  </a:t>
            </a:r>
            <a:r>
              <a:rPr sz="1800" spc="-105" dirty="0">
                <a:latin typeface="Trebuchet MS"/>
                <a:cs typeface="Trebuchet MS"/>
              </a:rPr>
              <a:t>entities in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5768" y="2430779"/>
            <a:ext cx="2276855" cy="3256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19</a:t>
            </a:fld>
            <a:endParaRPr spc="-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747" y="126492"/>
            <a:ext cx="3434334" cy="912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7" y="232663"/>
            <a:ext cx="2913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/>
              <a:t>Concepts </a:t>
            </a:r>
            <a:r>
              <a:rPr sz="3200" spc="-170" dirty="0"/>
              <a:t>of</a:t>
            </a:r>
            <a:r>
              <a:rPr sz="3200" spc="-165" dirty="0"/>
              <a:t> </a:t>
            </a:r>
            <a:r>
              <a:rPr sz="3200" spc="130" dirty="0"/>
              <a:t>ERD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436369" y="934338"/>
            <a:ext cx="7202170" cy="57329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55575" indent="-14351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spc="-5" dirty="0">
                <a:latin typeface="Trebuchet MS"/>
                <a:cs typeface="Trebuchet MS"/>
              </a:rPr>
              <a:t>Entities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person, </a:t>
            </a:r>
            <a:r>
              <a:rPr sz="1800" spc="-150" dirty="0">
                <a:latin typeface="Trebuchet MS"/>
                <a:cs typeface="Trebuchet MS"/>
              </a:rPr>
              <a:t>place, </a:t>
            </a:r>
            <a:r>
              <a:rPr sz="1800" spc="-135" dirty="0">
                <a:latin typeface="Trebuchet MS"/>
                <a:cs typeface="Trebuchet MS"/>
              </a:rPr>
              <a:t>object, </a:t>
            </a:r>
            <a:r>
              <a:rPr sz="1800" spc="-145" dirty="0">
                <a:latin typeface="Trebuchet MS"/>
                <a:cs typeface="Trebuchet MS"/>
              </a:rPr>
              <a:t>event,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90" dirty="0">
                <a:latin typeface="Trebuchet MS"/>
                <a:cs typeface="Trebuchet MS"/>
              </a:rPr>
              <a:t>concept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0" dirty="0">
                <a:latin typeface="Trebuchet MS"/>
                <a:cs typeface="Trebuchet MS"/>
              </a:rPr>
              <a:t>user</a:t>
            </a:r>
            <a:r>
              <a:rPr sz="1800" spc="-32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environment</a:t>
            </a:r>
            <a:endParaRPr sz="18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spc="-95" dirty="0">
                <a:latin typeface="Trebuchet MS"/>
                <a:cs typeface="Trebuchet MS"/>
              </a:rPr>
              <a:t>about </a:t>
            </a:r>
            <a:r>
              <a:rPr sz="1800" spc="-90" dirty="0">
                <a:latin typeface="Trebuchet MS"/>
                <a:cs typeface="Trebuchet MS"/>
              </a:rPr>
              <a:t>which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organization </a:t>
            </a:r>
            <a:r>
              <a:rPr sz="1800" spc="-80" dirty="0">
                <a:latin typeface="Trebuchet MS"/>
                <a:cs typeface="Trebuchet MS"/>
              </a:rPr>
              <a:t>wishes </a:t>
            </a:r>
            <a:r>
              <a:rPr sz="1800" spc="-55" dirty="0">
                <a:latin typeface="Trebuchet MS"/>
                <a:cs typeface="Trebuchet MS"/>
              </a:rPr>
              <a:t>to </a:t>
            </a:r>
            <a:r>
              <a:rPr sz="1800" spc="-125" dirty="0">
                <a:latin typeface="Trebuchet MS"/>
                <a:cs typeface="Trebuchet MS"/>
              </a:rPr>
              <a:t>maintain </a:t>
            </a:r>
            <a:r>
              <a:rPr sz="1800" spc="-170" dirty="0">
                <a:latin typeface="Trebuchet MS"/>
                <a:cs typeface="Trebuchet MS"/>
              </a:rPr>
              <a:t>data. </a:t>
            </a:r>
            <a:r>
              <a:rPr lang="en-US" sz="1800" spc="-55" dirty="0" smtClean="0">
                <a:latin typeface="Trebuchet MS"/>
                <a:cs typeface="Trebuchet MS"/>
              </a:rPr>
              <a:t>In fact, we have to retrieve data from the database, and each of them should have </a:t>
            </a:r>
            <a:r>
              <a:rPr lang="en-US" sz="1800" b="1" spc="-55" dirty="0" smtClean="0">
                <a:latin typeface="Trebuchet MS"/>
                <a:cs typeface="Trebuchet MS"/>
              </a:rPr>
              <a:t>a unique value </a:t>
            </a:r>
            <a:r>
              <a:rPr lang="en-US" sz="1800" spc="-55" dirty="0" smtClean="0">
                <a:latin typeface="Trebuchet MS"/>
                <a:cs typeface="Trebuchet MS"/>
              </a:rPr>
              <a:t>to differentiate it from other different data. And when this this data can be uniquely identifiable, we call it “</a:t>
            </a:r>
            <a:r>
              <a:rPr lang="en-US" sz="1800" b="1" spc="-55" dirty="0" smtClean="0">
                <a:latin typeface="Trebuchet MS"/>
                <a:cs typeface="Trebuchet MS"/>
              </a:rPr>
              <a:t>entity</a:t>
            </a:r>
            <a:r>
              <a:rPr lang="en-US" sz="1800" spc="-55" dirty="0" smtClean="0">
                <a:latin typeface="Trebuchet MS"/>
                <a:cs typeface="Trebuchet MS"/>
              </a:rPr>
              <a:t>”, otherwise it is a simple object. </a:t>
            </a:r>
            <a:endParaRPr lang="en-US" spc="-55" dirty="0">
              <a:latin typeface="Trebuchet MS"/>
              <a:cs typeface="Trebuchet MS"/>
            </a:endParaRP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55" dirty="0" smtClean="0">
                <a:latin typeface="Trebuchet MS"/>
                <a:cs typeface="Trebuchet MS"/>
              </a:rPr>
              <a:t>An entity can be either of </a:t>
            </a:r>
            <a:r>
              <a:rPr lang="en-US" b="1" spc="-55" dirty="0" smtClean="0">
                <a:latin typeface="Trebuchet MS"/>
                <a:cs typeface="Trebuchet MS"/>
              </a:rPr>
              <a:t>physical existence </a:t>
            </a:r>
            <a:r>
              <a:rPr lang="en-US" spc="-55" dirty="0" smtClean="0">
                <a:latin typeface="Trebuchet MS"/>
                <a:cs typeface="Trebuchet MS"/>
              </a:rPr>
              <a:t>in the real world (ex: person, house, etc.) or of </a:t>
            </a:r>
            <a:r>
              <a:rPr lang="en-US" b="1" spc="-55" dirty="0" smtClean="0">
                <a:latin typeface="Trebuchet MS"/>
                <a:cs typeface="Trebuchet MS"/>
              </a:rPr>
              <a:t>conceptual/logical existence </a:t>
            </a:r>
            <a:r>
              <a:rPr lang="en-US" spc="-55" dirty="0" smtClean="0">
                <a:latin typeface="Trebuchet MS"/>
                <a:cs typeface="Trebuchet MS"/>
              </a:rPr>
              <a:t>(ex: Bank account, course, etc.)</a:t>
            </a:r>
            <a:endParaRPr sz="275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</a:pPr>
            <a:r>
              <a:rPr lang="en-US" sz="1800" b="1" spc="25" dirty="0" smtClean="0">
                <a:latin typeface="Trebuchet MS"/>
                <a:cs typeface="Trebuchet MS"/>
              </a:rPr>
              <a:t>Note: </a:t>
            </a:r>
            <a:r>
              <a:rPr lang="en-US" sz="1800" spc="25" dirty="0" smtClean="0">
                <a:latin typeface="Trebuchet MS"/>
                <a:cs typeface="Trebuchet MS"/>
              </a:rPr>
              <a:t>In E-R model, we don’t represent the data but we represent the structure or schema. When we transform the E-R mode to relational model, then data can be stored into tabular format, hence represented as an entity. 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27" y="466344"/>
            <a:ext cx="5328666" cy="912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4808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latin typeface="Trebuchet MS"/>
                <a:cs typeface="Trebuchet MS"/>
              </a:rPr>
              <a:t>Participation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50" dirty="0">
                <a:latin typeface="Trebuchet MS"/>
                <a:cs typeface="Trebuchet MS"/>
              </a:rPr>
              <a:t>Constraints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035" y="1280286"/>
            <a:ext cx="6756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5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Total </a:t>
            </a:r>
            <a:r>
              <a:rPr sz="1800" b="1" dirty="0">
                <a:latin typeface="Trebuchet MS"/>
                <a:cs typeface="Trebuchet MS"/>
              </a:rPr>
              <a:t>Participation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110" dirty="0">
                <a:latin typeface="Trebuchet MS"/>
                <a:cs typeface="Trebuchet MS"/>
              </a:rPr>
              <a:t>Each entity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05" dirty="0">
                <a:latin typeface="Trebuchet MS"/>
                <a:cs typeface="Trebuchet MS"/>
              </a:rPr>
              <a:t>involved in </a:t>
            </a:r>
            <a:r>
              <a:rPr sz="1800" spc="-110" dirty="0">
                <a:latin typeface="Trebuchet MS"/>
                <a:cs typeface="Trebuchet MS"/>
              </a:rPr>
              <a:t>the relationship.Total  </a:t>
            </a:r>
            <a:r>
              <a:rPr sz="1800" spc="-100" dirty="0">
                <a:latin typeface="Trebuchet MS"/>
                <a:cs typeface="Trebuchet MS"/>
              </a:rPr>
              <a:t>participation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0" dirty="0">
                <a:latin typeface="Trebuchet MS"/>
                <a:cs typeface="Trebuchet MS"/>
              </a:rPr>
              <a:t>represented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85" dirty="0">
                <a:latin typeface="Trebuchet MS"/>
                <a:cs typeface="Trebuchet MS"/>
              </a:rPr>
              <a:t>double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lines.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5" dirty="0">
                <a:latin typeface="Trebuchet MS"/>
                <a:cs typeface="Trebuchet MS"/>
              </a:rPr>
              <a:t>Partial </a:t>
            </a:r>
            <a:r>
              <a:rPr sz="1800" b="1" spc="-5" dirty="0">
                <a:latin typeface="Trebuchet MS"/>
                <a:cs typeface="Trebuchet MS"/>
              </a:rPr>
              <a:t>participation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55" dirty="0">
                <a:latin typeface="Trebuchet MS"/>
                <a:cs typeface="Trebuchet MS"/>
              </a:rPr>
              <a:t>Not </a:t>
            </a:r>
            <a:r>
              <a:rPr sz="1800" spc="-150" dirty="0">
                <a:latin typeface="Trebuchet MS"/>
                <a:cs typeface="Trebuchet MS"/>
              </a:rPr>
              <a:t>all </a:t>
            </a:r>
            <a:r>
              <a:rPr sz="1800" spc="-105" dirty="0">
                <a:latin typeface="Trebuchet MS"/>
                <a:cs typeface="Trebuchet MS"/>
              </a:rPr>
              <a:t>entities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100" dirty="0">
                <a:latin typeface="Trebuchet MS"/>
                <a:cs typeface="Trebuchet MS"/>
              </a:rPr>
              <a:t>involved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relationship.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14" dirty="0">
                <a:latin typeface="Trebuchet MS"/>
                <a:cs typeface="Trebuchet MS"/>
              </a:rPr>
              <a:t>Partial </a:t>
            </a:r>
            <a:r>
              <a:rPr sz="1800" spc="-100" dirty="0">
                <a:latin typeface="Trebuchet MS"/>
                <a:cs typeface="Trebuchet MS"/>
              </a:rPr>
              <a:t>participation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0" dirty="0">
                <a:latin typeface="Trebuchet MS"/>
                <a:cs typeface="Trebuchet MS"/>
              </a:rPr>
              <a:t>represented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105" dirty="0">
                <a:latin typeface="Trebuchet MS"/>
                <a:cs typeface="Trebuchet MS"/>
              </a:rPr>
              <a:t>single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lines.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4855" y="3276600"/>
            <a:ext cx="7339583" cy="194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20</a:t>
            </a:fld>
            <a:endParaRPr spc="-3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27" y="466344"/>
            <a:ext cx="2951226" cy="912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2430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5" dirty="0"/>
              <a:t>Generalization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91233" y="1217422"/>
            <a:ext cx="66090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Generalization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65" dirty="0">
                <a:latin typeface="Trebuchet MS"/>
                <a:cs typeface="Trebuchet MS"/>
              </a:rPr>
              <a:t>bottom </a:t>
            </a:r>
            <a:r>
              <a:rPr sz="1800" spc="-95" dirty="0">
                <a:latin typeface="Trebuchet MS"/>
                <a:cs typeface="Trebuchet MS"/>
              </a:rPr>
              <a:t>up </a:t>
            </a:r>
            <a:r>
              <a:rPr sz="1800" spc="-100" dirty="0">
                <a:latin typeface="Trebuchet MS"/>
                <a:cs typeface="Trebuchet MS"/>
              </a:rPr>
              <a:t>approach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90" dirty="0">
                <a:latin typeface="Trebuchet MS"/>
                <a:cs typeface="Trebuchet MS"/>
              </a:rPr>
              <a:t>which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65" dirty="0">
                <a:latin typeface="Trebuchet MS"/>
                <a:cs typeface="Trebuchet MS"/>
              </a:rPr>
              <a:t>lower </a:t>
            </a:r>
            <a:r>
              <a:rPr sz="1800" spc="-135" dirty="0">
                <a:latin typeface="Trebuchet MS"/>
                <a:cs typeface="Trebuchet MS"/>
              </a:rPr>
              <a:t>level </a:t>
            </a:r>
            <a:r>
              <a:rPr sz="1800" spc="-105" dirty="0">
                <a:latin typeface="Trebuchet MS"/>
                <a:cs typeface="Trebuchet MS"/>
              </a:rPr>
              <a:t>entities  </a:t>
            </a:r>
            <a:r>
              <a:rPr sz="1800" spc="-90" dirty="0">
                <a:latin typeface="Trebuchet MS"/>
                <a:cs typeface="Trebuchet MS"/>
              </a:rPr>
              <a:t>combine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5" dirty="0">
                <a:latin typeface="Trebuchet MS"/>
                <a:cs typeface="Trebuchet MS"/>
              </a:rPr>
              <a:t>form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higher </a:t>
            </a:r>
            <a:r>
              <a:rPr sz="1800" spc="-135" dirty="0">
                <a:latin typeface="Trebuchet MS"/>
                <a:cs typeface="Trebuchet MS"/>
              </a:rPr>
              <a:t>level </a:t>
            </a:r>
            <a:r>
              <a:rPr sz="1800" spc="-155" dirty="0">
                <a:latin typeface="Trebuchet MS"/>
                <a:cs typeface="Trebuchet MS"/>
              </a:rPr>
              <a:t>entity. </a:t>
            </a:r>
            <a:r>
              <a:rPr sz="1800" spc="-65" dirty="0">
                <a:latin typeface="Trebuchet MS"/>
                <a:cs typeface="Trebuchet MS"/>
              </a:rPr>
              <a:t>In </a:t>
            </a:r>
            <a:r>
              <a:rPr sz="1800" spc="-114" dirty="0">
                <a:latin typeface="Trebuchet MS"/>
                <a:cs typeface="Trebuchet MS"/>
              </a:rPr>
              <a:t>generalization,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higher </a:t>
            </a:r>
            <a:r>
              <a:rPr sz="1800" spc="-135" dirty="0">
                <a:latin typeface="Trebuchet MS"/>
                <a:cs typeface="Trebuchet MS"/>
              </a:rPr>
              <a:t>level 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85" dirty="0">
                <a:latin typeface="Trebuchet MS"/>
                <a:cs typeface="Trebuchet MS"/>
              </a:rPr>
              <a:t>also </a:t>
            </a:r>
            <a:r>
              <a:rPr sz="1800" spc="-90" dirty="0">
                <a:latin typeface="Trebuchet MS"/>
                <a:cs typeface="Trebuchet MS"/>
              </a:rPr>
              <a:t>combine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60" dirty="0">
                <a:latin typeface="Trebuchet MS"/>
                <a:cs typeface="Trebuchet MS"/>
              </a:rPr>
              <a:t>other </a:t>
            </a:r>
            <a:r>
              <a:rPr sz="1800" spc="-65" dirty="0">
                <a:latin typeface="Trebuchet MS"/>
                <a:cs typeface="Trebuchet MS"/>
              </a:rPr>
              <a:t>lower </a:t>
            </a:r>
            <a:r>
              <a:rPr sz="1800" spc="-135" dirty="0">
                <a:latin typeface="Trebuchet MS"/>
                <a:cs typeface="Trebuchet MS"/>
              </a:rPr>
              <a:t>level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25" dirty="0">
                <a:latin typeface="Trebuchet MS"/>
                <a:cs typeface="Trebuchet MS"/>
              </a:rPr>
              <a:t>make </a:t>
            </a:r>
            <a:r>
              <a:rPr sz="1800" spc="-85" dirty="0">
                <a:latin typeface="Trebuchet MS"/>
                <a:cs typeface="Trebuchet MS"/>
              </a:rPr>
              <a:t>further  </a:t>
            </a:r>
            <a:r>
              <a:rPr sz="1800" spc="-90" dirty="0">
                <a:latin typeface="Trebuchet MS"/>
                <a:cs typeface="Trebuchet MS"/>
              </a:rPr>
              <a:t>higher </a:t>
            </a:r>
            <a:r>
              <a:rPr sz="1800" spc="-135" dirty="0">
                <a:latin typeface="Trebuchet MS"/>
                <a:cs typeface="Trebuchet MS"/>
              </a:rPr>
              <a:t>level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3267" y="3174492"/>
            <a:ext cx="5617463" cy="3107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21</a:t>
            </a:fld>
            <a:endParaRPr spc="-3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27" y="466344"/>
            <a:ext cx="2747010" cy="912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2225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0" dirty="0"/>
              <a:t>Spec</a:t>
            </a:r>
            <a:r>
              <a:rPr sz="3200" spc="-100" dirty="0"/>
              <a:t>i</a:t>
            </a:r>
            <a:r>
              <a:rPr sz="3200" spc="-285" dirty="0"/>
              <a:t>al</a:t>
            </a:r>
            <a:r>
              <a:rPr sz="3200" spc="-190" dirty="0"/>
              <a:t>i</a:t>
            </a:r>
            <a:r>
              <a:rPr sz="3200" spc="-254" dirty="0"/>
              <a:t>za</a:t>
            </a:r>
            <a:r>
              <a:rPr sz="3200" spc="-220" dirty="0"/>
              <a:t>t</a:t>
            </a:r>
            <a:r>
              <a:rPr sz="3200" spc="-65" dirty="0"/>
              <a:t>i</a:t>
            </a:r>
            <a:r>
              <a:rPr sz="3200" spc="-120" dirty="0"/>
              <a:t>o</a:t>
            </a:r>
            <a:r>
              <a:rPr sz="3200" spc="-150" dirty="0"/>
              <a:t>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>
              <a:lnSpc>
                <a:spcPct val="150000"/>
              </a:lnSpc>
              <a:spcBef>
                <a:spcPts val="100"/>
              </a:spcBef>
            </a:pPr>
            <a:r>
              <a:rPr spc="-110" dirty="0"/>
              <a:t>Specialization </a:t>
            </a:r>
            <a:r>
              <a:rPr spc="-80" dirty="0"/>
              <a:t>is </a:t>
            </a:r>
            <a:r>
              <a:rPr spc="-70" dirty="0"/>
              <a:t>opposite </a:t>
            </a:r>
            <a:r>
              <a:rPr spc="-45" dirty="0"/>
              <a:t>to </a:t>
            </a:r>
            <a:r>
              <a:rPr spc="-114" dirty="0"/>
              <a:t>generalization. </a:t>
            </a:r>
            <a:r>
              <a:rPr spc="-85" dirty="0"/>
              <a:t>It </a:t>
            </a:r>
            <a:r>
              <a:rPr spc="-80" dirty="0"/>
              <a:t>is </a:t>
            </a:r>
            <a:r>
              <a:rPr spc="-135" dirty="0"/>
              <a:t>an </a:t>
            </a:r>
            <a:r>
              <a:rPr spc="-65" dirty="0"/>
              <a:t>top-down </a:t>
            </a:r>
            <a:r>
              <a:rPr spc="-100" dirty="0"/>
              <a:t>approach </a:t>
            </a:r>
            <a:r>
              <a:rPr spc="-105" dirty="0"/>
              <a:t>in  </a:t>
            </a:r>
            <a:r>
              <a:rPr spc="-90" dirty="0"/>
              <a:t>which </a:t>
            </a:r>
            <a:r>
              <a:rPr spc="-180" dirty="0"/>
              <a:t>a </a:t>
            </a:r>
            <a:r>
              <a:rPr spc="-60" dirty="0"/>
              <a:t>one </a:t>
            </a:r>
            <a:r>
              <a:rPr spc="-90" dirty="0"/>
              <a:t>higher </a:t>
            </a:r>
            <a:r>
              <a:rPr spc="-135" dirty="0"/>
              <a:t>level </a:t>
            </a:r>
            <a:r>
              <a:rPr spc="-110" dirty="0"/>
              <a:t>entity </a:t>
            </a:r>
            <a:r>
              <a:rPr spc="-125" dirty="0"/>
              <a:t>can </a:t>
            </a:r>
            <a:r>
              <a:rPr spc="-114" dirty="0"/>
              <a:t>be </a:t>
            </a:r>
            <a:r>
              <a:rPr spc="-70" dirty="0"/>
              <a:t>broken </a:t>
            </a:r>
            <a:r>
              <a:rPr spc="-55" dirty="0"/>
              <a:t>down </a:t>
            </a:r>
            <a:r>
              <a:rPr spc="-80" dirty="0"/>
              <a:t>into </a:t>
            </a:r>
            <a:r>
              <a:rPr spc="-60" dirty="0"/>
              <a:t>two </a:t>
            </a:r>
            <a:r>
              <a:rPr spc="-65" dirty="0"/>
              <a:t>lower </a:t>
            </a:r>
            <a:r>
              <a:rPr spc="-135" dirty="0"/>
              <a:t>level  </a:t>
            </a:r>
            <a:r>
              <a:rPr spc="-155" dirty="0"/>
              <a:t>entity. </a:t>
            </a:r>
            <a:r>
              <a:rPr spc="-65" dirty="0"/>
              <a:t>In </a:t>
            </a:r>
            <a:r>
              <a:rPr spc="-120" dirty="0"/>
              <a:t>specialization, </a:t>
            </a:r>
            <a:r>
              <a:rPr spc="-60" dirty="0"/>
              <a:t>some </a:t>
            </a:r>
            <a:r>
              <a:rPr spc="-90" dirty="0"/>
              <a:t>higher </a:t>
            </a:r>
            <a:r>
              <a:rPr spc="-135" dirty="0"/>
              <a:t>level </a:t>
            </a:r>
            <a:r>
              <a:rPr spc="-105" dirty="0"/>
              <a:t>entities </a:t>
            </a:r>
            <a:r>
              <a:rPr spc="-155" dirty="0"/>
              <a:t>may </a:t>
            </a:r>
            <a:r>
              <a:rPr spc="-60" dirty="0"/>
              <a:t>not </a:t>
            </a:r>
            <a:r>
              <a:rPr spc="-145" dirty="0"/>
              <a:t>have </a:t>
            </a:r>
            <a:r>
              <a:rPr spc="-65" dirty="0"/>
              <a:t>lower </a:t>
            </a:r>
            <a:r>
              <a:rPr spc="-135" dirty="0"/>
              <a:t>level  </a:t>
            </a:r>
            <a:r>
              <a:rPr spc="-100" dirty="0"/>
              <a:t>Entity </a:t>
            </a:r>
            <a:r>
              <a:rPr spc="-80" dirty="0"/>
              <a:t>sets </a:t>
            </a:r>
            <a:r>
              <a:rPr spc="-150" dirty="0"/>
              <a:t>at</a:t>
            </a:r>
            <a:r>
              <a:rPr spc="35" dirty="0"/>
              <a:t> </a:t>
            </a:r>
            <a:r>
              <a:rPr spc="-180" dirty="0"/>
              <a:t>all.</a:t>
            </a:r>
          </a:p>
        </p:txBody>
      </p:sp>
      <p:sp>
        <p:nvSpPr>
          <p:cNvPr id="5" name="object 5"/>
          <p:cNvSpPr/>
          <p:nvPr/>
        </p:nvSpPr>
        <p:spPr>
          <a:xfrm>
            <a:off x="1691639" y="3101339"/>
            <a:ext cx="511302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22</a:t>
            </a:fld>
            <a:endParaRPr spc="-3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747" y="89915"/>
            <a:ext cx="4912614" cy="912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7" y="196976"/>
            <a:ext cx="4392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/>
              <a:t>Logical </a:t>
            </a:r>
            <a:r>
              <a:rPr sz="3200" spc="-100" dirty="0"/>
              <a:t>Data </a:t>
            </a:r>
            <a:r>
              <a:rPr sz="3200" spc="-70" dirty="0"/>
              <a:t>Model</a:t>
            </a:r>
            <a:r>
              <a:rPr sz="3200" spc="-40" dirty="0"/>
              <a:t> </a:t>
            </a:r>
            <a:r>
              <a:rPr sz="3200" spc="60" dirty="0"/>
              <a:t>(LDM)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93367" y="762761"/>
            <a:ext cx="7274559" cy="206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20" dirty="0">
                <a:latin typeface="Trebuchet MS"/>
                <a:cs typeface="Trebuchet MS"/>
              </a:rPr>
              <a:t>logical </a:t>
            </a:r>
            <a:r>
              <a:rPr sz="1800" spc="-160" dirty="0">
                <a:latin typeface="Trebuchet MS"/>
                <a:cs typeface="Trebuchet MS"/>
              </a:rPr>
              <a:t>level,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Entity-Relationship </a:t>
            </a:r>
            <a:r>
              <a:rPr sz="1800" spc="-45" dirty="0">
                <a:latin typeface="Trebuchet MS"/>
                <a:cs typeface="Trebuchet MS"/>
              </a:rPr>
              <a:t>Model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05" dirty="0">
                <a:latin typeface="Trebuchet MS"/>
                <a:cs typeface="Trebuchet MS"/>
              </a:rPr>
              <a:t>translated </a:t>
            </a:r>
            <a:r>
              <a:rPr sz="1800" spc="-80" dirty="0">
                <a:latin typeface="Trebuchet MS"/>
                <a:cs typeface="Trebuchet MS"/>
              </a:rPr>
              <a:t>into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Logical  </a:t>
            </a:r>
            <a:r>
              <a:rPr sz="1800" spc="-60" dirty="0">
                <a:latin typeface="Trebuchet MS"/>
                <a:cs typeface="Trebuchet MS"/>
              </a:rPr>
              <a:t>Data </a:t>
            </a:r>
            <a:r>
              <a:rPr sz="1800" spc="-45" dirty="0">
                <a:latin typeface="Trebuchet MS"/>
                <a:cs typeface="Trebuchet MS"/>
              </a:rPr>
              <a:t>Model </a:t>
            </a:r>
            <a:r>
              <a:rPr sz="1800" spc="-20" dirty="0">
                <a:latin typeface="Trebuchet MS"/>
                <a:cs typeface="Trebuchet MS"/>
              </a:rPr>
              <a:t>(LDM). </a:t>
            </a:r>
            <a:r>
              <a:rPr sz="1800" spc="-85" dirty="0">
                <a:latin typeface="Trebuchet MS"/>
                <a:cs typeface="Trebuchet MS"/>
              </a:rPr>
              <a:t>It presents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60" dirty="0">
                <a:latin typeface="Trebuchet MS"/>
                <a:cs typeface="Trebuchet MS"/>
              </a:rPr>
              <a:t>more </a:t>
            </a:r>
            <a:r>
              <a:rPr sz="1800" spc="-90" dirty="0">
                <a:latin typeface="Trebuchet MS"/>
                <a:cs typeface="Trebuchet MS"/>
              </a:rPr>
              <a:t>comprehensive </a:t>
            </a:r>
            <a:r>
              <a:rPr sz="1800" spc="-100" dirty="0">
                <a:latin typeface="Trebuchet MS"/>
                <a:cs typeface="Trebuchet MS"/>
              </a:rPr>
              <a:t>view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30" dirty="0">
                <a:latin typeface="Trebuchet MS"/>
                <a:cs typeface="Trebuchet MS"/>
              </a:rPr>
              <a:t>database  </a:t>
            </a:r>
            <a:r>
              <a:rPr sz="1800" spc="-110" dirty="0">
                <a:latin typeface="Trebuchet MS"/>
                <a:cs typeface="Trebuchet MS"/>
              </a:rPr>
              <a:t>architecture.</a:t>
            </a:r>
            <a:endParaRPr sz="1800">
              <a:latin typeface="Trebuchet MS"/>
              <a:cs typeface="Trebuchet MS"/>
            </a:endParaRPr>
          </a:p>
          <a:p>
            <a:pPr marL="192405" indent="-10922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193040" algn="l"/>
              </a:tabLst>
            </a:pPr>
            <a:r>
              <a:rPr sz="1800" b="1" spc="5" dirty="0">
                <a:latin typeface="Trebuchet MS"/>
                <a:cs typeface="Trebuchet MS"/>
              </a:rPr>
              <a:t>Transforming </a:t>
            </a:r>
            <a:r>
              <a:rPr sz="1800" b="1" spc="50" dirty="0">
                <a:latin typeface="Trebuchet MS"/>
                <a:cs typeface="Trebuchet MS"/>
              </a:rPr>
              <a:t>Unary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  <a:spcBef>
                <a:spcPts val="1220"/>
              </a:spcBef>
            </a:pPr>
            <a:r>
              <a:rPr sz="1800" spc="-90" dirty="0">
                <a:latin typeface="Trebuchet MS"/>
                <a:cs typeface="Trebuchet MS"/>
              </a:rPr>
              <a:t>Let </a:t>
            </a:r>
            <a:r>
              <a:rPr sz="1800" spc="-60" dirty="0">
                <a:latin typeface="Trebuchet MS"/>
                <a:cs typeface="Trebuchet MS"/>
              </a:rPr>
              <a:t>us </a:t>
            </a:r>
            <a:r>
              <a:rPr sz="1800" spc="-65" dirty="0">
                <a:latin typeface="Trebuchet MS"/>
                <a:cs typeface="Trebuchet MS"/>
              </a:rPr>
              <a:t>consider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following </a:t>
            </a:r>
            <a:r>
              <a:rPr sz="1800" spc="-20" dirty="0">
                <a:latin typeface="Trebuchet MS"/>
                <a:cs typeface="Trebuchet MS"/>
              </a:rPr>
              <a:t>1:N </a:t>
            </a:r>
            <a:r>
              <a:rPr sz="1800" spc="-10" dirty="0">
                <a:latin typeface="Trebuchet MS"/>
                <a:cs typeface="Trebuchet MS"/>
              </a:rPr>
              <a:t>(A)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35" dirty="0">
                <a:latin typeface="Trebuchet MS"/>
                <a:cs typeface="Trebuchet MS"/>
              </a:rPr>
              <a:t>M:N </a:t>
            </a:r>
            <a:r>
              <a:rPr sz="1800" spc="-65" dirty="0">
                <a:latin typeface="Trebuchet MS"/>
                <a:cs typeface="Trebuchet MS"/>
              </a:rPr>
              <a:t>(B) </a:t>
            </a:r>
            <a:r>
              <a:rPr sz="1800" spc="-80" dirty="0">
                <a:latin typeface="Trebuchet MS"/>
                <a:cs typeface="Trebuchet MS"/>
              </a:rPr>
              <a:t>unary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relationships: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7988" y="2929127"/>
            <a:ext cx="60579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23</a:t>
            </a:fld>
            <a:endParaRPr spc="-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09753"/>
            <a:ext cx="413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000000"/>
                </a:solidFill>
                <a:latin typeface="Trebuchet MS"/>
                <a:cs typeface="Trebuchet MS"/>
              </a:rPr>
              <a:t>One</a:t>
            </a:r>
            <a:r>
              <a:rPr sz="1800" b="1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1800" b="1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rgbClr val="000000"/>
                </a:solidFill>
                <a:latin typeface="Trebuchet MS"/>
                <a:cs typeface="Trebuchet MS"/>
              </a:rPr>
              <a:t>Many</a:t>
            </a:r>
            <a:r>
              <a:rPr sz="1800" b="1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000000"/>
                </a:solidFill>
                <a:latin typeface="Trebuchet MS"/>
                <a:cs typeface="Trebuchet MS"/>
              </a:rPr>
              <a:t>(1:N)</a:t>
            </a:r>
            <a:r>
              <a:rPr sz="1800" b="1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rgbClr val="000000"/>
                </a:solidFill>
                <a:latin typeface="Trebuchet MS"/>
                <a:cs typeface="Trebuchet MS"/>
              </a:rPr>
              <a:t>Unary</a:t>
            </a:r>
            <a:r>
              <a:rPr sz="1800" b="1" spc="-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3367" y="2690956"/>
            <a:ext cx="7366634" cy="361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unary </a:t>
            </a:r>
            <a:r>
              <a:rPr sz="1800" spc="-45" dirty="0">
                <a:latin typeface="Trebuchet MS"/>
                <a:cs typeface="Trebuchet MS"/>
              </a:rPr>
              <a:t>(1:N) </a:t>
            </a:r>
            <a:r>
              <a:rPr sz="1800" spc="-110" dirty="0">
                <a:latin typeface="Trebuchet MS"/>
                <a:cs typeface="Trebuchet MS"/>
              </a:rPr>
              <a:t>relationship, </a:t>
            </a:r>
            <a:r>
              <a:rPr sz="1800" spc="-105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modeled </a:t>
            </a:r>
            <a:r>
              <a:rPr sz="1800" spc="-110" dirty="0">
                <a:latin typeface="Trebuchet MS"/>
                <a:cs typeface="Trebuchet MS"/>
              </a:rPr>
              <a:t>as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b="1" spc="-65" dirty="0">
                <a:latin typeface="Trebuchet MS"/>
                <a:cs typeface="Trebuchet MS"/>
              </a:rPr>
              <a:t>table</a:t>
            </a:r>
            <a:r>
              <a:rPr sz="1800" spc="-65" dirty="0">
                <a:latin typeface="Trebuchet MS"/>
                <a:cs typeface="Trebuchet MS"/>
              </a:rPr>
              <a:t>. </a:t>
            </a: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95" dirty="0">
                <a:latin typeface="Trebuchet MS"/>
                <a:cs typeface="Trebuchet MS"/>
              </a:rPr>
              <a:t>relation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14" dirty="0">
                <a:latin typeface="Trebuchet MS"/>
                <a:cs typeface="Trebuchet MS"/>
              </a:rPr>
              <a:t>same as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55" dirty="0">
                <a:latin typeface="Trebuchet MS"/>
                <a:cs typeface="Trebuchet MS"/>
              </a:rPr>
              <a:t>entity. </a:t>
            </a:r>
            <a:r>
              <a:rPr sz="1800" spc="-60" dirty="0">
                <a:latin typeface="Trebuchet MS"/>
                <a:cs typeface="Trebuchet MS"/>
              </a:rPr>
              <a:t>Then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foreign </a:t>
            </a:r>
            <a:r>
              <a:rPr sz="1800" spc="-120" dirty="0">
                <a:latin typeface="Trebuchet MS"/>
                <a:cs typeface="Trebuchet MS"/>
              </a:rPr>
              <a:t>key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20" dirty="0">
                <a:latin typeface="Trebuchet MS"/>
                <a:cs typeface="Trebuchet MS"/>
              </a:rPr>
              <a:t>added </a:t>
            </a:r>
            <a:r>
              <a:rPr sz="1800" spc="-60" dirty="0">
                <a:latin typeface="Trebuchet MS"/>
                <a:cs typeface="Trebuchet MS"/>
              </a:rPr>
              <a:t>to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table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00" dirty="0">
                <a:latin typeface="Trebuchet MS"/>
                <a:cs typeface="Trebuchet MS"/>
              </a:rPr>
              <a:t>references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135" dirty="0">
                <a:latin typeface="Trebuchet MS"/>
                <a:cs typeface="Trebuchet MS"/>
              </a:rPr>
              <a:t>values.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i="1" spc="-175" dirty="0">
                <a:latin typeface="Trebuchet MS"/>
                <a:cs typeface="Trebuchet MS"/>
              </a:rPr>
              <a:t>recursive </a:t>
            </a:r>
            <a:r>
              <a:rPr sz="1800" i="1" spc="-190" dirty="0">
                <a:latin typeface="Trebuchet MS"/>
                <a:cs typeface="Trebuchet MS"/>
              </a:rPr>
              <a:t>foreign key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 </a:t>
            </a:r>
            <a:r>
              <a:rPr sz="1800" spc="-100" dirty="0">
                <a:latin typeface="Trebuchet MS"/>
                <a:cs typeface="Trebuchet MS"/>
              </a:rPr>
              <a:t>foreign </a:t>
            </a:r>
            <a:r>
              <a:rPr sz="1800" spc="-120" dirty="0">
                <a:latin typeface="Trebuchet MS"/>
                <a:cs typeface="Trebuchet MS"/>
              </a:rPr>
              <a:t>key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35" dirty="0">
                <a:latin typeface="Trebuchet MS"/>
                <a:cs typeface="Trebuchet MS"/>
              </a:rPr>
              <a:t>table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00" dirty="0">
                <a:latin typeface="Trebuchet MS"/>
                <a:cs typeface="Trebuchet MS"/>
              </a:rPr>
              <a:t>references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110" dirty="0">
                <a:latin typeface="Trebuchet MS"/>
                <a:cs typeface="Trebuchet MS"/>
              </a:rPr>
              <a:t>values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4" dirty="0">
                <a:latin typeface="Trebuchet MS"/>
                <a:cs typeface="Trebuchet MS"/>
              </a:rPr>
              <a:t>same </a:t>
            </a:r>
            <a:r>
              <a:rPr sz="1800" spc="-150" dirty="0">
                <a:latin typeface="Trebuchet MS"/>
                <a:cs typeface="Trebuchet MS"/>
              </a:rPr>
              <a:t>table.  </a:t>
            </a: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result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610"/>
              </a:spcBef>
            </a:pPr>
            <a:r>
              <a:rPr sz="1800" spc="-10" dirty="0">
                <a:latin typeface="Trebuchet MS"/>
                <a:cs typeface="Trebuchet MS"/>
              </a:rPr>
              <a:t>EMPLOYEES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EmployeeID</a:t>
            </a:r>
            <a:r>
              <a:rPr sz="1800" spc="-90" dirty="0">
                <a:latin typeface="Trebuchet MS"/>
                <a:cs typeface="Trebuchet MS"/>
              </a:rPr>
              <a:t>,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Names,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DOB,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ManagerID</a:t>
            </a:r>
            <a:r>
              <a:rPr sz="1800" spc="-30" dirty="0">
                <a:latin typeface="Trebuchet MS"/>
                <a:cs typeface="Trebuchet MS"/>
              </a:rPr>
              <a:t>#)</a:t>
            </a:r>
            <a:endParaRPr sz="1800">
              <a:latin typeface="Trebuchet MS"/>
              <a:cs typeface="Trebuchet MS"/>
            </a:endParaRPr>
          </a:p>
          <a:p>
            <a:pPr marL="12700" marR="88900" algn="just">
              <a:lnSpc>
                <a:spcPct val="150000"/>
              </a:lnSpc>
              <a:spcBef>
                <a:spcPts val="1785"/>
              </a:spcBef>
            </a:pP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150" dirty="0">
                <a:latin typeface="Trebuchet MS"/>
                <a:cs typeface="Trebuchet MS"/>
              </a:rPr>
              <a:t>table, </a:t>
            </a:r>
            <a:r>
              <a:rPr sz="1800" spc="-40" dirty="0">
                <a:latin typeface="Trebuchet MS"/>
                <a:cs typeface="Trebuchet MS"/>
              </a:rPr>
              <a:t>ManagerID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recursive </a:t>
            </a:r>
            <a:r>
              <a:rPr sz="1800" spc="-100" dirty="0">
                <a:latin typeface="Trebuchet MS"/>
                <a:cs typeface="Trebuchet MS"/>
              </a:rPr>
              <a:t>foreign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takes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110" dirty="0">
                <a:latin typeface="Trebuchet MS"/>
                <a:cs typeface="Trebuchet MS"/>
              </a:rPr>
              <a:t>values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110" dirty="0">
                <a:latin typeface="Trebuchet MS"/>
                <a:cs typeface="Trebuchet MS"/>
              </a:rPr>
              <a:t>the  same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45" dirty="0">
                <a:latin typeface="Trebuchet MS"/>
                <a:cs typeface="Trebuchet MS"/>
              </a:rPr>
              <a:t>worker </a:t>
            </a:r>
            <a:r>
              <a:rPr sz="1800" spc="-114" dirty="0">
                <a:latin typeface="Trebuchet MS"/>
                <a:cs typeface="Trebuchet MS"/>
              </a:rPr>
              <a:t>identification </a:t>
            </a:r>
            <a:r>
              <a:rPr sz="1800" spc="-80" dirty="0">
                <a:latin typeface="Trebuchet MS"/>
                <a:cs typeface="Trebuchet MS"/>
              </a:rPr>
              <a:t>numbers 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EmployeeID.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643127"/>
            <a:ext cx="3267455" cy="218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24</a:t>
            </a:fld>
            <a:endParaRPr spc="-3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309753"/>
            <a:ext cx="431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rebuchet MS"/>
                <a:cs typeface="Trebuchet MS"/>
              </a:rPr>
              <a:t>Many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30" dirty="0">
                <a:latin typeface="Trebuchet MS"/>
                <a:cs typeface="Trebuchet MS"/>
              </a:rPr>
              <a:t>to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35" dirty="0">
                <a:latin typeface="Trebuchet MS"/>
                <a:cs typeface="Trebuchet MS"/>
              </a:rPr>
              <a:t>Many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90" dirty="0">
                <a:latin typeface="Trebuchet MS"/>
                <a:cs typeface="Trebuchet MS"/>
              </a:rPr>
              <a:t>(M:N)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50" dirty="0">
                <a:latin typeface="Trebuchet MS"/>
                <a:cs typeface="Trebuchet MS"/>
              </a:rPr>
              <a:t>Unary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0883" y="643127"/>
            <a:ext cx="2685288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044" y="2620518"/>
            <a:ext cx="7545705" cy="363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unary </a:t>
            </a:r>
            <a:r>
              <a:rPr sz="1800" spc="-70" dirty="0">
                <a:latin typeface="Trebuchet MS"/>
                <a:cs typeface="Trebuchet MS"/>
              </a:rPr>
              <a:t>(</a:t>
            </a:r>
            <a:r>
              <a:rPr sz="1800" i="1" spc="-70" dirty="0">
                <a:latin typeface="Trebuchet MS"/>
                <a:cs typeface="Trebuchet MS"/>
              </a:rPr>
              <a:t>M:N) </a:t>
            </a:r>
            <a:r>
              <a:rPr sz="1800" spc="-110" dirty="0">
                <a:latin typeface="Trebuchet MS"/>
                <a:cs typeface="Trebuchet MS"/>
              </a:rPr>
              <a:t>relationship, </a:t>
            </a:r>
            <a:r>
              <a:rPr sz="1800" spc="-100" dirty="0">
                <a:latin typeface="Trebuchet MS"/>
                <a:cs typeface="Trebuchet MS"/>
              </a:rPr>
              <a:t>we </a:t>
            </a:r>
            <a:r>
              <a:rPr sz="1800" spc="-85" dirty="0">
                <a:latin typeface="Trebuchet MS"/>
                <a:cs typeface="Trebuchet MS"/>
              </a:rPr>
              <a:t>model </a:t>
            </a:r>
            <a:r>
              <a:rPr sz="1800" spc="-110" dirty="0">
                <a:latin typeface="Trebuchet MS"/>
                <a:cs typeface="Trebuchet MS"/>
              </a:rPr>
              <a:t>the entity as </a:t>
            </a:r>
            <a:r>
              <a:rPr sz="1800" spc="-60" dirty="0">
                <a:latin typeface="Trebuchet MS"/>
                <a:cs typeface="Trebuchet MS"/>
              </a:rPr>
              <a:t>one </a:t>
            </a:r>
            <a:r>
              <a:rPr sz="1800" spc="-105" dirty="0">
                <a:latin typeface="Trebuchet MS"/>
                <a:cs typeface="Trebuchet MS"/>
              </a:rPr>
              <a:t>table.Then </a:t>
            </a:r>
            <a:r>
              <a:rPr sz="1800" spc="-100" dirty="0">
                <a:latin typeface="Trebuchet MS"/>
                <a:cs typeface="Trebuchet MS"/>
              </a:rPr>
              <a:t>we </a:t>
            </a:r>
            <a:r>
              <a:rPr sz="1800" spc="-114" dirty="0">
                <a:latin typeface="Trebuchet MS"/>
                <a:cs typeface="Trebuchet MS"/>
              </a:rPr>
              <a:t>create 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separate </a:t>
            </a:r>
            <a:r>
              <a:rPr sz="1800" spc="-135" dirty="0">
                <a:latin typeface="Trebuchet MS"/>
                <a:cs typeface="Trebuchet MS"/>
              </a:rPr>
              <a:t>table </a:t>
            </a:r>
            <a:r>
              <a:rPr sz="1800" spc="-50" dirty="0">
                <a:latin typeface="Trebuchet MS"/>
                <a:cs typeface="Trebuchet MS"/>
              </a:rPr>
              <a:t>(</a:t>
            </a:r>
            <a:r>
              <a:rPr sz="1800" b="1" spc="-50" dirty="0">
                <a:latin typeface="Trebuchet MS"/>
                <a:cs typeface="Trebuchet MS"/>
              </a:rPr>
              <a:t>a </a:t>
            </a:r>
            <a:r>
              <a:rPr sz="1800" b="1" spc="-20" dirty="0">
                <a:latin typeface="Trebuchet MS"/>
                <a:cs typeface="Trebuchet MS"/>
              </a:rPr>
              <a:t>relation</a:t>
            </a:r>
            <a:r>
              <a:rPr sz="1800" spc="-20" dirty="0">
                <a:latin typeface="Trebuchet MS"/>
                <a:cs typeface="Trebuchet MS"/>
              </a:rPr>
              <a:t>)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85" dirty="0">
                <a:latin typeface="Trebuchet MS"/>
                <a:cs typeface="Trebuchet MS"/>
              </a:rPr>
              <a:t>represent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0" dirty="0">
                <a:latin typeface="Trebuchet MS"/>
                <a:cs typeface="Trebuchet MS"/>
              </a:rPr>
              <a:t>(</a:t>
            </a:r>
            <a:r>
              <a:rPr sz="1800" i="1" spc="-70" dirty="0">
                <a:latin typeface="Trebuchet MS"/>
                <a:cs typeface="Trebuchet MS"/>
              </a:rPr>
              <a:t>M:N) </a:t>
            </a:r>
            <a:r>
              <a:rPr sz="1800" spc="-95" dirty="0">
                <a:latin typeface="Trebuchet MS"/>
                <a:cs typeface="Trebuchet MS"/>
              </a:rPr>
              <a:t>relationship.The </a:t>
            </a:r>
            <a:r>
              <a:rPr sz="1800" spc="-80" dirty="0">
                <a:latin typeface="Trebuchet MS"/>
                <a:cs typeface="Trebuchet MS"/>
              </a:rPr>
              <a:t>primary 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95" dirty="0">
                <a:latin typeface="Trebuchet MS"/>
                <a:cs typeface="Trebuchet MS"/>
              </a:rPr>
              <a:t>new relation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75" dirty="0">
                <a:latin typeface="Trebuchet MS"/>
                <a:cs typeface="Trebuchet MS"/>
              </a:rPr>
              <a:t>composite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65" dirty="0">
                <a:latin typeface="Trebuchet MS"/>
                <a:cs typeface="Trebuchet MS"/>
              </a:rPr>
              <a:t>consists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90" dirty="0">
                <a:latin typeface="Trebuchet MS"/>
                <a:cs typeface="Trebuchet MS"/>
              </a:rPr>
              <a:t>(which  </a:t>
            </a:r>
            <a:r>
              <a:rPr sz="1800" spc="-105" dirty="0">
                <a:latin typeface="Trebuchet MS"/>
                <a:cs typeface="Trebuchet MS"/>
              </a:rPr>
              <a:t>need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145" dirty="0">
                <a:latin typeface="Trebuchet MS"/>
                <a:cs typeface="Trebuchet MS"/>
              </a:rPr>
              <a:t>have </a:t>
            </a:r>
            <a:r>
              <a:rPr sz="1800" spc="-110" dirty="0">
                <a:latin typeface="Trebuchet MS"/>
                <a:cs typeface="Trebuchet MS"/>
              </a:rPr>
              <a:t>the same </a:t>
            </a:r>
            <a:r>
              <a:rPr sz="1800" spc="-114" dirty="0">
                <a:latin typeface="Trebuchet MS"/>
                <a:cs typeface="Trebuchet MS"/>
              </a:rPr>
              <a:t>name)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70" dirty="0">
                <a:latin typeface="Trebuchet MS"/>
                <a:cs typeface="Trebuchet MS"/>
              </a:rPr>
              <a:t>both </a:t>
            </a:r>
            <a:r>
              <a:rPr sz="1800" spc="-130" dirty="0">
                <a:latin typeface="Trebuchet MS"/>
                <a:cs typeface="Trebuchet MS"/>
              </a:rPr>
              <a:t>take </a:t>
            </a:r>
            <a:r>
              <a:rPr sz="1800" spc="-85" dirty="0">
                <a:latin typeface="Trebuchet MS"/>
                <a:cs typeface="Trebuchet MS"/>
              </a:rPr>
              <a:t>their </a:t>
            </a:r>
            <a:r>
              <a:rPr sz="1800" spc="-110" dirty="0">
                <a:latin typeface="Trebuchet MS"/>
                <a:cs typeface="Trebuchet MS"/>
              </a:rPr>
              <a:t>values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110" dirty="0">
                <a:latin typeface="Trebuchet MS"/>
                <a:cs typeface="Trebuchet MS"/>
              </a:rPr>
              <a:t>the same </a:t>
            </a:r>
            <a:r>
              <a:rPr sz="1800" spc="-80" dirty="0">
                <a:latin typeface="Trebuchet MS"/>
                <a:cs typeface="Trebuchet MS"/>
              </a:rPr>
              <a:t>primary  </a:t>
            </a:r>
            <a:r>
              <a:rPr sz="1800" spc="-190" dirty="0">
                <a:latin typeface="Trebuchet MS"/>
                <a:cs typeface="Trebuchet MS"/>
              </a:rPr>
              <a:t>key. </a:t>
            </a:r>
            <a:r>
              <a:rPr sz="1800" spc="-30" dirty="0">
                <a:latin typeface="Trebuchet MS"/>
                <a:cs typeface="Trebuchet MS"/>
              </a:rPr>
              <a:t>Any </a:t>
            </a:r>
            <a:r>
              <a:rPr sz="1800" spc="-110" dirty="0">
                <a:latin typeface="Trebuchet MS"/>
                <a:cs typeface="Trebuchet MS"/>
              </a:rPr>
              <a:t>attribute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80" dirty="0">
                <a:latin typeface="Trebuchet MS"/>
                <a:cs typeface="Trebuchet MS"/>
              </a:rPr>
              <a:t>such </a:t>
            </a:r>
            <a:r>
              <a:rPr sz="1800" spc="-110" dirty="0">
                <a:latin typeface="Trebuchet MS"/>
                <a:cs typeface="Trebuchet MS"/>
              </a:rPr>
              <a:t>as </a:t>
            </a:r>
            <a:r>
              <a:rPr sz="1800" spc="-70" dirty="0">
                <a:latin typeface="Trebuchet MS"/>
                <a:cs typeface="Trebuchet MS"/>
              </a:rPr>
              <a:t>Quantity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included as 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non-key </a:t>
            </a:r>
            <a:r>
              <a:rPr sz="1800" spc="-110" dirty="0">
                <a:latin typeface="Trebuchet MS"/>
                <a:cs typeface="Trebuchet MS"/>
              </a:rPr>
              <a:t>attribute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95" dirty="0">
                <a:latin typeface="Trebuchet MS"/>
                <a:cs typeface="Trebuchet MS"/>
              </a:rPr>
              <a:t>new </a:t>
            </a:r>
            <a:r>
              <a:rPr sz="1800" spc="-80" dirty="0">
                <a:latin typeface="Trebuchet MS"/>
                <a:cs typeface="Trebuchet MS"/>
              </a:rPr>
              <a:t>relation.We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65" dirty="0">
                <a:latin typeface="Trebuchet MS"/>
                <a:cs typeface="Trebuchet MS"/>
              </a:rPr>
              <a:t>express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result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r>
              <a:rPr sz="1800" spc="29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ITEMS </a:t>
            </a:r>
            <a:r>
              <a:rPr sz="1800" spc="-85" dirty="0">
                <a:latin typeface="Trebuchet MS"/>
                <a:cs typeface="Trebuchet MS"/>
              </a:rPr>
              <a:t>(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ItemID</a:t>
            </a:r>
            <a:r>
              <a:rPr sz="1800" spc="-85" dirty="0">
                <a:latin typeface="Trebuchet MS"/>
                <a:cs typeface="Trebuchet MS"/>
              </a:rPr>
              <a:t>, </a:t>
            </a:r>
            <a:r>
              <a:rPr sz="1800" spc="-65" dirty="0">
                <a:latin typeface="Trebuchet MS"/>
                <a:cs typeface="Trebuchet MS"/>
              </a:rPr>
              <a:t>Description,</a:t>
            </a:r>
            <a:r>
              <a:rPr sz="1800" spc="-4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Price)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rebuchet MS"/>
                <a:cs typeface="Trebuchet MS"/>
              </a:rPr>
              <a:t>ITEM-BILL </a:t>
            </a:r>
            <a:r>
              <a:rPr sz="1800" spc="-85" dirty="0">
                <a:latin typeface="Trebuchet MS"/>
                <a:cs typeface="Trebuchet MS"/>
              </a:rPr>
              <a:t>(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ItemID, 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Item_Number</a:t>
            </a:r>
            <a:r>
              <a:rPr sz="1800" spc="-80" dirty="0">
                <a:latin typeface="Trebuchet MS"/>
                <a:cs typeface="Trebuchet MS"/>
              </a:rPr>
              <a:t>,</a:t>
            </a:r>
            <a:r>
              <a:rPr sz="1800" spc="-4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Quantity)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25</a:t>
            </a:fld>
            <a:endParaRPr spc="-3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16" y="309753"/>
            <a:ext cx="7700645" cy="214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1085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4160" algn="l"/>
              </a:tabLst>
            </a:pPr>
            <a:r>
              <a:rPr sz="1800" b="1" spc="5" dirty="0">
                <a:latin typeface="Trebuchet MS"/>
                <a:cs typeface="Trebuchet MS"/>
              </a:rPr>
              <a:t>Transforming </a:t>
            </a:r>
            <a:r>
              <a:rPr sz="1800" b="1" spc="20" dirty="0">
                <a:latin typeface="Trebuchet MS"/>
                <a:cs typeface="Trebuchet MS"/>
              </a:rPr>
              <a:t>Binary </a:t>
            </a:r>
            <a:r>
              <a:rPr sz="1800" b="1" spc="-10" dirty="0">
                <a:latin typeface="Trebuchet MS"/>
                <a:cs typeface="Trebuchet MS"/>
              </a:rPr>
              <a:t>and </a:t>
            </a:r>
            <a:r>
              <a:rPr sz="1800" b="1" spc="20" dirty="0">
                <a:latin typeface="Trebuchet MS"/>
                <a:cs typeface="Trebuchet MS"/>
              </a:rPr>
              <a:t>Higher-Degree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Relationships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rebuchet MS"/>
              <a:cs typeface="Trebuchet MS"/>
            </a:endParaRPr>
          </a:p>
          <a:p>
            <a:pPr marL="369570" algn="just">
              <a:lnSpc>
                <a:spcPct val="100000"/>
              </a:lnSpc>
            </a:pPr>
            <a:r>
              <a:rPr sz="1800" b="1" spc="30" dirty="0">
                <a:latin typeface="Trebuchet MS"/>
                <a:cs typeface="Trebuchet MS"/>
              </a:rPr>
              <a:t>(1:N) </a:t>
            </a:r>
            <a:r>
              <a:rPr sz="1800" b="1" spc="20" dirty="0">
                <a:latin typeface="Trebuchet MS"/>
                <a:cs typeface="Trebuchet MS"/>
              </a:rPr>
              <a:t>Binary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  <a:spcBef>
                <a:spcPts val="280"/>
              </a:spcBef>
            </a:pPr>
            <a:r>
              <a:rPr sz="1800" spc="-30" dirty="0">
                <a:latin typeface="Trebuchet MS"/>
                <a:cs typeface="Trebuchet MS"/>
              </a:rPr>
              <a:t>Consider </a:t>
            </a:r>
            <a:r>
              <a:rPr sz="1800" spc="-105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following </a:t>
            </a:r>
            <a:r>
              <a:rPr sz="1800" spc="-50" dirty="0">
                <a:latin typeface="Trebuchet MS"/>
                <a:cs typeface="Trebuchet MS"/>
              </a:rPr>
              <a:t>(1:N) </a:t>
            </a:r>
            <a:r>
              <a:rPr sz="1800" spc="-110" dirty="0">
                <a:latin typeface="Trebuchet MS"/>
                <a:cs typeface="Trebuchet MS"/>
              </a:rPr>
              <a:t>relationship. </a:t>
            </a:r>
            <a:r>
              <a:rPr sz="1800" spc="-65" dirty="0">
                <a:latin typeface="Trebuchet MS"/>
                <a:cs typeface="Trebuchet MS"/>
              </a:rPr>
              <a:t>In </a:t>
            </a:r>
            <a:r>
              <a:rPr sz="1800" spc="-95" dirty="0">
                <a:latin typeface="Trebuchet MS"/>
                <a:cs typeface="Trebuchet MS"/>
              </a:rPr>
              <a:t>this </a:t>
            </a:r>
            <a:r>
              <a:rPr sz="1800" spc="-140" dirty="0">
                <a:latin typeface="Trebuchet MS"/>
                <a:cs typeface="Trebuchet MS"/>
              </a:rPr>
              <a:t>case, </a:t>
            </a:r>
            <a:r>
              <a:rPr sz="1800" spc="-105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90" dirty="0">
                <a:latin typeface="Trebuchet MS"/>
                <a:cs typeface="Trebuchet MS"/>
              </a:rPr>
              <a:t>contains  </a:t>
            </a:r>
            <a:r>
              <a:rPr sz="1800" spc="-100" dirty="0">
                <a:latin typeface="Trebuchet MS"/>
                <a:cs typeface="Trebuchet MS"/>
              </a:rPr>
              <a:t>instances </a:t>
            </a:r>
            <a:r>
              <a:rPr sz="1800" spc="-125" dirty="0">
                <a:latin typeface="Trebuchet MS"/>
                <a:cs typeface="Trebuchet MS"/>
              </a:rPr>
              <a:t>that can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30" dirty="0">
                <a:latin typeface="Trebuchet MS"/>
                <a:cs typeface="Trebuchet MS"/>
              </a:rPr>
              <a:t>just </a:t>
            </a:r>
            <a:r>
              <a:rPr sz="1800" spc="-65" dirty="0">
                <a:latin typeface="Trebuchet MS"/>
                <a:cs typeface="Trebuchet MS"/>
              </a:rPr>
              <a:t>one </a:t>
            </a:r>
            <a:r>
              <a:rPr sz="1800" spc="-120" dirty="0">
                <a:latin typeface="Trebuchet MS"/>
                <a:cs typeface="Trebuchet MS"/>
              </a:rPr>
              <a:t>time </a:t>
            </a:r>
            <a:r>
              <a:rPr sz="1800" spc="-100" dirty="0">
                <a:latin typeface="Trebuchet MS"/>
                <a:cs typeface="Trebuchet MS"/>
              </a:rPr>
              <a:t>(in </a:t>
            </a: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114" dirty="0">
                <a:latin typeface="Trebuchet MS"/>
                <a:cs typeface="Trebuchet MS"/>
              </a:rPr>
              <a:t>case </a:t>
            </a:r>
            <a:r>
              <a:rPr sz="1800" spc="55" dirty="0">
                <a:latin typeface="Trebuchet MS"/>
                <a:cs typeface="Trebuchet MS"/>
              </a:rPr>
              <a:t>ORDERS) </a:t>
            </a:r>
            <a:r>
              <a:rPr sz="1800" spc="-110" dirty="0">
                <a:latin typeface="Trebuchet MS"/>
                <a:cs typeface="Trebuchet MS"/>
              </a:rPr>
              <a:t>will  </a:t>
            </a:r>
            <a:r>
              <a:rPr sz="1800" spc="-95" dirty="0">
                <a:latin typeface="Trebuchet MS"/>
                <a:cs typeface="Trebuchet MS"/>
              </a:rPr>
              <a:t>inherit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0" dirty="0">
                <a:latin typeface="Trebuchet MS"/>
                <a:cs typeface="Trebuchet MS"/>
              </a:rPr>
              <a:t>other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become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100" dirty="0">
                <a:latin typeface="Trebuchet MS"/>
                <a:cs typeface="Trebuchet MS"/>
              </a:rPr>
              <a:t>foreign </a:t>
            </a:r>
            <a:r>
              <a:rPr sz="1800" spc="-190" dirty="0">
                <a:latin typeface="Trebuchet MS"/>
                <a:cs typeface="Trebuchet MS"/>
              </a:rPr>
              <a:t>key.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7883" y="2714244"/>
            <a:ext cx="5285232" cy="1581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4996" y="4525517"/>
            <a:ext cx="560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rebuchet MS"/>
                <a:cs typeface="Trebuchet MS"/>
              </a:rPr>
              <a:t>CLIENTS</a:t>
            </a:r>
            <a:r>
              <a:rPr sz="1800" spc="-3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(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ClientID</a:t>
            </a:r>
            <a:r>
              <a:rPr sz="1800" spc="-65" dirty="0">
                <a:latin typeface="Trebuchet MS"/>
                <a:cs typeface="Trebuchet MS"/>
              </a:rPr>
              <a:t>, </a:t>
            </a:r>
            <a:r>
              <a:rPr sz="1800" spc="-80" dirty="0">
                <a:latin typeface="Trebuchet MS"/>
                <a:cs typeface="Trebuchet MS"/>
              </a:rPr>
              <a:t>Name, </a:t>
            </a:r>
            <a:r>
              <a:rPr sz="1800" spc="-75" dirty="0">
                <a:latin typeface="Trebuchet MS"/>
                <a:cs typeface="Trebuchet MS"/>
              </a:rPr>
              <a:t>Phone)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80" dirty="0">
                <a:latin typeface="Trebuchet MS"/>
                <a:cs typeface="Trebuchet MS"/>
              </a:rPr>
              <a:t>ORDERS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(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OrderID</a:t>
            </a:r>
            <a:r>
              <a:rPr sz="1800" spc="-30" dirty="0">
                <a:latin typeface="Trebuchet MS"/>
                <a:cs typeface="Trebuchet MS"/>
              </a:rPr>
              <a:t>,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Order_Date,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Promise_Date,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</a:t>
            </a:r>
            <a:r>
              <a:rPr sz="1800" u="dash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lientID#</a:t>
            </a:r>
            <a:r>
              <a:rPr sz="1800" spc="-1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26</a:t>
            </a:fld>
            <a:endParaRPr spc="-3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367" y="166878"/>
            <a:ext cx="7437755" cy="294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latin typeface="Trebuchet MS"/>
                <a:cs typeface="Trebuchet MS"/>
              </a:rPr>
              <a:t>(M:N) </a:t>
            </a:r>
            <a:r>
              <a:rPr sz="1800" b="1" spc="20" dirty="0">
                <a:latin typeface="Trebuchet MS"/>
                <a:cs typeface="Trebuchet MS"/>
              </a:rPr>
              <a:t>Binary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  <a:spcBef>
                <a:spcPts val="1405"/>
              </a:spcBef>
            </a:pPr>
            <a:r>
              <a:rPr sz="1800" spc="-70" dirty="0">
                <a:latin typeface="Trebuchet MS"/>
                <a:cs typeface="Trebuchet MS"/>
              </a:rPr>
              <a:t>Suppose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binary </a:t>
            </a:r>
            <a:r>
              <a:rPr sz="1800" spc="-105" dirty="0">
                <a:latin typeface="Trebuchet MS"/>
                <a:cs typeface="Trebuchet MS"/>
              </a:rPr>
              <a:t>many-to-many </a:t>
            </a:r>
            <a:r>
              <a:rPr sz="1800" spc="-60" dirty="0">
                <a:latin typeface="Trebuchet MS"/>
                <a:cs typeface="Trebuchet MS"/>
              </a:rPr>
              <a:t>(</a:t>
            </a:r>
            <a:r>
              <a:rPr sz="1800" i="1" spc="-60" dirty="0">
                <a:latin typeface="Trebuchet MS"/>
                <a:cs typeface="Trebuchet MS"/>
              </a:rPr>
              <a:t>M:N</a:t>
            </a:r>
            <a:r>
              <a:rPr sz="1800" spc="-60" dirty="0">
                <a:latin typeface="Trebuchet MS"/>
                <a:cs typeface="Trebuchet MS"/>
              </a:rPr>
              <a:t>)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20" dirty="0">
                <a:latin typeface="Trebuchet MS"/>
                <a:cs typeface="Trebuchet MS"/>
              </a:rPr>
              <a:t>(or </a:t>
            </a:r>
            <a:r>
              <a:rPr sz="1800" spc="-105" dirty="0">
                <a:latin typeface="Trebuchet MS"/>
                <a:cs typeface="Trebuchet MS"/>
              </a:rPr>
              <a:t>associative entity)  </a:t>
            </a:r>
            <a:r>
              <a:rPr sz="1800" spc="-75" dirty="0">
                <a:latin typeface="Trebuchet MS"/>
                <a:cs typeface="Trebuchet MS"/>
              </a:rPr>
              <a:t>exists </a:t>
            </a:r>
            <a:r>
              <a:rPr sz="1800" spc="-110" dirty="0">
                <a:latin typeface="Trebuchet MS"/>
                <a:cs typeface="Trebuchet MS"/>
              </a:rPr>
              <a:t>between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105" dirty="0">
                <a:latin typeface="Trebuchet MS"/>
                <a:cs typeface="Trebuchet MS"/>
              </a:rPr>
              <a:t>entities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45" dirty="0">
                <a:latin typeface="Trebuchet MS"/>
                <a:cs typeface="Trebuchet MS"/>
              </a:rPr>
              <a:t>B.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80" dirty="0">
                <a:latin typeface="Trebuchet MS"/>
                <a:cs typeface="Trebuchet MS"/>
              </a:rPr>
              <a:t>such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relationship, </a:t>
            </a:r>
            <a:r>
              <a:rPr sz="1800" spc="-100" dirty="0">
                <a:latin typeface="Trebuchet MS"/>
                <a:cs typeface="Trebuchet MS"/>
              </a:rPr>
              <a:t>we </a:t>
            </a:r>
            <a:r>
              <a:rPr sz="1800" spc="-114" dirty="0">
                <a:latin typeface="Trebuchet MS"/>
                <a:cs typeface="Trebuchet MS"/>
              </a:rPr>
              <a:t>create </a:t>
            </a:r>
            <a:r>
              <a:rPr sz="1800" spc="-180" dirty="0">
                <a:latin typeface="Trebuchet MS"/>
                <a:cs typeface="Trebuchet MS"/>
              </a:rPr>
              <a:t>a  </a:t>
            </a:r>
            <a:r>
              <a:rPr sz="1800" spc="-110" dirty="0">
                <a:latin typeface="Trebuchet MS"/>
                <a:cs typeface="Trebuchet MS"/>
              </a:rPr>
              <a:t>separate </a:t>
            </a:r>
            <a:r>
              <a:rPr sz="1800" spc="-100" dirty="0">
                <a:latin typeface="Trebuchet MS"/>
                <a:cs typeface="Trebuchet MS"/>
              </a:rPr>
              <a:t>relation </a:t>
            </a:r>
            <a:r>
              <a:rPr sz="1800" spc="-15" dirty="0">
                <a:latin typeface="Trebuchet MS"/>
                <a:cs typeface="Trebuchet MS"/>
              </a:rPr>
              <a:t>C. </a:t>
            </a: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95" dirty="0">
                <a:latin typeface="Trebuchet MS"/>
                <a:cs typeface="Trebuchet MS"/>
              </a:rPr>
              <a:t>of this relation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75" dirty="0">
                <a:latin typeface="Trebuchet MS"/>
                <a:cs typeface="Trebuchet MS"/>
              </a:rPr>
              <a:t>composite </a:t>
            </a:r>
            <a:r>
              <a:rPr sz="1800" spc="-120" dirty="0">
                <a:latin typeface="Trebuchet MS"/>
                <a:cs typeface="Trebuchet MS"/>
              </a:rPr>
              <a:t>key  </a:t>
            </a:r>
            <a:r>
              <a:rPr sz="1800" spc="-85" dirty="0">
                <a:latin typeface="Trebuchet MS"/>
                <a:cs typeface="Trebuchet MS"/>
              </a:rPr>
              <a:t>consisting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20" dirty="0">
                <a:latin typeface="Trebuchet MS"/>
                <a:cs typeface="Trebuchet MS"/>
              </a:rPr>
              <a:t>key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25" dirty="0">
                <a:latin typeface="Trebuchet MS"/>
                <a:cs typeface="Trebuchet MS"/>
              </a:rPr>
              <a:t>each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105" dirty="0">
                <a:latin typeface="Trebuchet MS"/>
                <a:cs typeface="Trebuchet MS"/>
              </a:rPr>
              <a:t>entities in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relationship.  </a:t>
            </a:r>
            <a:r>
              <a:rPr sz="1800" spc="-30" dirty="0">
                <a:latin typeface="Trebuchet MS"/>
                <a:cs typeface="Trebuchet MS"/>
              </a:rPr>
              <a:t>Any </a:t>
            </a:r>
            <a:r>
              <a:rPr sz="1800" spc="-85" dirty="0">
                <a:latin typeface="Trebuchet MS"/>
                <a:cs typeface="Trebuchet MS"/>
              </a:rPr>
              <a:t>non-key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4" dirty="0">
                <a:latin typeface="Trebuchet MS"/>
                <a:cs typeface="Trebuchet MS"/>
              </a:rPr>
              <a:t>are </a:t>
            </a:r>
            <a:r>
              <a:rPr sz="1800" spc="-100" dirty="0">
                <a:latin typeface="Trebuchet MS"/>
                <a:cs typeface="Trebuchet MS"/>
              </a:rPr>
              <a:t>associated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i="1" spc="-75" dirty="0">
                <a:latin typeface="Trebuchet MS"/>
                <a:cs typeface="Trebuchet MS"/>
              </a:rPr>
              <a:t>M:N) </a:t>
            </a:r>
            <a:r>
              <a:rPr sz="1800" spc="-90" dirty="0">
                <a:latin typeface="Trebuchet MS"/>
                <a:cs typeface="Trebuchet MS"/>
              </a:rPr>
              <a:t>relationship </a:t>
            </a:r>
            <a:r>
              <a:rPr sz="1800" spc="-110" dirty="0">
                <a:latin typeface="Trebuchet MS"/>
                <a:cs typeface="Trebuchet MS"/>
              </a:rPr>
              <a:t>are  included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05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relation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755" y="3214116"/>
            <a:ext cx="5399532" cy="1572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4996" y="4764150"/>
            <a:ext cx="458978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80" dirty="0">
                <a:latin typeface="Trebuchet MS"/>
                <a:cs typeface="Trebuchet MS"/>
              </a:rPr>
              <a:t>PRODUCTS 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ProductID</a:t>
            </a:r>
            <a:r>
              <a:rPr sz="1800" spc="-75" dirty="0">
                <a:latin typeface="Trebuchet MS"/>
                <a:cs typeface="Trebuchet MS"/>
              </a:rPr>
              <a:t>, </a:t>
            </a:r>
            <a:r>
              <a:rPr sz="1800" spc="-65" dirty="0">
                <a:latin typeface="Trebuchet MS"/>
                <a:cs typeface="Trebuchet MS"/>
              </a:rPr>
              <a:t>Description, </a:t>
            </a:r>
            <a:r>
              <a:rPr sz="1800" spc="-85" dirty="0">
                <a:latin typeface="Trebuchet MS"/>
                <a:cs typeface="Trebuchet MS"/>
              </a:rPr>
              <a:t>Price)  </a:t>
            </a:r>
            <a:r>
              <a:rPr sz="1800" spc="105" dirty="0">
                <a:latin typeface="Trebuchet MS"/>
                <a:cs typeface="Trebuchet MS"/>
              </a:rPr>
              <a:t>ORDER </a:t>
            </a:r>
            <a:r>
              <a:rPr sz="1800" spc="-30" dirty="0">
                <a:latin typeface="Trebuchet MS"/>
                <a:cs typeface="Trebuchet MS"/>
              </a:rPr>
              <a:t>(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OrderID, 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ProductID</a:t>
            </a:r>
            <a:r>
              <a:rPr sz="1800" spc="-70" dirty="0">
                <a:latin typeface="Trebuchet MS"/>
                <a:cs typeface="Trebuchet MS"/>
              </a:rPr>
              <a:t>, Quantity)  </a:t>
            </a:r>
            <a:r>
              <a:rPr sz="1800" spc="80" dirty="0">
                <a:latin typeface="Trebuchet MS"/>
                <a:cs typeface="Trebuchet MS"/>
              </a:rPr>
              <a:t>ORDERS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(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OrderID</a:t>
            </a:r>
            <a:r>
              <a:rPr sz="1800" spc="-30" dirty="0">
                <a:latin typeface="Trebuchet MS"/>
                <a:cs typeface="Trebuchet MS"/>
              </a:rPr>
              <a:t>,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Order_Date,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Promise_Date)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27</a:t>
            </a:fld>
            <a:endParaRPr spc="-3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524002"/>
            <a:ext cx="7131050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Trebuchet MS"/>
                <a:cs typeface="Trebuchet MS"/>
              </a:rPr>
              <a:t>Higher-Degree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  <a:spcBef>
                <a:spcPts val="1789"/>
              </a:spcBef>
            </a:pPr>
            <a:r>
              <a:rPr sz="1800" spc="-65" dirty="0">
                <a:latin typeface="Trebuchet MS"/>
                <a:cs typeface="Trebuchet MS"/>
              </a:rPr>
              <a:t>In some </a:t>
            </a:r>
            <a:r>
              <a:rPr sz="1800" spc="-130" dirty="0">
                <a:latin typeface="Trebuchet MS"/>
                <a:cs typeface="Trebuchet MS"/>
              </a:rPr>
              <a:t>cases,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60" dirty="0">
                <a:latin typeface="Trebuchet MS"/>
                <a:cs typeface="Trebuchet MS"/>
              </a:rPr>
              <a:t>may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95" dirty="0">
                <a:latin typeface="Trebuchet MS"/>
                <a:cs typeface="Trebuchet MS"/>
              </a:rPr>
              <a:t>found </a:t>
            </a:r>
            <a:r>
              <a:rPr sz="1800" spc="-105" dirty="0">
                <a:latin typeface="Trebuchet MS"/>
                <a:cs typeface="Trebuchet MS"/>
              </a:rPr>
              <a:t>among </a:t>
            </a:r>
            <a:r>
              <a:rPr sz="1800" spc="-95" dirty="0">
                <a:latin typeface="Trebuchet MS"/>
                <a:cs typeface="Trebuchet MS"/>
              </a:rPr>
              <a:t>three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60" dirty="0">
                <a:latin typeface="Trebuchet MS"/>
                <a:cs typeface="Trebuchet MS"/>
              </a:rPr>
              <a:t>more </a:t>
            </a:r>
            <a:r>
              <a:rPr sz="1800" spc="-125" dirty="0">
                <a:latin typeface="Trebuchet MS"/>
                <a:cs typeface="Trebuchet MS"/>
              </a:rPr>
              <a:t>entities. </a:t>
            </a:r>
            <a:r>
              <a:rPr sz="1800" spc="-65" dirty="0">
                <a:latin typeface="Trebuchet MS"/>
                <a:cs typeface="Trebuchet MS"/>
              </a:rPr>
              <a:t>In  </a:t>
            </a:r>
            <a:r>
              <a:rPr sz="1800" spc="-80" dirty="0">
                <a:latin typeface="Trebuchet MS"/>
                <a:cs typeface="Trebuchet MS"/>
              </a:rPr>
              <a:t>such </a:t>
            </a:r>
            <a:r>
              <a:rPr sz="1800" spc="-130" dirty="0">
                <a:latin typeface="Trebuchet MS"/>
                <a:cs typeface="Trebuchet MS"/>
              </a:rPr>
              <a:t>cases, </a:t>
            </a:r>
            <a:r>
              <a:rPr sz="1800" spc="-100" dirty="0">
                <a:latin typeface="Trebuchet MS"/>
                <a:cs typeface="Trebuchet MS"/>
              </a:rPr>
              <a:t>we </a:t>
            </a:r>
            <a:r>
              <a:rPr sz="1800" spc="-114" dirty="0">
                <a:latin typeface="Trebuchet MS"/>
                <a:cs typeface="Trebuchet MS"/>
              </a:rPr>
              <a:t>create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separate </a:t>
            </a:r>
            <a:r>
              <a:rPr sz="1800" spc="-95" dirty="0">
                <a:latin typeface="Trebuchet MS"/>
                <a:cs typeface="Trebuchet MS"/>
              </a:rPr>
              <a:t>relation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00" dirty="0">
                <a:latin typeface="Trebuchet MS"/>
                <a:cs typeface="Trebuchet MS"/>
              </a:rPr>
              <a:t>has </a:t>
            </a:r>
            <a:r>
              <a:rPr sz="1800" spc="-114" dirty="0">
                <a:latin typeface="Trebuchet MS"/>
                <a:cs typeface="Trebuchet MS"/>
              </a:rPr>
              <a:t>as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the  </a:t>
            </a:r>
            <a:r>
              <a:rPr sz="1800" spc="-75" dirty="0">
                <a:latin typeface="Trebuchet MS"/>
                <a:cs typeface="Trebuchet MS"/>
              </a:rPr>
              <a:t>composite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00" dirty="0">
                <a:latin typeface="Trebuchet MS"/>
                <a:cs typeface="Trebuchet MS"/>
              </a:rPr>
              <a:t>keys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25" dirty="0">
                <a:latin typeface="Trebuchet MS"/>
                <a:cs typeface="Trebuchet MS"/>
              </a:rPr>
              <a:t>each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14" dirty="0">
                <a:latin typeface="Trebuchet MS"/>
                <a:cs typeface="Trebuchet MS"/>
              </a:rPr>
              <a:t>participating </a:t>
            </a:r>
            <a:r>
              <a:rPr sz="1800" spc="-125" dirty="0">
                <a:latin typeface="Trebuchet MS"/>
                <a:cs typeface="Trebuchet MS"/>
              </a:rPr>
              <a:t>entities, </a:t>
            </a:r>
            <a:r>
              <a:rPr sz="1800" spc="-90" dirty="0">
                <a:latin typeface="Trebuchet MS"/>
                <a:cs typeface="Trebuchet MS"/>
              </a:rPr>
              <a:t>plus </a:t>
            </a:r>
            <a:r>
              <a:rPr sz="1800" spc="-145" dirty="0">
                <a:latin typeface="Trebuchet MS"/>
                <a:cs typeface="Trebuchet MS"/>
              </a:rPr>
              <a:t>any  </a:t>
            </a:r>
            <a:r>
              <a:rPr sz="1800" spc="-114" dirty="0">
                <a:latin typeface="Trebuchet MS"/>
                <a:cs typeface="Trebuchet MS"/>
              </a:rPr>
              <a:t>additional </a:t>
            </a:r>
            <a:r>
              <a:rPr sz="1800" spc="-85" dirty="0">
                <a:latin typeface="Trebuchet MS"/>
                <a:cs typeface="Trebuchet MS"/>
              </a:rPr>
              <a:t>non-key </a:t>
            </a:r>
            <a:r>
              <a:rPr sz="1800" spc="-110" dirty="0">
                <a:latin typeface="Trebuchet MS"/>
                <a:cs typeface="Trebuchet MS"/>
              </a:rPr>
              <a:t>elements </a:t>
            </a:r>
            <a:r>
              <a:rPr sz="1800" spc="-145" dirty="0">
                <a:latin typeface="Trebuchet MS"/>
                <a:cs typeface="Trebuchet MS"/>
              </a:rPr>
              <a:t>(if </a:t>
            </a:r>
            <a:r>
              <a:rPr sz="1800" spc="-105" dirty="0">
                <a:latin typeface="Trebuchet MS"/>
                <a:cs typeface="Trebuchet MS"/>
              </a:rPr>
              <a:t>exist). </a:t>
            </a:r>
            <a:r>
              <a:rPr sz="1800" spc="-50" dirty="0">
                <a:latin typeface="Trebuchet MS"/>
                <a:cs typeface="Trebuchet MS"/>
              </a:rPr>
              <a:t>This </a:t>
            </a:r>
            <a:r>
              <a:rPr sz="1800" spc="-85" dirty="0">
                <a:latin typeface="Trebuchet MS"/>
                <a:cs typeface="Trebuchet MS"/>
              </a:rPr>
              <a:t>rule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simple generalization </a:t>
            </a:r>
            <a:r>
              <a:rPr sz="1800" spc="-110" dirty="0">
                <a:latin typeface="Trebuchet MS"/>
                <a:cs typeface="Trebuchet MS"/>
              </a:rPr>
              <a:t>of  the </a:t>
            </a:r>
            <a:r>
              <a:rPr sz="1800" spc="-85" dirty="0">
                <a:latin typeface="Trebuchet MS"/>
                <a:cs typeface="Trebuchet MS"/>
              </a:rPr>
              <a:t>rule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binary </a:t>
            </a:r>
            <a:r>
              <a:rPr sz="1800" i="1" spc="-45" dirty="0">
                <a:latin typeface="Trebuchet MS"/>
                <a:cs typeface="Trebuchet MS"/>
              </a:rPr>
              <a:t>M:N</a:t>
            </a:r>
            <a:r>
              <a:rPr sz="1800" i="1" spc="-12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relationship.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28</a:t>
            </a:fld>
            <a:endParaRPr spc="-3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53982" y="653592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59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25" y="2895600"/>
            <a:ext cx="3459219" cy="3459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25" y="457200"/>
            <a:ext cx="2362200" cy="14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397" y="0"/>
            <a:ext cx="2356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65" dirty="0">
                <a:solidFill>
                  <a:srgbClr val="000000"/>
                </a:solidFill>
                <a:latin typeface="Trebuchet MS"/>
                <a:cs typeface="Trebuchet MS"/>
              </a:rPr>
              <a:t>Representation </a:t>
            </a:r>
            <a:r>
              <a:rPr sz="1800" i="1" spc="-204" dirty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sz="1800" i="1" spc="-125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1800" i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000000"/>
                </a:solidFill>
                <a:latin typeface="Trebuchet MS"/>
                <a:cs typeface="Trebuchet MS"/>
              </a:rPr>
              <a:t>Entity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341" y="107295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Trebuchet MS"/>
                <a:cs typeface="Trebuchet MS"/>
              </a:rPr>
              <a:t>E</a:t>
            </a:r>
            <a:r>
              <a:rPr sz="1800" i="1" spc="-150" dirty="0">
                <a:latin typeface="Trebuchet MS"/>
                <a:cs typeface="Trebuchet MS"/>
              </a:rPr>
              <a:t>xamples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341" y="2006305"/>
            <a:ext cx="7847965" cy="476604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spc="75" dirty="0">
                <a:latin typeface="Trebuchet MS"/>
                <a:cs typeface="Trebuchet MS"/>
              </a:rPr>
              <a:t>Weak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entities</a:t>
            </a:r>
            <a:endParaRPr sz="18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55" dirty="0">
                <a:latin typeface="Trebuchet MS"/>
                <a:cs typeface="Trebuchet MS"/>
              </a:rPr>
              <a:t>does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145" dirty="0">
                <a:latin typeface="Trebuchet MS"/>
                <a:cs typeface="Trebuchet MS"/>
              </a:rPr>
              <a:t>have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referred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as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weak entity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set.</a:t>
            </a:r>
            <a:endParaRPr sz="1800" dirty="0">
              <a:latin typeface="Trebuchet MS"/>
              <a:cs typeface="Trebuchet MS"/>
            </a:endParaRPr>
          </a:p>
          <a:p>
            <a:pPr marL="299085" marR="6350" indent="-287020">
              <a:lnSpc>
                <a:spcPct val="150000"/>
              </a:lnSpc>
              <a:buFont typeface="Arial"/>
              <a:buChar char="•"/>
              <a:tabLst>
                <a:tab pos="334010" algn="l"/>
                <a:tab pos="334645" algn="l"/>
              </a:tabLst>
            </a:pPr>
            <a:r>
              <a:rPr dirty="0"/>
              <a:t>	</a:t>
            </a: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existence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weak 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95" dirty="0">
                <a:latin typeface="Trebuchet MS"/>
                <a:cs typeface="Trebuchet MS"/>
              </a:rPr>
              <a:t>depends </a:t>
            </a:r>
            <a:r>
              <a:rPr sz="1800" spc="-30" dirty="0">
                <a:latin typeface="Trebuchet MS"/>
                <a:cs typeface="Trebuchet MS"/>
              </a:rPr>
              <a:t>on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existence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65" dirty="0">
                <a:latin typeface="Trebuchet MS"/>
                <a:cs typeface="Trebuchet MS"/>
              </a:rPr>
              <a:t>strong </a:t>
            </a:r>
            <a:r>
              <a:rPr sz="1800" spc="-110" dirty="0">
                <a:latin typeface="Trebuchet MS"/>
                <a:cs typeface="Trebuchet MS"/>
              </a:rPr>
              <a:t>entity  </a:t>
            </a:r>
            <a:r>
              <a:rPr sz="1800" spc="-130" dirty="0">
                <a:latin typeface="Trebuchet MS"/>
                <a:cs typeface="Trebuchet MS"/>
              </a:rPr>
              <a:t>set;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90" dirty="0">
                <a:latin typeface="Trebuchet MS"/>
                <a:cs typeface="Trebuchet MS"/>
              </a:rPr>
              <a:t>must </a:t>
            </a:r>
            <a:r>
              <a:rPr sz="1800" spc="-120" dirty="0">
                <a:latin typeface="Trebuchet MS"/>
                <a:cs typeface="Trebuchet MS"/>
              </a:rPr>
              <a:t>relate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strong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30" dirty="0">
                <a:latin typeface="Trebuchet MS"/>
                <a:cs typeface="Trebuchet MS"/>
              </a:rPr>
              <a:t>via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one-to-many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set.</a:t>
            </a:r>
            <a:endParaRPr sz="18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discriminator </a:t>
            </a:r>
            <a:r>
              <a:rPr sz="1800" spc="-20" dirty="0">
                <a:latin typeface="Trebuchet MS"/>
                <a:cs typeface="Trebuchet MS"/>
              </a:rPr>
              <a:t>(or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partial </a:t>
            </a:r>
            <a:r>
              <a:rPr sz="1800" spc="-105" dirty="0" smtClean="0">
                <a:latin typeface="Trebuchet MS"/>
                <a:cs typeface="Trebuchet MS"/>
              </a:rPr>
              <a:t>key</a:t>
            </a:r>
            <a:r>
              <a:rPr lang="en-US" sz="1800" spc="-105" dirty="0" smtClean="0">
                <a:latin typeface="Trebuchet MS"/>
                <a:cs typeface="Trebuchet MS"/>
              </a:rPr>
              <a:t>/ foreign key</a:t>
            </a:r>
            <a:r>
              <a:rPr sz="1800" spc="-105" dirty="0" smtClean="0">
                <a:latin typeface="Trebuchet MS"/>
                <a:cs typeface="Trebuchet MS"/>
              </a:rPr>
              <a:t>)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weak 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30" dirty="0" smtClean="0">
                <a:latin typeface="Trebuchet MS"/>
                <a:cs typeface="Trebuchet MS"/>
              </a:rPr>
              <a:t>that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sz="1800" spc="-95" dirty="0" smtClean="0">
                <a:latin typeface="Trebuchet MS"/>
                <a:cs typeface="Trebuchet MS"/>
              </a:rPr>
              <a:t>distinguishes </a:t>
            </a:r>
            <a:r>
              <a:rPr sz="1800" spc="-95" dirty="0">
                <a:latin typeface="Trebuchet MS"/>
                <a:cs typeface="Trebuchet MS"/>
              </a:rPr>
              <a:t>among </a:t>
            </a:r>
            <a:r>
              <a:rPr sz="1800" spc="-150" dirty="0">
                <a:latin typeface="Trebuchet MS"/>
                <a:cs typeface="Trebuchet MS"/>
              </a:rPr>
              <a:t>all </a:t>
            </a:r>
            <a:r>
              <a:rPr sz="1800" spc="-105" dirty="0">
                <a:latin typeface="Trebuchet MS"/>
                <a:cs typeface="Trebuchet MS"/>
              </a:rPr>
              <a:t>the entities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weak entity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set.</a:t>
            </a:r>
            <a:endParaRPr sz="18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20" dirty="0">
                <a:latin typeface="Trebuchet MS"/>
                <a:cs typeface="Trebuchet MS"/>
              </a:rPr>
              <a:t>key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weak 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85" dirty="0">
                <a:latin typeface="Trebuchet MS"/>
                <a:cs typeface="Trebuchet MS"/>
              </a:rPr>
              <a:t>is formed </a:t>
            </a:r>
            <a:r>
              <a:rPr sz="1800" spc="-110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20" dirty="0">
                <a:latin typeface="Trebuchet MS"/>
                <a:cs typeface="Trebuchet MS"/>
              </a:rPr>
              <a:t>key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70" dirty="0">
                <a:latin typeface="Trebuchet MS"/>
                <a:cs typeface="Trebuchet MS"/>
              </a:rPr>
              <a:t>strong 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30" dirty="0">
                <a:latin typeface="Trebuchet MS"/>
                <a:cs typeface="Trebuchet MS"/>
              </a:rPr>
              <a:t>on </a:t>
            </a:r>
            <a:r>
              <a:rPr sz="1800" spc="-90" dirty="0">
                <a:latin typeface="Trebuchet MS"/>
                <a:cs typeface="Trebuchet MS"/>
              </a:rPr>
              <a:t>which </a:t>
            </a:r>
            <a:r>
              <a:rPr sz="1800" spc="-110" dirty="0">
                <a:latin typeface="Trebuchet MS"/>
                <a:cs typeface="Trebuchet MS"/>
              </a:rPr>
              <a:t>the weak </a:t>
            </a:r>
            <a:r>
              <a:rPr sz="1800" spc="-114" dirty="0">
                <a:latin typeface="Trebuchet MS"/>
                <a:cs typeface="Trebuchet MS"/>
              </a:rPr>
              <a:t>entity </a:t>
            </a:r>
            <a:r>
              <a:rPr sz="1800" spc="-90" dirty="0" smtClean="0">
                <a:latin typeface="Trebuchet MS"/>
                <a:cs typeface="Trebuchet MS"/>
              </a:rPr>
              <a:t>set</a:t>
            </a:r>
            <a:r>
              <a:rPr lang="en-US" sz="1800" spc="-90" dirty="0" smtClean="0">
                <a:latin typeface="Trebuchet MS"/>
                <a:cs typeface="Trebuchet MS"/>
              </a:rPr>
              <a:t>'</a:t>
            </a:r>
            <a:r>
              <a:rPr sz="1800" spc="-85" dirty="0" smtClean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existence </a:t>
            </a:r>
            <a:r>
              <a:rPr sz="1800" spc="-120" dirty="0">
                <a:latin typeface="Trebuchet MS"/>
                <a:cs typeface="Trebuchet MS"/>
              </a:rPr>
              <a:t>dependent, </a:t>
            </a:r>
            <a:r>
              <a:rPr sz="1800" spc="-90" dirty="0">
                <a:latin typeface="Trebuchet MS"/>
                <a:cs typeface="Trebuchet MS"/>
              </a:rPr>
              <a:t>plus </a:t>
            </a:r>
            <a:r>
              <a:rPr sz="1800" spc="-110" dirty="0">
                <a:latin typeface="Trebuchet MS"/>
                <a:cs typeface="Trebuchet MS"/>
              </a:rPr>
              <a:t>the weak  entity </a:t>
            </a:r>
            <a:r>
              <a:rPr sz="1800" spc="-145" dirty="0">
                <a:latin typeface="Trebuchet MS"/>
                <a:cs typeface="Trebuchet MS"/>
              </a:rPr>
              <a:t>set’s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5" dirty="0" smtClean="0">
                <a:latin typeface="Trebuchet MS"/>
                <a:cs typeface="Trebuchet MS"/>
              </a:rPr>
              <a:t>discriminator</a:t>
            </a:r>
            <a:r>
              <a:rPr lang="en-US" sz="1800" spc="-105" dirty="0" smtClean="0">
                <a:latin typeface="Trebuchet MS"/>
                <a:cs typeface="Trebuchet MS"/>
              </a:rPr>
              <a:t> (foreign key)</a:t>
            </a:r>
            <a:r>
              <a:rPr sz="1800" spc="-105" dirty="0" smtClean="0">
                <a:latin typeface="Trebuchet MS"/>
                <a:cs typeface="Trebuchet MS"/>
              </a:rPr>
              <a:t>.</a:t>
            </a:r>
            <a:endParaRPr lang="en-US" sz="1800" spc="-105" dirty="0" smtClean="0">
              <a:latin typeface="Trebuchet MS"/>
              <a:cs typeface="Trebuchet MS"/>
            </a:endParaRPr>
          </a:p>
          <a:p>
            <a:pPr marL="12065" marR="5080" algn="just">
              <a:lnSpc>
                <a:spcPct val="150000"/>
              </a:lnSpc>
              <a:spcBef>
                <a:spcPts val="5"/>
              </a:spcBef>
              <a:tabLst>
                <a:tab pos="299720" algn="l"/>
              </a:tabLst>
            </a:pPr>
            <a:r>
              <a:rPr lang="en-US" b="1" dirty="0" smtClean="0">
                <a:latin typeface="Trebuchet MS"/>
                <a:cs typeface="Trebuchet MS"/>
              </a:rPr>
              <a:t>Strong entity </a:t>
            </a:r>
            <a:r>
              <a:rPr lang="en-US" dirty="0" smtClean="0">
                <a:latin typeface="Trebuchet MS"/>
                <a:cs typeface="Trebuchet MS"/>
              </a:rPr>
              <a:t>is independent, having its primary key that uniquely identifies it from other entities. Its existence does not depend on other entities.</a:t>
            </a:r>
            <a:endParaRPr lang="en-US" b="1" spc="-105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3341" y="387159"/>
            <a:ext cx="16474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1339822"/>
            <a:ext cx="5049011" cy="818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3</a:t>
            </a:fld>
            <a:endParaRPr spc="-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213" y="50673"/>
            <a:ext cx="7204075" cy="552266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7815" indent="-285750" algn="just">
              <a:lnSpc>
                <a:spcPct val="1000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156210" algn="l"/>
              </a:tabLst>
            </a:pPr>
            <a:r>
              <a:rPr lang="en-US" b="1" spc="-5" dirty="0">
                <a:latin typeface="Trebuchet MS"/>
                <a:cs typeface="Trebuchet MS"/>
              </a:rPr>
              <a:t>Entity Type</a:t>
            </a:r>
          </a:p>
          <a:p>
            <a:pPr marL="12065" algn="just">
              <a:lnSpc>
                <a:spcPct val="100000"/>
              </a:lnSpc>
              <a:spcBef>
                <a:spcPts val="805"/>
              </a:spcBef>
              <a:tabLst>
                <a:tab pos="156210" algn="l"/>
              </a:tabLst>
            </a:pPr>
            <a:r>
              <a:rPr lang="en-US" spc="-5" dirty="0">
                <a:latin typeface="Trebuchet MS"/>
                <a:cs typeface="Trebuchet MS"/>
              </a:rPr>
              <a:t>An entity type describes a collection of the entity having similar attributes. </a:t>
            </a:r>
            <a:endParaRPr lang="en-US" b="1" spc="20" dirty="0">
              <a:latin typeface="Trebuchet MS"/>
              <a:cs typeface="Trebuchet MS"/>
            </a:endParaRPr>
          </a:p>
          <a:p>
            <a:pPr marL="297815" indent="-285750">
              <a:lnSpc>
                <a:spcPct val="1000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sz="1800" b="1" spc="20" dirty="0" smtClean="0">
                <a:latin typeface="Trebuchet MS"/>
                <a:cs typeface="Trebuchet MS"/>
              </a:rPr>
              <a:t>Attributes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800" spc="-110" dirty="0">
                <a:latin typeface="Trebuchet MS"/>
                <a:cs typeface="Trebuchet MS"/>
              </a:rPr>
              <a:t>Each  entity  </a:t>
            </a:r>
            <a:r>
              <a:rPr sz="1800" spc="-105" dirty="0">
                <a:latin typeface="Trebuchet MS"/>
                <a:cs typeface="Trebuchet MS"/>
              </a:rPr>
              <a:t>has  </a:t>
            </a:r>
            <a:r>
              <a:rPr sz="1800" spc="-180" dirty="0">
                <a:latin typeface="Trebuchet MS"/>
                <a:cs typeface="Trebuchet MS"/>
              </a:rPr>
              <a:t>a   </a:t>
            </a:r>
            <a:r>
              <a:rPr sz="1800" spc="-90" dirty="0">
                <a:latin typeface="Trebuchet MS"/>
                <a:cs typeface="Trebuchet MS"/>
              </a:rPr>
              <a:t>set  </a:t>
            </a:r>
            <a:r>
              <a:rPr sz="1800" spc="-95" dirty="0">
                <a:latin typeface="Trebuchet MS"/>
                <a:cs typeface="Trebuchet MS"/>
              </a:rPr>
              <a:t>of  </a:t>
            </a:r>
            <a:r>
              <a:rPr sz="1800" spc="-100" dirty="0">
                <a:latin typeface="Trebuchet MS"/>
                <a:cs typeface="Trebuchet MS"/>
              </a:rPr>
              <a:t>attributes  associated  </a:t>
            </a:r>
            <a:r>
              <a:rPr sz="1800" spc="-95" dirty="0">
                <a:latin typeface="Trebuchet MS"/>
                <a:cs typeface="Trebuchet MS"/>
              </a:rPr>
              <a:t>with  </a:t>
            </a:r>
            <a:r>
              <a:rPr sz="1800" spc="-170" dirty="0">
                <a:latin typeface="Trebuchet MS"/>
                <a:cs typeface="Trebuchet MS"/>
              </a:rPr>
              <a:t>it.  </a:t>
            </a:r>
            <a:r>
              <a:rPr sz="1800" spc="25" dirty="0">
                <a:latin typeface="Trebuchet MS"/>
                <a:cs typeface="Trebuchet MS"/>
              </a:rPr>
              <a:t>An  </a:t>
            </a:r>
            <a:r>
              <a:rPr sz="1800" spc="-110" dirty="0">
                <a:latin typeface="Trebuchet MS"/>
                <a:cs typeface="Trebuchet MS"/>
              </a:rPr>
              <a:t>attribute  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is 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65" dirty="0">
                <a:latin typeface="Trebuchet MS"/>
                <a:cs typeface="Trebuchet MS"/>
              </a:rPr>
              <a:t>property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100" dirty="0">
                <a:latin typeface="Trebuchet MS"/>
                <a:cs typeface="Trebuchet MS"/>
              </a:rPr>
              <a:t>characteristic </a:t>
            </a:r>
            <a:r>
              <a:rPr sz="1800" spc="-105" dirty="0">
                <a:latin typeface="Trebuchet MS"/>
                <a:cs typeface="Trebuchet MS"/>
              </a:rPr>
              <a:t>of </a:t>
            </a:r>
            <a:r>
              <a:rPr sz="1800" spc="-135" dirty="0">
                <a:latin typeface="Trebuchet MS"/>
                <a:cs typeface="Trebuchet MS"/>
              </a:rPr>
              <a:t>an  </a:t>
            </a:r>
            <a:r>
              <a:rPr sz="1800" spc="-110" dirty="0">
                <a:latin typeface="Trebuchet MS"/>
                <a:cs typeface="Trebuchet MS"/>
              </a:rPr>
              <a:t>entity  </a:t>
            </a:r>
            <a:r>
              <a:rPr sz="1800" spc="-125" dirty="0">
                <a:latin typeface="Trebuchet MS"/>
                <a:cs typeface="Trebuchet MS"/>
              </a:rPr>
              <a:t>that 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of interest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organization</a:t>
            </a:r>
            <a:endParaRPr sz="1800" dirty="0">
              <a:latin typeface="Trebuchet MS"/>
              <a:cs typeface="Trebuchet MS"/>
            </a:endParaRPr>
          </a:p>
          <a:p>
            <a:pPr marL="12700" marR="80010" algn="just">
              <a:lnSpc>
                <a:spcPct val="150000"/>
              </a:lnSpc>
            </a:pPr>
            <a:r>
              <a:rPr sz="1800" spc="-90" dirty="0">
                <a:latin typeface="Trebuchet MS"/>
                <a:cs typeface="Trebuchet MS"/>
              </a:rPr>
              <a:t>(relationships </a:t>
            </a:r>
            <a:r>
              <a:rPr sz="1800" spc="-155" dirty="0">
                <a:latin typeface="Trebuchet MS"/>
                <a:cs typeface="Trebuchet MS"/>
              </a:rPr>
              <a:t>may </a:t>
            </a:r>
            <a:r>
              <a:rPr sz="1800" spc="-85" dirty="0">
                <a:latin typeface="Trebuchet MS"/>
                <a:cs typeface="Trebuchet MS"/>
              </a:rPr>
              <a:t>also </a:t>
            </a:r>
            <a:r>
              <a:rPr sz="1800" spc="-150" dirty="0">
                <a:latin typeface="Trebuchet MS"/>
                <a:cs typeface="Trebuchet MS"/>
              </a:rPr>
              <a:t>have </a:t>
            </a:r>
            <a:r>
              <a:rPr sz="1800" spc="-114" dirty="0">
                <a:latin typeface="Trebuchet MS"/>
                <a:cs typeface="Trebuchet MS"/>
              </a:rPr>
              <a:t>attributes, as </a:t>
            </a:r>
            <a:r>
              <a:rPr sz="1800" spc="-100" dirty="0">
                <a:latin typeface="Trebuchet MS"/>
                <a:cs typeface="Trebuchet MS"/>
              </a:rPr>
              <a:t>we </a:t>
            </a:r>
            <a:r>
              <a:rPr sz="1800" spc="-95" dirty="0">
                <a:latin typeface="Trebuchet MS"/>
                <a:cs typeface="Trebuchet MS"/>
              </a:rPr>
              <a:t>see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section </a:t>
            </a:r>
            <a:r>
              <a:rPr sz="1800" spc="-105" dirty="0">
                <a:latin typeface="Trebuchet MS"/>
                <a:cs typeface="Trebuchet MS"/>
              </a:rPr>
              <a:t>of  </a:t>
            </a:r>
            <a:r>
              <a:rPr sz="1800" spc="-100" dirty="0">
                <a:latin typeface="Trebuchet MS"/>
                <a:cs typeface="Trebuchet MS"/>
              </a:rPr>
              <a:t>relationships). </a:t>
            </a:r>
            <a:r>
              <a:rPr sz="1800" spc="-85" dirty="0">
                <a:latin typeface="Trebuchet MS"/>
                <a:cs typeface="Trebuchet MS"/>
              </a:rPr>
              <a:t>Following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60" dirty="0">
                <a:latin typeface="Trebuchet MS"/>
                <a:cs typeface="Trebuchet MS"/>
              </a:rPr>
              <a:t>some </a:t>
            </a:r>
            <a:r>
              <a:rPr sz="1800" spc="-125" dirty="0">
                <a:latin typeface="Trebuchet MS"/>
                <a:cs typeface="Trebuchet MS"/>
              </a:rPr>
              <a:t>typical </a:t>
            </a:r>
            <a:r>
              <a:rPr sz="1800" spc="-114" dirty="0">
                <a:latin typeface="Trebuchet MS"/>
                <a:cs typeface="Trebuchet MS"/>
              </a:rPr>
              <a:t>entity </a:t>
            </a:r>
            <a:r>
              <a:rPr sz="1800" spc="-100" dirty="0">
                <a:latin typeface="Trebuchet MS"/>
                <a:cs typeface="Trebuchet MS"/>
              </a:rPr>
              <a:t>types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100" dirty="0">
                <a:latin typeface="Trebuchet MS"/>
                <a:cs typeface="Trebuchet MS"/>
              </a:rPr>
              <a:t>associated  </a:t>
            </a:r>
            <a:r>
              <a:rPr sz="1800" spc="-114" dirty="0">
                <a:latin typeface="Trebuchet MS"/>
                <a:cs typeface="Trebuchet MS"/>
              </a:rPr>
              <a:t>attributes: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27940" marR="411480" algn="just">
              <a:lnSpc>
                <a:spcPct val="150100"/>
              </a:lnSpc>
            </a:pPr>
            <a:r>
              <a:rPr sz="1800" spc="30" dirty="0">
                <a:latin typeface="Trebuchet MS"/>
                <a:cs typeface="Trebuchet MS"/>
              </a:rPr>
              <a:t>STUDENTS: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Student_ID,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Student_Name,Address,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Phone_Number,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Major  </a:t>
            </a:r>
            <a:r>
              <a:rPr sz="1800" spc="-30" dirty="0">
                <a:latin typeface="Trebuchet MS"/>
                <a:cs typeface="Trebuchet MS"/>
              </a:rPr>
              <a:t>AUTOMOBILES:Vehicle_ID, </a:t>
            </a:r>
            <a:r>
              <a:rPr sz="1800" spc="-70" dirty="0">
                <a:latin typeface="Trebuchet MS"/>
                <a:cs typeface="Trebuchet MS"/>
              </a:rPr>
              <a:t>Color,Weight,</a:t>
            </a:r>
            <a:r>
              <a:rPr sz="1800" spc="-4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Horsepower</a:t>
            </a:r>
            <a:endParaRPr sz="1800" dirty="0">
              <a:latin typeface="Trebuchet MS"/>
              <a:cs typeface="Trebuchet MS"/>
            </a:endParaRPr>
          </a:p>
          <a:p>
            <a:pPr marL="27940" algn="just">
              <a:lnSpc>
                <a:spcPct val="100000"/>
              </a:lnSpc>
              <a:spcBef>
                <a:spcPts val="1080"/>
              </a:spcBef>
            </a:pPr>
            <a:r>
              <a:rPr sz="1800" spc="-35" dirty="0">
                <a:latin typeface="Trebuchet MS"/>
                <a:cs typeface="Trebuchet MS"/>
              </a:rPr>
              <a:t>EMPLOYEES: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Employee_ID,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Employee_Name,Address,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Skill</a:t>
            </a:r>
            <a:endParaRPr sz="1800" dirty="0">
              <a:latin typeface="Trebuchet MS"/>
              <a:cs typeface="Trebuchet MS"/>
            </a:endParaRPr>
          </a:p>
          <a:p>
            <a:pPr marL="27940" algn="just">
              <a:lnSpc>
                <a:spcPct val="100000"/>
              </a:lnSpc>
              <a:spcBef>
                <a:spcPts val="1080"/>
              </a:spcBef>
            </a:pPr>
            <a:r>
              <a:rPr sz="1800" b="1" spc="75" dirty="0" smtClean="0">
                <a:latin typeface="Trebuchet MS"/>
                <a:cs typeface="Trebuchet MS"/>
              </a:rPr>
              <a:t>Domain </a:t>
            </a:r>
            <a:r>
              <a:rPr sz="1800" spc="235" dirty="0">
                <a:latin typeface="Trebuchet MS"/>
                <a:cs typeface="Trebuchet MS"/>
              </a:rPr>
              <a:t>–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0" dirty="0">
                <a:latin typeface="Trebuchet MS"/>
                <a:cs typeface="Trebuchet MS"/>
              </a:rPr>
              <a:t>permitted </a:t>
            </a:r>
            <a:r>
              <a:rPr sz="1800" spc="-110" dirty="0">
                <a:latin typeface="Trebuchet MS"/>
                <a:cs typeface="Trebuchet MS"/>
              </a:rPr>
              <a:t>values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25" dirty="0">
                <a:latin typeface="Trebuchet MS"/>
                <a:cs typeface="Trebuchet MS"/>
              </a:rPr>
              <a:t>each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attribute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4</a:t>
            </a:fld>
            <a:endParaRPr spc="-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27" y="466344"/>
            <a:ext cx="3516629" cy="912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2994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/>
              <a:t>Type </a:t>
            </a:r>
            <a:r>
              <a:rPr sz="3200" spc="-175" dirty="0"/>
              <a:t>of</a:t>
            </a:r>
            <a:r>
              <a:rPr sz="3200" spc="-325" dirty="0"/>
              <a:t> </a:t>
            </a:r>
            <a:r>
              <a:rPr sz="3200" spc="-114" dirty="0"/>
              <a:t>Attributes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5</a:t>
            </a:fld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338452" y="1393824"/>
            <a:ext cx="7406640" cy="4175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30" dirty="0">
                <a:latin typeface="Trebuchet MS"/>
                <a:cs typeface="Trebuchet MS"/>
              </a:rPr>
              <a:t>Simple </a:t>
            </a:r>
            <a:r>
              <a:rPr sz="1800" b="1" spc="-5" dirty="0">
                <a:latin typeface="Trebuchet MS"/>
                <a:cs typeface="Trebuchet MS"/>
              </a:rPr>
              <a:t>attribute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105" dirty="0">
                <a:latin typeface="Trebuchet MS"/>
                <a:cs typeface="Trebuchet MS"/>
              </a:rPr>
              <a:t>Simple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105" dirty="0">
                <a:latin typeface="Trebuchet MS"/>
                <a:cs typeface="Trebuchet MS"/>
              </a:rPr>
              <a:t>atomic </a:t>
            </a:r>
            <a:r>
              <a:rPr sz="1800" spc="-135" dirty="0">
                <a:latin typeface="Trebuchet MS"/>
                <a:cs typeface="Trebuchet MS"/>
              </a:rPr>
              <a:t>values, </a:t>
            </a:r>
            <a:r>
              <a:rPr sz="1800" spc="-95" dirty="0">
                <a:latin typeface="Trebuchet MS"/>
                <a:cs typeface="Trebuchet MS"/>
              </a:rPr>
              <a:t>which cannot </a:t>
            </a:r>
            <a:r>
              <a:rPr sz="1800" spc="-114" dirty="0">
                <a:latin typeface="Trebuchet MS"/>
                <a:cs typeface="Trebuchet MS"/>
              </a:rPr>
              <a:t>be  </a:t>
            </a:r>
            <a:r>
              <a:rPr sz="1800" spc="-105" dirty="0">
                <a:latin typeface="Trebuchet MS"/>
                <a:cs typeface="Trebuchet MS"/>
              </a:rPr>
              <a:t>divided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further.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25" dirty="0" smtClean="0">
                <a:latin typeface="Trebuchet MS"/>
                <a:cs typeface="Trebuchet MS"/>
              </a:rPr>
              <a:t>example</a:t>
            </a:r>
            <a:r>
              <a:rPr lang="en-US" spc="-125" dirty="0" smtClean="0">
                <a:latin typeface="Trebuchet MS"/>
                <a:cs typeface="Trebuchet MS"/>
              </a:rPr>
              <a:t>: weight</a:t>
            </a:r>
            <a:endParaRPr lang="en-US" spc="-75" dirty="0" smtClean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715" algn="just">
              <a:lnSpc>
                <a:spcPct val="15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15" dirty="0">
                <a:latin typeface="Trebuchet MS"/>
                <a:cs typeface="Trebuchet MS"/>
              </a:rPr>
              <a:t>Derived </a:t>
            </a:r>
            <a:r>
              <a:rPr sz="1800" b="1" spc="-5" dirty="0">
                <a:latin typeface="Trebuchet MS"/>
                <a:cs typeface="Trebuchet MS"/>
              </a:rPr>
              <a:t>attribute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45" dirty="0">
                <a:latin typeface="Trebuchet MS"/>
                <a:cs typeface="Trebuchet MS"/>
              </a:rPr>
              <a:t>Derived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10" dirty="0">
                <a:latin typeface="Trebuchet MS"/>
                <a:cs typeface="Trebuchet MS"/>
              </a:rPr>
              <a:t>are the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35" dirty="0">
                <a:latin typeface="Trebuchet MS"/>
                <a:cs typeface="Trebuchet MS"/>
              </a:rPr>
              <a:t>do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80" dirty="0">
                <a:latin typeface="Trebuchet MS"/>
                <a:cs typeface="Trebuchet MS"/>
              </a:rPr>
              <a:t>exist  </a:t>
            </a:r>
            <a:r>
              <a:rPr sz="1800" spc="-105" dirty="0">
                <a:latin typeface="Trebuchet MS"/>
                <a:cs typeface="Trebuchet MS"/>
              </a:rPr>
              <a:t>in the </a:t>
            </a:r>
            <a:r>
              <a:rPr sz="1800" spc="-114" dirty="0">
                <a:latin typeface="Trebuchet MS"/>
                <a:cs typeface="Trebuchet MS"/>
              </a:rPr>
              <a:t>physical </a:t>
            </a:r>
            <a:r>
              <a:rPr sz="1800" spc="-140" dirty="0">
                <a:latin typeface="Trebuchet MS"/>
                <a:cs typeface="Trebuchet MS"/>
              </a:rPr>
              <a:t>database, </a:t>
            </a:r>
            <a:r>
              <a:rPr sz="1800" spc="-105" dirty="0">
                <a:latin typeface="Trebuchet MS"/>
                <a:cs typeface="Trebuchet MS"/>
              </a:rPr>
              <a:t>but </a:t>
            </a:r>
            <a:r>
              <a:rPr sz="1800" spc="-90" dirty="0">
                <a:latin typeface="Trebuchet MS"/>
                <a:cs typeface="Trebuchet MS"/>
              </a:rPr>
              <a:t>their </a:t>
            </a:r>
            <a:r>
              <a:rPr sz="1800" spc="-110" dirty="0">
                <a:latin typeface="Trebuchet MS"/>
                <a:cs typeface="Trebuchet MS"/>
              </a:rPr>
              <a:t>values are </a:t>
            </a:r>
            <a:r>
              <a:rPr sz="1800" spc="-95" dirty="0">
                <a:latin typeface="Trebuchet MS"/>
                <a:cs typeface="Trebuchet MS"/>
              </a:rPr>
              <a:t>derived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60" dirty="0">
                <a:latin typeface="Trebuchet MS"/>
                <a:cs typeface="Trebuchet MS"/>
              </a:rPr>
              <a:t>other </a:t>
            </a:r>
            <a:r>
              <a:rPr sz="1800" spc="-100" dirty="0">
                <a:latin typeface="Trebuchet MS"/>
                <a:cs typeface="Trebuchet MS"/>
              </a:rPr>
              <a:t>attributes  </a:t>
            </a:r>
            <a:r>
              <a:rPr sz="1800" spc="-85" dirty="0">
                <a:latin typeface="Trebuchet MS"/>
                <a:cs typeface="Trebuchet MS"/>
              </a:rPr>
              <a:t>present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database</a:t>
            </a:r>
            <a:r>
              <a:rPr sz="1800" spc="-140" dirty="0" smtClean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25" dirty="0" smtClean="0">
                <a:latin typeface="Trebuchet MS"/>
                <a:cs typeface="Trebuchet MS"/>
              </a:rPr>
              <a:t>example</a:t>
            </a:r>
            <a:r>
              <a:rPr lang="en-US" sz="1800" spc="-125" dirty="0" smtClean="0">
                <a:latin typeface="Trebuchet MS"/>
                <a:cs typeface="Trebuchet MS"/>
              </a:rPr>
              <a:t>:</a:t>
            </a:r>
            <a:r>
              <a:rPr sz="1800" spc="-125" dirty="0" smtClean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average_salary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department </a:t>
            </a:r>
            <a:r>
              <a:rPr sz="1800" spc="-70" dirty="0">
                <a:latin typeface="Trebuchet MS"/>
                <a:cs typeface="Trebuchet MS"/>
              </a:rPr>
              <a:t>should </a:t>
            </a:r>
            <a:r>
              <a:rPr sz="1800" spc="-65" dirty="0">
                <a:latin typeface="Trebuchet MS"/>
                <a:cs typeface="Trebuchet MS"/>
              </a:rPr>
              <a:t>not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25" dirty="0">
                <a:latin typeface="Trebuchet MS"/>
                <a:cs typeface="Trebuchet MS"/>
              </a:rPr>
              <a:t>saved </a:t>
            </a:r>
            <a:r>
              <a:rPr sz="1800" spc="-105" dirty="0">
                <a:latin typeface="Trebuchet MS"/>
                <a:cs typeface="Trebuchet MS"/>
              </a:rPr>
              <a:t>directly in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40" dirty="0">
                <a:latin typeface="Trebuchet MS"/>
                <a:cs typeface="Trebuchet MS"/>
              </a:rPr>
              <a:t>database, </a:t>
            </a:r>
            <a:r>
              <a:rPr sz="1800" spc="-110" dirty="0">
                <a:latin typeface="Trebuchet MS"/>
                <a:cs typeface="Trebuchet MS"/>
              </a:rPr>
              <a:t>instead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derived.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Trebuchet MS"/>
                <a:cs typeface="Trebuchet MS"/>
              </a:rPr>
              <a:t>Other </a:t>
            </a:r>
            <a:r>
              <a:rPr sz="1800" spc="-110" dirty="0">
                <a:latin typeface="Trebuchet MS"/>
                <a:cs typeface="Trebuchet MS"/>
              </a:rPr>
              <a:t>example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b="1" spc="-10" dirty="0">
                <a:latin typeface="Trebuchet MS"/>
                <a:cs typeface="Trebuchet MS"/>
              </a:rPr>
              <a:t>age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b="1" spc="60" dirty="0">
                <a:latin typeface="Trebuchet MS"/>
                <a:cs typeface="Trebuchet MS"/>
              </a:rPr>
              <a:t>Date </a:t>
            </a:r>
            <a:r>
              <a:rPr sz="1800" b="1" spc="-40" dirty="0">
                <a:latin typeface="Trebuchet MS"/>
                <a:cs typeface="Trebuchet MS"/>
              </a:rPr>
              <a:t>of </a:t>
            </a:r>
            <a:r>
              <a:rPr sz="1800" b="1" spc="40" dirty="0">
                <a:latin typeface="Trebuchet MS"/>
                <a:cs typeface="Trebuchet MS"/>
              </a:rPr>
              <a:t>Birth </a:t>
            </a:r>
            <a:r>
              <a:rPr sz="1800" b="1" spc="-5" dirty="0">
                <a:latin typeface="Trebuchet MS"/>
                <a:cs typeface="Trebuchet MS"/>
              </a:rPr>
              <a:t>and</a:t>
            </a:r>
            <a:r>
              <a:rPr sz="1800" b="1" spc="-434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Today’s </a:t>
            </a:r>
            <a:r>
              <a:rPr sz="1800" b="1" spc="-35" dirty="0">
                <a:latin typeface="Trebuchet MS"/>
                <a:cs typeface="Trebuchet MS"/>
              </a:rPr>
              <a:t>date.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237490"/>
            <a:ext cx="759460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50" dirty="0">
                <a:latin typeface="Trebuchet MS"/>
                <a:cs typeface="Trebuchet MS"/>
              </a:rPr>
              <a:t>Composite </a:t>
            </a:r>
            <a:r>
              <a:rPr sz="1800" b="1" spc="-5" dirty="0">
                <a:latin typeface="Trebuchet MS"/>
                <a:cs typeface="Trebuchet MS"/>
              </a:rPr>
              <a:t>attribute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40" dirty="0">
                <a:latin typeface="Trebuchet MS"/>
                <a:cs typeface="Trebuchet MS"/>
              </a:rPr>
              <a:t>Composite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130" dirty="0">
                <a:latin typeface="Trebuchet MS"/>
                <a:cs typeface="Trebuchet MS"/>
              </a:rPr>
              <a:t>made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more </a:t>
            </a:r>
            <a:r>
              <a:rPr sz="1800" spc="-120" dirty="0">
                <a:latin typeface="Trebuchet MS"/>
                <a:cs typeface="Trebuchet MS"/>
              </a:rPr>
              <a:t>than </a:t>
            </a:r>
            <a:r>
              <a:rPr sz="1800" spc="-60" dirty="0">
                <a:latin typeface="Trebuchet MS"/>
                <a:cs typeface="Trebuchet MS"/>
              </a:rPr>
              <a:t>one  </a:t>
            </a:r>
            <a:r>
              <a:rPr sz="1800" spc="-105" dirty="0">
                <a:latin typeface="Trebuchet MS"/>
                <a:cs typeface="Trebuchet MS"/>
              </a:rPr>
              <a:t>simple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attribute.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20" dirty="0">
                <a:latin typeface="Trebuchet MS"/>
                <a:cs typeface="Trebuchet MS"/>
              </a:rPr>
              <a:t>Example, </a:t>
            </a:r>
            <a:r>
              <a:rPr sz="1800" b="1" spc="110" dirty="0">
                <a:latin typeface="Trebuchet MS"/>
                <a:cs typeface="Trebuchet MS"/>
              </a:rPr>
              <a:t>Name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14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divided </a:t>
            </a:r>
            <a:r>
              <a:rPr sz="1800" spc="-80" dirty="0">
                <a:latin typeface="Trebuchet MS"/>
                <a:cs typeface="Trebuchet MS"/>
              </a:rPr>
              <a:t>into </a:t>
            </a:r>
            <a:r>
              <a:rPr sz="1800" b="1" dirty="0">
                <a:latin typeface="Trebuchet MS"/>
                <a:cs typeface="Trebuchet MS"/>
              </a:rPr>
              <a:t>First </a:t>
            </a:r>
            <a:r>
              <a:rPr sz="1800" b="1" spc="-10" dirty="0">
                <a:latin typeface="Trebuchet MS"/>
                <a:cs typeface="Trebuchet MS"/>
              </a:rPr>
              <a:t>name, </a:t>
            </a:r>
            <a:r>
              <a:rPr sz="1800" b="1" spc="15" dirty="0">
                <a:latin typeface="Trebuchet MS"/>
                <a:cs typeface="Trebuchet MS"/>
              </a:rPr>
              <a:t>Middle </a:t>
            </a:r>
            <a:r>
              <a:rPr sz="1800" b="1" spc="25" dirty="0">
                <a:latin typeface="Trebuchet MS"/>
                <a:cs typeface="Trebuchet MS"/>
              </a:rPr>
              <a:t>name </a:t>
            </a:r>
            <a:r>
              <a:rPr sz="1800" b="1" spc="-5" dirty="0">
                <a:latin typeface="Trebuchet MS"/>
                <a:cs typeface="Trebuchet MS"/>
              </a:rPr>
              <a:t>and</a:t>
            </a:r>
            <a:r>
              <a:rPr sz="1800" b="1" spc="445" dirty="0">
                <a:latin typeface="Trebuchet MS"/>
                <a:cs typeface="Trebuchet MS"/>
              </a:rPr>
              <a:t> </a:t>
            </a:r>
            <a:r>
              <a:rPr sz="1800" b="1" spc="20" dirty="0">
                <a:latin typeface="Trebuchet MS"/>
                <a:cs typeface="Trebuchet MS"/>
              </a:rPr>
              <a:t>Last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rebuchet MS"/>
                <a:cs typeface="Trebuchet MS"/>
              </a:rPr>
              <a:t>name.</a:t>
            </a:r>
            <a:endParaRPr sz="1800">
              <a:latin typeface="Trebuchet MS"/>
              <a:cs typeface="Trebuchet MS"/>
            </a:endParaRPr>
          </a:p>
          <a:p>
            <a:pPr marL="12700" marR="5715">
              <a:lnSpc>
                <a:spcPct val="15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5" dirty="0">
                <a:latin typeface="Trebuchet MS"/>
                <a:cs typeface="Trebuchet MS"/>
              </a:rPr>
              <a:t>Single-value </a:t>
            </a:r>
            <a:r>
              <a:rPr sz="1800" b="1" spc="-5" dirty="0">
                <a:latin typeface="Trebuchet MS"/>
                <a:cs typeface="Trebuchet MS"/>
              </a:rPr>
              <a:t>attribute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20" dirty="0">
                <a:latin typeface="Trebuchet MS"/>
                <a:cs typeface="Trebuchet MS"/>
              </a:rPr>
              <a:t>attribute,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05" dirty="0">
                <a:latin typeface="Trebuchet MS"/>
                <a:cs typeface="Trebuchet MS"/>
              </a:rPr>
              <a:t>has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0" dirty="0">
                <a:latin typeface="Trebuchet MS"/>
                <a:cs typeface="Trebuchet MS"/>
              </a:rPr>
              <a:t>single </a:t>
            </a:r>
            <a:r>
              <a:rPr sz="1800" spc="-125" dirty="0">
                <a:latin typeface="Trebuchet MS"/>
                <a:cs typeface="Trebuchet MS"/>
              </a:rPr>
              <a:t>value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particular 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50" dirty="0">
                <a:latin typeface="Trebuchet MS"/>
                <a:cs typeface="Trebuchet MS"/>
              </a:rPr>
              <a:t>known </a:t>
            </a:r>
            <a:r>
              <a:rPr sz="1800" spc="-110" dirty="0">
                <a:latin typeface="Trebuchet MS"/>
                <a:cs typeface="Trebuchet MS"/>
              </a:rPr>
              <a:t>as </a:t>
            </a:r>
            <a:r>
              <a:rPr sz="1800" spc="-105" dirty="0">
                <a:latin typeface="Trebuchet MS"/>
                <a:cs typeface="Trebuchet MS"/>
              </a:rPr>
              <a:t>single </a:t>
            </a:r>
            <a:r>
              <a:rPr sz="1800" spc="-114" dirty="0">
                <a:latin typeface="Trebuchet MS"/>
                <a:cs typeface="Trebuchet MS"/>
              </a:rPr>
              <a:t>valued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attributes.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25" dirty="0">
                <a:latin typeface="Trebuchet MS"/>
                <a:cs typeface="Trebuchet MS"/>
              </a:rPr>
              <a:t>example, </a:t>
            </a:r>
            <a:r>
              <a:rPr sz="1800" spc="-170" dirty="0">
                <a:latin typeface="Trebuchet MS"/>
                <a:cs typeface="Trebuchet MS"/>
              </a:rPr>
              <a:t>age,</a:t>
            </a:r>
            <a:r>
              <a:rPr sz="1800" spc="-3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Social_Security_Number.</a:t>
            </a:r>
            <a:endParaRPr sz="1800">
              <a:latin typeface="Trebuchet MS"/>
              <a:cs typeface="Trebuchet MS"/>
            </a:endParaRPr>
          </a:p>
          <a:p>
            <a:pPr marL="12700" marR="5715">
              <a:lnSpc>
                <a:spcPct val="15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0" dirty="0">
                <a:latin typeface="Trebuchet MS"/>
                <a:cs typeface="Trebuchet MS"/>
              </a:rPr>
              <a:t>Multi-value attribute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60" dirty="0">
                <a:latin typeface="Trebuchet MS"/>
                <a:cs typeface="Trebuchet MS"/>
              </a:rPr>
              <a:t>may </a:t>
            </a:r>
            <a:r>
              <a:rPr sz="1800" spc="-150" dirty="0">
                <a:latin typeface="Trebuchet MS"/>
                <a:cs typeface="Trebuchet MS"/>
              </a:rPr>
              <a:t>have </a:t>
            </a:r>
            <a:r>
              <a:rPr sz="1800" spc="-120" dirty="0">
                <a:latin typeface="Trebuchet MS"/>
                <a:cs typeface="Trebuchet MS"/>
              </a:rPr>
              <a:t>multiple </a:t>
            </a:r>
            <a:r>
              <a:rPr sz="1800" spc="-110" dirty="0">
                <a:latin typeface="Trebuchet MS"/>
                <a:cs typeface="Trebuchet MS"/>
              </a:rPr>
              <a:t>values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110" dirty="0">
                <a:latin typeface="Trebuchet MS"/>
                <a:cs typeface="Trebuchet MS"/>
              </a:rPr>
              <a:t>the  same entity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50" dirty="0">
                <a:latin typeface="Trebuchet MS"/>
                <a:cs typeface="Trebuchet MS"/>
              </a:rPr>
              <a:t>known </a:t>
            </a:r>
            <a:r>
              <a:rPr sz="1800" spc="-110" dirty="0">
                <a:latin typeface="Trebuchet MS"/>
                <a:cs typeface="Trebuchet MS"/>
              </a:rPr>
              <a:t>as </a:t>
            </a:r>
            <a:r>
              <a:rPr sz="1800" spc="-114" dirty="0">
                <a:latin typeface="Trebuchet MS"/>
                <a:cs typeface="Trebuchet MS"/>
              </a:rPr>
              <a:t>multi valued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attributes.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10" dirty="0">
                <a:latin typeface="Trebuchet MS"/>
                <a:cs typeface="Trebuchet MS"/>
              </a:rPr>
              <a:t>example </a:t>
            </a:r>
            <a:r>
              <a:rPr sz="1800" spc="-40" dirty="0">
                <a:latin typeface="Trebuchet MS"/>
                <a:cs typeface="Trebuchet MS"/>
              </a:rPr>
              <a:t>colors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car </a:t>
            </a:r>
            <a:r>
              <a:rPr sz="1800" spc="-155" dirty="0">
                <a:latin typeface="Trebuchet MS"/>
                <a:cs typeface="Trebuchet MS"/>
              </a:rPr>
              <a:t>entity,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55" dirty="0">
                <a:latin typeface="Trebuchet MS"/>
                <a:cs typeface="Trebuchet MS"/>
              </a:rPr>
              <a:t>person </a:t>
            </a:r>
            <a:r>
              <a:rPr sz="1800" spc="-125" dirty="0">
                <a:latin typeface="Trebuchet MS"/>
                <a:cs typeface="Trebuchet MS"/>
              </a:rPr>
              <a:t>can </a:t>
            </a:r>
            <a:r>
              <a:rPr sz="1800" spc="-150" dirty="0">
                <a:latin typeface="Trebuchet MS"/>
                <a:cs typeface="Trebuchet MS"/>
              </a:rPr>
              <a:t>have </a:t>
            </a:r>
            <a:r>
              <a:rPr sz="1800" spc="-60" dirty="0">
                <a:latin typeface="Trebuchet MS"/>
                <a:cs typeface="Trebuchet MS"/>
              </a:rPr>
              <a:t>more </a:t>
            </a:r>
            <a:r>
              <a:rPr sz="1800" spc="-114" dirty="0">
                <a:latin typeface="Trebuchet MS"/>
                <a:cs typeface="Trebuchet MS"/>
              </a:rPr>
              <a:t>than </a:t>
            </a:r>
            <a:r>
              <a:rPr sz="1800" spc="-65" dirty="0">
                <a:latin typeface="Trebuchet MS"/>
                <a:cs typeface="Trebuchet MS"/>
              </a:rPr>
              <a:t>one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phone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40" dirty="0">
                <a:latin typeface="Trebuchet MS"/>
                <a:cs typeface="Trebuchet MS"/>
              </a:rPr>
              <a:t>number, </a:t>
            </a:r>
            <a:r>
              <a:rPr sz="1800" spc="-105" dirty="0">
                <a:latin typeface="Trebuchet MS"/>
                <a:cs typeface="Trebuchet MS"/>
              </a:rPr>
              <a:t>email_address,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6</a:t>
            </a:fld>
            <a:endParaRPr spc="-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2727" y="466344"/>
            <a:ext cx="4240530" cy="912494"/>
            <a:chOff x="1252727" y="466344"/>
            <a:chExt cx="4240530" cy="912494"/>
          </a:xfrm>
        </p:grpSpPr>
        <p:sp>
          <p:nvSpPr>
            <p:cNvPr id="3" name="object 3"/>
            <p:cNvSpPr/>
            <p:nvPr/>
          </p:nvSpPr>
          <p:spPr>
            <a:xfrm>
              <a:off x="1252727" y="466344"/>
              <a:ext cx="1687830" cy="9121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4203" y="466344"/>
              <a:ext cx="681990" cy="912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9839" y="466344"/>
              <a:ext cx="2963417" cy="9121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572770"/>
            <a:ext cx="37198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20" dirty="0">
                <a:latin typeface="Trebuchet MS"/>
                <a:cs typeface="Trebuchet MS"/>
              </a:rPr>
              <a:t>Entity-Set </a:t>
            </a:r>
            <a:r>
              <a:rPr sz="3200" b="1" spc="-5" dirty="0">
                <a:latin typeface="Trebuchet MS"/>
                <a:cs typeface="Trebuchet MS"/>
              </a:rPr>
              <a:t>and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Keys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1626870" y="1205946"/>
            <a:ext cx="6756400" cy="49650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185"/>
              </a:spcBef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b="1" spc="-15" dirty="0">
                <a:latin typeface="Trebuchet MS"/>
                <a:cs typeface="Trebuchet MS"/>
              </a:rPr>
              <a:t>Key </a:t>
            </a:r>
            <a:r>
              <a:rPr sz="1800" spc="-85" dirty="0">
                <a:latin typeface="Trebuchet MS"/>
                <a:cs typeface="Trebuchet MS"/>
              </a:rPr>
              <a:t>is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attribute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90" dirty="0">
                <a:latin typeface="Trebuchet MS"/>
                <a:cs typeface="Trebuchet MS"/>
              </a:rPr>
              <a:t>collection </a:t>
            </a:r>
            <a:r>
              <a:rPr sz="1800" spc="-105" dirty="0">
                <a:latin typeface="Trebuchet MS"/>
                <a:cs typeface="Trebuchet MS"/>
              </a:rPr>
              <a:t>of </a:t>
            </a:r>
            <a:r>
              <a:rPr sz="1800" spc="-100" dirty="0">
                <a:latin typeface="Trebuchet MS"/>
                <a:cs typeface="Trebuchet MS"/>
              </a:rPr>
              <a:t>attributes </a:t>
            </a:r>
            <a:r>
              <a:rPr sz="1800" spc="-130" dirty="0">
                <a:latin typeface="Trebuchet MS"/>
                <a:cs typeface="Trebuchet MS"/>
              </a:rPr>
              <a:t>that </a:t>
            </a:r>
            <a:r>
              <a:rPr sz="1800" spc="-105" dirty="0">
                <a:latin typeface="Trebuchet MS"/>
                <a:cs typeface="Trebuchet MS"/>
              </a:rPr>
              <a:t>uniquely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identifies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0" dirty="0">
                <a:latin typeface="Trebuchet MS"/>
                <a:cs typeface="Trebuchet MS"/>
              </a:rPr>
              <a:t>among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  <a:p>
            <a:pPr marL="12700" marR="8255">
              <a:lnSpc>
                <a:spcPct val="150000"/>
              </a:lnSpc>
            </a:pP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25" dirty="0">
                <a:latin typeface="Trebuchet MS"/>
                <a:cs typeface="Trebuchet MS"/>
              </a:rPr>
              <a:t>example, </a:t>
            </a:r>
            <a:r>
              <a:rPr sz="1800" spc="-114" dirty="0">
                <a:latin typeface="Trebuchet MS"/>
                <a:cs typeface="Trebuchet MS"/>
              </a:rPr>
              <a:t>the </a:t>
            </a:r>
            <a:r>
              <a:rPr sz="1800" spc="-70" dirty="0">
                <a:latin typeface="Trebuchet MS"/>
                <a:cs typeface="Trebuchet MS"/>
              </a:rPr>
              <a:t>roll_number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student </a:t>
            </a:r>
            <a:r>
              <a:rPr sz="1800" spc="-114" dirty="0">
                <a:latin typeface="Trebuchet MS"/>
                <a:cs typeface="Trebuchet MS"/>
              </a:rPr>
              <a:t>makes </a:t>
            </a:r>
            <a:r>
              <a:rPr sz="1800" spc="-135" dirty="0">
                <a:latin typeface="Trebuchet MS"/>
                <a:cs typeface="Trebuchet MS"/>
              </a:rPr>
              <a:t>him/her </a:t>
            </a:r>
            <a:r>
              <a:rPr sz="1800" spc="-130" dirty="0">
                <a:latin typeface="Trebuchet MS"/>
                <a:cs typeface="Trebuchet MS"/>
              </a:rPr>
              <a:t>identifiable  </a:t>
            </a:r>
            <a:r>
              <a:rPr sz="1800" spc="-100" dirty="0">
                <a:latin typeface="Trebuchet MS"/>
                <a:cs typeface="Trebuchet MS"/>
              </a:rPr>
              <a:t>among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students.</a:t>
            </a:r>
            <a:endParaRPr sz="1800">
              <a:latin typeface="Trebuchet MS"/>
              <a:cs typeface="Trebuchet MS"/>
            </a:endParaRPr>
          </a:p>
          <a:p>
            <a:pPr marL="12700" marR="5715">
              <a:lnSpc>
                <a:spcPct val="150000"/>
              </a:lnSpc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b="1" spc="25" dirty="0">
                <a:latin typeface="Trebuchet MS"/>
                <a:cs typeface="Trebuchet MS"/>
              </a:rPr>
              <a:t>Super </a:t>
            </a:r>
            <a:r>
              <a:rPr sz="1800" b="1" spc="-15" dirty="0">
                <a:latin typeface="Trebuchet MS"/>
                <a:cs typeface="Trebuchet MS"/>
              </a:rPr>
              <a:t>Key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00" dirty="0">
                <a:latin typeface="Trebuchet MS"/>
                <a:cs typeface="Trebuchet MS"/>
              </a:rPr>
              <a:t>of attributes </a:t>
            </a:r>
            <a:r>
              <a:rPr sz="1800" spc="-70" dirty="0">
                <a:latin typeface="Trebuchet MS"/>
                <a:cs typeface="Trebuchet MS"/>
              </a:rPr>
              <a:t>(one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65" dirty="0">
                <a:latin typeface="Trebuchet MS"/>
                <a:cs typeface="Trebuchet MS"/>
              </a:rPr>
              <a:t>more)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collectively  </a:t>
            </a:r>
            <a:r>
              <a:rPr sz="1800" spc="-120" dirty="0">
                <a:latin typeface="Trebuchet MS"/>
                <a:cs typeface="Trebuchet MS"/>
              </a:rPr>
              <a:t>identifies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spc="-110" dirty="0">
                <a:latin typeface="Trebuchet MS"/>
                <a:cs typeface="Trebuchet MS"/>
              </a:rPr>
              <a:t>entity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b="1" spc="15" dirty="0">
                <a:latin typeface="Trebuchet MS"/>
                <a:cs typeface="Trebuchet MS"/>
              </a:rPr>
              <a:t>Candidate </a:t>
            </a:r>
            <a:r>
              <a:rPr sz="1800" b="1" spc="-20" dirty="0">
                <a:latin typeface="Trebuchet MS"/>
                <a:cs typeface="Trebuchet MS"/>
              </a:rPr>
              <a:t>Key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minimal </a:t>
            </a:r>
            <a:r>
              <a:rPr sz="1800" spc="-70" dirty="0">
                <a:latin typeface="Trebuchet MS"/>
                <a:cs typeface="Trebuchet MS"/>
              </a:rPr>
              <a:t>super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30" dirty="0">
                <a:latin typeface="Trebuchet MS"/>
                <a:cs typeface="Trebuchet MS"/>
              </a:rPr>
              <a:t>called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candidate </a:t>
            </a:r>
            <a:r>
              <a:rPr sz="1800" spc="-195" dirty="0">
                <a:latin typeface="Trebuchet MS"/>
                <a:cs typeface="Trebuchet MS"/>
              </a:rPr>
              <a:t>key. </a:t>
            </a:r>
            <a:r>
              <a:rPr sz="1800" spc="20" dirty="0">
                <a:latin typeface="Trebuchet MS"/>
                <a:cs typeface="Trebuchet MS"/>
              </a:rPr>
              <a:t>An  </a:t>
            </a: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90" dirty="0">
                <a:latin typeface="Trebuchet MS"/>
                <a:cs typeface="Trebuchet MS"/>
              </a:rPr>
              <a:t>set </a:t>
            </a:r>
            <a:r>
              <a:rPr sz="1800" spc="-155" dirty="0">
                <a:latin typeface="Trebuchet MS"/>
                <a:cs typeface="Trebuchet MS"/>
              </a:rPr>
              <a:t>may </a:t>
            </a:r>
            <a:r>
              <a:rPr sz="1800" spc="-145" dirty="0">
                <a:latin typeface="Trebuchet MS"/>
                <a:cs typeface="Trebuchet MS"/>
              </a:rPr>
              <a:t>have </a:t>
            </a:r>
            <a:r>
              <a:rPr sz="1800" spc="-60" dirty="0">
                <a:latin typeface="Trebuchet MS"/>
                <a:cs typeface="Trebuchet MS"/>
              </a:rPr>
              <a:t>more </a:t>
            </a:r>
            <a:r>
              <a:rPr sz="1800" spc="-114" dirty="0">
                <a:latin typeface="Trebuchet MS"/>
                <a:cs typeface="Trebuchet MS"/>
              </a:rPr>
              <a:t>than </a:t>
            </a:r>
            <a:r>
              <a:rPr sz="1800" spc="-60" dirty="0">
                <a:latin typeface="Trebuchet MS"/>
                <a:cs typeface="Trebuchet MS"/>
              </a:rPr>
              <a:t>one </a:t>
            </a:r>
            <a:r>
              <a:rPr sz="1800" spc="-120" dirty="0">
                <a:latin typeface="Trebuchet MS"/>
                <a:cs typeface="Trebuchet MS"/>
              </a:rPr>
              <a:t>candidate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key.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b="1" spc="45" dirty="0">
                <a:latin typeface="Trebuchet MS"/>
                <a:cs typeface="Trebuchet MS"/>
              </a:rPr>
              <a:t>Primary </a:t>
            </a:r>
            <a:r>
              <a:rPr sz="1800" b="1" spc="-15" dirty="0">
                <a:latin typeface="Trebuchet MS"/>
                <a:cs typeface="Trebuchet MS"/>
              </a:rPr>
              <a:t>Key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60" dirty="0">
                <a:latin typeface="Trebuchet MS"/>
                <a:cs typeface="Trebuchet MS"/>
              </a:rPr>
              <a:t>one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25" dirty="0">
                <a:latin typeface="Trebuchet MS"/>
                <a:cs typeface="Trebuchet MS"/>
              </a:rPr>
              <a:t>candidate </a:t>
            </a:r>
            <a:r>
              <a:rPr sz="1800" spc="-100" dirty="0">
                <a:latin typeface="Trebuchet MS"/>
                <a:cs typeface="Trebuchet MS"/>
              </a:rPr>
              <a:t>keys </a:t>
            </a:r>
            <a:r>
              <a:rPr sz="1800" spc="-75" dirty="0">
                <a:latin typeface="Trebuchet MS"/>
                <a:cs typeface="Trebuchet MS"/>
              </a:rPr>
              <a:t>chosen </a:t>
            </a:r>
            <a:r>
              <a:rPr sz="1800" spc="-120" dirty="0">
                <a:latin typeface="Trebuchet MS"/>
                <a:cs typeface="Trebuchet MS"/>
              </a:rPr>
              <a:t>by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25" dirty="0">
                <a:latin typeface="Trebuchet MS"/>
                <a:cs typeface="Trebuchet MS"/>
              </a:rPr>
              <a:t>database </a:t>
            </a:r>
            <a:r>
              <a:rPr sz="1800" spc="-90" dirty="0">
                <a:latin typeface="Trebuchet MS"/>
                <a:cs typeface="Trebuchet MS"/>
              </a:rPr>
              <a:t>designer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05" dirty="0">
                <a:latin typeface="Trebuchet MS"/>
                <a:cs typeface="Trebuchet MS"/>
              </a:rPr>
              <a:t>uniquely </a:t>
            </a:r>
            <a:r>
              <a:rPr sz="1800" spc="-125" dirty="0">
                <a:latin typeface="Trebuchet MS"/>
                <a:cs typeface="Trebuchet MS"/>
              </a:rPr>
              <a:t>identify </a:t>
            </a:r>
            <a:r>
              <a:rPr sz="1800" spc="-110" dirty="0">
                <a:latin typeface="Trebuchet MS"/>
                <a:cs typeface="Trebuchet MS"/>
              </a:rPr>
              <a:t>the entity </a:t>
            </a:r>
            <a:r>
              <a:rPr sz="1800" spc="-135" dirty="0"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  <a:p>
            <a:pPr marL="266700">
              <a:lnSpc>
                <a:spcPct val="100000"/>
              </a:lnSpc>
              <a:spcBef>
                <a:spcPts val="1075"/>
              </a:spcBef>
            </a:pPr>
            <a:r>
              <a:rPr sz="18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Notes</a:t>
            </a:r>
            <a:r>
              <a:rPr sz="1800" spc="1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80" dirty="0">
                <a:latin typeface="Trebuchet MS"/>
                <a:cs typeface="Trebuchet MS"/>
              </a:rPr>
              <a:t>Primary </a:t>
            </a:r>
            <a:r>
              <a:rPr sz="1800" spc="-114" dirty="0">
                <a:latin typeface="Trebuchet MS"/>
                <a:cs typeface="Trebuchet MS"/>
              </a:rPr>
              <a:t>key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75" dirty="0">
                <a:latin typeface="Trebuchet MS"/>
                <a:cs typeface="Trebuchet MS"/>
              </a:rPr>
              <a:t>ERD </a:t>
            </a:r>
            <a:r>
              <a:rPr sz="1800" spc="-80" dirty="0">
                <a:latin typeface="Trebuchet MS"/>
                <a:cs typeface="Trebuchet MS"/>
              </a:rPr>
              <a:t>is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underlined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219837"/>
            <a:ext cx="7488555" cy="24003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spc="-5" dirty="0">
                <a:latin typeface="Trebuchet MS"/>
                <a:cs typeface="Trebuchet MS"/>
              </a:rPr>
              <a:t>Relationships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800" spc="-85" dirty="0">
                <a:latin typeface="Trebuchet MS"/>
                <a:cs typeface="Trebuchet MS"/>
              </a:rPr>
              <a:t>Relationships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are</a:t>
            </a:r>
            <a:r>
              <a:rPr sz="1800" spc="27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glue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that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holds</a:t>
            </a:r>
            <a:r>
              <a:rPr sz="1800" spc="2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together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27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various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components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45" dirty="0">
                <a:latin typeface="Trebuchet MS"/>
                <a:cs typeface="Trebuchet MS"/>
              </a:rPr>
              <a:t>ERD.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relationship  </a:t>
            </a:r>
            <a:r>
              <a:rPr sz="1800" spc="-80" dirty="0">
                <a:latin typeface="Trebuchet MS"/>
                <a:cs typeface="Trebuchet MS"/>
              </a:rPr>
              <a:t>is  </a:t>
            </a:r>
            <a:r>
              <a:rPr sz="1800" spc="-135" dirty="0">
                <a:latin typeface="Trebuchet MS"/>
                <a:cs typeface="Trebuchet MS"/>
              </a:rPr>
              <a:t>an  </a:t>
            </a:r>
            <a:r>
              <a:rPr sz="1800" spc="-90" dirty="0">
                <a:latin typeface="Trebuchet MS"/>
                <a:cs typeface="Trebuchet MS"/>
              </a:rPr>
              <a:t>association  </a:t>
            </a:r>
            <a:r>
              <a:rPr sz="1800" spc="-110" dirty="0">
                <a:latin typeface="Trebuchet MS"/>
                <a:cs typeface="Trebuchet MS"/>
              </a:rPr>
              <a:t>between  the  </a:t>
            </a:r>
            <a:r>
              <a:rPr sz="1800" spc="-100" dirty="0">
                <a:latin typeface="Trebuchet MS"/>
                <a:cs typeface="Trebuchet MS"/>
              </a:rPr>
              <a:t>instances  of  </a:t>
            </a:r>
            <a:r>
              <a:rPr sz="1800" spc="-60" dirty="0">
                <a:latin typeface="Trebuchet MS"/>
                <a:cs typeface="Trebuchet MS"/>
              </a:rPr>
              <a:t>one  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more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spc="-110" dirty="0">
                <a:latin typeface="Trebuchet MS"/>
                <a:cs typeface="Trebuchet MS"/>
              </a:rPr>
              <a:t>entity </a:t>
            </a:r>
            <a:r>
              <a:rPr sz="1800" spc="-100" dirty="0">
                <a:latin typeface="Trebuchet MS"/>
                <a:cs typeface="Trebuchet MS"/>
              </a:rPr>
              <a:t>types </a:t>
            </a:r>
            <a:r>
              <a:rPr sz="1800" spc="-130" dirty="0">
                <a:latin typeface="Trebuchet MS"/>
                <a:cs typeface="Trebuchet MS"/>
              </a:rPr>
              <a:t>that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0" dirty="0">
                <a:latin typeface="Trebuchet MS"/>
                <a:cs typeface="Trebuchet MS"/>
              </a:rPr>
              <a:t>interest </a:t>
            </a:r>
            <a:r>
              <a:rPr sz="1800" spc="-55" dirty="0">
                <a:latin typeface="Trebuchet MS"/>
                <a:cs typeface="Trebuchet MS"/>
              </a:rPr>
              <a:t>to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5" dirty="0">
                <a:latin typeface="Trebuchet MS"/>
                <a:cs typeface="Trebuchet MS"/>
              </a:rPr>
              <a:t>organization. </a:t>
            </a:r>
            <a:r>
              <a:rPr sz="1800" spc="25" dirty="0">
                <a:latin typeface="Trebuchet MS"/>
                <a:cs typeface="Trebuchet MS"/>
              </a:rPr>
              <a:t>An </a:t>
            </a:r>
            <a:r>
              <a:rPr sz="1800" spc="-90" dirty="0">
                <a:latin typeface="Trebuchet MS"/>
                <a:cs typeface="Trebuchet MS"/>
              </a:rPr>
              <a:t>association </a:t>
            </a:r>
            <a:r>
              <a:rPr sz="1800" spc="-114" dirty="0">
                <a:latin typeface="Trebuchet MS"/>
                <a:cs typeface="Trebuchet MS"/>
              </a:rPr>
              <a:t>usually </a:t>
            </a:r>
            <a:r>
              <a:rPr sz="1800" spc="-110" dirty="0">
                <a:latin typeface="Trebuchet MS"/>
                <a:cs typeface="Trebuchet MS"/>
              </a:rPr>
              <a:t>means 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35" dirty="0">
                <a:latin typeface="Trebuchet MS"/>
                <a:cs typeface="Trebuchet MS"/>
              </a:rPr>
              <a:t>an </a:t>
            </a:r>
            <a:r>
              <a:rPr sz="1800" spc="-120" dirty="0">
                <a:latin typeface="Trebuchet MS"/>
                <a:cs typeface="Trebuchet MS"/>
              </a:rPr>
              <a:t>event </a:t>
            </a:r>
            <a:r>
              <a:rPr sz="1800" spc="-110" dirty="0">
                <a:latin typeface="Trebuchet MS"/>
                <a:cs typeface="Trebuchet MS"/>
              </a:rPr>
              <a:t>has </a:t>
            </a:r>
            <a:r>
              <a:rPr sz="1800" spc="-65" dirty="0">
                <a:latin typeface="Trebuchet MS"/>
                <a:cs typeface="Trebuchet MS"/>
              </a:rPr>
              <a:t>occurred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130" dirty="0">
                <a:latin typeface="Trebuchet MS"/>
                <a:cs typeface="Trebuchet MS"/>
              </a:rPr>
              <a:t>that </a:t>
            </a:r>
            <a:r>
              <a:rPr sz="1800" spc="-65" dirty="0">
                <a:latin typeface="Trebuchet MS"/>
                <a:cs typeface="Trebuchet MS"/>
              </a:rPr>
              <a:t>some </a:t>
            </a:r>
            <a:r>
              <a:rPr sz="1800" spc="-114" dirty="0">
                <a:latin typeface="Trebuchet MS"/>
                <a:cs typeface="Trebuchet MS"/>
              </a:rPr>
              <a:t>natural </a:t>
            </a:r>
            <a:r>
              <a:rPr sz="1800" spc="-120" dirty="0">
                <a:latin typeface="Trebuchet MS"/>
                <a:cs typeface="Trebuchet MS"/>
              </a:rPr>
              <a:t>linkage </a:t>
            </a:r>
            <a:r>
              <a:rPr sz="1800" spc="-75" dirty="0">
                <a:latin typeface="Trebuchet MS"/>
                <a:cs typeface="Trebuchet MS"/>
              </a:rPr>
              <a:t>exists </a:t>
            </a:r>
            <a:r>
              <a:rPr sz="1800" spc="-110" dirty="0">
                <a:latin typeface="Trebuchet MS"/>
                <a:cs typeface="Trebuchet MS"/>
              </a:rPr>
              <a:t>between entity  </a:t>
            </a:r>
            <a:r>
              <a:rPr sz="1800" spc="-114" dirty="0">
                <a:latin typeface="Trebuchet MS"/>
                <a:cs typeface="Trebuchet MS"/>
              </a:rPr>
              <a:t>instances.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90" dirty="0">
                <a:latin typeface="Trebuchet MS"/>
                <a:cs typeface="Trebuchet MS"/>
              </a:rPr>
              <a:t>this </a:t>
            </a:r>
            <a:r>
              <a:rPr sz="1800" spc="-100" dirty="0">
                <a:latin typeface="Trebuchet MS"/>
                <a:cs typeface="Trebuchet MS"/>
              </a:rPr>
              <a:t>reason, </a:t>
            </a:r>
            <a:r>
              <a:rPr sz="1800" spc="-90" dirty="0">
                <a:latin typeface="Trebuchet MS"/>
                <a:cs typeface="Trebuchet MS"/>
              </a:rPr>
              <a:t>relationships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130" dirty="0">
                <a:latin typeface="Trebuchet MS"/>
                <a:cs typeface="Trebuchet MS"/>
              </a:rPr>
              <a:t>labeled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85" dirty="0">
                <a:latin typeface="Trebuchet MS"/>
                <a:cs typeface="Trebuchet MS"/>
              </a:rPr>
              <a:t>verb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phrases.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7988" y="2857500"/>
            <a:ext cx="5125212" cy="146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367" y="381127"/>
            <a:ext cx="7416800" cy="546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spc="35" dirty="0">
                <a:latin typeface="Trebuchet MS"/>
                <a:cs typeface="Trebuchet MS"/>
              </a:rPr>
              <a:t>Degree </a:t>
            </a:r>
            <a:r>
              <a:rPr sz="1800" b="1" spc="-40" dirty="0">
                <a:latin typeface="Trebuchet MS"/>
                <a:cs typeface="Trebuchet MS"/>
              </a:rPr>
              <a:t>of </a:t>
            </a:r>
            <a:r>
              <a:rPr sz="1800" b="1" spc="-20" dirty="0">
                <a:latin typeface="Trebuchet MS"/>
                <a:cs typeface="Trebuchet MS"/>
              </a:rPr>
              <a:t>the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  <a:p>
            <a:pPr marL="12700" marR="6350" algn="just">
              <a:lnSpc>
                <a:spcPct val="150000"/>
              </a:lnSpc>
              <a:spcBef>
                <a:spcPts val="1790"/>
              </a:spcBef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b="1" spc="-10" dirty="0">
                <a:latin typeface="Trebuchet MS"/>
                <a:cs typeface="Trebuchet MS"/>
              </a:rPr>
              <a:t>degree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number </a:t>
            </a:r>
            <a:r>
              <a:rPr sz="1800" spc="-100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entities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14" dirty="0">
                <a:latin typeface="Trebuchet MS"/>
                <a:cs typeface="Trebuchet MS"/>
              </a:rPr>
              <a:t>participate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25" dirty="0">
                <a:latin typeface="Trebuchet MS"/>
                <a:cs typeface="Trebuchet MS"/>
              </a:rPr>
              <a:t>that  </a:t>
            </a:r>
            <a:r>
              <a:rPr sz="1800" spc="-110" dirty="0">
                <a:latin typeface="Trebuchet MS"/>
                <a:cs typeface="Trebuchet MS"/>
              </a:rPr>
              <a:t>relationship. </a:t>
            </a: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three </a:t>
            </a:r>
            <a:r>
              <a:rPr sz="1800" spc="-60" dirty="0">
                <a:latin typeface="Trebuchet MS"/>
                <a:cs typeface="Trebuchet MS"/>
              </a:rPr>
              <a:t>most common </a:t>
            </a:r>
            <a:r>
              <a:rPr sz="1800" spc="-90" dirty="0">
                <a:latin typeface="Trebuchet MS"/>
                <a:cs typeface="Trebuchet MS"/>
              </a:rPr>
              <a:t>relationships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70" dirty="0">
                <a:latin typeface="Trebuchet MS"/>
                <a:cs typeface="Trebuchet MS"/>
              </a:rPr>
              <a:t>ERD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80" dirty="0">
                <a:latin typeface="Trebuchet MS"/>
                <a:cs typeface="Trebuchet MS"/>
              </a:rPr>
              <a:t>unary </a:t>
            </a:r>
            <a:r>
              <a:rPr sz="1800" spc="-100" dirty="0">
                <a:latin typeface="Trebuchet MS"/>
                <a:cs typeface="Trebuchet MS"/>
              </a:rPr>
              <a:t>(degree  </a:t>
            </a:r>
            <a:r>
              <a:rPr sz="1800" spc="-105" dirty="0">
                <a:latin typeface="Trebuchet MS"/>
                <a:cs typeface="Trebuchet MS"/>
              </a:rPr>
              <a:t>one), </a:t>
            </a:r>
            <a:r>
              <a:rPr sz="1800" spc="-90" dirty="0">
                <a:latin typeface="Trebuchet MS"/>
                <a:cs typeface="Trebuchet MS"/>
              </a:rPr>
              <a:t>binary </a:t>
            </a:r>
            <a:r>
              <a:rPr sz="1800" spc="-100" dirty="0">
                <a:latin typeface="Trebuchet MS"/>
                <a:cs typeface="Trebuchet MS"/>
              </a:rPr>
              <a:t>(degree </a:t>
            </a:r>
            <a:r>
              <a:rPr sz="1800" spc="-105" dirty="0">
                <a:latin typeface="Trebuchet MS"/>
                <a:cs typeface="Trebuchet MS"/>
              </a:rPr>
              <a:t>two),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ternary </a:t>
            </a:r>
            <a:r>
              <a:rPr sz="1800" spc="-100" dirty="0">
                <a:latin typeface="Trebuchet MS"/>
                <a:cs typeface="Trebuchet MS"/>
              </a:rPr>
              <a:t>(degree </a:t>
            </a:r>
            <a:r>
              <a:rPr sz="1800" spc="-120" dirty="0">
                <a:latin typeface="Trebuchet MS"/>
                <a:cs typeface="Trebuchet MS"/>
              </a:rPr>
              <a:t>three). </a:t>
            </a:r>
            <a:r>
              <a:rPr sz="1800" spc="-90" dirty="0">
                <a:latin typeface="Trebuchet MS"/>
                <a:cs typeface="Trebuchet MS"/>
              </a:rPr>
              <a:t>Higher-degree  relationships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100" dirty="0">
                <a:latin typeface="Trebuchet MS"/>
                <a:cs typeface="Trebuchet MS"/>
              </a:rPr>
              <a:t>possible, </a:t>
            </a:r>
            <a:r>
              <a:rPr sz="1800" spc="-105" dirty="0">
                <a:latin typeface="Trebuchet MS"/>
                <a:cs typeface="Trebuchet MS"/>
              </a:rPr>
              <a:t>but </a:t>
            </a:r>
            <a:r>
              <a:rPr sz="1800" spc="-114" dirty="0">
                <a:latin typeface="Trebuchet MS"/>
                <a:cs typeface="Trebuchet MS"/>
              </a:rPr>
              <a:t>they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5" dirty="0">
                <a:latin typeface="Trebuchet MS"/>
                <a:cs typeface="Trebuchet MS"/>
              </a:rPr>
              <a:t>rarely </a:t>
            </a:r>
            <a:r>
              <a:rPr sz="1800" spc="-85" dirty="0">
                <a:latin typeface="Trebuchet MS"/>
                <a:cs typeface="Trebuchet MS"/>
              </a:rPr>
              <a:t>encountered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20" dirty="0">
                <a:latin typeface="Trebuchet MS"/>
                <a:cs typeface="Trebuchet MS"/>
              </a:rPr>
              <a:t>practice, </a:t>
            </a:r>
            <a:r>
              <a:rPr sz="1800" spc="-10" dirty="0">
                <a:latin typeface="Trebuchet MS"/>
                <a:cs typeface="Trebuchet MS"/>
              </a:rPr>
              <a:t>so </a:t>
            </a:r>
            <a:r>
              <a:rPr sz="1800" spc="-120" dirty="0">
                <a:latin typeface="Trebuchet MS"/>
                <a:cs typeface="Trebuchet MS"/>
              </a:rPr>
              <a:t>we  </a:t>
            </a:r>
            <a:r>
              <a:rPr sz="1800" spc="-80" dirty="0">
                <a:latin typeface="Trebuchet MS"/>
                <a:cs typeface="Trebuchet MS"/>
              </a:rPr>
              <a:t>restrict </a:t>
            </a:r>
            <a:r>
              <a:rPr sz="1800" spc="-15" dirty="0">
                <a:latin typeface="Trebuchet MS"/>
                <a:cs typeface="Trebuchet MS"/>
              </a:rPr>
              <a:t>our </a:t>
            </a:r>
            <a:r>
              <a:rPr sz="1800" spc="-70" dirty="0">
                <a:latin typeface="Trebuchet MS"/>
                <a:cs typeface="Trebuchet MS"/>
              </a:rPr>
              <a:t>discussion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these three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cases.</a:t>
            </a:r>
            <a:endParaRPr sz="1800">
              <a:latin typeface="Trebuchet MS"/>
              <a:cs typeface="Trebuchet MS"/>
            </a:endParaRPr>
          </a:p>
          <a:p>
            <a:pPr marL="161925" indent="-149860" algn="just">
              <a:lnSpc>
                <a:spcPct val="100000"/>
              </a:lnSpc>
              <a:spcBef>
                <a:spcPts val="1080"/>
              </a:spcBef>
              <a:buChar char="-"/>
              <a:tabLst>
                <a:tab pos="162560" algn="l"/>
              </a:tabLst>
            </a:pPr>
            <a:r>
              <a:rPr sz="1800" b="1" i="1" spc="-30" dirty="0">
                <a:latin typeface="Trebuchet MS"/>
                <a:cs typeface="Trebuchet MS"/>
              </a:rPr>
              <a:t>Unary </a:t>
            </a:r>
            <a:r>
              <a:rPr sz="1800" b="1" i="1" spc="-85" dirty="0">
                <a:latin typeface="Trebuchet MS"/>
                <a:cs typeface="Trebuchet MS"/>
              </a:rPr>
              <a:t>Relationship. </a:t>
            </a:r>
            <a:r>
              <a:rPr sz="1800" spc="-10" dirty="0">
                <a:latin typeface="Trebuchet MS"/>
                <a:cs typeface="Trebuchet MS"/>
              </a:rPr>
              <a:t>Also </a:t>
            </a:r>
            <a:r>
              <a:rPr sz="1800" spc="-130" dirty="0">
                <a:latin typeface="Trebuchet MS"/>
                <a:cs typeface="Trebuchet MS"/>
              </a:rPr>
              <a:t>called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recursive </a:t>
            </a:r>
            <a:r>
              <a:rPr sz="1800" spc="-110" dirty="0">
                <a:latin typeface="Trebuchet MS"/>
                <a:cs typeface="Trebuchet MS"/>
              </a:rPr>
              <a:t>relationship,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unary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relationship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10" dirty="0">
                <a:latin typeface="Trebuchet MS"/>
                <a:cs typeface="Trebuchet MS"/>
              </a:rPr>
              <a:t>between </a:t>
            </a:r>
            <a:r>
              <a:rPr sz="1800" spc="-105" dirty="0">
                <a:latin typeface="Trebuchet MS"/>
                <a:cs typeface="Trebuchet MS"/>
              </a:rPr>
              <a:t>the instances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one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entity.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  <a:buChar char="-"/>
              <a:tabLst>
                <a:tab pos="252095" algn="l"/>
              </a:tabLst>
            </a:pPr>
            <a:r>
              <a:rPr sz="1800" b="1" i="1" spc="-60" dirty="0">
                <a:latin typeface="Trebuchet MS"/>
                <a:cs typeface="Trebuchet MS"/>
              </a:rPr>
              <a:t>Binary </a:t>
            </a:r>
            <a:r>
              <a:rPr sz="1800" b="1" i="1" spc="-85" dirty="0">
                <a:latin typeface="Trebuchet MS"/>
                <a:cs typeface="Trebuchet MS"/>
              </a:rPr>
              <a:t>Relationship.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binary relationship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110" dirty="0">
                <a:latin typeface="Trebuchet MS"/>
                <a:cs typeface="Trebuchet MS"/>
              </a:rPr>
              <a:t>between  </a:t>
            </a:r>
            <a:r>
              <a:rPr sz="1800" spc="-100" dirty="0">
                <a:latin typeface="Trebuchet MS"/>
                <a:cs typeface="Trebuchet MS"/>
              </a:rPr>
              <a:t>instances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two </a:t>
            </a:r>
            <a:r>
              <a:rPr sz="1800" spc="-105" dirty="0">
                <a:latin typeface="Trebuchet MS"/>
                <a:cs typeface="Trebuchet MS"/>
              </a:rPr>
              <a:t>entities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0" dirty="0">
                <a:latin typeface="Trebuchet MS"/>
                <a:cs typeface="Trebuchet MS"/>
              </a:rPr>
              <a:t>most </a:t>
            </a:r>
            <a:r>
              <a:rPr sz="1800" spc="-65" dirty="0">
                <a:latin typeface="Trebuchet MS"/>
                <a:cs typeface="Trebuchet MS"/>
              </a:rPr>
              <a:t>common </a:t>
            </a:r>
            <a:r>
              <a:rPr sz="1800" spc="-110" dirty="0">
                <a:latin typeface="Trebuchet MS"/>
                <a:cs typeface="Trebuchet MS"/>
              </a:rPr>
              <a:t>type </a:t>
            </a:r>
            <a:r>
              <a:rPr sz="1800" spc="-95" dirty="0">
                <a:latin typeface="Trebuchet MS"/>
                <a:cs typeface="Trebuchet MS"/>
              </a:rPr>
              <a:t>of relationship  </a:t>
            </a:r>
            <a:r>
              <a:rPr sz="1800" spc="-85" dirty="0">
                <a:latin typeface="Trebuchet MS"/>
                <a:cs typeface="Trebuchet MS"/>
              </a:rPr>
              <a:t>encountered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40" dirty="0">
                <a:latin typeface="Trebuchet MS"/>
                <a:cs typeface="Trebuchet MS"/>
              </a:rPr>
              <a:t>data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modeling.</a:t>
            </a:r>
            <a:endParaRPr sz="1800">
              <a:latin typeface="Trebuchet MS"/>
              <a:cs typeface="Trebuchet MS"/>
            </a:endParaRPr>
          </a:p>
          <a:p>
            <a:pPr marL="12700" marR="6985" algn="just">
              <a:lnSpc>
                <a:spcPct val="150000"/>
              </a:lnSpc>
              <a:buChar char="-"/>
              <a:tabLst>
                <a:tab pos="182245" algn="l"/>
              </a:tabLst>
            </a:pPr>
            <a:r>
              <a:rPr sz="1800" b="1" i="1" spc="-125" dirty="0">
                <a:latin typeface="Trebuchet MS"/>
                <a:cs typeface="Trebuchet MS"/>
              </a:rPr>
              <a:t>Ternary </a:t>
            </a:r>
            <a:r>
              <a:rPr sz="1800" b="1" i="1" spc="-85" dirty="0">
                <a:latin typeface="Trebuchet MS"/>
                <a:cs typeface="Trebuchet MS"/>
              </a:rPr>
              <a:t>Relationship.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ternary </a:t>
            </a:r>
            <a:r>
              <a:rPr sz="1800" spc="-95" dirty="0">
                <a:latin typeface="Trebuchet MS"/>
                <a:cs typeface="Trebuchet MS"/>
              </a:rPr>
              <a:t>relationship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simultaneous relationship  </a:t>
            </a:r>
            <a:r>
              <a:rPr sz="1800" spc="-100" dirty="0">
                <a:latin typeface="Trebuchet MS"/>
                <a:cs typeface="Trebuchet MS"/>
              </a:rPr>
              <a:t>among instances </a:t>
            </a:r>
            <a:r>
              <a:rPr sz="1800" spc="-95" dirty="0">
                <a:latin typeface="Trebuchet MS"/>
                <a:cs typeface="Trebuchet MS"/>
              </a:rPr>
              <a:t>of three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entities.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9</a:t>
            </a:fld>
            <a:endParaRPr spc="-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1944</Words>
  <Application>Microsoft Office PowerPoint</Application>
  <PresentationFormat>On-screen Show (4:3)</PresentationFormat>
  <Paragraphs>177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Concepts of ERD</vt:lpstr>
      <vt:lpstr>Representation of an Entity</vt:lpstr>
      <vt:lpstr>PowerPoint Presentation</vt:lpstr>
      <vt:lpstr>Type of Attributes</vt:lpstr>
      <vt:lpstr>PowerPoint Presentation</vt:lpstr>
      <vt:lpstr>Entity-Set and Keys</vt:lpstr>
      <vt:lpstr>PowerPoint Presentation</vt:lpstr>
      <vt:lpstr>PowerPoint Presentation</vt:lpstr>
      <vt:lpstr>PowerPoint Presentation</vt:lpstr>
      <vt:lpstr>PowerPoint Presentation</vt:lpstr>
      <vt:lpstr>E-R Diagram Components</vt:lpstr>
      <vt:lpstr>ER Diagram Representation</vt:lpstr>
      <vt:lpstr>PowerPoint Presentation</vt:lpstr>
      <vt:lpstr>Multivalued attributes are depicted by double ellipse.</vt:lpstr>
      <vt:lpstr>PowerPoint Presentation</vt:lpstr>
      <vt:lpstr>One-to-one relationship</vt:lpstr>
      <vt:lpstr>One-to-many relationship</vt:lpstr>
      <vt:lpstr>PowerPoint Presentation</vt:lpstr>
      <vt:lpstr>Participation Constraints</vt:lpstr>
      <vt:lpstr>Generalization</vt:lpstr>
      <vt:lpstr>Specialization</vt:lpstr>
      <vt:lpstr>Logical Data Model (LDM)</vt:lpstr>
      <vt:lpstr>One to Many (1:N) Unary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1</dc:title>
  <dc:creator>admin</dc:creator>
  <cp:lastModifiedBy>LENOVO</cp:lastModifiedBy>
  <cp:revision>14</cp:revision>
  <dcterms:created xsi:type="dcterms:W3CDTF">2023-10-12T12:53:06Z</dcterms:created>
  <dcterms:modified xsi:type="dcterms:W3CDTF">2023-10-24T06:39:10Z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</Properties>
</file>