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709" r:id="rId2"/>
    <p:sldId id="718" r:id="rId3"/>
    <p:sldId id="723" r:id="rId4"/>
    <p:sldId id="714" r:id="rId5"/>
    <p:sldId id="724" r:id="rId6"/>
    <p:sldId id="719" r:id="rId7"/>
    <p:sldId id="720" r:id="rId8"/>
    <p:sldId id="721" r:id="rId9"/>
    <p:sldId id="722" r:id="rId10"/>
  </p:sldIdLst>
  <p:sldSz cx="9144000" cy="6858000" type="screen4x3"/>
  <p:notesSz cx="7315200" cy="9601200"/>
  <p:custDataLst>
    <p:tags r:id="rId13"/>
  </p:custDataLst>
  <p:defaultTextStyle>
    <a:defPPr>
      <a:defRPr lang="de-CH"/>
    </a:defPPr>
    <a:lvl1pPr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-523">
          <p15:clr>
            <a:srgbClr val="A4A3A4"/>
          </p15:clr>
        </p15:guide>
        <p15:guide id="2" orient="horz" pos="142">
          <p15:clr>
            <a:srgbClr val="A4A3A4"/>
          </p15:clr>
        </p15:guide>
        <p15:guide id="3" orient="horz" pos="1003">
          <p15:clr>
            <a:srgbClr val="A4A3A4"/>
          </p15:clr>
        </p15:guide>
        <p15:guide id="4" orient="horz" pos="2409">
          <p15:clr>
            <a:srgbClr val="A4A3A4"/>
          </p15:clr>
        </p15:guide>
        <p15:guide id="5" orient="horz" pos="3906">
          <p15:clr>
            <a:srgbClr val="A4A3A4"/>
          </p15:clr>
        </p15:guide>
        <p15:guide id="6" orient="horz" pos="2500">
          <p15:clr>
            <a:srgbClr val="A4A3A4"/>
          </p15:clr>
        </p15:guide>
        <p15:guide id="7" orient="horz" pos="232">
          <p15:clr>
            <a:srgbClr val="A4A3A4"/>
          </p15:clr>
        </p15:guide>
        <p15:guide id="8" pos="839">
          <p15:clr>
            <a:srgbClr val="A4A3A4"/>
          </p15:clr>
        </p15:guide>
        <p15:guide id="9" pos="5624">
          <p15:clr>
            <a:srgbClr val="A4A3A4"/>
          </p15:clr>
        </p15:guide>
        <p15:guide id="10" pos="4830">
          <p15:clr>
            <a:srgbClr val="A4A3A4"/>
          </p15:clr>
        </p15:guide>
        <p15:guide id="11" pos="2835">
          <p15:clr>
            <a:srgbClr val="A4A3A4"/>
          </p15:clr>
        </p15:guide>
        <p15:guide id="12" pos="2925">
          <p15:clr>
            <a:srgbClr val="A4A3A4"/>
          </p15:clr>
        </p15:guide>
        <p15:guide id="13" pos="930">
          <p15:clr>
            <a:srgbClr val="A4A3A4"/>
          </p15:clr>
        </p15:guide>
        <p15:guide id="14" pos="1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2" userDrawn="1">
          <p15:clr>
            <a:srgbClr val="A4A3A4"/>
          </p15:clr>
        </p15:guide>
        <p15:guide id="2" orient="horz" pos="5740" userDrawn="1">
          <p15:clr>
            <a:srgbClr val="A4A3A4"/>
          </p15:clr>
        </p15:guide>
        <p15:guide id="3" orient="horz" pos="333" userDrawn="1">
          <p15:clr>
            <a:srgbClr val="A4A3A4"/>
          </p15:clr>
        </p15:guide>
        <p15:guide id="4" pos="493" userDrawn="1">
          <p15:clr>
            <a:srgbClr val="A4A3A4"/>
          </p15:clr>
        </p15:guide>
        <p15:guide id="5" pos="436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000"/>
    <a:srgbClr val="060000"/>
    <a:srgbClr val="050000"/>
    <a:srgbClr val="040000"/>
    <a:srgbClr val="030000"/>
    <a:srgbClr val="020000"/>
    <a:srgbClr val="01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8" autoAdjust="0"/>
  </p:normalViewPr>
  <p:slideViewPr>
    <p:cSldViewPr snapToGrid="0">
      <p:cViewPr varScale="1">
        <p:scale>
          <a:sx n="103" d="100"/>
          <a:sy n="103" d="100"/>
        </p:scale>
        <p:origin x="278" y="86"/>
      </p:cViewPr>
      <p:guideLst>
        <p:guide orient="horz" pos="-523"/>
        <p:guide orient="horz" pos="142"/>
        <p:guide orient="horz" pos="1003"/>
        <p:guide orient="horz" pos="2409"/>
        <p:guide orient="horz" pos="3906"/>
        <p:guide orient="horz" pos="2500"/>
        <p:guide orient="horz" pos="232"/>
        <p:guide pos="839"/>
        <p:guide pos="5624"/>
        <p:guide pos="4830"/>
        <p:guide pos="2835"/>
        <p:guide pos="2925"/>
        <p:guide pos="930"/>
        <p:guide pos="1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2256" y="-108"/>
      </p:cViewPr>
      <p:guideLst>
        <p:guide orient="horz" pos="3092"/>
        <p:guide orient="horz" pos="5740"/>
        <p:guide orient="horz" pos="333"/>
        <p:guide pos="493"/>
        <p:guide pos="436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717" cy="47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9" tIns="47764" rIns="95529" bIns="47764" numCol="1" anchor="t" anchorCtr="0" compatLnSpc="1">
            <a:prstTxWarp prst="textNoShape">
              <a:avLst/>
            </a:prstTxWarp>
          </a:bodyPr>
          <a:lstStyle>
            <a:lvl1pPr algn="l" defTabSz="955675" eaLnBrk="1" hangingPunct="1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483" y="0"/>
            <a:ext cx="3170717" cy="47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9" tIns="47764" rIns="95529" bIns="47764" numCol="1" anchor="t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2138"/>
            <a:ext cx="3170717" cy="47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9" tIns="47764" rIns="95529" bIns="47764" numCol="1" anchor="b" anchorCtr="0" compatLnSpc="1">
            <a:prstTxWarp prst="textNoShape">
              <a:avLst/>
            </a:prstTxWarp>
          </a:bodyPr>
          <a:lstStyle>
            <a:lvl1pPr algn="l" defTabSz="955675" eaLnBrk="1" hangingPunct="1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483" y="9122138"/>
            <a:ext cx="3170717" cy="47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9" tIns="47764" rIns="95529" bIns="47764" numCol="1" anchor="b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5BAB652-A7AF-4853-8CD1-66D5AF148934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056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82429" y="271776"/>
            <a:ext cx="3170717" cy="257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55675" eaLnBrk="1" hangingPunct="1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1688" y="271776"/>
            <a:ext cx="2970839" cy="257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3788" y="542925"/>
            <a:ext cx="5508625" cy="4132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82429" y="4908850"/>
            <a:ext cx="6131307" cy="4204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Click to edit Master text styles</a:t>
            </a:r>
          </a:p>
          <a:p>
            <a:pPr lvl="1"/>
            <a:r>
              <a:rPr lang="de-CH" noProof="0" smtClean="0"/>
              <a:t>Second level</a:t>
            </a:r>
          </a:p>
          <a:p>
            <a:pPr lvl="2"/>
            <a:r>
              <a:rPr lang="de-CH" noProof="0" smtClean="0"/>
              <a:t>Third level</a:t>
            </a:r>
          </a:p>
          <a:p>
            <a:pPr lvl="3"/>
            <a:r>
              <a:rPr lang="de-CH" noProof="0" smtClean="0"/>
              <a:t>Fourth level</a:t>
            </a:r>
          </a:p>
          <a:p>
            <a:pPr lvl="4"/>
            <a:r>
              <a:rPr lang="de-CH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82429" y="9112926"/>
            <a:ext cx="3170717" cy="265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55675" eaLnBrk="1" hangingPunct="1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273" y="9122139"/>
            <a:ext cx="2974255" cy="265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6DF9D1C-A3E0-464A-9735-A737ED6BB1B2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86320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110000"/>
      </a:lnSpc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lnSpc>
        <a:spcPct val="110000"/>
      </a:lnSpc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lnSpc>
        <a:spcPct val="110000"/>
      </a:lnSpc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lnSpc>
        <a:spcPct val="110000"/>
      </a:lnSpc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lnSpc>
        <a:spcPct val="110000"/>
      </a:lnSpc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B33DC2-7454-431D-8320-22862F755645}" type="slidenum">
              <a:rPr lang="de-CH" smtClean="0"/>
              <a:pPr/>
              <a:t>1</a:t>
            </a:fld>
            <a:endParaRPr lang="de-CH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21696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60"/>
          <p:cNvSpPr>
            <a:spLocks noChangeArrowheads="1"/>
          </p:cNvSpPr>
          <p:nvPr/>
        </p:nvSpPr>
        <p:spPr bwMode="auto">
          <a:xfrm>
            <a:off x="215900" y="223838"/>
            <a:ext cx="8712200" cy="59769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5" name="shpGridNormal" hidden="1"/>
          <p:cNvGrpSpPr>
            <a:grpSpLocks/>
          </p:cNvGrpSpPr>
          <p:nvPr/>
        </p:nvGrpSpPr>
        <p:grpSpPr bwMode="auto">
          <a:xfrm>
            <a:off x="325438" y="434975"/>
            <a:ext cx="8496300" cy="5983288"/>
            <a:chOff x="292" y="389"/>
            <a:chExt cx="7611" cy="5361"/>
          </a:xfrm>
        </p:grpSpPr>
        <p:sp>
          <p:nvSpPr>
            <p:cNvPr id="6" name="Rectangle 205" hidden="1"/>
            <p:cNvSpPr>
              <a:spLocks noChangeArrowheads="1"/>
            </p:cNvSpPr>
            <p:nvPr userDrawn="1"/>
          </p:nvSpPr>
          <p:spPr bwMode="auto">
            <a:xfrm>
              <a:off x="292" y="389"/>
              <a:ext cx="7610" cy="5361"/>
            </a:xfrm>
            <a:prstGeom prst="rect">
              <a:avLst/>
            </a:prstGeom>
            <a:noFill/>
            <a:ln w="19050">
              <a:solidFill>
                <a:srgbClr val="8BA2B2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l" defTabSz="642938" eaLnBrk="1" hangingPunct="1">
                <a:defRPr/>
              </a:pPr>
              <a:endParaRPr lang="en-GB" sz="1700" dirty="0">
                <a:solidFill>
                  <a:schemeClr val="tx1"/>
                </a:solidFill>
              </a:endParaRPr>
            </a:p>
          </p:txBody>
        </p:sp>
        <p:sp>
          <p:nvSpPr>
            <p:cNvPr id="7" name="Line 206" hidden="1"/>
            <p:cNvSpPr>
              <a:spLocks noChangeShapeType="1"/>
            </p:cNvSpPr>
            <p:nvPr userDrawn="1"/>
          </p:nvSpPr>
          <p:spPr bwMode="auto">
            <a:xfrm>
              <a:off x="310" y="927"/>
              <a:ext cx="756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Line 207" hidden="1"/>
            <p:cNvSpPr>
              <a:spLocks noChangeShapeType="1"/>
            </p:cNvSpPr>
            <p:nvPr userDrawn="1"/>
          </p:nvSpPr>
          <p:spPr bwMode="auto">
            <a:xfrm>
              <a:off x="310" y="1460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Line 208" hidden="1"/>
            <p:cNvSpPr>
              <a:spLocks noChangeShapeType="1"/>
            </p:cNvSpPr>
            <p:nvPr userDrawn="1"/>
          </p:nvSpPr>
          <p:spPr bwMode="auto">
            <a:xfrm>
              <a:off x="310" y="2002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" name="Line 209" hidden="1"/>
            <p:cNvSpPr>
              <a:spLocks noChangeShapeType="1"/>
            </p:cNvSpPr>
            <p:nvPr userDrawn="1"/>
          </p:nvSpPr>
          <p:spPr bwMode="auto">
            <a:xfrm>
              <a:off x="310" y="2531"/>
              <a:ext cx="7584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" name="Line 210" hidden="1"/>
            <p:cNvSpPr>
              <a:spLocks noChangeShapeType="1"/>
            </p:cNvSpPr>
            <p:nvPr userDrawn="1"/>
          </p:nvSpPr>
          <p:spPr bwMode="auto">
            <a:xfrm>
              <a:off x="310" y="3067"/>
              <a:ext cx="7587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Line 211" hidden="1"/>
            <p:cNvSpPr>
              <a:spLocks noChangeShapeType="1"/>
            </p:cNvSpPr>
            <p:nvPr userDrawn="1"/>
          </p:nvSpPr>
          <p:spPr bwMode="auto">
            <a:xfrm>
              <a:off x="310" y="3604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" name="Line 212" hidden="1"/>
            <p:cNvSpPr>
              <a:spLocks noChangeShapeType="1"/>
            </p:cNvSpPr>
            <p:nvPr userDrawn="1"/>
          </p:nvSpPr>
          <p:spPr bwMode="auto">
            <a:xfrm>
              <a:off x="310" y="4144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" name="Line 213" hidden="1"/>
            <p:cNvSpPr>
              <a:spLocks noChangeShapeType="1"/>
            </p:cNvSpPr>
            <p:nvPr userDrawn="1"/>
          </p:nvSpPr>
          <p:spPr bwMode="auto">
            <a:xfrm>
              <a:off x="293" y="4679"/>
              <a:ext cx="7601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Line 214" hidden="1"/>
            <p:cNvSpPr>
              <a:spLocks noChangeShapeType="1"/>
            </p:cNvSpPr>
            <p:nvPr userDrawn="1"/>
          </p:nvSpPr>
          <p:spPr bwMode="auto">
            <a:xfrm>
              <a:off x="293" y="5217"/>
              <a:ext cx="7604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" name="Line 215" hidden="1"/>
            <p:cNvSpPr>
              <a:spLocks noChangeShapeType="1"/>
            </p:cNvSpPr>
            <p:nvPr userDrawn="1"/>
          </p:nvSpPr>
          <p:spPr bwMode="auto">
            <a:xfrm>
              <a:off x="1280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" name="Line 216" hidden="1"/>
            <p:cNvSpPr>
              <a:spLocks noChangeShapeType="1"/>
            </p:cNvSpPr>
            <p:nvPr userDrawn="1"/>
          </p:nvSpPr>
          <p:spPr bwMode="auto">
            <a:xfrm>
              <a:off x="139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" name="Line 217" hidden="1"/>
            <p:cNvSpPr>
              <a:spLocks noChangeShapeType="1"/>
            </p:cNvSpPr>
            <p:nvPr userDrawn="1"/>
          </p:nvSpPr>
          <p:spPr bwMode="auto">
            <a:xfrm>
              <a:off x="2382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9" name="Line 218" hidden="1"/>
            <p:cNvSpPr>
              <a:spLocks noChangeShapeType="1"/>
            </p:cNvSpPr>
            <p:nvPr userDrawn="1"/>
          </p:nvSpPr>
          <p:spPr bwMode="auto">
            <a:xfrm>
              <a:off x="2498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20" name="Group 219" hidden="1"/>
            <p:cNvGrpSpPr>
              <a:grpSpLocks/>
            </p:cNvGrpSpPr>
            <p:nvPr userDrawn="1"/>
          </p:nvGrpSpPr>
          <p:grpSpPr bwMode="auto">
            <a:xfrm>
              <a:off x="3485" y="390"/>
              <a:ext cx="112" cy="5354"/>
              <a:chOff x="3485" y="390"/>
              <a:chExt cx="112" cy="5354"/>
            </a:xfrm>
          </p:grpSpPr>
          <p:sp>
            <p:nvSpPr>
              <p:cNvPr id="32" name="Line 220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" name="Line 221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21" name="Line 222" hidden="1"/>
            <p:cNvSpPr>
              <a:spLocks noChangeShapeType="1"/>
            </p:cNvSpPr>
            <p:nvPr userDrawn="1"/>
          </p:nvSpPr>
          <p:spPr bwMode="auto">
            <a:xfrm>
              <a:off x="409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22" name="Group 223" hidden="1"/>
            <p:cNvGrpSpPr>
              <a:grpSpLocks/>
            </p:cNvGrpSpPr>
            <p:nvPr userDrawn="1"/>
          </p:nvGrpSpPr>
          <p:grpSpPr bwMode="auto">
            <a:xfrm>
              <a:off x="4592" y="390"/>
              <a:ext cx="114" cy="5354"/>
              <a:chOff x="4592" y="390"/>
              <a:chExt cx="114" cy="5354"/>
            </a:xfrm>
          </p:grpSpPr>
          <p:sp>
            <p:nvSpPr>
              <p:cNvPr id="30" name="Line 224" hidden="1"/>
              <p:cNvSpPr>
                <a:spLocks noChangeShapeType="1"/>
              </p:cNvSpPr>
              <p:nvPr userDrawn="1"/>
            </p:nvSpPr>
            <p:spPr bwMode="auto">
              <a:xfrm>
                <a:off x="4592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" name="Line 225" hidden="1"/>
              <p:cNvSpPr>
                <a:spLocks noChangeShapeType="1"/>
              </p:cNvSpPr>
              <p:nvPr userDrawn="1"/>
            </p:nvSpPr>
            <p:spPr bwMode="auto">
              <a:xfrm>
                <a:off x="4706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23" name="Line 226" hidden="1"/>
            <p:cNvSpPr>
              <a:spLocks noChangeShapeType="1"/>
            </p:cNvSpPr>
            <p:nvPr userDrawn="1"/>
          </p:nvSpPr>
          <p:spPr bwMode="auto">
            <a:xfrm>
              <a:off x="5696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" name="Line 227" hidden="1"/>
            <p:cNvSpPr>
              <a:spLocks noChangeShapeType="1"/>
            </p:cNvSpPr>
            <p:nvPr userDrawn="1"/>
          </p:nvSpPr>
          <p:spPr bwMode="auto">
            <a:xfrm>
              <a:off x="581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" name="Line 228" hidden="1"/>
            <p:cNvSpPr>
              <a:spLocks noChangeShapeType="1"/>
            </p:cNvSpPr>
            <p:nvPr userDrawn="1"/>
          </p:nvSpPr>
          <p:spPr bwMode="auto">
            <a:xfrm>
              <a:off x="6799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" name="Line 229" hidden="1"/>
            <p:cNvSpPr>
              <a:spLocks noChangeShapeType="1"/>
            </p:cNvSpPr>
            <p:nvPr userDrawn="1"/>
          </p:nvSpPr>
          <p:spPr bwMode="auto">
            <a:xfrm>
              <a:off x="691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27" name="Group 230" hidden="1"/>
            <p:cNvGrpSpPr>
              <a:grpSpLocks/>
            </p:cNvGrpSpPr>
            <p:nvPr userDrawn="1"/>
          </p:nvGrpSpPr>
          <p:grpSpPr bwMode="auto">
            <a:xfrm>
              <a:off x="4038" y="390"/>
              <a:ext cx="112" cy="5354"/>
              <a:chOff x="3485" y="390"/>
              <a:chExt cx="112" cy="5354"/>
            </a:xfrm>
          </p:grpSpPr>
          <p:sp>
            <p:nvSpPr>
              <p:cNvPr id="28" name="Line 231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" name="Line 232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pic>
        <p:nvPicPr>
          <p:cNvPr id="34" name="Picture 266" descr="ABB2logo 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30" name="Rectangle 34"/>
          <p:cNvSpPr>
            <a:spLocks noGrp="1" noChangeArrowheads="1"/>
          </p:cNvSpPr>
          <p:nvPr>
            <p:ph type="ctrTitle"/>
          </p:nvPr>
        </p:nvSpPr>
        <p:spPr>
          <a:xfrm>
            <a:off x="215900" y="4184650"/>
            <a:ext cx="8712200" cy="2016125"/>
          </a:xfrm>
        </p:spPr>
        <p:txBody>
          <a:bodyPr lIns="144000" tIns="0" rIns="0"/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GB"/>
              <a:t>Mastertitelformat bearbeiten</a:t>
            </a:r>
          </a:p>
        </p:txBody>
      </p:sp>
      <p:sp>
        <p:nvSpPr>
          <p:cNvPr id="4138" name="Rectangle 4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5900" y="3968750"/>
            <a:ext cx="8712200" cy="215900"/>
          </a:xfrm>
        </p:spPr>
        <p:txBody>
          <a:bodyPr lIns="169200"/>
          <a:lstStyle>
            <a:lvl1pPr marL="0" indent="0">
              <a:buFont typeface="Wingdings" pitchFamily="2" charset="2"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de-CH"/>
              <a:t>Master-Untertitelformat bearbeiten</a:t>
            </a:r>
          </a:p>
        </p:txBody>
      </p:sp>
      <p:sp>
        <p:nvSpPr>
          <p:cNvPr id="35" name="shpContentSlideFooter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945845E2-A1D1-4905-90B4-9D9002D00B76}" type="datetime4">
              <a:rPr lang="en-US"/>
              <a:pPr>
                <a:defRPr/>
              </a:pPr>
              <a:t>September 23, 2015</a:t>
            </a:fld>
            <a:r>
              <a:rPr lang="en-US"/>
              <a:t> | Slide </a:t>
            </a:r>
            <a:fld id="{B35CE408-91B0-40C9-9E53-9F5D5A5FAF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69A36598-7602-494D-A4E3-FE8187CBCF62}" type="datetime4">
              <a:rPr lang="en-US"/>
              <a:pPr>
                <a:defRPr/>
              </a:pPr>
              <a:t>September 23, 2015</a:t>
            </a:fld>
            <a:r>
              <a:rPr lang="en-US"/>
              <a:t> | Slide </a:t>
            </a:r>
            <a:fld id="{21766037-873C-46B2-8EE8-1ED023DFC6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200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200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69A36598-7602-494D-A4E3-FE8187CBCF62}" type="datetime4">
              <a:rPr lang="en-US"/>
              <a:pPr>
                <a:defRPr/>
              </a:pPr>
              <a:t>September 23, 2015</a:t>
            </a:fld>
            <a:r>
              <a:rPr lang="en-US"/>
              <a:t> | Slide </a:t>
            </a:r>
            <a:fld id="{3B14E50C-4ABB-48A2-9029-A439F7CAB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6375" y="1592263"/>
            <a:ext cx="3019425" cy="460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592263"/>
            <a:ext cx="3019425" cy="460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69A36598-7602-494D-A4E3-FE8187CBCF62}" type="datetime4">
              <a:rPr lang="en-US"/>
              <a:pPr>
                <a:defRPr/>
              </a:pPr>
              <a:t>September 23, 2015</a:t>
            </a:fld>
            <a:r>
              <a:rPr lang="en-US"/>
              <a:t> | Slide </a:t>
            </a:r>
            <a:fld id="{4EBF2B37-D766-4F6C-BF9E-F9C75395CF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69A36598-7602-494D-A4E3-FE8187CBCF62}" type="datetime4">
              <a:rPr lang="en-US"/>
              <a:pPr>
                <a:defRPr/>
              </a:pPr>
              <a:t>September 23, 2015</a:t>
            </a:fld>
            <a:r>
              <a:rPr lang="en-US"/>
              <a:t> | Slide </a:t>
            </a:r>
            <a:fld id="{4CF7A50A-6CFD-4456-95D1-B3F605BFA5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69A36598-7602-494D-A4E3-FE8187CBCF62}" type="datetime4">
              <a:rPr lang="en-US"/>
              <a:pPr>
                <a:defRPr/>
              </a:pPr>
              <a:t>September 23, 2015</a:t>
            </a:fld>
            <a:r>
              <a:rPr lang="en-US"/>
              <a:t> | Slide </a:t>
            </a:r>
            <a:fld id="{3E18FAFE-CDF2-4C76-878E-2D14E4A843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6375" y="1592263"/>
            <a:ext cx="3019425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92263"/>
            <a:ext cx="3019425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69A36598-7602-494D-A4E3-FE8187CBCF62}" type="datetime4">
              <a:rPr lang="en-US"/>
              <a:pPr>
                <a:defRPr/>
              </a:pPr>
              <a:t>September 23, 2015</a:t>
            </a:fld>
            <a:r>
              <a:rPr lang="en-US"/>
              <a:t> | Slide </a:t>
            </a:r>
            <a:fld id="{64FCDFD2-04AC-4A7F-AF29-6198294D29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69A36598-7602-494D-A4E3-FE8187CBCF62}" type="datetime4">
              <a:rPr lang="en-US"/>
              <a:pPr>
                <a:defRPr/>
              </a:pPr>
              <a:t>September 23, 2015</a:t>
            </a:fld>
            <a:r>
              <a:rPr lang="en-US"/>
              <a:t> | Slide </a:t>
            </a:r>
            <a:fld id="{AAD171EF-DE29-4248-A300-A5072BB1D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69A36598-7602-494D-A4E3-FE8187CBCF62}" type="datetime4">
              <a:rPr lang="en-US"/>
              <a:pPr>
                <a:defRPr/>
              </a:pPr>
              <a:t>September 23, 2015</a:t>
            </a:fld>
            <a:r>
              <a:rPr lang="en-US"/>
              <a:t> | Slide </a:t>
            </a:r>
            <a:fld id="{C8FDBE3E-5825-4738-B0EB-97C00D4204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69A36598-7602-494D-A4E3-FE8187CBCF62}" type="datetime4">
              <a:rPr lang="en-US"/>
              <a:pPr>
                <a:defRPr/>
              </a:pPr>
              <a:t>September 23, 2015</a:t>
            </a:fld>
            <a:r>
              <a:rPr lang="en-US"/>
              <a:t> | Slide </a:t>
            </a:r>
            <a:fld id="{AB12E8D6-3ECF-48AD-BD04-A0EF9C8A23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69A36598-7602-494D-A4E3-FE8187CBCF62}" type="datetime4">
              <a:rPr lang="en-US"/>
              <a:pPr>
                <a:defRPr/>
              </a:pPr>
              <a:t>September 23, 2015</a:t>
            </a:fld>
            <a:r>
              <a:rPr lang="en-US"/>
              <a:t> | Slide </a:t>
            </a:r>
            <a:fld id="{755C156B-B9B2-47DA-9FFF-D327350A0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69A36598-7602-494D-A4E3-FE8187CBCF62}" type="datetime4">
              <a:rPr lang="en-US"/>
              <a:pPr>
                <a:defRPr/>
              </a:pPr>
              <a:t>September 23, 2015</a:t>
            </a:fld>
            <a:r>
              <a:rPr lang="en-US"/>
              <a:t> | Slide </a:t>
            </a:r>
            <a:fld id="{82D2DBD3-2770-4576-AABA-63C678A4E0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200" tIns="313200" rIns="216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5123" name="Rectangle 7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6375" y="1592263"/>
            <a:ext cx="619125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grpSp>
        <p:nvGrpSpPr>
          <p:cNvPr id="5124" name="shpGridNormal" hidden="1"/>
          <p:cNvGrpSpPr>
            <a:grpSpLocks/>
          </p:cNvGrpSpPr>
          <p:nvPr/>
        </p:nvGrpSpPr>
        <p:grpSpPr bwMode="auto">
          <a:xfrm>
            <a:off x="325438" y="434975"/>
            <a:ext cx="8496300" cy="5983288"/>
            <a:chOff x="292" y="389"/>
            <a:chExt cx="7611" cy="5361"/>
          </a:xfrm>
        </p:grpSpPr>
        <p:sp>
          <p:nvSpPr>
            <p:cNvPr id="1259" name="Rectangle 235" hidden="1"/>
            <p:cNvSpPr>
              <a:spLocks noChangeArrowheads="1"/>
            </p:cNvSpPr>
            <p:nvPr userDrawn="1"/>
          </p:nvSpPr>
          <p:spPr bwMode="auto">
            <a:xfrm>
              <a:off x="292" y="389"/>
              <a:ext cx="7610" cy="5361"/>
            </a:xfrm>
            <a:prstGeom prst="rect">
              <a:avLst/>
            </a:prstGeom>
            <a:noFill/>
            <a:ln w="19050">
              <a:solidFill>
                <a:srgbClr val="8BA2B2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l" defTabSz="642938" eaLnBrk="1" hangingPunct="1">
                <a:defRPr/>
              </a:pPr>
              <a:endParaRPr lang="en-GB" sz="1700" dirty="0">
                <a:solidFill>
                  <a:schemeClr val="tx1"/>
                </a:solidFill>
              </a:endParaRPr>
            </a:p>
          </p:txBody>
        </p:sp>
        <p:sp>
          <p:nvSpPr>
            <p:cNvPr id="1260" name="Line 236" hidden="1"/>
            <p:cNvSpPr>
              <a:spLocks noChangeShapeType="1"/>
            </p:cNvSpPr>
            <p:nvPr userDrawn="1"/>
          </p:nvSpPr>
          <p:spPr bwMode="auto">
            <a:xfrm>
              <a:off x="310" y="927"/>
              <a:ext cx="756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61" name="Line 237" hidden="1"/>
            <p:cNvSpPr>
              <a:spLocks noChangeShapeType="1"/>
            </p:cNvSpPr>
            <p:nvPr userDrawn="1"/>
          </p:nvSpPr>
          <p:spPr bwMode="auto">
            <a:xfrm>
              <a:off x="310" y="1460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62" name="Line 238" hidden="1"/>
            <p:cNvSpPr>
              <a:spLocks noChangeShapeType="1"/>
            </p:cNvSpPr>
            <p:nvPr userDrawn="1"/>
          </p:nvSpPr>
          <p:spPr bwMode="auto">
            <a:xfrm>
              <a:off x="310" y="2002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63" name="Line 239" hidden="1"/>
            <p:cNvSpPr>
              <a:spLocks noChangeShapeType="1"/>
            </p:cNvSpPr>
            <p:nvPr userDrawn="1"/>
          </p:nvSpPr>
          <p:spPr bwMode="auto">
            <a:xfrm>
              <a:off x="310" y="2531"/>
              <a:ext cx="7584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64" name="Line 240" hidden="1"/>
            <p:cNvSpPr>
              <a:spLocks noChangeShapeType="1"/>
            </p:cNvSpPr>
            <p:nvPr userDrawn="1"/>
          </p:nvSpPr>
          <p:spPr bwMode="auto">
            <a:xfrm>
              <a:off x="310" y="3067"/>
              <a:ext cx="7587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65" name="Line 241" hidden="1"/>
            <p:cNvSpPr>
              <a:spLocks noChangeShapeType="1"/>
            </p:cNvSpPr>
            <p:nvPr userDrawn="1"/>
          </p:nvSpPr>
          <p:spPr bwMode="auto">
            <a:xfrm>
              <a:off x="310" y="3604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66" name="Line 242" hidden="1"/>
            <p:cNvSpPr>
              <a:spLocks noChangeShapeType="1"/>
            </p:cNvSpPr>
            <p:nvPr userDrawn="1"/>
          </p:nvSpPr>
          <p:spPr bwMode="auto">
            <a:xfrm>
              <a:off x="310" y="4144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67" name="Line 243" hidden="1"/>
            <p:cNvSpPr>
              <a:spLocks noChangeShapeType="1"/>
            </p:cNvSpPr>
            <p:nvPr userDrawn="1"/>
          </p:nvSpPr>
          <p:spPr bwMode="auto">
            <a:xfrm>
              <a:off x="293" y="4679"/>
              <a:ext cx="7601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68" name="Line 244" hidden="1"/>
            <p:cNvSpPr>
              <a:spLocks noChangeShapeType="1"/>
            </p:cNvSpPr>
            <p:nvPr userDrawn="1"/>
          </p:nvSpPr>
          <p:spPr bwMode="auto">
            <a:xfrm>
              <a:off x="293" y="5217"/>
              <a:ext cx="7604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69" name="Line 245" hidden="1"/>
            <p:cNvSpPr>
              <a:spLocks noChangeShapeType="1"/>
            </p:cNvSpPr>
            <p:nvPr userDrawn="1"/>
          </p:nvSpPr>
          <p:spPr bwMode="auto">
            <a:xfrm>
              <a:off x="1280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70" name="Line 246" hidden="1"/>
            <p:cNvSpPr>
              <a:spLocks noChangeShapeType="1"/>
            </p:cNvSpPr>
            <p:nvPr userDrawn="1"/>
          </p:nvSpPr>
          <p:spPr bwMode="auto">
            <a:xfrm>
              <a:off x="139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71" name="Line 247" hidden="1"/>
            <p:cNvSpPr>
              <a:spLocks noChangeShapeType="1"/>
            </p:cNvSpPr>
            <p:nvPr userDrawn="1"/>
          </p:nvSpPr>
          <p:spPr bwMode="auto">
            <a:xfrm>
              <a:off x="2382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72" name="Line 248" hidden="1"/>
            <p:cNvSpPr>
              <a:spLocks noChangeShapeType="1"/>
            </p:cNvSpPr>
            <p:nvPr userDrawn="1"/>
          </p:nvSpPr>
          <p:spPr bwMode="auto">
            <a:xfrm>
              <a:off x="2498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5141" name="Group 249" hidden="1"/>
            <p:cNvGrpSpPr>
              <a:grpSpLocks/>
            </p:cNvGrpSpPr>
            <p:nvPr userDrawn="1"/>
          </p:nvGrpSpPr>
          <p:grpSpPr bwMode="auto">
            <a:xfrm>
              <a:off x="3485" y="390"/>
              <a:ext cx="112" cy="5354"/>
              <a:chOff x="3485" y="390"/>
              <a:chExt cx="112" cy="5354"/>
            </a:xfrm>
          </p:grpSpPr>
          <p:sp>
            <p:nvSpPr>
              <p:cNvPr id="1274" name="Line 250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5" name="Line 251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1276" name="Line 252" hidden="1"/>
            <p:cNvSpPr>
              <a:spLocks noChangeShapeType="1"/>
            </p:cNvSpPr>
            <p:nvPr userDrawn="1"/>
          </p:nvSpPr>
          <p:spPr bwMode="auto">
            <a:xfrm>
              <a:off x="409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5143" name="Group 253" hidden="1"/>
            <p:cNvGrpSpPr>
              <a:grpSpLocks/>
            </p:cNvGrpSpPr>
            <p:nvPr userDrawn="1"/>
          </p:nvGrpSpPr>
          <p:grpSpPr bwMode="auto">
            <a:xfrm>
              <a:off x="4592" y="390"/>
              <a:ext cx="114" cy="5354"/>
              <a:chOff x="4592" y="390"/>
              <a:chExt cx="114" cy="5354"/>
            </a:xfrm>
          </p:grpSpPr>
          <p:sp>
            <p:nvSpPr>
              <p:cNvPr id="1278" name="Line 254" hidden="1"/>
              <p:cNvSpPr>
                <a:spLocks noChangeShapeType="1"/>
              </p:cNvSpPr>
              <p:nvPr userDrawn="1"/>
            </p:nvSpPr>
            <p:spPr bwMode="auto">
              <a:xfrm>
                <a:off x="4592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79" name="Line 255" hidden="1"/>
              <p:cNvSpPr>
                <a:spLocks noChangeShapeType="1"/>
              </p:cNvSpPr>
              <p:nvPr userDrawn="1"/>
            </p:nvSpPr>
            <p:spPr bwMode="auto">
              <a:xfrm>
                <a:off x="4706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1280" name="Line 256" hidden="1"/>
            <p:cNvSpPr>
              <a:spLocks noChangeShapeType="1"/>
            </p:cNvSpPr>
            <p:nvPr userDrawn="1"/>
          </p:nvSpPr>
          <p:spPr bwMode="auto">
            <a:xfrm>
              <a:off x="5696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81" name="Line 257" hidden="1"/>
            <p:cNvSpPr>
              <a:spLocks noChangeShapeType="1"/>
            </p:cNvSpPr>
            <p:nvPr userDrawn="1"/>
          </p:nvSpPr>
          <p:spPr bwMode="auto">
            <a:xfrm>
              <a:off x="581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82" name="Line 258" hidden="1"/>
            <p:cNvSpPr>
              <a:spLocks noChangeShapeType="1"/>
            </p:cNvSpPr>
            <p:nvPr userDrawn="1"/>
          </p:nvSpPr>
          <p:spPr bwMode="auto">
            <a:xfrm>
              <a:off x="6799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83" name="Line 259" hidden="1"/>
            <p:cNvSpPr>
              <a:spLocks noChangeShapeType="1"/>
            </p:cNvSpPr>
            <p:nvPr userDrawn="1"/>
          </p:nvSpPr>
          <p:spPr bwMode="auto">
            <a:xfrm>
              <a:off x="691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5148" name="Group 260" hidden="1"/>
            <p:cNvGrpSpPr>
              <a:grpSpLocks/>
            </p:cNvGrpSpPr>
            <p:nvPr userDrawn="1"/>
          </p:nvGrpSpPr>
          <p:grpSpPr bwMode="auto">
            <a:xfrm>
              <a:off x="4038" y="390"/>
              <a:ext cx="112" cy="5354"/>
              <a:chOff x="3485" y="390"/>
              <a:chExt cx="112" cy="5354"/>
            </a:xfrm>
          </p:grpSpPr>
          <p:sp>
            <p:nvSpPr>
              <p:cNvPr id="1285" name="Line 261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286" name="Line 262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sp>
        <p:nvSpPr>
          <p:cNvPr id="1310" name="shpContentSlideFooter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5900" y="6200775"/>
            <a:ext cx="2808288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9800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85000"/>
              </a:lnSpc>
              <a:defRPr sz="600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69A36598-7602-494D-A4E3-FE8187CBCF62}" type="datetime4">
              <a:rPr lang="en-US"/>
              <a:pPr>
                <a:defRPr/>
              </a:pPr>
              <a:t>September 23, 2015</a:t>
            </a:fld>
            <a:r>
              <a:rPr lang="en-US"/>
              <a:t> | Slide </a:t>
            </a:r>
            <a:fld id="{DFDFCC61-6341-4066-84B2-5F9C3F8E51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126" name="Picture 287" descr="ABB2logo RGB"/>
          <p:cNvPicPr>
            <a:picLocks noChangeAspect="1" noChangeArrowheads="1"/>
          </p:cNvPicPr>
          <p:nvPr/>
        </p:nvPicPr>
        <p:blipFill>
          <a:blip r:embed="rId14" cstate="print"/>
          <a:srcRect l="62599"/>
          <a:stretch>
            <a:fillRect/>
          </a:stretch>
        </p:blipFill>
        <p:spPr bwMode="auto">
          <a:xfrm>
            <a:off x="8245475" y="6392863"/>
            <a:ext cx="6715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539750" indent="-1778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2pPr>
      <a:lvl3pPr marL="896938" indent="-1778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3pPr>
      <a:lvl4pPr marL="1254125" indent="-174625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4pPr>
      <a:lvl5pPr marL="1611313" indent="-174625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5pPr>
      <a:lvl6pPr marL="20685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6pPr>
      <a:lvl7pPr marL="25257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7pPr>
      <a:lvl8pPr marL="29829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8pPr>
      <a:lvl9pPr marL="34401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2.emf"/><Relationship Id="rId18" Type="http://schemas.openxmlformats.org/officeDocument/2006/relationships/image" Target="../media/image5.png"/><Relationship Id="rId3" Type="http://schemas.openxmlformats.org/officeDocument/2006/relationships/image" Target="../media/image13.jpeg"/><Relationship Id="rId21" Type="http://schemas.openxmlformats.org/officeDocument/2006/relationships/image" Target="../media/image28.png"/><Relationship Id="rId7" Type="http://schemas.openxmlformats.org/officeDocument/2006/relationships/image" Target="../media/image17.png"/><Relationship Id="rId12" Type="http://schemas.openxmlformats.org/officeDocument/2006/relationships/image" Target="../media/image21.jpeg"/><Relationship Id="rId17" Type="http://schemas.openxmlformats.org/officeDocument/2006/relationships/image" Target="../media/image26.jpeg"/><Relationship Id="rId2" Type="http://schemas.openxmlformats.org/officeDocument/2006/relationships/image" Target="../media/image12.jpeg"/><Relationship Id="rId16" Type="http://schemas.openxmlformats.org/officeDocument/2006/relationships/image" Target="../media/image25.png"/><Relationship Id="rId20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11" Type="http://schemas.openxmlformats.org/officeDocument/2006/relationships/image" Target="../media/image4.jpeg"/><Relationship Id="rId5" Type="http://schemas.openxmlformats.org/officeDocument/2006/relationships/image" Target="../media/image15.gif"/><Relationship Id="rId15" Type="http://schemas.openxmlformats.org/officeDocument/2006/relationships/image" Target="../media/image24.emf"/><Relationship Id="rId10" Type="http://schemas.openxmlformats.org/officeDocument/2006/relationships/image" Target="../media/image20.png"/><Relationship Id="rId19" Type="http://schemas.openxmlformats.org/officeDocument/2006/relationships/image" Target="../media/image6.emf"/><Relationship Id="rId4" Type="http://schemas.openxmlformats.org/officeDocument/2006/relationships/image" Target="../media/image14.jpeg"/><Relationship Id="rId9" Type="http://schemas.openxmlformats.org/officeDocument/2006/relationships/image" Target="../media/image19.jpeg"/><Relationship Id="rId14" Type="http://schemas.openxmlformats.org/officeDocument/2006/relationships/image" Target="../media/image2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900" y="5217064"/>
            <a:ext cx="8798465" cy="562847"/>
          </a:xfrm>
        </p:spPr>
        <p:txBody>
          <a:bodyPr/>
          <a:lstStyle/>
          <a:p>
            <a:pPr eaLnBrk="1" hangingPunct="1"/>
            <a:r>
              <a:rPr lang="pl-PL" dirty="0" err="1" smtClean="0"/>
              <a:t>Smartbuilding</a:t>
            </a:r>
            <a:r>
              <a:rPr lang="en-US" dirty="0" smtClean="0"/>
              <a:t/>
            </a:r>
            <a:br>
              <a:rPr lang="en-US" dirty="0" smtClean="0"/>
            </a:br>
            <a:endParaRPr lang="de-DE" dirty="0" smtClean="0">
              <a:solidFill>
                <a:schemeClr val="hlink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2165" y="4865897"/>
            <a:ext cx="8712200" cy="215900"/>
          </a:xfrm>
        </p:spPr>
        <p:txBody>
          <a:bodyPr/>
          <a:lstStyle/>
          <a:p>
            <a:pPr eaLnBrk="1" hangingPunct="1"/>
            <a:r>
              <a:rPr lang="pl-PL" dirty="0" smtClean="0"/>
              <a:t>Marcin Bajer				      			Kraków, 03.09.2015</a:t>
            </a:r>
            <a:endParaRPr lang="de-DE" dirty="0" smtClean="0"/>
          </a:p>
        </p:txBody>
      </p:sp>
      <p:sp>
        <p:nvSpPr>
          <p:cNvPr id="7172" name="shpContentSlideFooter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r>
              <a:rPr lang="en-US" smtClean="0"/>
              <a:t>© ABB Group </a:t>
            </a:r>
          </a:p>
          <a:p>
            <a:fld id="{D573F2BF-EF60-4A21-A194-DCC1F2203995}" type="datetime4">
              <a:rPr lang="en-US" smtClean="0"/>
              <a:pPr/>
              <a:t>September 23, 2015</a:t>
            </a:fld>
            <a:r>
              <a:rPr lang="en-US" smtClean="0"/>
              <a:t> | Slide </a:t>
            </a:r>
            <a:fld id="{A09CD3F5-8663-46CB-8CE2-D7A1860DFA52}" type="slidenum">
              <a:rPr lang="en-US" smtClean="0"/>
              <a:pPr/>
              <a:t>1</a:t>
            </a:fld>
            <a:endParaRPr lang="en-US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896" y="564401"/>
            <a:ext cx="4177254" cy="39974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Project idea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814" y="1437323"/>
            <a:ext cx="8226425" cy="4594542"/>
          </a:xfrm>
        </p:spPr>
        <p:txBody>
          <a:bodyPr/>
          <a:lstStyle/>
          <a:p>
            <a:r>
              <a:rPr lang="pl-PL" dirty="0" smtClean="0"/>
              <a:t>Project </a:t>
            </a:r>
            <a:r>
              <a:rPr lang="pl-PL" dirty="0" err="1" smtClean="0"/>
              <a:t>goal</a:t>
            </a:r>
            <a:r>
              <a:rPr lang="en-US" dirty="0" smtClean="0"/>
              <a:t> </a:t>
            </a:r>
            <a:r>
              <a:rPr lang="en-US" dirty="0"/>
              <a:t>is to prepare home automation for medium size rent building/hotel (12 flats). </a:t>
            </a:r>
            <a:endParaRPr lang="pl-PL" dirty="0"/>
          </a:p>
          <a:p>
            <a:r>
              <a:rPr lang="pl-PL" dirty="0" smtClean="0"/>
              <a:t>O</a:t>
            </a:r>
            <a:r>
              <a:rPr lang="en-US" dirty="0" err="1" smtClean="0"/>
              <a:t>ff</a:t>
            </a:r>
            <a:r>
              <a:rPr lang="en-US" dirty="0" smtClean="0"/>
              <a:t>-the-shelf </a:t>
            </a:r>
            <a:r>
              <a:rPr lang="en-US" dirty="0"/>
              <a:t>hardware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</a:t>
            </a:r>
            <a:r>
              <a:rPr lang="en-US" dirty="0" smtClean="0"/>
              <a:t>(i.e</a:t>
            </a:r>
            <a:r>
              <a:rPr lang="en-US" dirty="0"/>
              <a:t>. Arduino/Raspberry Pi/TP-Link TL-WDR4300 routers). </a:t>
            </a:r>
            <a:endParaRPr lang="pl-PL" dirty="0" smtClean="0"/>
          </a:p>
          <a:p>
            <a:r>
              <a:rPr lang="en-US" dirty="0" smtClean="0"/>
              <a:t>The </a:t>
            </a:r>
            <a:r>
              <a:rPr lang="en-US" dirty="0"/>
              <a:t>center of the project is </a:t>
            </a:r>
            <a:r>
              <a:rPr lang="en-US" dirty="0" err="1"/>
              <a:t>RaspberryPi</a:t>
            </a:r>
            <a:r>
              <a:rPr lang="en-US" dirty="0"/>
              <a:t> running the custom prepared web server (node.js based) and some of generic applications (</a:t>
            </a:r>
            <a:r>
              <a:rPr lang="en-US" dirty="0" err="1"/>
              <a:t>PostgresSQL</a:t>
            </a:r>
            <a:r>
              <a:rPr lang="en-US" dirty="0"/>
              <a:t>, Radius server, syslog server, DHCP, DNS…). </a:t>
            </a:r>
            <a:endParaRPr lang="pl-PL" dirty="0" smtClean="0"/>
          </a:p>
          <a:p>
            <a:r>
              <a:rPr lang="en-US" dirty="0" smtClean="0"/>
              <a:t>In </a:t>
            </a:r>
            <a:r>
              <a:rPr lang="en-US" dirty="0"/>
              <a:t>the building there is also a few TP-Link TL-WDR4300 routers (</a:t>
            </a:r>
            <a:r>
              <a:rPr lang="en-US" dirty="0" err="1"/>
              <a:t>OpenWRT</a:t>
            </a:r>
            <a:r>
              <a:rPr lang="en-US" dirty="0"/>
              <a:t> running) which are used not only to provide </a:t>
            </a:r>
            <a:r>
              <a:rPr lang="en-US" dirty="0" err="1"/>
              <a:t>WiFi</a:t>
            </a:r>
            <a:r>
              <a:rPr lang="en-US" dirty="0"/>
              <a:t>, but also as hubs for smart home automation devices.  </a:t>
            </a:r>
            <a:endParaRPr lang="pl-PL" dirty="0" smtClean="0"/>
          </a:p>
          <a:p>
            <a:r>
              <a:rPr lang="en-US" dirty="0" smtClean="0"/>
              <a:t>Virtual </a:t>
            </a:r>
            <a:r>
              <a:rPr lang="en-US" dirty="0"/>
              <a:t>USB tunnel is established between TP-Link router and </a:t>
            </a:r>
            <a:r>
              <a:rPr lang="en-US" dirty="0" err="1"/>
              <a:t>RaspberryPi</a:t>
            </a:r>
            <a:r>
              <a:rPr lang="en-US" dirty="0"/>
              <a:t> so USB devices connected to router are seen by the node.js server as if there were directly connected to </a:t>
            </a:r>
            <a:r>
              <a:rPr lang="en-US" dirty="0" err="1"/>
              <a:t>RaspberryPi</a:t>
            </a:r>
            <a:r>
              <a:rPr lang="en-US" dirty="0"/>
              <a:t>. </a:t>
            </a:r>
            <a:endParaRPr lang="pl-PL" dirty="0"/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© ABB Group </a:t>
            </a:r>
          </a:p>
          <a:p>
            <a:pPr>
              <a:defRPr/>
            </a:pPr>
            <a:fld id="{69A36598-7602-494D-A4E3-FE8187CBCF62}" type="datetime4">
              <a:rPr lang="en-US" smtClean="0"/>
              <a:pPr>
                <a:defRPr/>
              </a:pPr>
              <a:t>September 23, 2015</a:t>
            </a:fld>
            <a:r>
              <a:rPr lang="en-US" smtClean="0"/>
              <a:t> | Slide </a:t>
            </a:r>
            <a:fld id="{4CF7A50A-6CFD-4456-95D1-B3F605BFA59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4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Stage</a:t>
            </a:r>
            <a:r>
              <a:rPr lang="pl-PL" dirty="0" smtClean="0"/>
              <a:t> 1 – Network </a:t>
            </a:r>
            <a:r>
              <a:rPr lang="pl-PL" dirty="0" err="1" smtClean="0"/>
              <a:t>access</a:t>
            </a:r>
            <a:r>
              <a:rPr lang="pl-PL" dirty="0" smtClean="0"/>
              <a:t> </a:t>
            </a:r>
            <a:r>
              <a:rPr lang="pl-PL" dirty="0" err="1" smtClean="0"/>
              <a:t>control</a:t>
            </a:r>
            <a:r>
              <a:rPr lang="pl-PL" dirty="0" smtClean="0"/>
              <a:t> and monitoring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© ABB Group </a:t>
            </a:r>
          </a:p>
          <a:p>
            <a:pPr>
              <a:defRPr/>
            </a:pPr>
            <a:fld id="{69A36598-7602-494D-A4E3-FE8187CBCF62}" type="datetime4">
              <a:rPr lang="en-US" smtClean="0"/>
              <a:pPr>
                <a:defRPr/>
              </a:pPr>
              <a:t>September 23, 2015</a:t>
            </a:fld>
            <a:r>
              <a:rPr lang="en-US" smtClean="0"/>
              <a:t> | Slide </a:t>
            </a:r>
            <a:fld id="{4CF7A50A-6CFD-4456-95D1-B3F605BFA59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97573" y="972204"/>
            <a:ext cx="7380789" cy="5345616"/>
            <a:chOff x="1692334" y="784213"/>
            <a:chExt cx="7380789" cy="5345616"/>
          </a:xfrm>
        </p:grpSpPr>
        <p:grpSp>
          <p:nvGrpSpPr>
            <p:cNvPr id="8" name="Group 7"/>
            <p:cNvGrpSpPr/>
            <p:nvPr/>
          </p:nvGrpSpPr>
          <p:grpSpPr>
            <a:xfrm>
              <a:off x="1692334" y="2094804"/>
              <a:ext cx="7154321" cy="2153948"/>
              <a:chOff x="676334" y="2137718"/>
              <a:chExt cx="7154321" cy="2153948"/>
            </a:xfrm>
          </p:grpSpPr>
          <p:pic>
            <p:nvPicPr>
              <p:cNvPr id="70" name="Picture 4" descr="https://upload.wikimedia.org/wikipedia/commons/6/6f/Raspberry_Pi_B%2B_top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67685" y="2137718"/>
                <a:ext cx="1070530" cy="6834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12" descr="http://www.tp-link.com/res/images/products/gallery/TL-WDR4300-03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6334" y="3417690"/>
                <a:ext cx="1191070" cy="851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12" descr="http://www.tp-link.com/res/images/products/gallery/TL-WDR4300-03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9212" y="3440112"/>
                <a:ext cx="1191070" cy="851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12" descr="http://www.tp-link.com/res/images/products/gallery/TL-WDR4300-03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39585" y="3440112"/>
                <a:ext cx="1191070" cy="851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9" name="TextBox 78"/>
              <p:cNvSpPr txBox="1"/>
              <p:nvPr/>
            </p:nvSpPr>
            <p:spPr>
              <a:xfrm>
                <a:off x="5139824" y="3417690"/>
                <a:ext cx="80021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4800" dirty="0" smtClean="0">
                    <a:solidFill>
                      <a:schemeClr val="tx1"/>
                    </a:solidFill>
                  </a:rPr>
                  <a:t>…</a:t>
                </a:r>
                <a:endParaRPr lang="pl-PL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490290" y="5608494"/>
              <a:ext cx="767797" cy="521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l-PL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171279" y="4883368"/>
              <a:ext cx="1847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l-PL" sz="28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87421" y="3416076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4800" dirty="0" smtClean="0">
                  <a:solidFill>
                    <a:schemeClr val="tx1"/>
                  </a:solidFill>
                </a:rPr>
                <a:t>…</a:t>
              </a:r>
              <a:endParaRPr lang="pl-PL" sz="4800" dirty="0">
                <a:solidFill>
                  <a:schemeClr val="tx1"/>
                </a:solidFill>
              </a:endParaRP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38179" y="3510708"/>
              <a:ext cx="775970" cy="196512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54655" y="3540426"/>
              <a:ext cx="775970" cy="196512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83543" y="3549987"/>
              <a:ext cx="775970" cy="196512"/>
            </a:xfrm>
            <a:prstGeom prst="rect">
              <a:avLst/>
            </a:prstGeom>
          </p:spPr>
        </p:pic>
        <p:sp>
          <p:nvSpPr>
            <p:cNvPr id="58" name="Rectangle 57"/>
            <p:cNvSpPr/>
            <p:nvPr/>
          </p:nvSpPr>
          <p:spPr>
            <a:xfrm>
              <a:off x="8317493" y="4723324"/>
              <a:ext cx="441147" cy="421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l-PL" sz="2000" dirty="0">
                  <a:solidFill>
                    <a:schemeClr val="tx1"/>
                  </a:solidFill>
                  <a:latin typeface="FontAwesome" pitchFamily="50" charset="0"/>
                  <a:ea typeface="Calibri" panose="020F0502020204030204" pitchFamily="34" charset="0"/>
                  <a:cs typeface="Times New Roman" panose="02020603050405020304" pitchFamily="18" charset="0"/>
                </a:rPr>
                <a:t></a:t>
              </a:r>
              <a:endParaRPr lang="pl-PL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959747" y="5114647"/>
              <a:ext cx="1113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 smtClean="0">
                  <a:solidFill>
                    <a:schemeClr val="tx1"/>
                  </a:solidFill>
                </a:rPr>
                <a:t>IP </a:t>
              </a:r>
              <a:r>
                <a:rPr lang="pl-PL" dirty="0" err="1" smtClean="0">
                  <a:solidFill>
                    <a:schemeClr val="tx1"/>
                  </a:solidFill>
                </a:rPr>
                <a:t>camera</a:t>
              </a:r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902343" y="784213"/>
              <a:ext cx="492444" cy="487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l-PL" sz="2400" dirty="0">
                  <a:solidFill>
                    <a:schemeClr val="tx1"/>
                  </a:solidFill>
                  <a:latin typeface="FontAwesome" pitchFamily="50" charset="0"/>
                  <a:ea typeface="Calibri" panose="020F0502020204030204" pitchFamily="34" charset="0"/>
                  <a:cs typeface="Times New Roman" panose="02020603050405020304" pitchFamily="18" charset="0"/>
                </a:rPr>
                <a:t></a:t>
              </a:r>
              <a:endParaRPr lang="pl-PL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 bwMode="auto">
            <a:xfrm flipH="1" flipV="1">
              <a:off x="4682802" y="2423524"/>
              <a:ext cx="1473022" cy="1349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65" name="TextBox 64"/>
            <p:cNvSpPr txBox="1"/>
            <p:nvPr/>
          </p:nvSpPr>
          <p:spPr>
            <a:xfrm>
              <a:off x="3787135" y="1133219"/>
              <a:ext cx="705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l-PL" dirty="0" smtClean="0">
                  <a:solidFill>
                    <a:schemeClr val="tx1"/>
                  </a:solidFill>
                </a:rPr>
                <a:t>Internet</a:t>
              </a:r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98403" y="2050367"/>
              <a:ext cx="1847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l-PL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481980" y="4857294"/>
            <a:ext cx="723276" cy="749087"/>
            <a:chOff x="937765" y="4823823"/>
            <a:chExt cx="723276" cy="749087"/>
          </a:xfrm>
        </p:grpSpPr>
        <p:sp>
          <p:nvSpPr>
            <p:cNvPr id="111" name="TextBox 110"/>
            <p:cNvSpPr txBox="1"/>
            <p:nvPr/>
          </p:nvSpPr>
          <p:spPr>
            <a:xfrm>
              <a:off x="937765" y="5295911"/>
              <a:ext cx="7232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err="1" smtClean="0">
                  <a:solidFill>
                    <a:schemeClr val="tx1"/>
                  </a:solidFill>
                </a:rPr>
                <a:t>Guest</a:t>
              </a:r>
              <a:r>
                <a:rPr lang="pl-PL" dirty="0" smtClean="0">
                  <a:solidFill>
                    <a:schemeClr val="tx1"/>
                  </a:solidFill>
                </a:rPr>
                <a:t> 1</a:t>
              </a:r>
              <a:endParaRPr lang="pl-PL" dirty="0">
                <a:solidFill>
                  <a:schemeClr val="tx1"/>
                </a:solidFill>
              </a:endParaRPr>
            </a:p>
          </p:txBody>
        </p:sp>
        <p:pic>
          <p:nvPicPr>
            <p:cNvPr id="112" name="Picture 111"/>
            <p:cNvPicPr>
              <a:picLocks noChangeAspect="1"/>
            </p:cNvPicPr>
            <p:nvPr/>
          </p:nvPicPr>
          <p:blipFill rotWithShape="1">
            <a:blip r:embed="rId5"/>
            <a:srcRect r="98069" b="38987"/>
            <a:stretch/>
          </p:blipFill>
          <p:spPr>
            <a:xfrm>
              <a:off x="1189782" y="4989066"/>
              <a:ext cx="223027" cy="418601"/>
            </a:xfrm>
            <a:prstGeom prst="rect">
              <a:avLst/>
            </a:prstGeom>
          </p:spPr>
        </p:pic>
        <p:sp>
          <p:nvSpPr>
            <p:cNvPr id="113" name="Rectangle 112"/>
            <p:cNvSpPr/>
            <p:nvPr/>
          </p:nvSpPr>
          <p:spPr>
            <a:xfrm>
              <a:off x="1320939" y="4823823"/>
              <a:ext cx="30489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dirty="0">
                  <a:solidFill>
                    <a:schemeClr val="tx1"/>
                  </a:solidFill>
                  <a:latin typeface="FontAwesome" pitchFamily="50" charset="0"/>
                  <a:ea typeface="Calibri" panose="020F0502020204030204" pitchFamily="34" charset="0"/>
                  <a:cs typeface="Times New Roman" panose="02020603050405020304" pitchFamily="18" charset="0"/>
                </a:rPr>
                <a:t></a:t>
              </a:r>
              <a:endParaRPr lang="pl-PL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330176" y="4811931"/>
            <a:ext cx="795807" cy="804699"/>
            <a:chOff x="2326977" y="4351429"/>
            <a:chExt cx="795807" cy="804699"/>
          </a:xfrm>
        </p:grpSpPr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34136" y="4489928"/>
              <a:ext cx="559777" cy="429418"/>
            </a:xfrm>
            <a:prstGeom prst="rect">
              <a:avLst/>
            </a:prstGeom>
          </p:spPr>
        </p:pic>
        <p:sp>
          <p:nvSpPr>
            <p:cNvPr id="116" name="Rectangle 115"/>
            <p:cNvSpPr/>
            <p:nvPr/>
          </p:nvSpPr>
          <p:spPr>
            <a:xfrm>
              <a:off x="2817892" y="4351429"/>
              <a:ext cx="30489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dirty="0">
                  <a:solidFill>
                    <a:schemeClr val="tx1"/>
                  </a:solidFill>
                  <a:latin typeface="FontAwesome" pitchFamily="50" charset="0"/>
                  <a:ea typeface="Calibri" panose="020F0502020204030204" pitchFamily="34" charset="0"/>
                  <a:cs typeface="Times New Roman" panose="02020603050405020304" pitchFamily="18" charset="0"/>
                </a:rPr>
                <a:t></a:t>
              </a:r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326977" y="4879129"/>
              <a:ext cx="7232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err="1" smtClean="0">
                  <a:solidFill>
                    <a:schemeClr val="tx1"/>
                  </a:solidFill>
                </a:rPr>
                <a:t>Guest</a:t>
              </a:r>
              <a:r>
                <a:rPr lang="pl-PL" dirty="0" smtClean="0">
                  <a:solidFill>
                    <a:schemeClr val="tx1"/>
                  </a:solidFill>
                </a:rPr>
                <a:t> 2</a:t>
              </a:r>
              <a:endParaRPr lang="pl-PL" dirty="0">
                <a:solidFill>
                  <a:schemeClr val="tx1"/>
                </a:solidFill>
              </a:endParaRP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5286737" y="496140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>
                <a:solidFill>
                  <a:schemeClr val="tx1"/>
                </a:solidFill>
              </a:rPr>
              <a:t>…</a:t>
            </a:r>
            <a:endParaRPr lang="pl-PL" sz="4000" dirty="0">
              <a:solidFill>
                <a:schemeClr val="tx1"/>
              </a:solidFill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6099610" y="4889350"/>
            <a:ext cx="723276" cy="710896"/>
            <a:chOff x="4837028" y="4916216"/>
            <a:chExt cx="723276" cy="710896"/>
          </a:xfrm>
        </p:grpSpPr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29092" y="4916216"/>
              <a:ext cx="535561" cy="523660"/>
            </a:xfrm>
            <a:prstGeom prst="rect">
              <a:avLst/>
            </a:prstGeom>
          </p:spPr>
        </p:pic>
        <p:sp>
          <p:nvSpPr>
            <p:cNvPr id="120" name="TextBox 119"/>
            <p:cNvSpPr txBox="1"/>
            <p:nvPr/>
          </p:nvSpPr>
          <p:spPr>
            <a:xfrm>
              <a:off x="4837028" y="5350113"/>
              <a:ext cx="7232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err="1" smtClean="0">
                  <a:solidFill>
                    <a:schemeClr val="tx1"/>
                  </a:solidFill>
                </a:rPr>
                <a:t>Guest</a:t>
              </a:r>
              <a:r>
                <a:rPr lang="pl-PL" dirty="0" smtClean="0">
                  <a:solidFill>
                    <a:schemeClr val="tx1"/>
                  </a:solidFill>
                </a:rPr>
                <a:t> 3</a:t>
              </a:r>
              <a:endParaRPr lang="pl-PL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2866626" y="4948194"/>
            <a:ext cx="1088761" cy="721101"/>
            <a:chOff x="1801477" y="4980345"/>
            <a:chExt cx="1088761" cy="721101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136943" y="4980345"/>
              <a:ext cx="421891" cy="541294"/>
            </a:xfrm>
            <a:prstGeom prst="rect">
              <a:avLst/>
            </a:prstGeom>
          </p:spPr>
        </p:pic>
        <p:sp>
          <p:nvSpPr>
            <p:cNvPr id="122" name="TextBox 121"/>
            <p:cNvSpPr txBox="1"/>
            <p:nvPr/>
          </p:nvSpPr>
          <p:spPr>
            <a:xfrm>
              <a:off x="1801477" y="5424447"/>
              <a:ext cx="10887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>
                  <a:solidFill>
                    <a:schemeClr val="tx1"/>
                  </a:solidFill>
                </a:rPr>
                <a:t>Administrator</a:t>
              </a:r>
              <a:endParaRPr lang="pl-PL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7" name="Picture 12" descr="http://www.tp-link.com/res/images/products/gallery/TL-WDR4300-0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813" y="1960479"/>
            <a:ext cx="1191070" cy="85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919" y="2171364"/>
            <a:ext cx="775970" cy="196512"/>
          </a:xfrm>
          <a:prstGeom prst="rect">
            <a:avLst/>
          </a:prstGeom>
        </p:spPr>
      </p:pic>
      <p:grpSp>
        <p:nvGrpSpPr>
          <p:cNvPr id="135" name="Group 134"/>
          <p:cNvGrpSpPr/>
          <p:nvPr/>
        </p:nvGrpSpPr>
        <p:grpSpPr>
          <a:xfrm>
            <a:off x="2048155" y="6059423"/>
            <a:ext cx="1596211" cy="400110"/>
            <a:chOff x="2310020" y="5931720"/>
            <a:chExt cx="1596211" cy="400110"/>
          </a:xfrm>
        </p:grpSpPr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01777" y="5965975"/>
              <a:ext cx="304454" cy="304454"/>
            </a:xfrm>
            <a:prstGeom prst="rect">
              <a:avLst/>
            </a:prstGeom>
          </p:spPr>
        </p:pic>
        <p:sp>
          <p:nvSpPr>
            <p:cNvPr id="134" name="TextBox 133"/>
            <p:cNvSpPr txBox="1"/>
            <p:nvPr/>
          </p:nvSpPr>
          <p:spPr>
            <a:xfrm>
              <a:off x="2310020" y="5931720"/>
              <a:ext cx="14055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 smtClean="0">
                  <a:solidFill>
                    <a:schemeClr val="tx1"/>
                  </a:solidFill>
                </a:rPr>
                <a:t>Guest</a:t>
              </a:r>
              <a:r>
                <a:rPr lang="pl-PL" sz="1000" dirty="0" smtClean="0">
                  <a:solidFill>
                    <a:schemeClr val="tx1"/>
                  </a:solidFill>
                </a:rPr>
                <a:t> network </a:t>
              </a:r>
              <a:r>
                <a:rPr lang="pl-PL" sz="1000" dirty="0" err="1" smtClean="0">
                  <a:solidFill>
                    <a:schemeClr val="tx1"/>
                  </a:solidFill>
                </a:rPr>
                <a:t>WiFi</a:t>
              </a:r>
              <a:r>
                <a:rPr lang="pl-PL" sz="1000" dirty="0" smtClean="0">
                  <a:solidFill>
                    <a:schemeClr val="tx1"/>
                  </a:solidFill>
                </a:rPr>
                <a:t> </a:t>
              </a:r>
            </a:p>
            <a:p>
              <a:r>
                <a:rPr lang="pl-PL" sz="1000" dirty="0" smtClean="0">
                  <a:solidFill>
                    <a:schemeClr val="tx1"/>
                  </a:solidFill>
                </a:rPr>
                <a:t>(WPA-2 Enterprise)</a:t>
              </a:r>
              <a:endParaRPr lang="pl-PL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059209" y="6057152"/>
            <a:ext cx="1724209" cy="400110"/>
            <a:chOff x="5124842" y="5904846"/>
            <a:chExt cx="1724209" cy="400110"/>
          </a:xfrm>
        </p:grpSpPr>
        <p:sp>
          <p:nvSpPr>
            <p:cNvPr id="133" name="TextBox 132"/>
            <p:cNvSpPr txBox="1"/>
            <p:nvPr/>
          </p:nvSpPr>
          <p:spPr>
            <a:xfrm>
              <a:off x="5124842" y="5904846"/>
              <a:ext cx="1521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err="1" smtClean="0">
                  <a:solidFill>
                    <a:schemeClr val="tx1"/>
                  </a:solidFill>
                </a:rPr>
                <a:t>Admin</a:t>
              </a:r>
              <a:r>
                <a:rPr lang="pl-PL" sz="1000" dirty="0" smtClean="0">
                  <a:solidFill>
                    <a:schemeClr val="tx1"/>
                  </a:solidFill>
                </a:rPr>
                <a:t> network </a:t>
              </a:r>
              <a:r>
                <a:rPr lang="pl-PL" sz="1000" dirty="0" err="1" smtClean="0">
                  <a:solidFill>
                    <a:schemeClr val="tx1"/>
                  </a:solidFill>
                </a:rPr>
                <a:t>WiFi</a:t>
              </a:r>
              <a:r>
                <a:rPr lang="pl-PL" sz="1000" dirty="0" smtClean="0">
                  <a:solidFill>
                    <a:schemeClr val="tx1"/>
                  </a:solidFill>
                </a:rPr>
                <a:t> </a:t>
              </a:r>
            </a:p>
            <a:p>
              <a:r>
                <a:rPr lang="pl-PL" sz="1000" dirty="0" smtClean="0">
                  <a:solidFill>
                    <a:schemeClr val="tx1"/>
                  </a:solidFill>
                </a:rPr>
                <a:t>(WPA-2 PSK)</a:t>
              </a:r>
              <a:endParaRPr lang="pl-PL" sz="1000" dirty="0">
                <a:solidFill>
                  <a:schemeClr val="tx1"/>
                </a:solidFill>
              </a:endParaRPr>
            </a:p>
          </p:txBody>
        </p:sp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533128" y="5939358"/>
              <a:ext cx="315923" cy="357131"/>
            </a:xfrm>
            <a:prstGeom prst="rect">
              <a:avLst/>
            </a:prstGeom>
          </p:spPr>
        </p:pic>
      </p:grpSp>
      <p:pic>
        <p:nvPicPr>
          <p:cNvPr id="141" name="Picture 1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98016" y="4801485"/>
            <a:ext cx="212689" cy="240431"/>
          </a:xfrm>
          <a:prstGeom prst="rect">
            <a:avLst/>
          </a:prstGeom>
        </p:spPr>
      </p:pic>
      <p:sp>
        <p:nvSpPr>
          <p:cNvPr id="146" name="Rectangle 145"/>
          <p:cNvSpPr/>
          <p:nvPr/>
        </p:nvSpPr>
        <p:spPr>
          <a:xfrm>
            <a:off x="6544832" y="2036821"/>
            <a:ext cx="132760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>
                <a:solidFill>
                  <a:schemeClr val="tx1"/>
                </a:solidFill>
              </a:rPr>
              <a:t>DHCP</a:t>
            </a:r>
          </a:p>
          <a:p>
            <a:r>
              <a:rPr lang="pl-PL" dirty="0" smtClean="0">
                <a:solidFill>
                  <a:schemeClr val="tx1"/>
                </a:solidFill>
              </a:rPr>
              <a:t>DNS</a:t>
            </a:r>
          </a:p>
          <a:p>
            <a:r>
              <a:rPr lang="pl-PL" dirty="0" smtClean="0">
                <a:solidFill>
                  <a:schemeClr val="tx1"/>
                </a:solidFill>
              </a:rPr>
              <a:t>Radius </a:t>
            </a:r>
            <a:r>
              <a:rPr lang="pl-PL" dirty="0" err="1" smtClean="0">
                <a:solidFill>
                  <a:schemeClr val="tx1"/>
                </a:solidFill>
              </a:rPr>
              <a:t>server</a:t>
            </a:r>
            <a:endParaRPr lang="pl-PL" dirty="0" smtClean="0">
              <a:solidFill>
                <a:schemeClr val="tx1"/>
              </a:solidFill>
            </a:endParaRPr>
          </a:p>
          <a:p>
            <a:r>
              <a:rPr lang="pl-PL" dirty="0" smtClean="0">
                <a:solidFill>
                  <a:schemeClr val="tx1"/>
                </a:solidFill>
              </a:rPr>
              <a:t>Node.js </a:t>
            </a:r>
            <a:r>
              <a:rPr lang="pl-PL" dirty="0" err="1" smtClean="0">
                <a:solidFill>
                  <a:schemeClr val="tx1"/>
                </a:solidFill>
              </a:rPr>
              <a:t>server</a:t>
            </a:r>
            <a:endParaRPr lang="pl-PL" dirty="0" smtClean="0">
              <a:solidFill>
                <a:schemeClr val="tx1"/>
              </a:solidFill>
            </a:endParaRPr>
          </a:p>
          <a:p>
            <a:r>
              <a:rPr lang="pl-PL" dirty="0" smtClean="0">
                <a:solidFill>
                  <a:schemeClr val="tx1"/>
                </a:solidFill>
              </a:rPr>
              <a:t>Syslog.ng </a:t>
            </a:r>
            <a:r>
              <a:rPr lang="pl-PL" dirty="0" err="1" smtClean="0">
                <a:solidFill>
                  <a:schemeClr val="tx1"/>
                </a:solidFill>
              </a:rPr>
              <a:t>server</a:t>
            </a:r>
            <a:endParaRPr lang="pl-PL" dirty="0" smtClean="0">
              <a:solidFill>
                <a:schemeClr val="tx1"/>
              </a:solidFill>
            </a:endParaRPr>
          </a:p>
          <a:p>
            <a:r>
              <a:rPr lang="pl-PL" dirty="0" err="1" smtClean="0">
                <a:solidFill>
                  <a:schemeClr val="tx1"/>
                </a:solidFill>
              </a:rPr>
              <a:t>OpenVPN</a:t>
            </a:r>
            <a:endParaRPr lang="pl-PL" dirty="0" smtClean="0">
              <a:solidFill>
                <a:schemeClr val="tx1"/>
              </a:solidFill>
            </a:endParaRPr>
          </a:p>
          <a:p>
            <a:endParaRPr lang="pl-PL" dirty="0"/>
          </a:p>
        </p:txBody>
      </p:sp>
      <p:cxnSp>
        <p:nvCxnSpPr>
          <p:cNvPr id="147" name="Straight Arrow Connector 146"/>
          <p:cNvCxnSpPr/>
          <p:nvPr/>
        </p:nvCxnSpPr>
        <p:spPr bwMode="auto">
          <a:xfrm flipH="1">
            <a:off x="1733997" y="2860661"/>
            <a:ext cx="1016922" cy="7356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/>
          </a:ln>
          <a:effectLst/>
        </p:spPr>
      </p:cxnSp>
      <p:cxnSp>
        <p:nvCxnSpPr>
          <p:cNvPr id="150" name="Straight Arrow Connector 149"/>
          <p:cNvCxnSpPr/>
          <p:nvPr/>
        </p:nvCxnSpPr>
        <p:spPr bwMode="auto">
          <a:xfrm>
            <a:off x="3196897" y="2917697"/>
            <a:ext cx="608548" cy="7206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/>
          </a:ln>
          <a:effectLst/>
        </p:spPr>
      </p:cxnSp>
      <p:cxnSp>
        <p:nvCxnSpPr>
          <p:cNvPr id="153" name="Straight Arrow Connector 152"/>
          <p:cNvCxnSpPr/>
          <p:nvPr/>
        </p:nvCxnSpPr>
        <p:spPr bwMode="auto">
          <a:xfrm>
            <a:off x="3713720" y="2875677"/>
            <a:ext cx="3122307" cy="944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/>
          </a:ln>
          <a:effectLst/>
        </p:spPr>
      </p:cxnSp>
      <p:cxnSp>
        <p:nvCxnSpPr>
          <p:cNvPr id="155" name="Straight Arrow Connector 154"/>
          <p:cNvCxnSpPr>
            <a:stCxn id="65" idx="2"/>
          </p:cNvCxnSpPr>
          <p:nvPr/>
        </p:nvCxnSpPr>
        <p:spPr bwMode="auto">
          <a:xfrm flipH="1">
            <a:off x="3242590" y="1598209"/>
            <a:ext cx="2605" cy="4279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846964" y="4377463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tx1"/>
                </a:solidFill>
              </a:rPr>
              <a:t>Access Point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23277" y="4349296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tx1"/>
                </a:solidFill>
              </a:rPr>
              <a:t>Access Point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90510" y="4375108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tx1"/>
                </a:solidFill>
              </a:rPr>
              <a:t>Access Point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60372" y="2685271"/>
            <a:ext cx="644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tx1"/>
                </a:solidFill>
              </a:rPr>
              <a:t>Router</a:t>
            </a:r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78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© ABB Group </a:t>
            </a:r>
          </a:p>
          <a:p>
            <a:pPr>
              <a:defRPr/>
            </a:pPr>
            <a:fld id="{69A36598-7602-494D-A4E3-FE8187CBCF62}" type="datetime4">
              <a:rPr lang="en-US" smtClean="0"/>
              <a:pPr>
                <a:defRPr/>
              </a:pPr>
              <a:t>September 23, 2015</a:t>
            </a:fld>
            <a:r>
              <a:rPr lang="en-US" dirty="0" smtClean="0"/>
              <a:t> | Slide </a:t>
            </a:r>
            <a:fld id="{4CF7A50A-6CFD-4456-95D1-B3F605BFA59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Step 2 – Smart </a:t>
            </a:r>
            <a:r>
              <a:rPr lang="pl-PL" dirty="0" err="1" smtClean="0"/>
              <a:t>building</a:t>
            </a:r>
            <a:r>
              <a:rPr lang="pl-PL" dirty="0" smtClean="0"/>
              <a:t> automation</a:t>
            </a:r>
            <a:endParaRPr lang="pl-PL" dirty="0"/>
          </a:p>
        </p:txBody>
      </p:sp>
      <p:grpSp>
        <p:nvGrpSpPr>
          <p:cNvPr id="143" name="Group 142"/>
          <p:cNvGrpSpPr/>
          <p:nvPr/>
        </p:nvGrpSpPr>
        <p:grpSpPr>
          <a:xfrm>
            <a:off x="945861" y="722642"/>
            <a:ext cx="7996402" cy="6023905"/>
            <a:chOff x="1191394" y="505482"/>
            <a:chExt cx="7996402" cy="6023905"/>
          </a:xfrm>
        </p:grpSpPr>
        <p:pic>
          <p:nvPicPr>
            <p:cNvPr id="3106" name="Picture 34" descr="http://cdn.instructables.com/FX7/0APU/I48HAMSC/FX70APUI48HAMSC.LARGE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487" y="823882"/>
              <a:ext cx="849963" cy="636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1" name="Group 120"/>
            <p:cNvGrpSpPr/>
            <p:nvPr/>
          </p:nvGrpSpPr>
          <p:grpSpPr>
            <a:xfrm>
              <a:off x="3774021" y="4086920"/>
              <a:ext cx="3011031" cy="1312961"/>
              <a:chOff x="2758021" y="4129834"/>
              <a:chExt cx="3011031" cy="1312961"/>
            </a:xfrm>
          </p:grpSpPr>
          <p:pic>
            <p:nvPicPr>
              <p:cNvPr id="3086" name="Picture 14" descr="https://encrypted-tbn2.gstatic.com/images?q=tbn:ANd9GcRkDTmxAChc991O6CRk7aMPc0akZghnK1dBVITRcbk58-ffTh9GQQ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8021" y="4674110"/>
                <a:ext cx="1075666" cy="7686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90" name="Picture 18" descr="http://ha.privateeyepi.com/store/image/cache/data/tempsensor-500x500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6521" y="4534153"/>
                <a:ext cx="669405" cy="6378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92" name="Picture 20" descr="http://db.zmitac.aei.polsl.pl/Electronics_Firm_Docs/DALLAS/Dallas%201wire%20table_files/logo.gif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5439" y="4599225"/>
                <a:ext cx="389268" cy="937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94" name="Picture 22" descr="Znalezione obrazy dla zapytania i2c sensor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1906" y="4244126"/>
                <a:ext cx="745367" cy="7101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00" name="Picture 28" descr="http://logos-vector.com/images/logo/xxl/2/5/0/25087/i2c_Bus_2ad12_450x450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2102" y="4129834"/>
                <a:ext cx="306950" cy="3249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4" name="Group 123"/>
            <p:cNvGrpSpPr/>
            <p:nvPr/>
          </p:nvGrpSpPr>
          <p:grpSpPr>
            <a:xfrm>
              <a:off x="1641876" y="1236054"/>
              <a:ext cx="7154321" cy="2455625"/>
              <a:chOff x="625876" y="1278968"/>
              <a:chExt cx="7154321" cy="2455625"/>
            </a:xfrm>
          </p:grpSpPr>
          <p:pic>
            <p:nvPicPr>
              <p:cNvPr id="3076" name="Picture 4" descr="https://upload.wikimedia.org/wikipedia/commons/6/6f/Raspberry_Pi_B%2B_top.jp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6121" y="1624144"/>
                <a:ext cx="1198093" cy="7648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8" descr="http://www.w3schools.com/angular/pic_angular.jp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4286" y="1278968"/>
                <a:ext cx="266461" cy="253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2" name="Picture 10" descr="http://juristr.com/blog/assets/imgs/node-grunt-yeoman/nodejs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4384" y="1323027"/>
                <a:ext cx="712464" cy="2325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4" name="Picture 12" descr="http://www.tp-link.com/res/images/products/gallery/TL-WDR4300-03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876" y="2860617"/>
                <a:ext cx="1191070" cy="851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2" descr="http://www.tp-link.com/res/images/products/gallery/TL-WDR4300-03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8754" y="2883039"/>
                <a:ext cx="1191070" cy="851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2" descr="http://www.tp-link.com/res/images/products/gallery/TL-WDR4300-03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9127" y="2883039"/>
                <a:ext cx="1191070" cy="851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2" name="Straight Arrow Connector 11"/>
              <p:cNvCxnSpPr>
                <a:stCxn id="3076" idx="1"/>
              </p:cNvCxnSpPr>
              <p:nvPr/>
            </p:nvCxnSpPr>
            <p:spPr bwMode="auto">
              <a:xfrm flipH="1">
                <a:off x="1898696" y="2006574"/>
                <a:ext cx="2117425" cy="94786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/>
              </a:ln>
              <a:effectLst/>
            </p:spPr>
          </p:cxnSp>
          <p:cxnSp>
            <p:nvCxnSpPr>
              <p:cNvPr id="27" name="Straight Arrow Connector 26"/>
              <p:cNvCxnSpPr/>
              <p:nvPr/>
            </p:nvCxnSpPr>
            <p:spPr bwMode="auto">
              <a:xfrm flipH="1">
                <a:off x="4083597" y="2372285"/>
                <a:ext cx="306227" cy="62206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/>
              </a:ln>
              <a:effectLst/>
            </p:spPr>
          </p:cxnSp>
          <p:cxnSp>
            <p:nvCxnSpPr>
              <p:cNvPr id="30" name="Straight Arrow Connector 29"/>
              <p:cNvCxnSpPr/>
              <p:nvPr/>
            </p:nvCxnSpPr>
            <p:spPr bwMode="auto">
              <a:xfrm>
                <a:off x="5214213" y="1975876"/>
                <a:ext cx="1817001" cy="90716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/>
              </a:ln>
              <a:effectLst/>
            </p:spPr>
          </p:cxnSp>
          <p:sp>
            <p:nvSpPr>
              <p:cNvPr id="18" name="TextBox 17"/>
              <p:cNvSpPr txBox="1"/>
              <p:nvPr/>
            </p:nvSpPr>
            <p:spPr>
              <a:xfrm>
                <a:off x="5089366" y="2860617"/>
                <a:ext cx="80021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4800" dirty="0" smtClean="0">
                    <a:solidFill>
                      <a:schemeClr val="tx1"/>
                    </a:solidFill>
                  </a:rPr>
                  <a:t>…</a:t>
                </a:r>
                <a:endParaRPr lang="pl-PL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5282478" y="2420822"/>
              <a:ext cx="9753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l-PL" dirty="0" smtClean="0">
                  <a:solidFill>
                    <a:schemeClr val="tx1"/>
                  </a:solidFill>
                </a:rPr>
                <a:t>Virtual USB</a:t>
              </a:r>
            </a:p>
            <a:p>
              <a:pPr algn="l"/>
              <a:r>
                <a:rPr lang="pl-PL" dirty="0" smtClean="0">
                  <a:solidFill>
                    <a:schemeClr val="tx1"/>
                  </a:solidFill>
                </a:rPr>
                <a:t>JSON API</a:t>
              </a:r>
              <a:endParaRPr lang="pl-PL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 flipH="1">
              <a:off x="4290417" y="3708734"/>
              <a:ext cx="395349" cy="7734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41" name="Straight Arrow Connector 40"/>
            <p:cNvCxnSpPr>
              <a:stCxn id="14" idx="2"/>
            </p:cNvCxnSpPr>
            <p:nvPr/>
          </p:nvCxnSpPr>
          <p:spPr bwMode="auto">
            <a:xfrm>
              <a:off x="4810289" y="3691679"/>
              <a:ext cx="336106" cy="79048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H="1" flipV="1">
              <a:off x="5211624" y="3585932"/>
              <a:ext cx="723382" cy="63020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46" name="TextBox 45"/>
            <p:cNvSpPr txBox="1"/>
            <p:nvPr/>
          </p:nvSpPr>
          <p:spPr>
            <a:xfrm>
              <a:off x="4061625" y="3898259"/>
              <a:ext cx="5004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l-PL" dirty="0" smtClean="0">
                  <a:solidFill>
                    <a:schemeClr val="tx1"/>
                  </a:solidFill>
                </a:rPr>
                <a:t>USB</a:t>
              </a:r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21999" y="3959645"/>
              <a:ext cx="5501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l-PL" dirty="0" smtClean="0">
                  <a:solidFill>
                    <a:schemeClr val="tx1"/>
                  </a:solidFill>
                </a:rPr>
                <a:t>1wire</a:t>
              </a:r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71283" y="3725789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l-PL" dirty="0" smtClean="0">
                  <a:solidFill>
                    <a:schemeClr val="tx1"/>
                  </a:solidFill>
                </a:rPr>
                <a:t>I2C</a:t>
              </a:r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90290" y="5608494"/>
              <a:ext cx="767797" cy="521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l-PL" dirty="0"/>
            </a:p>
          </p:txBody>
        </p:sp>
        <p:pic>
          <p:nvPicPr>
            <p:cNvPr id="3102" name="Picture 30" descr="https://www.usbgear.com/images/USBG-4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4735" y="4323044"/>
              <a:ext cx="739213" cy="560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3" name="Straight Arrow Connector 62"/>
            <p:cNvCxnSpPr/>
            <p:nvPr/>
          </p:nvCxnSpPr>
          <p:spPr bwMode="auto">
            <a:xfrm flipH="1">
              <a:off x="3249018" y="3626643"/>
              <a:ext cx="1208863" cy="6964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66" name="TextBox 65"/>
            <p:cNvSpPr txBox="1"/>
            <p:nvPr/>
          </p:nvSpPr>
          <p:spPr>
            <a:xfrm>
              <a:off x="3495938" y="3725788"/>
              <a:ext cx="5004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l-PL" dirty="0" smtClean="0">
                  <a:solidFill>
                    <a:schemeClr val="tx1"/>
                  </a:solidFill>
                </a:rPr>
                <a:t>USB</a:t>
              </a:r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209898" y="5471514"/>
              <a:ext cx="389850" cy="5261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l-PL" sz="2800" dirty="0">
                  <a:solidFill>
                    <a:schemeClr val="tx1"/>
                  </a:solidFill>
                  <a:latin typeface="FontAwesome" pitchFamily="50" charset="0"/>
                  <a:ea typeface="Calibri" panose="020F0502020204030204" pitchFamily="34" charset="0"/>
                  <a:cs typeface="Times New Roman" panose="02020603050405020304" pitchFamily="18" charset="0"/>
                </a:rPr>
                <a:t></a:t>
              </a:r>
              <a:endParaRPr lang="pl-PL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045543" y="5932218"/>
              <a:ext cx="4315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1800" dirty="0">
                  <a:solidFill>
                    <a:schemeClr val="tx1"/>
                  </a:solidFill>
                  <a:latin typeface="FontAwesome" pitchFamily="50" charset="0"/>
                  <a:ea typeface="Calibri" panose="020F0502020204030204" pitchFamily="34" charset="0"/>
                  <a:cs typeface="Times New Roman" panose="02020603050405020304" pitchFamily="18" charset="0"/>
                </a:rPr>
                <a:t></a:t>
              </a:r>
              <a:endParaRPr lang="pl-PL" sz="1800" dirty="0">
                <a:solidFill>
                  <a:schemeClr val="tx1"/>
                </a:solidFill>
              </a:endParaRPr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13"/>
            <a:srcRect l="398" t="1432" r="97107" b="43083"/>
            <a:stretch/>
          </p:blipFill>
          <p:spPr>
            <a:xfrm>
              <a:off x="4893721" y="5500960"/>
              <a:ext cx="451635" cy="442999"/>
            </a:xfrm>
            <a:prstGeom prst="rect">
              <a:avLst/>
            </a:prstGeom>
          </p:spPr>
        </p:pic>
        <p:cxnSp>
          <p:nvCxnSpPr>
            <p:cNvPr id="74" name="Straight Arrow Connector 73"/>
            <p:cNvCxnSpPr/>
            <p:nvPr/>
          </p:nvCxnSpPr>
          <p:spPr bwMode="auto">
            <a:xfrm flipH="1">
              <a:off x="3581187" y="5252501"/>
              <a:ext cx="272262" cy="26873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76" name="Straight Arrow Connector 75"/>
            <p:cNvCxnSpPr>
              <a:endCxn id="53" idx="0"/>
            </p:cNvCxnSpPr>
            <p:nvPr/>
          </p:nvCxnSpPr>
          <p:spPr bwMode="auto">
            <a:xfrm>
              <a:off x="4249836" y="5512702"/>
              <a:ext cx="11472" cy="4195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80" name="Straight Arrow Connector 79"/>
            <p:cNvCxnSpPr/>
            <p:nvPr/>
          </p:nvCxnSpPr>
          <p:spPr bwMode="auto">
            <a:xfrm>
              <a:off x="4634988" y="5206942"/>
              <a:ext cx="276408" cy="2874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82" name="TextBox 81"/>
            <p:cNvSpPr txBox="1"/>
            <p:nvPr/>
          </p:nvSpPr>
          <p:spPr>
            <a:xfrm>
              <a:off x="2988093" y="5875366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l-PL" dirty="0" err="1" smtClean="0">
                  <a:solidFill>
                    <a:schemeClr val="tx1"/>
                  </a:solidFill>
                </a:rPr>
                <a:t>Actuators</a:t>
              </a:r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956877" y="6252388"/>
              <a:ext cx="747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l-PL" dirty="0" err="1" smtClean="0">
                  <a:solidFill>
                    <a:schemeClr val="tx1"/>
                  </a:solidFill>
                </a:rPr>
                <a:t>Sensors</a:t>
              </a:r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657695" y="5862573"/>
              <a:ext cx="93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 smtClean="0">
                  <a:solidFill>
                    <a:schemeClr val="tx1"/>
                  </a:solidFill>
                </a:rPr>
                <a:t>Motion</a:t>
              </a:r>
            </a:p>
            <a:p>
              <a:r>
                <a:rPr lang="pl-PL" dirty="0" err="1" smtClean="0">
                  <a:solidFill>
                    <a:schemeClr val="tx1"/>
                  </a:solidFill>
                </a:rPr>
                <a:t>Detectors</a:t>
              </a:r>
              <a:endParaRPr lang="pl-PL" dirty="0">
                <a:solidFill>
                  <a:schemeClr val="tx1"/>
                </a:solidFill>
              </a:endParaRPr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14"/>
            <a:srcRect t="1" r="96776" b="26656"/>
            <a:stretch/>
          </p:blipFill>
          <p:spPr>
            <a:xfrm>
              <a:off x="1451348" y="4914736"/>
              <a:ext cx="381056" cy="382252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1191394" y="5176579"/>
              <a:ext cx="7825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l-PL" dirty="0" smtClean="0">
                  <a:solidFill>
                    <a:schemeClr val="tx1"/>
                  </a:solidFill>
                </a:rPr>
                <a:t>Intercom</a:t>
              </a:r>
              <a:endParaRPr lang="pl-PL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Straight Arrow Connector 92"/>
            <p:cNvCxnSpPr>
              <a:stCxn id="3102" idx="1"/>
            </p:cNvCxnSpPr>
            <p:nvPr/>
          </p:nvCxnSpPr>
          <p:spPr bwMode="auto">
            <a:xfrm flipH="1">
              <a:off x="1914234" y="4603206"/>
              <a:ext cx="730501" cy="36423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95" name="TextBox 94"/>
            <p:cNvSpPr txBox="1"/>
            <p:nvPr/>
          </p:nvSpPr>
          <p:spPr>
            <a:xfrm>
              <a:off x="2135768" y="4746586"/>
              <a:ext cx="6527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l-PL" dirty="0" smtClean="0">
                  <a:solidFill>
                    <a:schemeClr val="tx1"/>
                  </a:solidFill>
                </a:rPr>
                <a:t>RS232</a:t>
              </a:r>
              <a:endParaRPr lang="pl-PL" dirty="0">
                <a:solidFill>
                  <a:schemeClr val="tx1"/>
                </a:solidFill>
              </a:endParaRP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1744298" y="5585029"/>
              <a:ext cx="841897" cy="760651"/>
              <a:chOff x="290732" y="5279883"/>
              <a:chExt cx="841897" cy="760651"/>
            </a:xfrm>
          </p:grpSpPr>
          <p:pic>
            <p:nvPicPr>
              <p:cNvPr id="77" name="Picture 76"/>
              <p:cNvPicPr>
                <a:picLocks noChangeAspect="1"/>
              </p:cNvPicPr>
              <p:nvPr/>
            </p:nvPicPr>
            <p:blipFill rotWithShape="1">
              <a:blip r:embed="rId15"/>
              <a:srcRect t="1" r="98322" b="31839"/>
              <a:stretch/>
            </p:blipFill>
            <p:spPr>
              <a:xfrm>
                <a:off x="625876" y="5279883"/>
                <a:ext cx="245887" cy="440398"/>
              </a:xfrm>
              <a:prstGeom prst="rect">
                <a:avLst/>
              </a:prstGeom>
            </p:spPr>
          </p:pic>
          <p:sp>
            <p:nvSpPr>
              <p:cNvPr id="98" name="TextBox 97"/>
              <p:cNvSpPr txBox="1"/>
              <p:nvPr/>
            </p:nvSpPr>
            <p:spPr>
              <a:xfrm>
                <a:off x="290732" y="5578869"/>
                <a:ext cx="8418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 err="1" smtClean="0">
                    <a:solidFill>
                      <a:schemeClr val="tx1"/>
                    </a:solidFill>
                  </a:rPr>
                  <a:t>Electricity</a:t>
                </a:r>
                <a:endParaRPr lang="pl-PL" dirty="0">
                  <a:solidFill>
                    <a:schemeClr val="tx1"/>
                  </a:solidFill>
                </a:endParaRPr>
              </a:p>
              <a:p>
                <a:r>
                  <a:rPr lang="pl-PL" dirty="0" err="1" smtClean="0">
                    <a:solidFill>
                      <a:schemeClr val="tx1"/>
                    </a:solidFill>
                  </a:rPr>
                  <a:t>meter</a:t>
                </a:r>
                <a:endParaRPr lang="pl-PL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9" name="Straight Arrow Connector 98"/>
            <p:cNvCxnSpPr/>
            <p:nvPr/>
          </p:nvCxnSpPr>
          <p:spPr bwMode="auto">
            <a:xfrm flipH="1">
              <a:off x="2310621" y="4771087"/>
              <a:ext cx="549997" cy="7298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81" name="Rectangle 80"/>
            <p:cNvSpPr/>
            <p:nvPr/>
          </p:nvSpPr>
          <p:spPr>
            <a:xfrm>
              <a:off x="2370368" y="5035423"/>
              <a:ext cx="108019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l-PL" dirty="0" smtClean="0">
                  <a:solidFill>
                    <a:schemeClr val="tx1"/>
                  </a:solidFill>
                </a:rPr>
                <a:t>RS232</a:t>
              </a:r>
            </a:p>
            <a:p>
              <a:r>
                <a:rPr lang="pl-PL" dirty="0" smtClean="0">
                  <a:solidFill>
                    <a:schemeClr val="tx1"/>
                  </a:solidFill>
                </a:rPr>
                <a:t>(</a:t>
              </a:r>
              <a:r>
                <a:rPr lang="pl-PL" dirty="0">
                  <a:solidFill>
                    <a:schemeClr val="tx1"/>
                  </a:solidFill>
                </a:rPr>
                <a:t>IEC </a:t>
              </a:r>
              <a:r>
                <a:rPr lang="pl-PL" dirty="0" smtClean="0">
                  <a:solidFill>
                    <a:schemeClr val="tx1"/>
                  </a:solidFill>
                </a:rPr>
                <a:t>61107)</a:t>
              </a:r>
              <a:endParaRPr lang="pl-PL" dirty="0">
                <a:solidFill>
                  <a:schemeClr val="tx1"/>
                </a:solidFill>
              </a:endParaRPr>
            </a:p>
          </p:txBody>
        </p: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361052" y="3957579"/>
              <a:ext cx="494918" cy="466903"/>
            </a:xfrm>
            <a:prstGeom prst="rect">
              <a:avLst/>
            </a:prstGeom>
          </p:spPr>
        </p:pic>
        <p:sp>
          <p:nvSpPr>
            <p:cNvPr id="96" name="Rectangle 95"/>
            <p:cNvSpPr/>
            <p:nvPr/>
          </p:nvSpPr>
          <p:spPr>
            <a:xfrm>
              <a:off x="1252943" y="4342312"/>
              <a:ext cx="67999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dirty="0" smtClean="0">
                  <a:solidFill>
                    <a:schemeClr val="tx1"/>
                  </a:solidFill>
                </a:rPr>
                <a:t>Access</a:t>
              </a:r>
            </a:p>
            <a:p>
              <a:r>
                <a:rPr lang="pl-PL" dirty="0" err="1" smtClean="0">
                  <a:solidFill>
                    <a:schemeClr val="tx1"/>
                  </a:solidFill>
                </a:rPr>
                <a:t>control</a:t>
              </a:r>
              <a:endParaRPr lang="pl-PL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Straight Arrow Connector 111"/>
            <p:cNvCxnSpPr/>
            <p:nvPr/>
          </p:nvCxnSpPr>
          <p:spPr bwMode="auto">
            <a:xfrm flipH="1" flipV="1">
              <a:off x="1937286" y="4296017"/>
              <a:ext cx="707449" cy="775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114" name="TextBox 113"/>
            <p:cNvSpPr txBox="1"/>
            <p:nvPr/>
          </p:nvSpPr>
          <p:spPr>
            <a:xfrm>
              <a:off x="1911039" y="4331140"/>
              <a:ext cx="6527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l-PL" dirty="0" smtClean="0">
                  <a:solidFill>
                    <a:schemeClr val="tx1"/>
                  </a:solidFill>
                </a:rPr>
                <a:t>RS485</a:t>
              </a:r>
              <a:endParaRPr lang="pl-PL" dirty="0">
                <a:solidFill>
                  <a:schemeClr val="tx1"/>
                </a:solidFill>
              </a:endParaRPr>
            </a:p>
          </p:txBody>
        </p:sp>
        <p:pic>
          <p:nvPicPr>
            <p:cNvPr id="3104" name="Picture 32" descr="http://www.isover-technical-insulation.co.za/var/technicalinsulation/storage/images/media/images/pictograms/maximum-service-temperature/10722-2-eng-GB/maximum-service-temperature_large.jp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8045" y="5554635"/>
              <a:ext cx="377583" cy="377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6" name="Straight Arrow Connector 115"/>
            <p:cNvCxnSpPr/>
            <p:nvPr/>
          </p:nvCxnSpPr>
          <p:spPr bwMode="auto">
            <a:xfrm>
              <a:off x="5730707" y="5153255"/>
              <a:ext cx="277338" cy="3411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117" name="TextBox 116"/>
            <p:cNvSpPr txBox="1"/>
            <p:nvPr/>
          </p:nvSpPr>
          <p:spPr>
            <a:xfrm>
              <a:off x="5664747" y="5884015"/>
              <a:ext cx="1113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 err="1" smtClean="0">
                  <a:solidFill>
                    <a:schemeClr val="tx1"/>
                  </a:solidFill>
                </a:rPr>
                <a:t>Temperature</a:t>
              </a:r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017423" y="4883368"/>
              <a:ext cx="4924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2800" dirty="0">
                  <a:solidFill>
                    <a:schemeClr val="tx1"/>
                  </a:solidFill>
                  <a:latin typeface="FontAwesome" pitchFamily="50" charset="0"/>
                  <a:ea typeface="Calibri" panose="020F0502020204030204" pitchFamily="34" charset="0"/>
                  <a:cs typeface="Times New Roman" panose="02020603050405020304" pitchFamily="18" charset="0"/>
                </a:rPr>
                <a:t></a:t>
              </a:r>
              <a:endParaRPr lang="pl-PL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Straight Arrow Connector 119"/>
            <p:cNvCxnSpPr/>
            <p:nvPr/>
          </p:nvCxnSpPr>
          <p:spPr bwMode="auto">
            <a:xfrm>
              <a:off x="6628247" y="4755445"/>
              <a:ext cx="389176" cy="21199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122" name="TextBox 121"/>
            <p:cNvSpPr txBox="1"/>
            <p:nvPr/>
          </p:nvSpPr>
          <p:spPr>
            <a:xfrm>
              <a:off x="6728926" y="5283415"/>
              <a:ext cx="1113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 err="1" smtClean="0">
                  <a:solidFill>
                    <a:schemeClr val="tx1"/>
                  </a:solidFill>
                </a:rPr>
                <a:t>Light</a:t>
              </a:r>
              <a:r>
                <a:rPr lang="pl-PL" dirty="0" smtClean="0">
                  <a:solidFill>
                    <a:schemeClr val="tx1"/>
                  </a:solidFill>
                </a:rPr>
                <a:t> sensor</a:t>
              </a:r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036963" y="2859003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4800" dirty="0" smtClean="0">
                  <a:solidFill>
                    <a:schemeClr val="tx1"/>
                  </a:solidFill>
                </a:rPr>
                <a:t>…</a:t>
              </a:r>
              <a:endParaRPr lang="pl-PL" sz="4800" dirty="0">
                <a:solidFill>
                  <a:schemeClr val="tx1"/>
                </a:solidFill>
              </a:endParaRPr>
            </a:p>
          </p:txBody>
        </p:sp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187721" y="2953635"/>
              <a:ext cx="775970" cy="196512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704197" y="2983353"/>
              <a:ext cx="775970" cy="196512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133085" y="2992914"/>
              <a:ext cx="775970" cy="196512"/>
            </a:xfrm>
            <a:prstGeom prst="rect">
              <a:avLst/>
            </a:prstGeom>
          </p:spPr>
        </p:pic>
        <p:sp>
          <p:nvSpPr>
            <p:cNvPr id="127" name="TextBox 126"/>
            <p:cNvSpPr txBox="1"/>
            <p:nvPr/>
          </p:nvSpPr>
          <p:spPr>
            <a:xfrm>
              <a:off x="3476346" y="4435613"/>
              <a:ext cx="721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smtClean="0">
                  <a:solidFill>
                    <a:schemeClr val="tx1"/>
                  </a:solidFill>
                </a:rPr>
                <a:t>Control </a:t>
              </a:r>
            </a:p>
            <a:p>
              <a:r>
                <a:rPr lang="pl-PL" dirty="0" err="1" smtClean="0">
                  <a:solidFill>
                    <a:schemeClr val="tx1"/>
                  </a:solidFill>
                </a:rPr>
                <a:t>board</a:t>
              </a:r>
              <a:endParaRPr lang="pl-PL" dirty="0">
                <a:solidFill>
                  <a:schemeClr val="tx1"/>
                </a:solidFill>
              </a:endParaRPr>
            </a:p>
          </p:txBody>
        </p:sp>
        <p:pic>
          <p:nvPicPr>
            <p:cNvPr id="107" name="Picture 106"/>
            <p:cNvPicPr>
              <a:picLocks noChangeAspect="1"/>
            </p:cNvPicPr>
            <p:nvPr/>
          </p:nvPicPr>
          <p:blipFill rotWithShape="1">
            <a:blip r:embed="rId19"/>
            <a:srcRect r="98069" b="38987"/>
            <a:stretch/>
          </p:blipFill>
          <p:spPr>
            <a:xfrm>
              <a:off x="7730788" y="705786"/>
              <a:ext cx="223027" cy="418601"/>
            </a:xfrm>
            <a:prstGeom prst="rect">
              <a:avLst/>
            </a:prstGeom>
          </p:spPr>
        </p:pic>
        <p:pic>
          <p:nvPicPr>
            <p:cNvPr id="109" name="Picture 108"/>
            <p:cNvPicPr>
              <a:picLocks noChangeAspect="1"/>
            </p:cNvPicPr>
            <p:nvPr/>
          </p:nvPicPr>
          <p:blipFill rotWithShape="1">
            <a:blip r:embed="rId20"/>
            <a:srcRect t="1" r="98425" b="49431"/>
            <a:stretch/>
          </p:blipFill>
          <p:spPr>
            <a:xfrm>
              <a:off x="8317493" y="1123288"/>
              <a:ext cx="258213" cy="365517"/>
            </a:xfrm>
            <a:prstGeom prst="rect">
              <a:avLst/>
            </a:prstGeom>
          </p:spPr>
        </p:pic>
        <p:cxnSp>
          <p:nvCxnSpPr>
            <p:cNvPr id="134" name="Straight Arrow Connector 133"/>
            <p:cNvCxnSpPr/>
            <p:nvPr/>
          </p:nvCxnSpPr>
          <p:spPr bwMode="auto">
            <a:xfrm flipH="1">
              <a:off x="6363544" y="1251366"/>
              <a:ext cx="1577798" cy="35703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113" name="Rectangle 112"/>
            <p:cNvSpPr/>
            <p:nvPr/>
          </p:nvSpPr>
          <p:spPr>
            <a:xfrm>
              <a:off x="8423260" y="1003114"/>
              <a:ext cx="30489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dirty="0">
                  <a:solidFill>
                    <a:schemeClr val="tx1"/>
                  </a:solidFill>
                  <a:latin typeface="FontAwesome" pitchFamily="50" charset="0"/>
                  <a:ea typeface="Calibri" panose="020F0502020204030204" pitchFamily="34" charset="0"/>
                  <a:cs typeface="Times New Roman" panose="02020603050405020304" pitchFamily="18" charset="0"/>
                </a:rPr>
                <a:t></a:t>
              </a:r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842301" y="532283"/>
              <a:ext cx="30489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dirty="0">
                  <a:solidFill>
                    <a:schemeClr val="tx1"/>
                  </a:solidFill>
                  <a:latin typeface="FontAwesome" pitchFamily="50" charset="0"/>
                  <a:ea typeface="Calibri" panose="020F0502020204030204" pitchFamily="34" charset="0"/>
                  <a:cs typeface="Times New Roman" panose="02020603050405020304" pitchFamily="18" charset="0"/>
                </a:rPr>
                <a:t></a:t>
              </a:r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103397" y="533182"/>
              <a:ext cx="10843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 err="1" smtClean="0">
                  <a:solidFill>
                    <a:schemeClr val="tx1"/>
                  </a:solidFill>
                </a:rPr>
                <a:t>Visualization</a:t>
              </a:r>
              <a:r>
                <a:rPr lang="pl-PL" dirty="0" smtClean="0">
                  <a:solidFill>
                    <a:schemeClr val="tx1"/>
                  </a:solidFill>
                </a:rPr>
                <a:t> </a:t>
              </a:r>
            </a:p>
            <a:p>
              <a:r>
                <a:rPr lang="pl-PL" dirty="0" smtClean="0">
                  <a:solidFill>
                    <a:schemeClr val="tx1"/>
                  </a:solidFill>
                </a:rPr>
                <a:t>(web </a:t>
              </a:r>
              <a:r>
                <a:rPr lang="pl-PL" dirty="0" err="1" smtClean="0">
                  <a:solidFill>
                    <a:schemeClr val="tx1"/>
                  </a:solidFill>
                </a:rPr>
                <a:t>page</a:t>
              </a:r>
              <a:r>
                <a:rPr lang="pl-PL" dirty="0" smtClean="0">
                  <a:solidFill>
                    <a:schemeClr val="tx1"/>
                  </a:solidFill>
                </a:rPr>
                <a:t>)</a:t>
              </a:r>
              <a:endParaRPr lang="pl-PL" dirty="0">
                <a:solidFill>
                  <a:schemeClr val="tx1"/>
                </a:solidFill>
              </a:endParaRPr>
            </a:p>
          </p:txBody>
        </p:sp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901713" y="958933"/>
              <a:ext cx="511081" cy="404776"/>
            </a:xfrm>
            <a:prstGeom prst="rect">
              <a:avLst/>
            </a:prstGeom>
          </p:spPr>
        </p:pic>
        <p:sp>
          <p:nvSpPr>
            <p:cNvPr id="129" name="Rectangle 128"/>
            <p:cNvSpPr/>
            <p:nvPr/>
          </p:nvSpPr>
          <p:spPr>
            <a:xfrm>
              <a:off x="8287005" y="4224786"/>
              <a:ext cx="441147" cy="421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l-PL" sz="2000" dirty="0">
                  <a:solidFill>
                    <a:schemeClr val="tx1"/>
                  </a:solidFill>
                  <a:latin typeface="FontAwesome" pitchFamily="50" charset="0"/>
                  <a:ea typeface="Calibri" panose="020F0502020204030204" pitchFamily="34" charset="0"/>
                  <a:cs typeface="Times New Roman" panose="02020603050405020304" pitchFamily="18" charset="0"/>
                </a:rPr>
                <a:t></a:t>
              </a:r>
              <a:endParaRPr lang="pl-PL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933744" y="4620279"/>
              <a:ext cx="1113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 smtClean="0">
                  <a:solidFill>
                    <a:schemeClr val="tx1"/>
                  </a:solidFill>
                </a:rPr>
                <a:t>IP </a:t>
              </a:r>
              <a:r>
                <a:rPr lang="pl-PL" dirty="0" err="1" smtClean="0">
                  <a:solidFill>
                    <a:schemeClr val="tx1"/>
                  </a:solidFill>
                </a:rPr>
                <a:t>camera</a:t>
              </a:r>
              <a:endParaRPr lang="pl-PL" dirty="0">
                <a:solidFill>
                  <a:schemeClr val="tx1"/>
                </a:solidFill>
              </a:endParaRPr>
            </a:p>
          </p:txBody>
        </p:sp>
        <p:cxnSp>
          <p:nvCxnSpPr>
            <p:cNvPr id="148" name="Straight Arrow Connector 147"/>
            <p:cNvCxnSpPr>
              <a:stCxn id="129" idx="0"/>
              <a:endCxn id="15" idx="2"/>
            </p:cNvCxnSpPr>
            <p:nvPr/>
          </p:nvCxnSpPr>
          <p:spPr bwMode="auto">
            <a:xfrm flipH="1" flipV="1">
              <a:off x="8200662" y="3691679"/>
              <a:ext cx="306917" cy="53310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132" name="Rectangle 131"/>
            <p:cNvSpPr/>
            <p:nvPr/>
          </p:nvSpPr>
          <p:spPr>
            <a:xfrm>
              <a:off x="8341871" y="3762222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dirty="0">
                  <a:solidFill>
                    <a:schemeClr val="tx1"/>
                  </a:solidFill>
                </a:rPr>
                <a:t>ONVIF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668685" y="1429881"/>
              <a:ext cx="15190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 err="1" smtClean="0">
                  <a:solidFill>
                    <a:schemeClr val="tx1"/>
                  </a:solidFill>
                </a:rPr>
                <a:t>WiFi</a:t>
              </a:r>
              <a:r>
                <a:rPr lang="pl-PL" dirty="0" smtClean="0">
                  <a:solidFill>
                    <a:schemeClr val="tx1"/>
                  </a:solidFill>
                </a:rPr>
                <a:t> </a:t>
              </a:r>
            </a:p>
            <a:p>
              <a:r>
                <a:rPr lang="pl-PL" dirty="0" smtClean="0">
                  <a:solidFill>
                    <a:schemeClr val="tx1"/>
                  </a:solidFill>
                </a:rPr>
                <a:t>(WPA-2 Enterprise)</a:t>
              </a:r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892793" y="505482"/>
              <a:ext cx="492444" cy="487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l-PL" sz="2400" dirty="0">
                  <a:solidFill>
                    <a:schemeClr val="tx1"/>
                  </a:solidFill>
                  <a:latin typeface="FontAwesome" pitchFamily="50" charset="0"/>
                  <a:ea typeface="Calibri" panose="020F0502020204030204" pitchFamily="34" charset="0"/>
                  <a:cs typeface="Times New Roman" panose="02020603050405020304" pitchFamily="18" charset="0"/>
                </a:rPr>
                <a:t></a:t>
              </a:r>
              <a:endParaRPr lang="pl-PL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5" name="Straight Arrow Connector 154"/>
            <p:cNvCxnSpPr>
              <a:endCxn id="135" idx="3"/>
            </p:cNvCxnSpPr>
            <p:nvPr/>
          </p:nvCxnSpPr>
          <p:spPr bwMode="auto">
            <a:xfrm flipH="1" flipV="1">
              <a:off x="3385237" y="749235"/>
              <a:ext cx="1568733" cy="9701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>
              <a:off x="2770704" y="880069"/>
              <a:ext cx="705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l-PL" dirty="0" smtClean="0">
                  <a:solidFill>
                    <a:schemeClr val="tx1"/>
                  </a:solidFill>
                </a:rPr>
                <a:t>Internet</a:t>
              </a:r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988093" y="1191032"/>
              <a:ext cx="153920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dirty="0" err="1" smtClean="0">
                  <a:solidFill>
                    <a:schemeClr val="tx1"/>
                  </a:solidFill>
                </a:rPr>
                <a:t>Visualization</a:t>
              </a:r>
              <a:r>
                <a:rPr lang="pl-PL" dirty="0" smtClean="0">
                  <a:solidFill>
                    <a:schemeClr val="tx1"/>
                  </a:solidFill>
                </a:rPr>
                <a:t> </a:t>
              </a:r>
            </a:p>
            <a:p>
              <a:r>
                <a:rPr lang="pl-PL" dirty="0" smtClean="0">
                  <a:solidFill>
                    <a:schemeClr val="tx1"/>
                  </a:solidFill>
                </a:rPr>
                <a:t>(</a:t>
              </a:r>
              <a:r>
                <a:rPr lang="pl-PL" dirty="0" err="1" smtClean="0">
                  <a:solidFill>
                    <a:schemeClr val="tx1"/>
                  </a:solidFill>
                </a:rPr>
                <a:t>external</a:t>
              </a:r>
              <a:r>
                <a:rPr lang="pl-PL" dirty="0" smtClean="0">
                  <a:solidFill>
                    <a:schemeClr val="tx1"/>
                  </a:solidFill>
                </a:rPr>
                <a:t> web </a:t>
              </a:r>
              <a:r>
                <a:rPr lang="pl-PL" dirty="0" err="1" smtClean="0">
                  <a:solidFill>
                    <a:schemeClr val="tx1"/>
                  </a:solidFill>
                </a:rPr>
                <a:t>page</a:t>
              </a:r>
              <a:r>
                <a:rPr lang="pl-PL" dirty="0" smtClean="0">
                  <a:solidFill>
                    <a:schemeClr val="tx1"/>
                  </a:solidFill>
                </a:rPr>
                <a:t>)</a:t>
              </a:r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827205" y="832640"/>
              <a:ext cx="8755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dirty="0" err="1" smtClean="0">
                  <a:solidFill>
                    <a:schemeClr val="tx1"/>
                  </a:solidFill>
                </a:rPr>
                <a:t>OpenVPN</a:t>
              </a:r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135017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© ABB Group </a:t>
            </a:r>
          </a:p>
          <a:p>
            <a:pPr>
              <a:defRPr/>
            </a:pPr>
            <a:fld id="{69A36598-7602-494D-A4E3-FE8187CBCF62}" type="datetime4">
              <a:rPr lang="en-US" smtClean="0"/>
              <a:pPr>
                <a:defRPr/>
              </a:pPr>
              <a:t>September 23, 2015</a:t>
            </a:fld>
            <a:r>
              <a:rPr lang="en-US" smtClean="0"/>
              <a:t> | Slide </a:t>
            </a:r>
            <a:fld id="{4CF7A50A-6CFD-4456-95D1-B3F605BFA59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634206"/>
            <a:ext cx="8682773" cy="543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2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© ABB Group </a:t>
            </a:r>
          </a:p>
          <a:p>
            <a:pPr>
              <a:defRPr/>
            </a:pPr>
            <a:fld id="{69A36598-7602-494D-A4E3-FE8187CBCF62}" type="datetime4">
              <a:rPr lang="en-US" smtClean="0"/>
              <a:pPr>
                <a:defRPr/>
              </a:pPr>
              <a:t>September 23, 2015</a:t>
            </a:fld>
            <a:r>
              <a:rPr lang="en-US" smtClean="0"/>
              <a:t> | Slide </a:t>
            </a:r>
            <a:fld id="{4CF7A50A-6CFD-4456-95D1-B3F605BFA59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68" y="282573"/>
            <a:ext cx="7438387" cy="602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© ABB Group </a:t>
            </a:r>
          </a:p>
          <a:p>
            <a:pPr>
              <a:defRPr/>
            </a:pPr>
            <a:fld id="{69A36598-7602-494D-A4E3-FE8187CBCF62}" type="datetime4">
              <a:rPr lang="en-US" smtClean="0"/>
              <a:pPr>
                <a:defRPr/>
              </a:pPr>
              <a:t>September 23, 2015</a:t>
            </a:fld>
            <a:r>
              <a:rPr lang="en-US" smtClean="0"/>
              <a:t> | Slide </a:t>
            </a:r>
            <a:fld id="{4CF7A50A-6CFD-4456-95D1-B3F605BFA59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211219"/>
            <a:ext cx="8366125" cy="32701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" y="3481385"/>
            <a:ext cx="8366125" cy="290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6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© ABB Group </a:t>
            </a:r>
          </a:p>
          <a:p>
            <a:pPr>
              <a:defRPr/>
            </a:pPr>
            <a:fld id="{69A36598-7602-494D-A4E3-FE8187CBCF62}" type="datetime4">
              <a:rPr lang="en-US" smtClean="0"/>
              <a:pPr>
                <a:defRPr/>
              </a:pPr>
              <a:t>September 23, 2015</a:t>
            </a:fld>
            <a:r>
              <a:rPr lang="en-US" smtClean="0"/>
              <a:t> | Slide </a:t>
            </a:r>
            <a:fld id="{4CF7A50A-6CFD-4456-95D1-B3F605BFA59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99" y="265639"/>
            <a:ext cx="8326967" cy="593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7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© ABB Group </a:t>
            </a:r>
          </a:p>
          <a:p>
            <a:pPr>
              <a:defRPr/>
            </a:pPr>
            <a:fld id="{69A36598-7602-494D-A4E3-FE8187CBCF62}" type="datetime4">
              <a:rPr lang="en-US" smtClean="0"/>
              <a:pPr>
                <a:defRPr/>
              </a:pPr>
              <a:t>September 23, 2015</a:t>
            </a:fld>
            <a:r>
              <a:rPr lang="en-US" smtClean="0"/>
              <a:t> | Slide </a:t>
            </a:r>
            <a:fld id="{4CF7A50A-6CFD-4456-95D1-B3F605BFA59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62" y="1352550"/>
            <a:ext cx="4486275" cy="4848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198" y="1352550"/>
            <a:ext cx="3766436" cy="295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26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COLOR" val="SPREcolor_red"/>
  <p:tag name="VARPPTTYPE" val="SPREpotSPRE"/>
  <p:tag name="VARPPTLANGSEL" val="SPREEnglish"/>
  <p:tag name="VARGRIDMODE" val="SPREgrid_none_value"/>
  <p:tag name="VARPOTVERSION" val="SPRE1.53"/>
  <p:tag name="VARLOGOSCHINDLER" val="SPRE-1"/>
  <p:tag name="VARLOGOATLAS" val="SPRE0"/>
  <p:tag name="VARLOGOASIA" val="SPRE"/>
  <p:tag name="VARPPTLANG" val="SPREEnglish"/>
  <p:tag name="VARPPTEDITORS_NAME" val="SPREStephanie Graf"/>
  <p:tag name="VARPPTKG" val="SPREMAN"/>
  <p:tag name="VARPPTDIVISION" val="SPRECorporate Communications"/>
  <p:tag name="VARPPTPLACE" val="SPREEbikon"/>
  <p:tag name="VARPPTDATE_CREATION" val="SPREMarch 11, 2008"/>
  <p:tag name="VARPPTPRESENTATION_ID" val="SPRE"/>
  <p:tag name="VARPPTSHOWPAGE_NUMBER" val="SPRE-1"/>
  <p:tag name="VARPPTCLOSING_TEXT" val="SPREThank you for your attention."/>
  <p:tag name="VARPPTSETUPPERFORMED" val="SPRETRUE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TITLEIMAGE" val="SPREhorizontal"/>
  <p:tag name="VARSLIDECATEGORYID" val="SPREtitle"/>
  <p:tag name="VARSLIDEID" val="SPREtitle_slide_horizontal_picture"/>
  <p:tag name="ARTICULATE_SLIDE_GUID" val="11eaa2bd-f1de-4029-9fd6-426ebcedd6f0"/>
</p:tagLst>
</file>

<file path=ppt/theme/theme1.xml><?xml version="1.0" encoding="utf-8"?>
<a:theme xmlns:a="http://schemas.openxmlformats.org/drawingml/2006/main" name="ABB_PowerPoint_template">
  <a:themeElements>
    <a:clrScheme name="Custom 1">
      <a:dk1>
        <a:srgbClr val="000000"/>
      </a:dk1>
      <a:lt1>
        <a:srgbClr val="FFFFFF"/>
      </a:lt1>
      <a:dk2>
        <a:srgbClr val="002897"/>
      </a:dk2>
      <a:lt2>
        <a:srgbClr val="666666"/>
      </a:lt2>
      <a:accent1>
        <a:srgbClr val="005ADE"/>
      </a:accent1>
      <a:accent2>
        <a:srgbClr val="0096EA"/>
      </a:accent2>
      <a:accent3>
        <a:srgbClr val="FFFFFF"/>
      </a:accent3>
      <a:accent4>
        <a:srgbClr val="000000"/>
      </a:accent4>
      <a:accent5>
        <a:srgbClr val="AAB5EC"/>
      </a:accent5>
      <a:accent6>
        <a:srgbClr val="0087D4"/>
      </a:accent6>
      <a:hlink>
        <a:srgbClr val="000000"/>
      </a:hlink>
      <a:folHlink>
        <a:srgbClr val="000000"/>
      </a:folHlink>
    </a:clrScheme>
    <a:fontScheme name="ABB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BB_PowerPoint_template 1">
        <a:dk1>
          <a:srgbClr val="000000"/>
        </a:dk1>
        <a:lt1>
          <a:srgbClr val="FFFFFF"/>
        </a:lt1>
        <a:dk2>
          <a:srgbClr val="002897"/>
        </a:dk2>
        <a:lt2>
          <a:srgbClr val="666666"/>
        </a:lt2>
        <a:accent1>
          <a:srgbClr val="005ADE"/>
        </a:accent1>
        <a:accent2>
          <a:srgbClr val="0096EA"/>
        </a:accent2>
        <a:accent3>
          <a:srgbClr val="FFFFFF"/>
        </a:accent3>
        <a:accent4>
          <a:srgbClr val="000000"/>
        </a:accent4>
        <a:accent5>
          <a:srgbClr val="AAB5EC"/>
        </a:accent5>
        <a:accent6>
          <a:srgbClr val="0087D4"/>
        </a:accent6>
        <a:hlink>
          <a:srgbClr val="5BD8FF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B_PowerPoint_template 2">
        <a:dk1>
          <a:srgbClr val="000000"/>
        </a:dk1>
        <a:lt1>
          <a:srgbClr val="FFFFFF"/>
        </a:lt1>
        <a:dk2>
          <a:srgbClr val="084C07"/>
        </a:dk2>
        <a:lt2>
          <a:srgbClr val="666666"/>
        </a:lt2>
        <a:accent1>
          <a:srgbClr val="028208"/>
        </a:accent1>
        <a:accent2>
          <a:srgbClr val="3AB200"/>
        </a:accent2>
        <a:accent3>
          <a:srgbClr val="FFFFFF"/>
        </a:accent3>
        <a:accent4>
          <a:srgbClr val="000000"/>
        </a:accent4>
        <a:accent5>
          <a:srgbClr val="AAC1AA"/>
        </a:accent5>
        <a:accent6>
          <a:srgbClr val="34A100"/>
        </a:accent6>
        <a:hlink>
          <a:srgbClr val="98DB38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B_PowerPoint_template 3">
        <a:dk1>
          <a:srgbClr val="000000"/>
        </a:dk1>
        <a:lt1>
          <a:srgbClr val="FFFFFF"/>
        </a:lt1>
        <a:dk2>
          <a:srgbClr val="601F69"/>
        </a:dk2>
        <a:lt2>
          <a:srgbClr val="666666"/>
        </a:lt2>
        <a:accent1>
          <a:srgbClr val="904AB0"/>
        </a:accent1>
        <a:accent2>
          <a:srgbClr val="9868EF"/>
        </a:accent2>
        <a:accent3>
          <a:srgbClr val="FFFFFF"/>
        </a:accent3>
        <a:accent4>
          <a:srgbClr val="000000"/>
        </a:accent4>
        <a:accent5>
          <a:srgbClr val="C6B1D4"/>
        </a:accent5>
        <a:accent6>
          <a:srgbClr val="895ED9"/>
        </a:accent6>
        <a:hlink>
          <a:srgbClr val="B4A0E8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B_PowerPoint_template 4">
        <a:dk1>
          <a:srgbClr val="000000"/>
        </a:dk1>
        <a:lt1>
          <a:srgbClr val="FFFFFF"/>
        </a:lt1>
        <a:dk2>
          <a:srgbClr val="9A2801"/>
        </a:dk2>
        <a:lt2>
          <a:srgbClr val="666666"/>
        </a:lt2>
        <a:accent1>
          <a:srgbClr val="BF4500"/>
        </a:accent1>
        <a:accent2>
          <a:srgbClr val="FF6C00"/>
        </a:accent2>
        <a:accent3>
          <a:srgbClr val="FFFFFF"/>
        </a:accent3>
        <a:accent4>
          <a:srgbClr val="000000"/>
        </a:accent4>
        <a:accent5>
          <a:srgbClr val="DCB0AA"/>
        </a:accent5>
        <a:accent6>
          <a:srgbClr val="E76100"/>
        </a:accent6>
        <a:hlink>
          <a:srgbClr val="FDAC25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3233</TotalTime>
  <Words>296</Words>
  <Application>Microsoft Office PowerPoint</Application>
  <PresentationFormat>On-screen Show (4:3)</PresentationFormat>
  <Paragraphs>107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FontAwesome</vt:lpstr>
      <vt:lpstr>Times New Roman</vt:lpstr>
      <vt:lpstr>Wingdings</vt:lpstr>
      <vt:lpstr>ABB_PowerPoint_template</vt:lpstr>
      <vt:lpstr>Smartbuilding </vt:lpstr>
      <vt:lpstr>Project idea</vt:lpstr>
      <vt:lpstr>Stage 1 – Network access control and monitoring</vt:lpstr>
      <vt:lpstr>Step 2 – Smart building automation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ABB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Marcin Bajer - Smart Building</dc:title>
  <dc:subject>Power and productivity for a new world</dc:subject>
  <dc:creator>plmabaj</dc:creator>
  <cp:keywords>bajerwitharm, OpenWrt, MQTT</cp:keywords>
  <cp:lastModifiedBy>Marcin Bajer</cp:lastModifiedBy>
  <cp:revision>231</cp:revision>
  <cp:lastPrinted>2015-09-23T10:30:38Z</cp:lastPrinted>
  <dcterms:created xsi:type="dcterms:W3CDTF">2009-05-11T07:46:11Z</dcterms:created>
  <dcterms:modified xsi:type="dcterms:W3CDTF">2015-09-23T12:10:57Z</dcterms:modified>
</cp:coreProperties>
</file>