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36" r:id="rId11"/>
    <p:sldId id="338" r:id="rId12"/>
    <p:sldId id="340" r:id="rId13"/>
    <p:sldId id="343" r:id="rId14"/>
    <p:sldId id="345" r:id="rId15"/>
    <p:sldId id="346" r:id="rId16"/>
    <p:sldId id="337" r:id="rId17"/>
    <p:sldId id="342" r:id="rId18"/>
    <p:sldId id="347" r:id="rId19"/>
    <p:sldId id="344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1">
          <p15:clr>
            <a:srgbClr val="A4A3A4"/>
          </p15:clr>
        </p15:guide>
        <p15:guide id="2" pos="37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2A485"/>
    <a:srgbClr val="A1B9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592" y="-104"/>
      </p:cViewPr>
      <p:guideLst>
        <p:guide orient="horz" pos="2241"/>
        <p:guide pos="37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7941C-1BCB-4671-ADF6-319F02985E87}" type="datetimeFigureOut">
              <a:rPr lang="zh-CN" altLang="en-US" smtClean="0"/>
              <a:t>2023/5/27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西北民族大学本科毕业论文（设计）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DFD6-CD11-4B0D-81ED-2145AE4C03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image" Target="../media/image1.pn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image" Target="../media/image11.png"/><Relationship Id="rId2" Type="http://schemas.openxmlformats.org/officeDocument/2006/relationships/tags" Target="../tags/tag62.xml"/><Relationship Id="rId16" Type="http://schemas.openxmlformats.org/officeDocument/2006/relationships/image" Target="../media/image5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70.xml"/><Relationship Id="rId19" Type="http://schemas.openxmlformats.org/officeDocument/2006/relationships/image" Target="../media/image4.png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image" Target="../media/image13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image" Target="../media/image12.png"/><Relationship Id="rId2" Type="http://schemas.openxmlformats.org/officeDocument/2006/relationships/tags" Target="../tags/tag76.xml"/><Relationship Id="rId16" Type="http://schemas.openxmlformats.org/officeDocument/2006/relationships/image" Target="../media/image5.png"/><Relationship Id="rId20" Type="http://schemas.openxmlformats.org/officeDocument/2006/relationships/image" Target="../media/image4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84.xml"/><Relationship Id="rId19" Type="http://schemas.openxmlformats.org/officeDocument/2006/relationships/image" Target="../media/image1.png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18" Type="http://schemas.openxmlformats.org/officeDocument/2006/relationships/image" Target="../media/image1.png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17" Type="http://schemas.openxmlformats.org/officeDocument/2006/relationships/image" Target="../media/image14.png"/><Relationship Id="rId2" Type="http://schemas.openxmlformats.org/officeDocument/2006/relationships/tags" Target="../tags/tag90.xml"/><Relationship Id="rId16" Type="http://schemas.openxmlformats.org/officeDocument/2006/relationships/image" Target="../media/image5.png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98.xml"/><Relationship Id="rId19" Type="http://schemas.openxmlformats.org/officeDocument/2006/relationships/image" Target="../media/image4.png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tags" Target="../tags/tag10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13" Type="http://schemas.openxmlformats.org/officeDocument/2006/relationships/tags" Target="../tags/tag115.xml"/><Relationship Id="rId18" Type="http://schemas.openxmlformats.org/officeDocument/2006/relationships/image" Target="../media/image1.png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tags" Target="../tags/tag114.xml"/><Relationship Id="rId17" Type="http://schemas.openxmlformats.org/officeDocument/2006/relationships/image" Target="../media/image15.png"/><Relationship Id="rId2" Type="http://schemas.openxmlformats.org/officeDocument/2006/relationships/tags" Target="../tags/tag104.xml"/><Relationship Id="rId16" Type="http://schemas.openxmlformats.org/officeDocument/2006/relationships/image" Target="../media/image5.png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tags" Target="../tags/tag113.xml"/><Relationship Id="rId5" Type="http://schemas.openxmlformats.org/officeDocument/2006/relationships/tags" Target="../tags/tag10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12.xml"/><Relationship Id="rId19" Type="http://schemas.openxmlformats.org/officeDocument/2006/relationships/image" Target="../media/image4.png"/><Relationship Id="rId4" Type="http://schemas.openxmlformats.org/officeDocument/2006/relationships/tags" Target="../tags/tag106.xml"/><Relationship Id="rId9" Type="http://schemas.openxmlformats.org/officeDocument/2006/relationships/tags" Target="../tags/tag111.xml"/><Relationship Id="rId14" Type="http://schemas.openxmlformats.org/officeDocument/2006/relationships/tags" Target="../tags/tag1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4.xml"/><Relationship Id="rId13" Type="http://schemas.openxmlformats.org/officeDocument/2006/relationships/tags" Target="../tags/tag129.xml"/><Relationship Id="rId18" Type="http://schemas.openxmlformats.org/officeDocument/2006/relationships/image" Target="../media/image4.png"/><Relationship Id="rId3" Type="http://schemas.openxmlformats.org/officeDocument/2006/relationships/tags" Target="../tags/tag119.xml"/><Relationship Id="rId7" Type="http://schemas.openxmlformats.org/officeDocument/2006/relationships/tags" Target="../tags/tag123.xml"/><Relationship Id="rId12" Type="http://schemas.openxmlformats.org/officeDocument/2006/relationships/tags" Target="../tags/tag128.xml"/><Relationship Id="rId17" Type="http://schemas.openxmlformats.org/officeDocument/2006/relationships/image" Target="../media/image1.png"/><Relationship Id="rId2" Type="http://schemas.openxmlformats.org/officeDocument/2006/relationships/tags" Target="../tags/tag118.xml"/><Relationship Id="rId16" Type="http://schemas.openxmlformats.org/officeDocument/2006/relationships/image" Target="../media/image16.png"/><Relationship Id="rId1" Type="http://schemas.openxmlformats.org/officeDocument/2006/relationships/tags" Target="../tags/tag117.xml"/><Relationship Id="rId6" Type="http://schemas.openxmlformats.org/officeDocument/2006/relationships/tags" Target="../tags/tag122.xml"/><Relationship Id="rId11" Type="http://schemas.openxmlformats.org/officeDocument/2006/relationships/tags" Target="../tags/tag127.xml"/><Relationship Id="rId5" Type="http://schemas.openxmlformats.org/officeDocument/2006/relationships/tags" Target="../tags/tag121.xml"/><Relationship Id="rId15" Type="http://schemas.openxmlformats.org/officeDocument/2006/relationships/image" Target="../media/image5.png"/><Relationship Id="rId10" Type="http://schemas.openxmlformats.org/officeDocument/2006/relationships/tags" Target="../tags/tag126.xml"/><Relationship Id="rId4" Type="http://schemas.openxmlformats.org/officeDocument/2006/relationships/tags" Target="../tags/tag120.xml"/><Relationship Id="rId9" Type="http://schemas.openxmlformats.org/officeDocument/2006/relationships/tags" Target="../tags/tag125.xml"/><Relationship Id="rId1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image" Target="../media/image1.png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image" Target="../media/image17.png"/><Relationship Id="rId2" Type="http://schemas.openxmlformats.org/officeDocument/2006/relationships/tags" Target="../tags/tag131.xml"/><Relationship Id="rId16" Type="http://schemas.openxmlformats.org/officeDocument/2006/relationships/image" Target="../media/image5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39.xml"/><Relationship Id="rId19" Type="http://schemas.openxmlformats.org/officeDocument/2006/relationships/image" Target="../media/image4.png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image" Target="../media/image1.png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image" Target="../media/image18.png"/><Relationship Id="rId2" Type="http://schemas.openxmlformats.org/officeDocument/2006/relationships/tags" Target="../tags/tag145.xml"/><Relationship Id="rId16" Type="http://schemas.openxmlformats.org/officeDocument/2006/relationships/image" Target="../media/image5.png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153.xml"/><Relationship Id="rId19" Type="http://schemas.openxmlformats.org/officeDocument/2006/relationships/image" Target="../media/image4.png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tags" Target="../tags/tag170.xml"/><Relationship Id="rId18" Type="http://schemas.openxmlformats.org/officeDocument/2006/relationships/image" Target="../media/image4.png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17" Type="http://schemas.openxmlformats.org/officeDocument/2006/relationships/image" Target="../media/image1.png"/><Relationship Id="rId2" Type="http://schemas.openxmlformats.org/officeDocument/2006/relationships/tags" Target="../tags/tag159.xml"/><Relationship Id="rId16" Type="http://schemas.openxmlformats.org/officeDocument/2006/relationships/image" Target="../media/image19.png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5" Type="http://schemas.openxmlformats.org/officeDocument/2006/relationships/image" Target="../media/image5.png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Relationship Id="rId14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tags" Target="../tags/tag182.xml"/><Relationship Id="rId2" Type="http://schemas.openxmlformats.org/officeDocument/2006/relationships/tags" Target="../tags/tag172.xml"/><Relationship Id="rId16" Type="http://schemas.openxmlformats.org/officeDocument/2006/relationships/image" Target="../media/image4.png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tags" Target="../tags/tag181.xml"/><Relationship Id="rId5" Type="http://schemas.openxmlformats.org/officeDocument/2006/relationships/tags" Target="../tags/tag175.xml"/><Relationship Id="rId15" Type="http://schemas.openxmlformats.org/officeDocument/2006/relationships/image" Target="../media/image1.png"/><Relationship Id="rId10" Type="http://schemas.openxmlformats.org/officeDocument/2006/relationships/tags" Target="../tags/tag180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png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8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" Type="http://schemas.openxmlformats.org/officeDocument/2006/relationships/tags" Target="../tags/tag4.xml"/><Relationship Id="rId21" Type="http://schemas.openxmlformats.org/officeDocument/2006/relationships/image" Target="../media/image1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4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2.png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2.png"/><Relationship Id="rId5" Type="http://schemas.openxmlformats.org/officeDocument/2006/relationships/tags" Target="../tags/tag26.xml"/><Relationship Id="rId10" Type="http://schemas.openxmlformats.org/officeDocument/2006/relationships/image" Target="../media/image5.png"/><Relationship Id="rId4" Type="http://schemas.openxmlformats.org/officeDocument/2006/relationships/tags" Target="../tags/tag25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image" Target="../media/image4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9.png"/><Relationship Id="rId2" Type="http://schemas.openxmlformats.org/officeDocument/2006/relationships/tags" Target="../tags/tag34.xml"/><Relationship Id="rId16" Type="http://schemas.openxmlformats.org/officeDocument/2006/relationships/image" Target="../media/image5.png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image" Target="../media/image1.png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image" Target="../media/image10.png"/><Relationship Id="rId2" Type="http://schemas.openxmlformats.org/officeDocument/2006/relationships/tags" Target="../tags/tag48.xml"/><Relationship Id="rId16" Type="http://schemas.openxmlformats.org/officeDocument/2006/relationships/image" Target="../media/image5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1.xml"/><Relationship Id="rId10" Type="http://schemas.openxmlformats.org/officeDocument/2006/relationships/tags" Target="../tags/tag56.xml"/><Relationship Id="rId19" Type="http://schemas.openxmlformats.org/officeDocument/2006/relationships/image" Target="../media/image4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3020" y="-22904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32434" y="3331990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sp>
        <p:nvSpPr>
          <p:cNvPr id="5" name="PA_文本框 2"/>
          <p:cNvSpPr txBox="1"/>
          <p:nvPr>
            <p:custDataLst>
              <p:tags r:id="rId1"/>
            </p:custDataLst>
          </p:nvPr>
        </p:nvSpPr>
        <p:spPr>
          <a:xfrm>
            <a:off x="2009382" y="1982497"/>
            <a:ext cx="7875905" cy="179004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algn="ctr"/>
            <a:r>
              <a:rPr kumimoji="1" lang="zh-CN" altLang="en-US" sz="4800" b="1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基于</a:t>
            </a:r>
            <a:r>
              <a:rPr kumimoji="1" lang="en-US" altLang="zh-CN" sz="4800" b="1" dirty="0" err="1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SpringBoot</a:t>
            </a:r>
            <a:r>
              <a:rPr kumimoji="1" lang="zh-CN" altLang="en-US" sz="4800" b="1" dirty="0">
                <a:solidFill>
                  <a:schemeClr val="accent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的健身房管理系统设计与实现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sp>
        <p:nvSpPr>
          <p:cNvPr id="34" name="竖卷形 33"/>
          <p:cNvSpPr/>
          <p:nvPr/>
        </p:nvSpPr>
        <p:spPr>
          <a:xfrm rot="9000000">
            <a:off x="3008260" y="4567817"/>
            <a:ext cx="389976" cy="345127"/>
          </a:xfrm>
          <a:prstGeom prst="vertic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3603625" y="5101590"/>
            <a:ext cx="243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学号：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18450150708</a:t>
            </a:r>
          </a:p>
        </p:txBody>
      </p:sp>
      <p:sp>
        <p:nvSpPr>
          <p:cNvPr id="36" name="横卷形 35"/>
          <p:cNvSpPr/>
          <p:nvPr/>
        </p:nvSpPr>
        <p:spPr>
          <a:xfrm rot="9000000">
            <a:off x="6278655" y="4567987"/>
            <a:ext cx="389976" cy="345127"/>
          </a:xfrm>
          <a:prstGeom prst="horizontalScroll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6686555" y="4565288"/>
            <a:ext cx="202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指导老师：何频捷</a:t>
            </a:r>
          </a:p>
        </p:txBody>
      </p:sp>
      <p:sp>
        <p:nvSpPr>
          <p:cNvPr id="4" name="竖卷形 3"/>
          <p:cNvSpPr/>
          <p:nvPr/>
        </p:nvSpPr>
        <p:spPr>
          <a:xfrm rot="9000000">
            <a:off x="3062870" y="5134872"/>
            <a:ext cx="389976" cy="345127"/>
          </a:xfrm>
          <a:prstGeom prst="verticalScroll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603485" y="4565118"/>
            <a:ext cx="202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答辩人：楚欣颜</a:t>
            </a:r>
          </a:p>
        </p:txBody>
      </p:sp>
      <p:sp>
        <p:nvSpPr>
          <p:cNvPr id="8" name="横卷形 7"/>
          <p:cNvSpPr/>
          <p:nvPr/>
        </p:nvSpPr>
        <p:spPr>
          <a:xfrm rot="9000000">
            <a:off x="6293895" y="5128057"/>
            <a:ext cx="389976" cy="345127"/>
          </a:xfrm>
          <a:prstGeom prst="horizontalScroll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686550" y="5101590"/>
            <a:ext cx="3390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专业：软件工程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Picture 3" descr="校徽基本组合规范1">
            <a:extLst>
              <a:ext uri="{FF2B5EF4-FFF2-40B4-BE49-F238E27FC236}">
                <a16:creationId xmlns:a16="http://schemas.microsoft.com/office/drawing/2014/main" id="{964D93FA-67D9-91C9-CCCA-D9745D07E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8000" contrast="-8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464" y="-37126"/>
            <a:ext cx="2870200" cy="197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1B78A8-B4EE-720D-7DBA-1AB208C5E6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08112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C3781865-75B9-83CE-BE5B-E49A31558492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pic>
        <p:nvPicPr>
          <p:cNvPr id="4098" name="图片 1">
            <a:extLst>
              <a:ext uri="{FF2B5EF4-FFF2-40B4-BE49-F238E27FC236}">
                <a16:creationId xmlns:a16="http://schemas.microsoft.com/office/drawing/2014/main" id="{7AAA4568-FBDE-0805-C736-44AC5EF7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78" y="1751715"/>
            <a:ext cx="8305014" cy="382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402D4AB-68AB-6E7E-E126-A75C88EE24D3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会员卡类别管理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FA1A39-9906-6EDF-8339-2A364C1CAD4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82C3B6-0414-725E-75A3-E8E2C093EDE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3365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241AD831-DA1C-0DE4-0589-A8244FE803AC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934F868-7694-8E78-DB24-CA8D5C88506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24275" y="1911906"/>
            <a:ext cx="6532525" cy="355407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61F9795-622E-E671-5051-1A0A2EBA46F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17632" y="2382271"/>
            <a:ext cx="2296517" cy="2093457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8C472FBA-43E6-AEA6-39EC-A099F93CEFAB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会员管理页面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05ACE2-C22C-07E9-5FF9-5F2E7385973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4203CE-8853-8DAE-72AD-7680D1D4E16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180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3CFC9A96-80EA-79FA-784F-53D6CA867DE0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2785E-6B15-A184-3B2A-5CC08F52E977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课程管理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BBD5F1C-B49B-AE63-1705-1B146FDC41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22968" y="1710813"/>
            <a:ext cx="7990916" cy="45932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0A9F89-C28C-7B14-8D82-3E2229A6979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D403BF-58B8-59D0-9060-4FC296F7D6C8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486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8604FAD-761C-4108-322A-38876FE4D575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2785E-6B15-A184-3B2A-5CC08F52E977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教练导出学生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EAA3434-87B7-F834-ADC6-BA75F00DAB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47584" y="1672444"/>
            <a:ext cx="9563591" cy="47182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969C6-F0A1-CB29-2264-170698BD82CE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B5D4F5-62F4-0C37-9DE8-868A3237927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671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5364BF-E088-32B4-CE3D-CA4140384C1D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1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3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5" name="文本框 2854"/>
          <p:cNvSpPr txBox="1"/>
          <p:nvPr>
            <p:custDataLst>
              <p:tags r:id="rId7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8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9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2785E-6B15-A184-3B2A-5CC08F52E977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会员报名课程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069CA0A-A7A1-A808-0732-8578B6B4DDA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5033" y="1701519"/>
            <a:ext cx="8996682" cy="44455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B91AD5-63EC-1303-E463-D0A6F74A9A16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7BDE72-9FAB-56F4-D98A-4576E276E5D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1935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144CBED-20E4-02B2-868F-2FE38FC2E8E8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FC4EE8C-4EB1-90F2-349D-E5C580901B61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器材管理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EEE1D1-8EDF-92CB-A5C4-74E1522CD5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02178" y="1886374"/>
            <a:ext cx="7341241" cy="41678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025175-D134-C55A-861A-A781857A203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2B02E6-09D0-BC5D-C91A-CAF321C14F3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576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0111B002-76C0-5903-4AD4-8E189F0E85B1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A90C33-4C8B-1651-756C-C7F603CC2AB8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失物招领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E247B6-4ACA-A56B-2764-A695BB89C41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90134" y="1721816"/>
            <a:ext cx="7795617" cy="42439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B68FC0-74AC-6ACD-998A-666A95831B0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EF3A144-21D3-7352-97D5-24193E39AFB2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375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15EF255-49D1-3FD0-0725-4B96FFE467AA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1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3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5" name="文本框 2854"/>
          <p:cNvSpPr txBox="1"/>
          <p:nvPr>
            <p:custDataLst>
              <p:tags r:id="rId7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8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9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C42785E-6B15-A184-3B2A-5CC08F52E977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反馈管理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99CB44-5F11-9CFA-EA17-E27EBE7341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38300" y="1822425"/>
            <a:ext cx="8115400" cy="42793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1DAB7A-5069-2DE2-B58F-B1DEF1E92317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43BECE-5FA8-33DA-BC73-BE036AA6B6CB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33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0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1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2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5" name="文本框 2854"/>
          <p:cNvSpPr txBox="1"/>
          <p:nvPr>
            <p:custDataLst>
              <p:tags r:id="rId7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7" name="文本框 2856"/>
          <p:cNvSpPr txBox="1"/>
          <p:nvPr>
            <p:custDataLst>
              <p:tags r:id="rId8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3694" y="1145215"/>
            <a:ext cx="2550606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5.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创新与不足</a:t>
            </a:r>
          </a:p>
        </p:txBody>
      </p:sp>
      <p:sp>
        <p:nvSpPr>
          <p:cNvPr id="6" name="矩形: 圆顶角 47">
            <a:extLst>
              <a:ext uri="{FF2B5EF4-FFF2-40B4-BE49-F238E27FC236}">
                <a16:creationId xmlns:a16="http://schemas.microsoft.com/office/drawing/2014/main" id="{55BE7BB9-DCB5-CAD8-20CF-BC8AD68249CD}"/>
              </a:ext>
            </a:extLst>
          </p:cNvPr>
          <p:cNvSpPr/>
          <p:nvPr/>
        </p:nvSpPr>
        <p:spPr>
          <a:xfrm rot="16200000">
            <a:off x="709246" y="2023114"/>
            <a:ext cx="1820181" cy="1543687"/>
          </a:xfrm>
          <a:prstGeom prst="round2SameRect">
            <a:avLst>
              <a:gd name="adj1" fmla="val 7773"/>
              <a:gd name="adj2" fmla="val 0"/>
            </a:avLst>
          </a:prstGeom>
          <a:solidFill>
            <a:srgbClr val="182863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7" name="矩形: 圆顶角 63">
            <a:extLst>
              <a:ext uri="{FF2B5EF4-FFF2-40B4-BE49-F238E27FC236}">
                <a16:creationId xmlns:a16="http://schemas.microsoft.com/office/drawing/2014/main" id="{73379931-CC48-5545-0524-7832B43F2D61}"/>
              </a:ext>
            </a:extLst>
          </p:cNvPr>
          <p:cNvSpPr/>
          <p:nvPr/>
        </p:nvSpPr>
        <p:spPr>
          <a:xfrm rot="16200000">
            <a:off x="665475" y="4364322"/>
            <a:ext cx="1965804" cy="1543688"/>
          </a:xfrm>
          <a:prstGeom prst="round2SameRect">
            <a:avLst>
              <a:gd name="adj1" fmla="val 7773"/>
              <a:gd name="adj2" fmla="val 0"/>
            </a:avLst>
          </a:prstGeom>
          <a:solidFill>
            <a:srgbClr val="182863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19FA04-61F2-9348-1115-2E867C5EDDDC}"/>
              </a:ext>
            </a:extLst>
          </p:cNvPr>
          <p:cNvSpPr txBox="1"/>
          <p:nvPr/>
        </p:nvSpPr>
        <p:spPr>
          <a:xfrm>
            <a:off x="1054552" y="2452152"/>
            <a:ext cx="1128771" cy="779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 CN Normal" panose="020B0400000000000000" pitchFamily="34" charset="-122"/>
              </a:rPr>
              <a:t>创新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281C53-1762-68DD-5CD8-CF1386A9E0FE}"/>
              </a:ext>
            </a:extLst>
          </p:cNvPr>
          <p:cNvSpPr txBox="1"/>
          <p:nvPr/>
        </p:nvSpPr>
        <p:spPr>
          <a:xfrm>
            <a:off x="1092329" y="4773407"/>
            <a:ext cx="1128771" cy="779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 CN Normal" panose="020B0400000000000000" pitchFamily="34" charset="-122"/>
              </a:rPr>
              <a:t>不足</a:t>
            </a:r>
            <a:endParaRPr lang="en-US" altLang="zh-CN" sz="320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: 圆角 19">
            <a:extLst>
              <a:ext uri="{FF2B5EF4-FFF2-40B4-BE49-F238E27FC236}">
                <a16:creationId xmlns:a16="http://schemas.microsoft.com/office/drawing/2014/main" id="{80085208-2931-2CD0-826D-C65425CB1D3F}"/>
              </a:ext>
            </a:extLst>
          </p:cNvPr>
          <p:cNvSpPr/>
          <p:nvPr/>
        </p:nvSpPr>
        <p:spPr>
          <a:xfrm>
            <a:off x="2617352" y="1964688"/>
            <a:ext cx="4028545" cy="1666100"/>
          </a:xfrm>
          <a:custGeom>
            <a:avLst/>
            <a:gdLst>
              <a:gd name="connsiteX0" fmla="*/ 108000 w 4368365"/>
              <a:gd name="connsiteY0" fmla="*/ 0 h 1910080"/>
              <a:gd name="connsiteX1" fmla="*/ 4260365 w 4368365"/>
              <a:gd name="connsiteY1" fmla="*/ 0 h 1910080"/>
              <a:gd name="connsiteX2" fmla="*/ 4368365 w 4368365"/>
              <a:gd name="connsiteY2" fmla="*/ 108000 h 1910080"/>
              <a:gd name="connsiteX3" fmla="*/ 4368365 w 4368365"/>
              <a:gd name="connsiteY3" fmla="*/ 1802080 h 1910080"/>
              <a:gd name="connsiteX4" fmla="*/ 4260365 w 4368365"/>
              <a:gd name="connsiteY4" fmla="*/ 1910080 h 1910080"/>
              <a:gd name="connsiteX5" fmla="*/ 108000 w 4368365"/>
              <a:gd name="connsiteY5" fmla="*/ 1910080 h 1910080"/>
              <a:gd name="connsiteX6" fmla="*/ 0 w 4368365"/>
              <a:gd name="connsiteY6" fmla="*/ 1802080 h 1910080"/>
              <a:gd name="connsiteX7" fmla="*/ 0 w 4368365"/>
              <a:gd name="connsiteY7" fmla="*/ 108000 h 1910080"/>
              <a:gd name="connsiteX8" fmla="*/ 108000 w 4368365"/>
              <a:gd name="connsiteY8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8365" h="1910080">
                <a:moveTo>
                  <a:pt x="108000" y="0"/>
                </a:moveTo>
                <a:lnTo>
                  <a:pt x="4260365" y="0"/>
                </a:lnTo>
                <a:cubicBezTo>
                  <a:pt x="4319981" y="0"/>
                  <a:pt x="4368365" y="48384"/>
                  <a:pt x="4368365" y="108000"/>
                </a:cubicBezTo>
                <a:lnTo>
                  <a:pt x="4368365" y="1802080"/>
                </a:lnTo>
                <a:cubicBezTo>
                  <a:pt x="4368365" y="1861696"/>
                  <a:pt x="4319981" y="1910080"/>
                  <a:pt x="4260365" y="1910080"/>
                </a:cubicBezTo>
                <a:lnTo>
                  <a:pt x="108000" y="1910080"/>
                </a:lnTo>
                <a:cubicBezTo>
                  <a:pt x="48384" y="1910080"/>
                  <a:pt x="0" y="1861696"/>
                  <a:pt x="0" y="1802080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1" name="矩形: 圆角 19">
            <a:extLst>
              <a:ext uri="{FF2B5EF4-FFF2-40B4-BE49-F238E27FC236}">
                <a16:creationId xmlns:a16="http://schemas.microsoft.com/office/drawing/2014/main" id="{FF4EA618-3B80-5DF2-E168-B159609DFD43}"/>
              </a:ext>
            </a:extLst>
          </p:cNvPr>
          <p:cNvSpPr/>
          <p:nvPr/>
        </p:nvSpPr>
        <p:spPr>
          <a:xfrm>
            <a:off x="2681061" y="4252382"/>
            <a:ext cx="4028545" cy="1666100"/>
          </a:xfrm>
          <a:custGeom>
            <a:avLst/>
            <a:gdLst>
              <a:gd name="connsiteX0" fmla="*/ 108000 w 4368365"/>
              <a:gd name="connsiteY0" fmla="*/ 0 h 1910080"/>
              <a:gd name="connsiteX1" fmla="*/ 4260365 w 4368365"/>
              <a:gd name="connsiteY1" fmla="*/ 0 h 1910080"/>
              <a:gd name="connsiteX2" fmla="*/ 4368365 w 4368365"/>
              <a:gd name="connsiteY2" fmla="*/ 108000 h 1910080"/>
              <a:gd name="connsiteX3" fmla="*/ 4368365 w 4368365"/>
              <a:gd name="connsiteY3" fmla="*/ 1802080 h 1910080"/>
              <a:gd name="connsiteX4" fmla="*/ 4260365 w 4368365"/>
              <a:gd name="connsiteY4" fmla="*/ 1910080 h 1910080"/>
              <a:gd name="connsiteX5" fmla="*/ 108000 w 4368365"/>
              <a:gd name="connsiteY5" fmla="*/ 1910080 h 1910080"/>
              <a:gd name="connsiteX6" fmla="*/ 0 w 4368365"/>
              <a:gd name="connsiteY6" fmla="*/ 1802080 h 1910080"/>
              <a:gd name="connsiteX7" fmla="*/ 0 w 4368365"/>
              <a:gd name="connsiteY7" fmla="*/ 108000 h 1910080"/>
              <a:gd name="connsiteX8" fmla="*/ 108000 w 4368365"/>
              <a:gd name="connsiteY8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8365" h="1910080">
                <a:moveTo>
                  <a:pt x="108000" y="0"/>
                </a:moveTo>
                <a:lnTo>
                  <a:pt x="4260365" y="0"/>
                </a:lnTo>
                <a:cubicBezTo>
                  <a:pt x="4319981" y="0"/>
                  <a:pt x="4368365" y="48384"/>
                  <a:pt x="4368365" y="108000"/>
                </a:cubicBezTo>
                <a:lnTo>
                  <a:pt x="4368365" y="1802080"/>
                </a:lnTo>
                <a:cubicBezTo>
                  <a:pt x="4368365" y="1861696"/>
                  <a:pt x="4319981" y="1910080"/>
                  <a:pt x="4260365" y="1910080"/>
                </a:cubicBezTo>
                <a:lnTo>
                  <a:pt x="108000" y="1910080"/>
                </a:lnTo>
                <a:cubicBezTo>
                  <a:pt x="48384" y="1910080"/>
                  <a:pt x="0" y="1861696"/>
                  <a:pt x="0" y="1802080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2" name="矩形: 圆角 19">
            <a:extLst>
              <a:ext uri="{FF2B5EF4-FFF2-40B4-BE49-F238E27FC236}">
                <a16:creationId xmlns:a16="http://schemas.microsoft.com/office/drawing/2014/main" id="{8231C1E9-400B-C484-049B-15284140A0C2}"/>
              </a:ext>
            </a:extLst>
          </p:cNvPr>
          <p:cNvSpPr/>
          <p:nvPr/>
        </p:nvSpPr>
        <p:spPr>
          <a:xfrm>
            <a:off x="6921257" y="1961907"/>
            <a:ext cx="4028545" cy="1666100"/>
          </a:xfrm>
          <a:custGeom>
            <a:avLst/>
            <a:gdLst>
              <a:gd name="connsiteX0" fmla="*/ 108000 w 4368365"/>
              <a:gd name="connsiteY0" fmla="*/ 0 h 1910080"/>
              <a:gd name="connsiteX1" fmla="*/ 4260365 w 4368365"/>
              <a:gd name="connsiteY1" fmla="*/ 0 h 1910080"/>
              <a:gd name="connsiteX2" fmla="*/ 4368365 w 4368365"/>
              <a:gd name="connsiteY2" fmla="*/ 108000 h 1910080"/>
              <a:gd name="connsiteX3" fmla="*/ 4368365 w 4368365"/>
              <a:gd name="connsiteY3" fmla="*/ 1802080 h 1910080"/>
              <a:gd name="connsiteX4" fmla="*/ 4260365 w 4368365"/>
              <a:gd name="connsiteY4" fmla="*/ 1910080 h 1910080"/>
              <a:gd name="connsiteX5" fmla="*/ 108000 w 4368365"/>
              <a:gd name="connsiteY5" fmla="*/ 1910080 h 1910080"/>
              <a:gd name="connsiteX6" fmla="*/ 0 w 4368365"/>
              <a:gd name="connsiteY6" fmla="*/ 1802080 h 1910080"/>
              <a:gd name="connsiteX7" fmla="*/ 0 w 4368365"/>
              <a:gd name="connsiteY7" fmla="*/ 108000 h 1910080"/>
              <a:gd name="connsiteX8" fmla="*/ 108000 w 4368365"/>
              <a:gd name="connsiteY8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8365" h="1910080">
                <a:moveTo>
                  <a:pt x="108000" y="0"/>
                </a:moveTo>
                <a:lnTo>
                  <a:pt x="4260365" y="0"/>
                </a:lnTo>
                <a:cubicBezTo>
                  <a:pt x="4319981" y="0"/>
                  <a:pt x="4368365" y="48384"/>
                  <a:pt x="4368365" y="108000"/>
                </a:cubicBezTo>
                <a:lnTo>
                  <a:pt x="4368365" y="1802080"/>
                </a:lnTo>
                <a:cubicBezTo>
                  <a:pt x="4368365" y="1861696"/>
                  <a:pt x="4319981" y="1910080"/>
                  <a:pt x="4260365" y="1910080"/>
                </a:cubicBezTo>
                <a:lnTo>
                  <a:pt x="108000" y="1910080"/>
                </a:lnTo>
                <a:cubicBezTo>
                  <a:pt x="48384" y="1910080"/>
                  <a:pt x="0" y="1861696"/>
                  <a:pt x="0" y="1802080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3" name="矩形: 圆角 19">
            <a:extLst>
              <a:ext uri="{FF2B5EF4-FFF2-40B4-BE49-F238E27FC236}">
                <a16:creationId xmlns:a16="http://schemas.microsoft.com/office/drawing/2014/main" id="{F41FA667-9713-C682-20BA-D99992039AE4}"/>
              </a:ext>
            </a:extLst>
          </p:cNvPr>
          <p:cNvSpPr/>
          <p:nvPr/>
        </p:nvSpPr>
        <p:spPr>
          <a:xfrm>
            <a:off x="6968078" y="4252382"/>
            <a:ext cx="4028545" cy="1666100"/>
          </a:xfrm>
          <a:custGeom>
            <a:avLst/>
            <a:gdLst>
              <a:gd name="connsiteX0" fmla="*/ 108000 w 4368365"/>
              <a:gd name="connsiteY0" fmla="*/ 0 h 1910080"/>
              <a:gd name="connsiteX1" fmla="*/ 4260365 w 4368365"/>
              <a:gd name="connsiteY1" fmla="*/ 0 h 1910080"/>
              <a:gd name="connsiteX2" fmla="*/ 4368365 w 4368365"/>
              <a:gd name="connsiteY2" fmla="*/ 108000 h 1910080"/>
              <a:gd name="connsiteX3" fmla="*/ 4368365 w 4368365"/>
              <a:gd name="connsiteY3" fmla="*/ 1802080 h 1910080"/>
              <a:gd name="connsiteX4" fmla="*/ 4260365 w 4368365"/>
              <a:gd name="connsiteY4" fmla="*/ 1910080 h 1910080"/>
              <a:gd name="connsiteX5" fmla="*/ 108000 w 4368365"/>
              <a:gd name="connsiteY5" fmla="*/ 1910080 h 1910080"/>
              <a:gd name="connsiteX6" fmla="*/ 0 w 4368365"/>
              <a:gd name="connsiteY6" fmla="*/ 1802080 h 1910080"/>
              <a:gd name="connsiteX7" fmla="*/ 0 w 4368365"/>
              <a:gd name="connsiteY7" fmla="*/ 108000 h 1910080"/>
              <a:gd name="connsiteX8" fmla="*/ 108000 w 4368365"/>
              <a:gd name="connsiteY8" fmla="*/ 0 h 191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8365" h="1910080">
                <a:moveTo>
                  <a:pt x="108000" y="0"/>
                </a:moveTo>
                <a:lnTo>
                  <a:pt x="4260365" y="0"/>
                </a:lnTo>
                <a:cubicBezTo>
                  <a:pt x="4319981" y="0"/>
                  <a:pt x="4368365" y="48384"/>
                  <a:pt x="4368365" y="108000"/>
                </a:cubicBezTo>
                <a:lnTo>
                  <a:pt x="4368365" y="1802080"/>
                </a:lnTo>
                <a:cubicBezTo>
                  <a:pt x="4368365" y="1861696"/>
                  <a:pt x="4319981" y="1910080"/>
                  <a:pt x="4260365" y="1910080"/>
                </a:cubicBezTo>
                <a:lnTo>
                  <a:pt x="108000" y="1910080"/>
                </a:lnTo>
                <a:cubicBezTo>
                  <a:pt x="48384" y="1910080"/>
                  <a:pt x="0" y="1861696"/>
                  <a:pt x="0" y="1802080"/>
                </a:cubicBezTo>
                <a:lnTo>
                  <a:pt x="0" y="108000"/>
                </a:lnTo>
                <a:cubicBezTo>
                  <a:pt x="0" y="48384"/>
                  <a:pt x="48384" y="0"/>
                  <a:pt x="1080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02D712-C2DB-4FCD-9F10-5A8033C7CAA9}"/>
              </a:ext>
            </a:extLst>
          </p:cNvPr>
          <p:cNvSpPr txBox="1"/>
          <p:nvPr/>
        </p:nvSpPr>
        <p:spPr>
          <a:xfrm>
            <a:off x="2779530" y="2023807"/>
            <a:ext cx="3831605" cy="127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模块化设计：系统将不同的功能划分为不同的模块，能够让日常的维护以及往后功能扩展更加的容易。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77D78EA-0CF7-A468-4E52-95E3D4445304}"/>
              </a:ext>
            </a:extLst>
          </p:cNvPr>
          <p:cNvSpPr txBox="1"/>
          <p:nvPr/>
        </p:nvSpPr>
        <p:spPr>
          <a:xfrm>
            <a:off x="6968078" y="2023807"/>
            <a:ext cx="3831605" cy="1359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数据实时更新：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数据的访问和管理采用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MyBatis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</a:rPr>
              <a:t> Plus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宋体" panose="02010600030101010101" pitchFamily="2" charset="-122"/>
                <a:cs typeface="Helvetica" panose="020B0604020202020204" pitchFamily="34" charset="0"/>
              </a:rPr>
              <a:t>框架，实时更新数据，有效降低了数据传输的延迟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FAA576E-FD8D-830D-7C16-0D74FBE08D6F}"/>
              </a:ext>
            </a:extLst>
          </p:cNvPr>
          <p:cNvSpPr txBox="1"/>
          <p:nvPr/>
        </p:nvSpPr>
        <p:spPr>
          <a:xfrm>
            <a:off x="2831069" y="4484400"/>
            <a:ext cx="3831605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项目开发完成后没有部署到云服务器。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5E13B00-1212-7BC3-87AE-3E8A7BF0599A}"/>
              </a:ext>
            </a:extLst>
          </p:cNvPr>
          <p:cNvSpPr txBox="1"/>
          <p:nvPr/>
        </p:nvSpPr>
        <p:spPr>
          <a:xfrm>
            <a:off x="7019726" y="4461095"/>
            <a:ext cx="3831605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在会员管理模块开发当中，会员办卡的过期处理没有得到完善。</a:t>
            </a: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48A53A5-1013-BCBB-15BF-C63B419FCB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AF543F4-1836-AAB1-D140-33F49745D5E9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08112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06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75" t="17496" b="10250"/>
          <a:stretch>
            <a:fillRect/>
          </a:stretch>
        </p:blipFill>
        <p:spPr>
          <a:xfrm rot="19414139">
            <a:off x="-1253404" y="-129712"/>
            <a:ext cx="5720223" cy="8696690"/>
          </a:xfrm>
          <a:custGeom>
            <a:avLst/>
            <a:gdLst>
              <a:gd name="connsiteX0" fmla="*/ 4072654 w 5720223"/>
              <a:gd name="connsiteY0" fmla="*/ 0 h 8696690"/>
              <a:gd name="connsiteX1" fmla="*/ 5720223 w 5720223"/>
              <a:gd name="connsiteY1" fmla="*/ 1216069 h 8696690"/>
              <a:gd name="connsiteX2" fmla="*/ 5720223 w 5720223"/>
              <a:gd name="connsiteY2" fmla="*/ 6781899 h 8696690"/>
              <a:gd name="connsiteX3" fmla="*/ 4306916 w 5720223"/>
              <a:gd name="connsiteY3" fmla="*/ 8696690 h 8696690"/>
              <a:gd name="connsiteX4" fmla="*/ 0 w 5720223"/>
              <a:gd name="connsiteY4" fmla="*/ 5517757 h 869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0223" h="8696690">
                <a:moveTo>
                  <a:pt x="4072654" y="0"/>
                </a:moveTo>
                <a:lnTo>
                  <a:pt x="5720223" y="1216069"/>
                </a:lnTo>
                <a:lnTo>
                  <a:pt x="5720223" y="6781899"/>
                </a:lnTo>
                <a:lnTo>
                  <a:pt x="4306916" y="8696690"/>
                </a:lnTo>
                <a:lnTo>
                  <a:pt x="0" y="5517757"/>
                </a:lnTo>
                <a:close/>
              </a:path>
            </a:pathLst>
          </a:cu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10209" y="3321195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sp>
        <p:nvSpPr>
          <p:cNvPr id="5" name="PA_文本框 2"/>
          <p:cNvSpPr txBox="1"/>
          <p:nvPr>
            <p:custDataLst>
              <p:tags r:id="rId3"/>
            </p:custDataLst>
          </p:nvPr>
        </p:nvSpPr>
        <p:spPr>
          <a:xfrm>
            <a:off x="3845089" y="2586078"/>
            <a:ext cx="5930520" cy="9772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r>
              <a:rPr lang="zh-CN" altLang="en-US" sz="4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</a:rPr>
              <a:t>答辩完毕 谢谢观看</a:t>
            </a:r>
          </a:p>
        </p:txBody>
      </p:sp>
      <p:sp>
        <p:nvSpPr>
          <p:cNvPr id="8" name="矩形 7"/>
          <p:cNvSpPr/>
          <p:nvPr/>
        </p:nvSpPr>
        <p:spPr>
          <a:xfrm>
            <a:off x="5021389" y="4295715"/>
            <a:ext cx="16052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汇报人：郑芝琳</a:t>
            </a: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2056630" y="4434391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71F46-F1EC-809D-5538-9491FC5E67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6" b="16445"/>
          <a:stretch>
            <a:fillRect/>
          </a:stretch>
        </p:blipFill>
        <p:spPr>
          <a:xfrm>
            <a:off x="1515533" y="46075"/>
            <a:ext cx="8972398" cy="6858000"/>
          </a:xfrm>
          <a:custGeom>
            <a:avLst/>
            <a:gdLst>
              <a:gd name="connsiteX0" fmla="*/ 0 w 8972398"/>
              <a:gd name="connsiteY0" fmla="*/ 0 h 6858000"/>
              <a:gd name="connsiteX1" fmla="*/ 8972398 w 8972398"/>
              <a:gd name="connsiteY1" fmla="*/ 0 h 6858000"/>
              <a:gd name="connsiteX2" fmla="*/ 8972398 w 8972398"/>
              <a:gd name="connsiteY2" fmla="*/ 6858000 h 6858000"/>
              <a:gd name="connsiteX3" fmla="*/ 0 w 897239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72398" h="6858000">
                <a:moveTo>
                  <a:pt x="0" y="0"/>
                </a:moveTo>
                <a:lnTo>
                  <a:pt x="8972398" y="0"/>
                </a:lnTo>
                <a:lnTo>
                  <a:pt x="897239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2944934" y="3255214"/>
            <a:ext cx="25236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研究背景与</a:t>
            </a: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ea typeface="方正颜宋体" panose="02010600010101010101" charset="-122"/>
                <a:cs typeface="+mn-ea"/>
                <a:sym typeface="+mn-lt"/>
              </a:rPr>
              <a:t>目的</a:t>
            </a:r>
          </a:p>
        </p:txBody>
      </p:sp>
      <p:sp>
        <p:nvSpPr>
          <p:cNvPr id="22" name="矩形 21"/>
          <p:cNvSpPr/>
          <p:nvPr>
            <p:custDataLst>
              <p:tags r:id="rId2"/>
            </p:custDataLst>
          </p:nvPr>
        </p:nvSpPr>
        <p:spPr>
          <a:xfrm>
            <a:off x="3301696" y="3838691"/>
            <a:ext cx="291832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dk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3013591" y="4281283"/>
            <a:ext cx="25236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ea typeface="方正颜宋体" panose="02010600010101010101" charset="-122"/>
                <a:cs typeface="+mn-ea"/>
              </a:rPr>
              <a:t>技术介绍</a:t>
            </a:r>
          </a:p>
        </p:txBody>
      </p: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8297186" y="4511470"/>
            <a:ext cx="25236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ea typeface="方正颜宋体" panose="02010600010101010101" charset="-122"/>
                <a:cs typeface="+mn-ea"/>
                <a:sym typeface="+mn-lt"/>
              </a:rPr>
              <a:t>创新与不足</a:t>
            </a:r>
          </a:p>
        </p:txBody>
      </p:sp>
      <p:sp>
        <p:nvSpPr>
          <p:cNvPr id="26" name="矩形 25"/>
          <p:cNvSpPr/>
          <p:nvPr>
            <p:custDataLst>
              <p:tags r:id="rId5"/>
            </p:custDataLst>
          </p:nvPr>
        </p:nvSpPr>
        <p:spPr>
          <a:xfrm>
            <a:off x="8238307" y="3840095"/>
            <a:ext cx="291832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dk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>
            <p:custDataLst>
              <p:tags r:id="rId6"/>
            </p:custDataLst>
          </p:nvPr>
        </p:nvSpPr>
        <p:spPr>
          <a:xfrm>
            <a:off x="8235401" y="4964348"/>
            <a:ext cx="291832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dk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>
            <p:custDataLst>
              <p:tags r:id="rId7"/>
            </p:custDataLst>
          </p:nvPr>
        </p:nvSpPr>
        <p:spPr>
          <a:xfrm>
            <a:off x="1393660" y="2980510"/>
            <a:ext cx="104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</a:p>
        </p:txBody>
      </p:sp>
      <p:cxnSp>
        <p:nvCxnSpPr>
          <p:cNvPr id="30" name="直接连接符 29"/>
          <p:cNvCxnSpPr/>
          <p:nvPr>
            <p:custDataLst>
              <p:tags r:id="rId8"/>
            </p:custDataLst>
          </p:nvPr>
        </p:nvCxnSpPr>
        <p:spPr>
          <a:xfrm flipH="1">
            <a:off x="2434051" y="3153547"/>
            <a:ext cx="395901" cy="548731"/>
          </a:xfrm>
          <a:prstGeom prst="line">
            <a:avLst/>
          </a:prstGeom>
          <a:ln>
            <a:solidFill>
              <a:schemeClr val="dk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9"/>
            </p:custDataLst>
          </p:nvPr>
        </p:nvSpPr>
        <p:spPr>
          <a:xfrm>
            <a:off x="1420887" y="4067364"/>
            <a:ext cx="1040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32" name="直接连接符 31"/>
          <p:cNvCxnSpPr/>
          <p:nvPr>
            <p:custDataLst>
              <p:tags r:id="rId10"/>
            </p:custDataLst>
          </p:nvPr>
        </p:nvCxnSpPr>
        <p:spPr>
          <a:xfrm flipH="1">
            <a:off x="2477601" y="4237106"/>
            <a:ext cx="395901" cy="548731"/>
          </a:xfrm>
          <a:prstGeom prst="line">
            <a:avLst/>
          </a:prstGeom>
          <a:ln>
            <a:solidFill>
              <a:schemeClr val="dk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1"/>
            </p:custDataLst>
          </p:nvPr>
        </p:nvSpPr>
        <p:spPr>
          <a:xfrm>
            <a:off x="6754686" y="4281283"/>
            <a:ext cx="10403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dirty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dk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>
            <p:custDataLst>
              <p:tags r:id="rId12"/>
            </p:custDataLst>
          </p:nvPr>
        </p:nvCxnSpPr>
        <p:spPr>
          <a:xfrm flipH="1">
            <a:off x="7807772" y="4451252"/>
            <a:ext cx="395901" cy="548731"/>
          </a:xfrm>
          <a:prstGeom prst="line">
            <a:avLst/>
          </a:prstGeom>
          <a:ln>
            <a:solidFill>
              <a:schemeClr val="dk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773939" y="1306786"/>
            <a:ext cx="86470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alpha val="15000"/>
                  </a:schemeClr>
                </a:solidFill>
                <a:effectLst/>
                <a:uLnTx/>
                <a:uFillTx/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CONTENTS</a:t>
            </a:r>
          </a:p>
        </p:txBody>
      </p:sp>
      <p:sp>
        <p:nvSpPr>
          <p:cNvPr id="38" name="PA_文本框 2"/>
          <p:cNvSpPr txBox="1"/>
          <p:nvPr>
            <p:custDataLst>
              <p:tags r:id="rId13"/>
            </p:custDataLst>
          </p:nvPr>
        </p:nvSpPr>
        <p:spPr>
          <a:xfrm>
            <a:off x="4985885" y="1756140"/>
            <a:ext cx="2220229" cy="100501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6744394" y="3095766"/>
            <a:ext cx="10403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5400" dirty="0">
                <a:solidFill>
                  <a:schemeClr val="dk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4</a:t>
            </a:r>
            <a:endParaRPr kumimoji="0" lang="en-US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dk1">
                  <a:lumMod val="50000"/>
                  <a:lumOff val="5000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15"/>
            </p:custDataLst>
          </p:nvPr>
        </p:nvCxnSpPr>
        <p:spPr>
          <a:xfrm flipH="1">
            <a:off x="7784785" y="3289960"/>
            <a:ext cx="395901" cy="548731"/>
          </a:xfrm>
          <a:prstGeom prst="line">
            <a:avLst/>
          </a:prstGeom>
          <a:ln>
            <a:solidFill>
              <a:schemeClr val="dk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8235401" y="3374871"/>
            <a:ext cx="2814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6834FE1-F7D9-4DD0-9AE9-5900EBF494A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418326" y="5102143"/>
            <a:ext cx="104039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dk1">
                    <a:lumMod val="50000"/>
                    <a:lumOff val="50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ACBE275-67B9-E711-C33E-735E32666FEC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H="1">
            <a:off x="2504190" y="5273187"/>
            <a:ext cx="395901" cy="548731"/>
          </a:xfrm>
          <a:prstGeom prst="line">
            <a:avLst/>
          </a:prstGeom>
          <a:ln>
            <a:solidFill>
              <a:schemeClr val="dk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254B2D9-6D58-3352-CC69-495464811F8B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013591" y="5300726"/>
            <a:ext cx="2814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chemeClr val="dk1">
                    <a:lumMod val="75000"/>
                    <a:lumOff val="25000"/>
                  </a:schemeClr>
                </a:solidFill>
                <a:ea typeface="方正颜宋体" panose="02010600010101010101" charset="-122"/>
                <a:cs typeface="+mn-ea"/>
                <a:sym typeface="+mn-lt"/>
              </a:rPr>
              <a:t>系统结构</a:t>
            </a:r>
          </a:p>
        </p:txBody>
      </p:sp>
      <p:pic>
        <p:nvPicPr>
          <p:cNvPr id="7" name="Picture 262" descr="湖南工业大学_LOGO">
            <a:extLst>
              <a:ext uri="{FF2B5EF4-FFF2-40B4-BE49-F238E27FC236}">
                <a16:creationId xmlns:a16="http://schemas.microsoft.com/office/drawing/2014/main" id="{C58D3A67-4C56-E2D0-9F13-4D9405D3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直接连接符 4">
            <a:extLst>
              <a:ext uri="{FF2B5EF4-FFF2-40B4-BE49-F238E27FC236}">
                <a16:creationId xmlns:a16="http://schemas.microsoft.com/office/drawing/2014/main" id="{8FBF16A0-714A-5FE6-EAE4-948188889E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36082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35019DC-4898-4B76-88BC-EB329B4C2E7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32434" y="3331990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1A9CA23-CD30-57EF-37F4-5B47D422AAD2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F5BE120-ED59-0EA7-FFBF-AA24CFD2ECFF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875395" y="-22904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sp>
        <p:nvSpPr>
          <p:cNvPr id="41" name="PA_文本框 2"/>
          <p:cNvSpPr txBox="1"/>
          <p:nvPr>
            <p:custDataLst>
              <p:tags r:id="rId1"/>
            </p:custDataLst>
          </p:nvPr>
        </p:nvSpPr>
        <p:spPr>
          <a:xfrm>
            <a:off x="103693" y="1145215"/>
            <a:ext cx="3126467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1.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研究背景与目的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4" name="Picture 262" descr="湖南工业大学_LOGO">
            <a:extLst>
              <a:ext uri="{FF2B5EF4-FFF2-40B4-BE49-F238E27FC236}">
                <a16:creationId xmlns:a16="http://schemas.microsoft.com/office/drawing/2014/main" id="{F21C567B-099B-DF1C-E8A4-928FEA22B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>
            <a:extLst>
              <a:ext uri="{FF2B5EF4-FFF2-40B4-BE49-F238E27FC236}">
                <a16:creationId xmlns:a16="http://schemas.microsoft.com/office/drawing/2014/main" id="{FDC3CB5A-CDF3-CBAC-8270-EDED0E178C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4B84F9-65B1-9188-61FF-1574216E41BF}"/>
              </a:ext>
            </a:extLst>
          </p:cNvPr>
          <p:cNvSpPr/>
          <p:nvPr/>
        </p:nvSpPr>
        <p:spPr>
          <a:xfrm>
            <a:off x="1169559" y="2001446"/>
            <a:ext cx="9162218" cy="39534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    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随着生活质量的提高，越来越多的人对身体健康的认知也在逐渐的加深，同时健身行业也在的不断发展，加入健身房来进行锻炼和保持身材的人数在不断上升。通过健身对身体进行锤炼是实现这一目标的重要手段之一，它不仅可以提供身体锻炼、娱乐体验、思想启迪等多重作用，同时也可以丰富人们的文化生活，提高其文化素养和生命品质、改善其生活方式、塑造其高尚品格、对社会的良性发展发挥积极规范作用。健身房管理系统的应用，为员工提供了便捷的信息管理服务，有效减轻了健身房中工作人员的工作负担。通过运用计算机技术来辅助健身房的日常运作，能够使其日常管理得到很明显的进步。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evenim MT" pitchFamily="2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927E0-401E-F50D-ADE0-185B25C569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32434" y="3331990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3136690-EC5D-45DD-EA9E-E57531D1F8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89248" y="159172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E943B07-BFB6-06A8-ADB8-406322A1346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ation-marks_897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29190" y="1571829"/>
            <a:ext cx="889042" cy="761681"/>
          </a:xfrm>
          <a:custGeom>
            <a:avLst/>
            <a:gdLst>
              <a:gd name="connsiteX0" fmla="*/ 479725 w 558900"/>
              <a:gd name="connsiteY0" fmla="*/ 0 h 478835"/>
              <a:gd name="connsiteX1" fmla="*/ 479725 w 558900"/>
              <a:gd name="connsiteY1" fmla="*/ 133816 h 478835"/>
              <a:gd name="connsiteX2" fmla="*/ 419940 w 558900"/>
              <a:gd name="connsiteY2" fmla="*/ 217653 h 478835"/>
              <a:gd name="connsiteX3" fmla="*/ 419940 w 558900"/>
              <a:gd name="connsiteY3" fmla="*/ 259571 h 478835"/>
              <a:gd name="connsiteX4" fmla="*/ 558900 w 558900"/>
              <a:gd name="connsiteY4" fmla="*/ 259571 h 478835"/>
              <a:gd name="connsiteX5" fmla="*/ 558900 w 558900"/>
              <a:gd name="connsiteY5" fmla="*/ 478835 h 478835"/>
              <a:gd name="connsiteX6" fmla="*/ 298754 w 558900"/>
              <a:gd name="connsiteY6" fmla="*/ 478835 h 478835"/>
              <a:gd name="connsiteX7" fmla="*/ 298754 w 558900"/>
              <a:gd name="connsiteY7" fmla="*/ 259571 h 478835"/>
              <a:gd name="connsiteX8" fmla="*/ 479725 w 558900"/>
              <a:gd name="connsiteY8" fmla="*/ 0 h 478835"/>
              <a:gd name="connsiteX9" fmla="*/ 179355 w 558900"/>
              <a:gd name="connsiteY9" fmla="*/ 0 h 478835"/>
              <a:gd name="connsiteX10" fmla="*/ 179355 w 558900"/>
              <a:gd name="connsiteY10" fmla="*/ 133816 h 478835"/>
              <a:gd name="connsiteX11" fmla="*/ 119570 w 558900"/>
              <a:gd name="connsiteY11" fmla="*/ 217653 h 478835"/>
              <a:gd name="connsiteX12" fmla="*/ 119570 w 558900"/>
              <a:gd name="connsiteY12" fmla="*/ 259571 h 478835"/>
              <a:gd name="connsiteX13" fmla="*/ 260146 w 558900"/>
              <a:gd name="connsiteY13" fmla="*/ 259571 h 478835"/>
              <a:gd name="connsiteX14" fmla="*/ 260146 w 558900"/>
              <a:gd name="connsiteY14" fmla="*/ 478835 h 478835"/>
              <a:gd name="connsiteX15" fmla="*/ 0 w 558900"/>
              <a:gd name="connsiteY15" fmla="*/ 478835 h 478835"/>
              <a:gd name="connsiteX16" fmla="*/ 0 w 558900"/>
              <a:gd name="connsiteY16" fmla="*/ 259571 h 478835"/>
              <a:gd name="connsiteX17" fmla="*/ 179355 w 558900"/>
              <a:gd name="connsiteY17" fmla="*/ 0 h 478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8900" h="478835">
                <a:moveTo>
                  <a:pt x="479725" y="0"/>
                </a:moveTo>
                <a:lnTo>
                  <a:pt x="479725" y="133816"/>
                </a:lnTo>
                <a:cubicBezTo>
                  <a:pt x="419940" y="133816"/>
                  <a:pt x="419940" y="145102"/>
                  <a:pt x="419940" y="217653"/>
                </a:cubicBezTo>
                <a:lnTo>
                  <a:pt x="419940" y="259571"/>
                </a:lnTo>
                <a:lnTo>
                  <a:pt x="558900" y="259571"/>
                </a:lnTo>
                <a:lnTo>
                  <a:pt x="558900" y="478835"/>
                </a:lnTo>
                <a:lnTo>
                  <a:pt x="298754" y="478835"/>
                </a:lnTo>
                <a:lnTo>
                  <a:pt x="298754" y="259571"/>
                </a:lnTo>
                <a:cubicBezTo>
                  <a:pt x="298754" y="93510"/>
                  <a:pt x="339149" y="0"/>
                  <a:pt x="479725" y="0"/>
                </a:cubicBezTo>
                <a:close/>
                <a:moveTo>
                  <a:pt x="179355" y="0"/>
                </a:moveTo>
                <a:lnTo>
                  <a:pt x="179355" y="133816"/>
                </a:lnTo>
                <a:cubicBezTo>
                  <a:pt x="119570" y="133816"/>
                  <a:pt x="119570" y="145102"/>
                  <a:pt x="119570" y="217653"/>
                </a:cubicBezTo>
                <a:lnTo>
                  <a:pt x="119570" y="259571"/>
                </a:lnTo>
                <a:lnTo>
                  <a:pt x="260146" y="259571"/>
                </a:lnTo>
                <a:lnTo>
                  <a:pt x="260146" y="478835"/>
                </a:lnTo>
                <a:lnTo>
                  <a:pt x="0" y="478835"/>
                </a:lnTo>
                <a:lnTo>
                  <a:pt x="0" y="259571"/>
                </a:lnTo>
                <a:cubicBezTo>
                  <a:pt x="0" y="93510"/>
                  <a:pt x="40395" y="0"/>
                  <a:pt x="179355" y="0"/>
                </a:cubicBezTo>
                <a:close/>
              </a:path>
            </a:pathLst>
          </a:custGeom>
          <a:solidFill>
            <a:schemeClr val="lt1">
              <a:lumMod val="85000"/>
            </a:schemeClr>
          </a:solidFill>
          <a:ln>
            <a:noFill/>
          </a:ln>
        </p:spPr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3AB83F28-6609-C466-01CC-96C381F6B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0240537C-B9F8-A15A-E139-77EC109EE1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PA_文本框 2">
            <a:extLst>
              <a:ext uri="{FF2B5EF4-FFF2-40B4-BE49-F238E27FC236}">
                <a16:creationId xmlns:a16="http://schemas.microsoft.com/office/drawing/2014/main" id="{B430F3C4-B390-C466-29D4-927C8DC4E4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2.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技术介绍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ACC615-B40B-5480-9847-E417919E196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41742" y="3369426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FC8B3C0-811D-B60C-D1F7-25E23C966D4C}"/>
              </a:ext>
            </a:extLst>
          </p:cNvPr>
          <p:cNvSpPr/>
          <p:nvPr/>
        </p:nvSpPr>
        <p:spPr>
          <a:xfrm>
            <a:off x="4332681" y="1647296"/>
            <a:ext cx="2274715" cy="48145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/>
              <a:t>Spring Boot</a:t>
            </a:r>
            <a:endParaRPr lang="zh-CN" altLang="en-US" sz="2800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DDC99C-F3CF-9E96-B177-132AD69A87BB}"/>
              </a:ext>
            </a:extLst>
          </p:cNvPr>
          <p:cNvSpPr/>
          <p:nvPr/>
        </p:nvSpPr>
        <p:spPr>
          <a:xfrm>
            <a:off x="4326398" y="5315821"/>
            <a:ext cx="2470759" cy="4957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MyBatis</a:t>
            </a:r>
            <a:r>
              <a:rPr lang="en-US" altLang="zh-CN" sz="2800" b="1" dirty="0"/>
              <a:t>-Plus</a:t>
            </a:r>
            <a:endParaRPr lang="zh-CN" altLang="en-US" sz="28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9B0B94-9C4B-DBEA-41DE-B7E69DA358A7}"/>
              </a:ext>
            </a:extLst>
          </p:cNvPr>
          <p:cNvSpPr/>
          <p:nvPr/>
        </p:nvSpPr>
        <p:spPr>
          <a:xfrm>
            <a:off x="4326398" y="2940500"/>
            <a:ext cx="2208583" cy="4813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Vue</a:t>
            </a:r>
            <a:endParaRPr lang="zh-CN" altLang="en-US" sz="2800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60C0859-F9EF-7F5E-1AD3-13BF58C76462}"/>
              </a:ext>
            </a:extLst>
          </p:cNvPr>
          <p:cNvSpPr/>
          <p:nvPr/>
        </p:nvSpPr>
        <p:spPr>
          <a:xfrm>
            <a:off x="4326398" y="4140074"/>
            <a:ext cx="2308747" cy="48132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err="1"/>
              <a:t>Mysql</a:t>
            </a:r>
            <a:endParaRPr lang="zh-CN" altLang="en-US" sz="2800" b="1" dirty="0"/>
          </a:p>
        </p:txBody>
      </p:sp>
      <p:sp>
        <p:nvSpPr>
          <p:cNvPr id="14" name="任意多边形 21">
            <a:extLst>
              <a:ext uri="{FF2B5EF4-FFF2-40B4-BE49-F238E27FC236}">
                <a16:creationId xmlns:a16="http://schemas.microsoft.com/office/drawing/2014/main" id="{26977336-06C0-D56F-48A7-4F259DCC17C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 rot="2844970" flipH="1" flipV="1">
            <a:off x="2226965" y="4302427"/>
            <a:ext cx="1160145" cy="1480820"/>
          </a:xfrm>
          <a:custGeom>
            <a:avLst/>
            <a:gdLst>
              <a:gd name="T0" fmla="*/ 984607 w 1424033"/>
              <a:gd name="T1" fmla="*/ 1205269 h 1818928"/>
              <a:gd name="T2" fmla="*/ 203404 w 1424033"/>
              <a:gd name="T3" fmla="*/ 1443037 h 1818928"/>
              <a:gd name="T4" fmla="*/ 17501 w 1424033"/>
              <a:gd name="T5" fmla="*/ 832833 h 1818928"/>
              <a:gd name="T6" fmla="*/ 18314 w 1424033"/>
              <a:gd name="T7" fmla="*/ 832587 h 1818928"/>
              <a:gd name="T8" fmla="*/ 16393 w 1424033"/>
              <a:gd name="T9" fmla="*/ 827736 h 1818928"/>
              <a:gd name="T10" fmla="*/ 57965 w 1424033"/>
              <a:gd name="T11" fmla="*/ 512210 h 1818928"/>
              <a:gd name="T12" fmla="*/ 88045 w 1424033"/>
              <a:gd name="T13" fmla="*/ 473220 h 1818928"/>
              <a:gd name="T14" fmla="*/ 85917 w 1424033"/>
              <a:gd name="T15" fmla="*/ 471209 h 1818928"/>
              <a:gd name="T16" fmla="*/ 531626 w 1424033"/>
              <a:gd name="T17" fmla="*/ 0 h 1818928"/>
              <a:gd name="T18" fmla="*/ 732163 w 1424033"/>
              <a:gd name="T19" fmla="*/ 189500 h 1818928"/>
              <a:gd name="T20" fmla="*/ 946773 w 1424033"/>
              <a:gd name="T21" fmla="*/ 392298 h 1818928"/>
              <a:gd name="T22" fmla="*/ 1130300 w 1424033"/>
              <a:gd name="T23" fmla="*/ 565725 h 1818928"/>
              <a:gd name="T24" fmla="*/ 937784 w 1424033"/>
              <a:gd name="T25" fmla="*/ 769255 h 1818928"/>
              <a:gd name="T26" fmla="*/ 938809 w 1424033"/>
              <a:gd name="T27" fmla="*/ 770224 h 1818928"/>
              <a:gd name="T28" fmla="*/ 924322 w 1424033"/>
              <a:gd name="T29" fmla="*/ 789003 h 1818928"/>
              <a:gd name="T30" fmla="*/ 904299 w 1424033"/>
              <a:gd name="T31" fmla="*/ 940969 h 1818928"/>
              <a:gd name="T32" fmla="*/ 905224 w 1424033"/>
              <a:gd name="T33" fmla="*/ 943304 h 1818928"/>
              <a:gd name="T34" fmla="*/ 904833 w 1424033"/>
              <a:gd name="T35" fmla="*/ 943423 h 18189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24033"/>
              <a:gd name="T55" fmla="*/ 0 h 1818928"/>
              <a:gd name="T56" fmla="*/ 1424033 w 1424033"/>
              <a:gd name="T57" fmla="*/ 1818928 h 18189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24033" h="1818928">
                <a:moveTo>
                  <a:pt x="1240478" y="1519225"/>
                </a:moveTo>
                <a:lnTo>
                  <a:pt x="256263" y="1818928"/>
                </a:lnTo>
                <a:lnTo>
                  <a:pt x="22049" y="1049775"/>
                </a:lnTo>
                <a:lnTo>
                  <a:pt x="23073" y="1049464"/>
                </a:lnTo>
                <a:lnTo>
                  <a:pt x="20653" y="1043350"/>
                </a:lnTo>
                <a:cubicBezTo>
                  <a:pt x="-18881" y="911639"/>
                  <a:pt x="-1785" y="766161"/>
                  <a:pt x="73029" y="645633"/>
                </a:cubicBezTo>
                <a:lnTo>
                  <a:pt x="110926" y="596487"/>
                </a:lnTo>
                <a:lnTo>
                  <a:pt x="108245" y="593952"/>
                </a:lnTo>
                <a:lnTo>
                  <a:pt x="669780" y="0"/>
                </a:lnTo>
                <a:lnTo>
                  <a:pt x="922431" y="238862"/>
                </a:lnTo>
                <a:lnTo>
                  <a:pt x="1192812" y="494486"/>
                </a:lnTo>
                <a:lnTo>
                  <a:pt x="1424033" y="713088"/>
                </a:lnTo>
                <a:lnTo>
                  <a:pt x="1181487" y="969635"/>
                </a:lnTo>
                <a:lnTo>
                  <a:pt x="1182779" y="970857"/>
                </a:lnTo>
                <a:lnTo>
                  <a:pt x="1164527" y="994527"/>
                </a:lnTo>
                <a:cubicBezTo>
                  <a:pt x="1128494" y="1052576"/>
                  <a:pt x="1120260" y="1122642"/>
                  <a:pt x="1139301" y="1186078"/>
                </a:cubicBezTo>
                <a:lnTo>
                  <a:pt x="1140466" y="1189021"/>
                </a:lnTo>
                <a:lnTo>
                  <a:pt x="1139973" y="1189172"/>
                </a:lnTo>
                <a:lnTo>
                  <a:pt x="1240478" y="1519225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任意多边形 18">
            <a:extLst>
              <a:ext uri="{FF2B5EF4-FFF2-40B4-BE49-F238E27FC236}">
                <a16:creationId xmlns:a16="http://schemas.microsoft.com/office/drawing/2014/main" id="{EF5A5F69-EFFF-51B1-C727-AF943632E7E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rot="20788334" flipH="1" flipV="1">
            <a:off x="2857666" y="3299760"/>
            <a:ext cx="1158240" cy="1480820"/>
          </a:xfrm>
          <a:custGeom>
            <a:avLst/>
            <a:gdLst>
              <a:gd name="T0" fmla="*/ 203331 w 1974521"/>
              <a:gd name="T1" fmla="*/ 1443038 h 2524712"/>
              <a:gd name="T2" fmla="*/ 17494 w 1974521"/>
              <a:gd name="T3" fmla="*/ 832834 h 2524712"/>
              <a:gd name="T4" fmla="*/ 18307 w 1974521"/>
              <a:gd name="T5" fmla="*/ 832587 h 2524712"/>
              <a:gd name="T6" fmla="*/ 16387 w 1974521"/>
              <a:gd name="T7" fmla="*/ 827737 h 2524712"/>
              <a:gd name="T8" fmla="*/ 57944 w 1974521"/>
              <a:gd name="T9" fmla="*/ 512210 h 2524712"/>
              <a:gd name="T10" fmla="*/ 88014 w 1974521"/>
              <a:gd name="T11" fmla="*/ 473220 h 2524712"/>
              <a:gd name="T12" fmla="*/ 85886 w 1974521"/>
              <a:gd name="T13" fmla="*/ 471209 h 2524712"/>
              <a:gd name="T14" fmla="*/ 531435 w 1974521"/>
              <a:gd name="T15" fmla="*/ 0 h 2524712"/>
              <a:gd name="T16" fmla="*/ 731900 w 1974521"/>
              <a:gd name="T17" fmla="*/ 189500 h 2524712"/>
              <a:gd name="T18" fmla="*/ 946433 w 1974521"/>
              <a:gd name="T19" fmla="*/ 392298 h 2524712"/>
              <a:gd name="T20" fmla="*/ 1128712 w 1974521"/>
              <a:gd name="T21" fmla="*/ 564608 h 2524712"/>
              <a:gd name="T22" fmla="*/ 931863 w 1974521"/>
              <a:gd name="T23" fmla="*/ 772794 h 2524712"/>
              <a:gd name="T24" fmla="*/ 932888 w 1974521"/>
              <a:gd name="T25" fmla="*/ 773762 h 2524712"/>
              <a:gd name="T26" fmla="*/ 918405 w 1974521"/>
              <a:gd name="T27" fmla="*/ 792541 h 2524712"/>
              <a:gd name="T28" fmla="*/ 898390 w 1974521"/>
              <a:gd name="T29" fmla="*/ 944507 h 2524712"/>
              <a:gd name="T30" fmla="*/ 899315 w 1974521"/>
              <a:gd name="T31" fmla="*/ 946843 h 2524712"/>
              <a:gd name="T32" fmla="*/ 898923 w 1974521"/>
              <a:gd name="T33" fmla="*/ 946962 h 2524712"/>
              <a:gd name="T34" fmla="*/ 978156 w 1974521"/>
              <a:gd name="T35" fmla="*/ 1207126 h 25247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74521"/>
              <a:gd name="T55" fmla="*/ 0 h 2524712"/>
              <a:gd name="T56" fmla="*/ 1974521 w 1974521"/>
              <a:gd name="T57" fmla="*/ 2524712 h 25247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74521" h="2524712">
                <a:moveTo>
                  <a:pt x="355698" y="2524712"/>
                </a:moveTo>
                <a:lnTo>
                  <a:pt x="30604" y="1457111"/>
                </a:lnTo>
                <a:lnTo>
                  <a:pt x="32026" y="1456678"/>
                </a:lnTo>
                <a:lnTo>
                  <a:pt x="28667" y="1448193"/>
                </a:lnTo>
                <a:cubicBezTo>
                  <a:pt x="-26207" y="1265374"/>
                  <a:pt x="-2477" y="1063448"/>
                  <a:pt x="101365" y="896153"/>
                </a:cubicBezTo>
                <a:lnTo>
                  <a:pt x="153968" y="827937"/>
                </a:lnTo>
                <a:lnTo>
                  <a:pt x="150246" y="824418"/>
                </a:lnTo>
                <a:lnTo>
                  <a:pt x="929670" y="0"/>
                </a:lnTo>
                <a:lnTo>
                  <a:pt x="1280355" y="331546"/>
                </a:lnTo>
                <a:lnTo>
                  <a:pt x="1655649" y="686358"/>
                </a:lnTo>
                <a:lnTo>
                  <a:pt x="1974521" y="987827"/>
                </a:lnTo>
                <a:lnTo>
                  <a:pt x="1630161" y="1352065"/>
                </a:lnTo>
                <a:lnTo>
                  <a:pt x="1631954" y="1353760"/>
                </a:lnTo>
                <a:lnTo>
                  <a:pt x="1606619" y="1386615"/>
                </a:lnTo>
                <a:cubicBezTo>
                  <a:pt x="1556606" y="1467188"/>
                  <a:pt x="1545177" y="1564441"/>
                  <a:pt x="1571605" y="1652492"/>
                </a:cubicBezTo>
                <a:lnTo>
                  <a:pt x="1573223" y="1656578"/>
                </a:lnTo>
                <a:lnTo>
                  <a:pt x="1572538" y="1656786"/>
                </a:lnTo>
                <a:lnTo>
                  <a:pt x="1711144" y="2111965"/>
                </a:lnTo>
                <a:lnTo>
                  <a:pt x="355698" y="2524712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任意多边形 17">
            <a:extLst>
              <a:ext uri="{FF2B5EF4-FFF2-40B4-BE49-F238E27FC236}">
                <a16:creationId xmlns:a16="http://schemas.microsoft.com/office/drawing/2014/main" id="{194D05C4-C020-4509-0324-B088AD55E60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rot="18803583" flipH="1">
            <a:off x="2203023" y="2204746"/>
            <a:ext cx="1163320" cy="1480820"/>
          </a:xfrm>
          <a:custGeom>
            <a:avLst/>
            <a:gdLst>
              <a:gd name="T0" fmla="*/ 531440 w 1982833"/>
              <a:gd name="T1" fmla="*/ 0 h 2524712"/>
              <a:gd name="T2" fmla="*/ 85887 w 1982833"/>
              <a:gd name="T3" fmla="*/ 471208 h 2524712"/>
              <a:gd name="T4" fmla="*/ 88015 w 1982833"/>
              <a:gd name="T5" fmla="*/ 473220 h 2524712"/>
              <a:gd name="T6" fmla="*/ 57945 w 1982833"/>
              <a:gd name="T7" fmla="*/ 512210 h 2524712"/>
              <a:gd name="T8" fmla="*/ 16387 w 1982833"/>
              <a:gd name="T9" fmla="*/ 827736 h 2524712"/>
              <a:gd name="T10" fmla="*/ 18307 w 1982833"/>
              <a:gd name="T11" fmla="*/ 832586 h 2524712"/>
              <a:gd name="T12" fmla="*/ 17495 w 1982833"/>
              <a:gd name="T13" fmla="*/ 832834 h 2524712"/>
              <a:gd name="T14" fmla="*/ 203333 w 1982833"/>
              <a:gd name="T15" fmla="*/ 1443037 h 2524712"/>
              <a:gd name="T16" fmla="*/ 971612 w 1982833"/>
              <a:gd name="T17" fmla="*/ 1209121 h 2524712"/>
              <a:gd name="T18" fmla="*/ 895708 w 1982833"/>
              <a:gd name="T19" fmla="*/ 959889 h 2524712"/>
              <a:gd name="T20" fmla="*/ 896099 w 1982833"/>
              <a:gd name="T21" fmla="*/ 959769 h 2524712"/>
              <a:gd name="T22" fmla="*/ 895174 w 1982833"/>
              <a:gd name="T23" fmla="*/ 957433 h 2524712"/>
              <a:gd name="T24" fmla="*/ 915189 w 1982833"/>
              <a:gd name="T25" fmla="*/ 805468 h 2524712"/>
              <a:gd name="T26" fmla="*/ 929672 w 1982833"/>
              <a:gd name="T27" fmla="*/ 786689 h 2524712"/>
              <a:gd name="T28" fmla="*/ 928647 w 1982833"/>
              <a:gd name="T29" fmla="*/ 785720 h 2524712"/>
              <a:gd name="T30" fmla="*/ 1133475 w 1982833"/>
              <a:gd name="T31" fmla="*/ 569099 h 2524712"/>
              <a:gd name="T32" fmla="*/ 946442 w 1982833"/>
              <a:gd name="T33" fmla="*/ 392298 h 2524712"/>
              <a:gd name="T34" fmla="*/ 731908 w 1982833"/>
              <a:gd name="T35" fmla="*/ 189500 h 25247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82833"/>
              <a:gd name="T55" fmla="*/ 0 h 2524712"/>
              <a:gd name="T56" fmla="*/ 1982833 w 1982833"/>
              <a:gd name="T57" fmla="*/ 2524712 h 25247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82833" h="2524712">
                <a:moveTo>
                  <a:pt x="929670" y="0"/>
                </a:moveTo>
                <a:lnTo>
                  <a:pt x="150246" y="824418"/>
                </a:lnTo>
                <a:lnTo>
                  <a:pt x="153968" y="827937"/>
                </a:lnTo>
                <a:lnTo>
                  <a:pt x="101365" y="896153"/>
                </a:lnTo>
                <a:cubicBezTo>
                  <a:pt x="-2477" y="1063448"/>
                  <a:pt x="-26207" y="1265374"/>
                  <a:pt x="28667" y="1448193"/>
                </a:cubicBezTo>
                <a:lnTo>
                  <a:pt x="32026" y="1456678"/>
                </a:lnTo>
                <a:lnTo>
                  <a:pt x="30604" y="1457111"/>
                </a:lnTo>
                <a:lnTo>
                  <a:pt x="355698" y="2524712"/>
                </a:lnTo>
                <a:lnTo>
                  <a:pt x="1699679" y="2115457"/>
                </a:lnTo>
                <a:lnTo>
                  <a:pt x="1566897" y="1679404"/>
                </a:lnTo>
                <a:lnTo>
                  <a:pt x="1567582" y="1679195"/>
                </a:lnTo>
                <a:lnTo>
                  <a:pt x="1565964" y="1675108"/>
                </a:lnTo>
                <a:cubicBezTo>
                  <a:pt x="1539535" y="1587058"/>
                  <a:pt x="1550964" y="1489806"/>
                  <a:pt x="1600977" y="1409232"/>
                </a:cubicBezTo>
                <a:lnTo>
                  <a:pt x="1626313" y="1376377"/>
                </a:lnTo>
                <a:lnTo>
                  <a:pt x="1624520" y="1374682"/>
                </a:lnTo>
                <a:lnTo>
                  <a:pt x="1982833" y="995685"/>
                </a:lnTo>
                <a:lnTo>
                  <a:pt x="1655649" y="686358"/>
                </a:lnTo>
                <a:lnTo>
                  <a:pt x="1280355" y="331546"/>
                </a:lnTo>
                <a:lnTo>
                  <a:pt x="92967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任意多边形 16">
            <a:extLst>
              <a:ext uri="{FF2B5EF4-FFF2-40B4-BE49-F238E27FC236}">
                <a16:creationId xmlns:a16="http://schemas.microsoft.com/office/drawing/2014/main" id="{E9B2EA53-3A72-960F-0D58-E0284514F8C4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 rot="2796417">
            <a:off x="1080642" y="2201284"/>
            <a:ext cx="1172845" cy="1480820"/>
          </a:xfrm>
          <a:custGeom>
            <a:avLst/>
            <a:gdLst>
              <a:gd name="T0" fmla="*/ 85965 w 1997680"/>
              <a:gd name="T1" fmla="*/ 471208 h 2524712"/>
              <a:gd name="T2" fmla="*/ 531923 w 1997680"/>
              <a:gd name="T3" fmla="*/ 0 h 2524712"/>
              <a:gd name="T4" fmla="*/ 732573 w 1997680"/>
              <a:gd name="T5" fmla="*/ 189500 h 2524712"/>
              <a:gd name="T6" fmla="*/ 947302 w 1997680"/>
              <a:gd name="T7" fmla="*/ 392298 h 2524712"/>
              <a:gd name="T8" fmla="*/ 1143000 w 1997680"/>
              <a:gd name="T9" fmla="*/ 577122 h 2524712"/>
              <a:gd name="T10" fmla="*/ 966969 w 1997680"/>
              <a:gd name="T11" fmla="*/ 763120 h 2524712"/>
              <a:gd name="T12" fmla="*/ 967995 w 1997680"/>
              <a:gd name="T13" fmla="*/ 764089 h 2524712"/>
              <a:gd name="T14" fmla="*/ 953499 w 1997680"/>
              <a:gd name="T15" fmla="*/ 782868 h 2524712"/>
              <a:gd name="T16" fmla="*/ 933465 w 1997680"/>
              <a:gd name="T17" fmla="*/ 934834 h 2524712"/>
              <a:gd name="T18" fmla="*/ 934391 w 1997680"/>
              <a:gd name="T19" fmla="*/ 937169 h 2524712"/>
              <a:gd name="T20" fmla="*/ 933999 w 1997680"/>
              <a:gd name="T21" fmla="*/ 937289 h 2524712"/>
              <a:gd name="T22" fmla="*/ 1013097 w 1997680"/>
              <a:gd name="T23" fmla="*/ 1196770 h 2524712"/>
              <a:gd name="T24" fmla="*/ 203517 w 1997680"/>
              <a:gd name="T25" fmla="*/ 1443037 h 2524712"/>
              <a:gd name="T26" fmla="*/ 17510 w 1997680"/>
              <a:gd name="T27" fmla="*/ 832834 h 2524712"/>
              <a:gd name="T28" fmla="*/ 18324 w 1997680"/>
              <a:gd name="T29" fmla="*/ 832586 h 2524712"/>
              <a:gd name="T30" fmla="*/ 16402 w 1997680"/>
              <a:gd name="T31" fmla="*/ 827736 h 2524712"/>
              <a:gd name="T32" fmla="*/ 57997 w 1997680"/>
              <a:gd name="T33" fmla="*/ 512210 h 2524712"/>
              <a:gd name="T34" fmla="*/ 88095 w 1997680"/>
              <a:gd name="T35" fmla="*/ 473220 h 25247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997680"/>
              <a:gd name="T55" fmla="*/ 0 h 2524712"/>
              <a:gd name="T56" fmla="*/ 1997680 w 1997680"/>
              <a:gd name="T57" fmla="*/ 2524712 h 25247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997680" h="2524712">
                <a:moveTo>
                  <a:pt x="150246" y="824418"/>
                </a:moveTo>
                <a:lnTo>
                  <a:pt x="929670" y="0"/>
                </a:lnTo>
                <a:lnTo>
                  <a:pt x="1280355" y="331546"/>
                </a:lnTo>
                <a:lnTo>
                  <a:pt x="1655649" y="686358"/>
                </a:lnTo>
                <a:lnTo>
                  <a:pt x="1997680" y="1009723"/>
                </a:lnTo>
                <a:lnTo>
                  <a:pt x="1690021" y="1335142"/>
                </a:lnTo>
                <a:lnTo>
                  <a:pt x="1691814" y="1336837"/>
                </a:lnTo>
                <a:lnTo>
                  <a:pt x="1666479" y="1369692"/>
                </a:lnTo>
                <a:cubicBezTo>
                  <a:pt x="1616466" y="1450265"/>
                  <a:pt x="1605036" y="1547518"/>
                  <a:pt x="1631465" y="1635569"/>
                </a:cubicBezTo>
                <a:lnTo>
                  <a:pt x="1633083" y="1639655"/>
                </a:lnTo>
                <a:lnTo>
                  <a:pt x="1632398" y="1639864"/>
                </a:lnTo>
                <a:lnTo>
                  <a:pt x="1770641" y="2093848"/>
                </a:lnTo>
                <a:lnTo>
                  <a:pt x="355698" y="2524712"/>
                </a:lnTo>
                <a:lnTo>
                  <a:pt x="30604" y="1457111"/>
                </a:lnTo>
                <a:lnTo>
                  <a:pt x="32026" y="1456678"/>
                </a:lnTo>
                <a:lnTo>
                  <a:pt x="28667" y="1448193"/>
                </a:lnTo>
                <a:cubicBezTo>
                  <a:pt x="-26207" y="1265374"/>
                  <a:pt x="-2477" y="1063448"/>
                  <a:pt x="101365" y="896153"/>
                </a:cubicBezTo>
                <a:lnTo>
                  <a:pt x="153968" y="827937"/>
                </a:lnTo>
                <a:lnTo>
                  <a:pt x="150246" y="824418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任意多边形 19">
            <a:extLst>
              <a:ext uri="{FF2B5EF4-FFF2-40B4-BE49-F238E27FC236}">
                <a16:creationId xmlns:a16="http://schemas.microsoft.com/office/drawing/2014/main" id="{81ACFCBF-2F1D-10DE-F9FD-0D9220BCD26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 rot="811666" flipV="1">
            <a:off x="430857" y="3301691"/>
            <a:ext cx="1174750" cy="1480820"/>
          </a:xfrm>
          <a:custGeom>
            <a:avLst/>
            <a:gdLst>
              <a:gd name="T0" fmla="*/ 203178 w 2003794"/>
              <a:gd name="T1" fmla="*/ 1443037 h 2524712"/>
              <a:gd name="T2" fmla="*/ 999303 w 2003794"/>
              <a:gd name="T3" fmla="*/ 1200459 h 2524712"/>
              <a:gd name="T4" fmla="*/ 924048 w 2003794"/>
              <a:gd name="T5" fmla="*/ 953173 h 2524712"/>
              <a:gd name="T6" fmla="*/ 924440 w 2003794"/>
              <a:gd name="T7" fmla="*/ 953053 h 2524712"/>
              <a:gd name="T8" fmla="*/ 923515 w 2003794"/>
              <a:gd name="T9" fmla="*/ 950718 h 2524712"/>
              <a:gd name="T10" fmla="*/ 943515 w 2003794"/>
              <a:gd name="T11" fmla="*/ 798752 h 2524712"/>
              <a:gd name="T12" fmla="*/ 957987 w 2003794"/>
              <a:gd name="T13" fmla="*/ 779974 h 2524712"/>
              <a:gd name="T14" fmla="*/ 956963 w 2003794"/>
              <a:gd name="T15" fmla="*/ 779004 h 2524712"/>
              <a:gd name="T16" fmla="*/ 1144588 w 2003794"/>
              <a:gd name="T17" fmla="*/ 580425 h 2524712"/>
              <a:gd name="T18" fmla="*/ 945724 w 2003794"/>
              <a:gd name="T19" fmla="*/ 392298 h 2524712"/>
              <a:gd name="T20" fmla="*/ 731352 w 2003794"/>
              <a:gd name="T21" fmla="*/ 189500 h 2524712"/>
              <a:gd name="T22" fmla="*/ 531037 w 2003794"/>
              <a:gd name="T23" fmla="*/ 0 h 2524712"/>
              <a:gd name="T24" fmla="*/ 85822 w 2003794"/>
              <a:gd name="T25" fmla="*/ 471208 h 2524712"/>
              <a:gd name="T26" fmla="*/ 87948 w 2003794"/>
              <a:gd name="T27" fmla="*/ 473220 h 2524712"/>
              <a:gd name="T28" fmla="*/ 57901 w 2003794"/>
              <a:gd name="T29" fmla="*/ 512210 h 2524712"/>
              <a:gd name="T30" fmla="*/ 16375 w 2003794"/>
              <a:gd name="T31" fmla="*/ 827736 h 2524712"/>
              <a:gd name="T32" fmla="*/ 18294 w 2003794"/>
              <a:gd name="T33" fmla="*/ 832586 h 2524712"/>
              <a:gd name="T34" fmla="*/ 17481 w 2003794"/>
              <a:gd name="T35" fmla="*/ 832834 h 252471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2003794"/>
              <a:gd name="T55" fmla="*/ 0 h 2524712"/>
              <a:gd name="T56" fmla="*/ 2003794 w 2003794"/>
              <a:gd name="T57" fmla="*/ 2524712 h 2524712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2003794" h="2524712">
                <a:moveTo>
                  <a:pt x="355698" y="2524712"/>
                </a:moveTo>
                <a:lnTo>
                  <a:pt x="1749448" y="2100302"/>
                </a:lnTo>
                <a:lnTo>
                  <a:pt x="1617702" y="1667654"/>
                </a:lnTo>
                <a:lnTo>
                  <a:pt x="1618387" y="1667445"/>
                </a:lnTo>
                <a:lnTo>
                  <a:pt x="1616769" y="1663359"/>
                </a:lnTo>
                <a:cubicBezTo>
                  <a:pt x="1590341" y="1575308"/>
                  <a:pt x="1601770" y="1478056"/>
                  <a:pt x="1651782" y="1397482"/>
                </a:cubicBezTo>
                <a:lnTo>
                  <a:pt x="1677117" y="1364628"/>
                </a:lnTo>
                <a:lnTo>
                  <a:pt x="1675325" y="1362932"/>
                </a:lnTo>
                <a:lnTo>
                  <a:pt x="2003794" y="1015502"/>
                </a:lnTo>
                <a:lnTo>
                  <a:pt x="1655649" y="686358"/>
                </a:lnTo>
                <a:lnTo>
                  <a:pt x="1280355" y="331546"/>
                </a:lnTo>
                <a:lnTo>
                  <a:pt x="929670" y="0"/>
                </a:lnTo>
                <a:lnTo>
                  <a:pt x="150246" y="824418"/>
                </a:lnTo>
                <a:lnTo>
                  <a:pt x="153968" y="827937"/>
                </a:lnTo>
                <a:lnTo>
                  <a:pt x="101365" y="896153"/>
                </a:lnTo>
                <a:cubicBezTo>
                  <a:pt x="-2477" y="1063448"/>
                  <a:pt x="-26207" y="1265374"/>
                  <a:pt x="28667" y="1448193"/>
                </a:cubicBezTo>
                <a:lnTo>
                  <a:pt x="32026" y="1456678"/>
                </a:lnTo>
                <a:lnTo>
                  <a:pt x="30604" y="1457111"/>
                </a:lnTo>
                <a:lnTo>
                  <a:pt x="355698" y="2524712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C9D9DBE7-B951-8166-2D8B-D9CA55836F12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18755030" flipV="1">
            <a:off x="1046606" y="4305088"/>
            <a:ext cx="1160145" cy="1477645"/>
          </a:xfrm>
          <a:custGeom>
            <a:avLst/>
            <a:gdLst>
              <a:gd name="T0" fmla="*/ 1007332 w 1424028"/>
              <a:gd name="T1" fmla="*/ 1195122 h 1814500"/>
              <a:gd name="T2" fmla="*/ 923615 w 1424028"/>
              <a:gd name="T3" fmla="*/ 920264 h 1814500"/>
              <a:gd name="T4" fmla="*/ 924006 w 1424028"/>
              <a:gd name="T5" fmla="*/ 920146 h 1814500"/>
              <a:gd name="T6" fmla="*/ 923081 w 1424028"/>
              <a:gd name="T7" fmla="*/ 917809 h 1814500"/>
              <a:gd name="T8" fmla="*/ 943103 w 1424028"/>
              <a:gd name="T9" fmla="*/ 765808 h 1814500"/>
              <a:gd name="T10" fmla="*/ 957591 w 1424028"/>
              <a:gd name="T11" fmla="*/ 747024 h 1814500"/>
              <a:gd name="T12" fmla="*/ 956566 w 1424028"/>
              <a:gd name="T13" fmla="*/ 746055 h 1814500"/>
              <a:gd name="T14" fmla="*/ 1130300 w 1424028"/>
              <a:gd name="T15" fmla="*/ 562339 h 1814500"/>
              <a:gd name="T16" fmla="*/ 946776 w 1424028"/>
              <a:gd name="T17" fmla="*/ 388876 h 1814500"/>
              <a:gd name="T18" fmla="*/ 780439 w 1424028"/>
              <a:gd name="T19" fmla="*/ 231657 h 1814500"/>
              <a:gd name="T20" fmla="*/ 528306 w 1424028"/>
              <a:gd name="T21" fmla="*/ 0 h 1814500"/>
              <a:gd name="T22" fmla="*/ 85918 w 1424028"/>
              <a:gd name="T23" fmla="*/ 467806 h 1814500"/>
              <a:gd name="T24" fmla="*/ 88046 w 1424028"/>
              <a:gd name="T25" fmla="*/ 469817 h 1814500"/>
              <a:gd name="T26" fmla="*/ 57965 w 1424028"/>
              <a:gd name="T27" fmla="*/ 508816 h 1814500"/>
              <a:gd name="T28" fmla="*/ 16393 w 1424028"/>
              <a:gd name="T29" fmla="*/ 824417 h 1814500"/>
              <a:gd name="T30" fmla="*/ 18314 w 1424028"/>
              <a:gd name="T31" fmla="*/ 829268 h 1814500"/>
              <a:gd name="T32" fmla="*/ 17501 w 1424028"/>
              <a:gd name="T33" fmla="*/ 829516 h 1814500"/>
              <a:gd name="T34" fmla="*/ 203405 w 1424028"/>
              <a:gd name="T35" fmla="*/ 1439863 h 18145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424028"/>
              <a:gd name="T55" fmla="*/ 0 h 1814500"/>
              <a:gd name="T56" fmla="*/ 1424028 w 1424028"/>
              <a:gd name="T57" fmla="*/ 1814500 h 1814500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424028" h="1814500">
                <a:moveTo>
                  <a:pt x="1269105" y="1506080"/>
                </a:moveTo>
                <a:lnTo>
                  <a:pt x="1163632" y="1159707"/>
                </a:lnTo>
                <a:lnTo>
                  <a:pt x="1164125" y="1159558"/>
                </a:lnTo>
                <a:lnTo>
                  <a:pt x="1162960" y="1156613"/>
                </a:lnTo>
                <a:cubicBezTo>
                  <a:pt x="1143919" y="1093177"/>
                  <a:pt x="1152153" y="1023111"/>
                  <a:pt x="1188185" y="965063"/>
                </a:cubicBezTo>
                <a:lnTo>
                  <a:pt x="1206437" y="941392"/>
                </a:lnTo>
                <a:lnTo>
                  <a:pt x="1205146" y="940171"/>
                </a:lnTo>
                <a:lnTo>
                  <a:pt x="1424028" y="708654"/>
                </a:lnTo>
                <a:lnTo>
                  <a:pt x="1192812" y="490058"/>
                </a:lnTo>
                <a:lnTo>
                  <a:pt x="983249" y="291932"/>
                </a:lnTo>
                <a:lnTo>
                  <a:pt x="665595" y="0"/>
                </a:lnTo>
                <a:lnTo>
                  <a:pt x="108245" y="589524"/>
                </a:lnTo>
                <a:lnTo>
                  <a:pt x="110926" y="592059"/>
                </a:lnTo>
                <a:lnTo>
                  <a:pt x="73028" y="641205"/>
                </a:lnTo>
                <a:cubicBezTo>
                  <a:pt x="-1785" y="761733"/>
                  <a:pt x="-18881" y="907210"/>
                  <a:pt x="20653" y="1038922"/>
                </a:cubicBezTo>
                <a:lnTo>
                  <a:pt x="23073" y="1045035"/>
                </a:lnTo>
                <a:lnTo>
                  <a:pt x="22049" y="1045347"/>
                </a:lnTo>
                <a:lnTo>
                  <a:pt x="256263" y="1814500"/>
                </a:lnTo>
                <a:lnTo>
                  <a:pt x="1269105" y="150608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endParaRPr lang="zh-CN" altLang="en-US" dirty="0">
              <a:solidFill>
                <a:schemeClr val="dk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Round Diagonal Corner Rectangle 36">
            <a:extLst>
              <a:ext uri="{FF2B5EF4-FFF2-40B4-BE49-F238E27FC236}">
                <a16:creationId xmlns:a16="http://schemas.microsoft.com/office/drawing/2014/main" id="{07E7B144-F820-D620-90F9-17F083F2E078}"/>
              </a:ext>
            </a:extLst>
          </p:cNvPr>
          <p:cNvSpPr/>
          <p:nvPr/>
        </p:nvSpPr>
        <p:spPr>
          <a:xfrm>
            <a:off x="6910011" y="2501538"/>
            <a:ext cx="4154479" cy="1147570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3" name="Round Diagonal Corner Rectangle 36">
            <a:extLst>
              <a:ext uri="{FF2B5EF4-FFF2-40B4-BE49-F238E27FC236}">
                <a16:creationId xmlns:a16="http://schemas.microsoft.com/office/drawing/2014/main" id="{80EE6EA8-3025-E9C1-22FB-3E022D561920}"/>
              </a:ext>
            </a:extLst>
          </p:cNvPr>
          <p:cNvSpPr/>
          <p:nvPr/>
        </p:nvSpPr>
        <p:spPr>
          <a:xfrm>
            <a:off x="6922015" y="1203474"/>
            <a:ext cx="4154480" cy="1147570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4" name="Round Diagonal Corner Rectangle 36">
            <a:extLst>
              <a:ext uri="{FF2B5EF4-FFF2-40B4-BE49-F238E27FC236}">
                <a16:creationId xmlns:a16="http://schemas.microsoft.com/office/drawing/2014/main" id="{22F6BA10-5AA4-6CEB-11D0-053B47E1B404}"/>
              </a:ext>
            </a:extLst>
          </p:cNvPr>
          <p:cNvSpPr/>
          <p:nvPr/>
        </p:nvSpPr>
        <p:spPr>
          <a:xfrm>
            <a:off x="6899613" y="3756410"/>
            <a:ext cx="4176882" cy="1147570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5" name="Round Diagonal Corner Rectangle 36">
            <a:extLst>
              <a:ext uri="{FF2B5EF4-FFF2-40B4-BE49-F238E27FC236}">
                <a16:creationId xmlns:a16="http://schemas.microsoft.com/office/drawing/2014/main" id="{69836DF9-874D-4873-77AA-52E20559B34B}"/>
              </a:ext>
            </a:extLst>
          </p:cNvPr>
          <p:cNvSpPr/>
          <p:nvPr/>
        </p:nvSpPr>
        <p:spPr>
          <a:xfrm>
            <a:off x="6922015" y="5089038"/>
            <a:ext cx="4176882" cy="1147570"/>
          </a:xfrm>
          <a:prstGeom prst="round2DiagRect">
            <a:avLst/>
          </a:prstGeom>
          <a:noFill/>
          <a:ln>
            <a:solidFill>
              <a:srgbClr val="5DA7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834FE6-B522-9CDC-F6CE-720C66A83CE0}"/>
              </a:ext>
            </a:extLst>
          </p:cNvPr>
          <p:cNvSpPr txBox="1"/>
          <p:nvPr/>
        </p:nvSpPr>
        <p:spPr>
          <a:xfrm>
            <a:off x="7275491" y="1328423"/>
            <a:ext cx="369730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简化配置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简化编码、简化部署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5750D0-53C8-AFD1-057B-5D8BBA2C072F}"/>
              </a:ext>
            </a:extLst>
          </p:cNvPr>
          <p:cNvSpPr txBox="1"/>
          <p:nvPr/>
        </p:nvSpPr>
        <p:spPr>
          <a:xfrm>
            <a:off x="7275492" y="2588785"/>
            <a:ext cx="3697308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轻量级框架、数据的双向绑定、数据和结构分离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简单易用。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A62F38E-5A66-8E0D-7C5D-1363A7E62E0D}"/>
              </a:ext>
            </a:extLst>
          </p:cNvPr>
          <p:cNvSpPr txBox="1"/>
          <p:nvPr/>
        </p:nvSpPr>
        <p:spPr>
          <a:xfrm>
            <a:off x="7275490" y="3892991"/>
            <a:ext cx="378899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性能卓越，服务稳定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、软件体积小，安装使用简单且易于维护。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80A5997-60F7-4078-702B-CB49090CC84D}"/>
              </a:ext>
            </a:extLst>
          </p:cNvPr>
          <p:cNvSpPr txBox="1"/>
          <p:nvPr/>
        </p:nvSpPr>
        <p:spPr>
          <a:xfrm>
            <a:off x="7266313" y="5163381"/>
            <a:ext cx="3788999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内置分页插件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主键自动生成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内置代码生成器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以及</a:t>
            </a:r>
            <a:r>
              <a:rPr lang="zh-CN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性能分析插件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3002CB79-071B-A4B9-5166-9D5B1360D9B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08112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61863C6A-A52B-EF51-6BF0-8CE0E64A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>
            <a:extLst>
              <a:ext uri="{FF2B5EF4-FFF2-40B4-BE49-F238E27FC236}">
                <a16:creationId xmlns:a16="http://schemas.microsoft.com/office/drawing/2014/main" id="{EB937C71-5381-FFBA-6003-57C781734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PA_文本框 2">
            <a:extLst>
              <a:ext uri="{FF2B5EF4-FFF2-40B4-BE49-F238E27FC236}">
                <a16:creationId xmlns:a16="http://schemas.microsoft.com/office/drawing/2014/main" id="{E1FBF3AF-93EA-CC14-DC61-B92541430E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3.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系统结构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419E6DFE-86EF-8039-59E9-172286E2E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983" y="2278848"/>
            <a:ext cx="5562273" cy="3906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686C552-7A6C-D491-735E-05FE4E5E6873}"/>
              </a:ext>
            </a:extLst>
          </p:cNvPr>
          <p:cNvSpPr txBox="1"/>
          <p:nvPr/>
        </p:nvSpPr>
        <p:spPr>
          <a:xfrm>
            <a:off x="7157451" y="1403857"/>
            <a:ext cx="2339094" cy="52565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系统功能结构图</a:t>
            </a:r>
          </a:p>
        </p:txBody>
      </p:sp>
      <p:grpSp>
        <p:nvGrpSpPr>
          <p:cNvPr id="12" name="Group 398">
            <a:extLst>
              <a:ext uri="{FF2B5EF4-FFF2-40B4-BE49-F238E27FC236}">
                <a16:creationId xmlns:a16="http://schemas.microsoft.com/office/drawing/2014/main" id="{3B5F47C4-57C7-3601-2594-3D8EADB310A1}"/>
              </a:ext>
            </a:extLst>
          </p:cNvPr>
          <p:cNvGrpSpPr/>
          <p:nvPr/>
        </p:nvGrpSpPr>
        <p:grpSpPr>
          <a:xfrm>
            <a:off x="6721408" y="1524223"/>
            <a:ext cx="391999" cy="405287"/>
            <a:chOff x="209551" y="3594100"/>
            <a:chExt cx="280988" cy="290513"/>
          </a:xfrm>
          <a:solidFill>
            <a:schemeClr val="accent2"/>
          </a:solidFill>
        </p:grpSpPr>
        <p:sp>
          <p:nvSpPr>
            <p:cNvPr id="13" name="Freeform 154">
              <a:extLst>
                <a:ext uri="{FF2B5EF4-FFF2-40B4-BE49-F238E27FC236}">
                  <a16:creationId xmlns:a16="http://schemas.microsoft.com/office/drawing/2014/main" id="{51D3DE5C-C5D6-4EDE-F3F6-3244A286A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551" y="3594100"/>
              <a:ext cx="280988" cy="290513"/>
            </a:xfrm>
            <a:custGeom>
              <a:avLst/>
              <a:gdLst/>
              <a:ahLst/>
              <a:cxnLst>
                <a:cxn ang="0">
                  <a:pos x="25" y="104"/>
                </a:cxn>
                <a:cxn ang="0">
                  <a:pos x="40" y="103"/>
                </a:cxn>
                <a:cxn ang="0">
                  <a:pos x="84" y="103"/>
                </a:cxn>
                <a:cxn ang="0">
                  <a:pos x="99" y="104"/>
                </a:cxn>
                <a:cxn ang="0">
                  <a:pos x="108" y="64"/>
                </a:cxn>
                <a:cxn ang="0">
                  <a:pos x="99" y="24"/>
                </a:cxn>
                <a:cxn ang="0">
                  <a:pos x="62" y="0"/>
                </a:cxn>
                <a:cxn ang="0">
                  <a:pos x="25" y="24"/>
                </a:cxn>
                <a:cxn ang="0">
                  <a:pos x="16" y="64"/>
                </a:cxn>
                <a:cxn ang="0">
                  <a:pos x="62" y="124"/>
                </a:cxn>
                <a:cxn ang="0">
                  <a:pos x="62" y="95"/>
                </a:cxn>
                <a:cxn ang="0">
                  <a:pos x="62" y="124"/>
                </a:cxn>
                <a:cxn ang="0">
                  <a:pos x="39" y="50"/>
                </a:cxn>
                <a:cxn ang="0">
                  <a:pos x="62" y="37"/>
                </a:cxn>
                <a:cxn ang="0">
                  <a:pos x="85" y="50"/>
                </a:cxn>
                <a:cxn ang="0">
                  <a:pos x="85" y="78"/>
                </a:cxn>
                <a:cxn ang="0">
                  <a:pos x="62" y="91"/>
                </a:cxn>
                <a:cxn ang="0">
                  <a:pos x="39" y="78"/>
                </a:cxn>
                <a:cxn ang="0">
                  <a:pos x="34" y="74"/>
                </a:cxn>
                <a:cxn ang="0">
                  <a:pos x="34" y="54"/>
                </a:cxn>
                <a:cxn ang="0">
                  <a:pos x="34" y="74"/>
                </a:cxn>
                <a:cxn ang="0">
                  <a:pos x="42" y="30"/>
                </a:cxn>
                <a:cxn ang="0">
                  <a:pos x="48" y="40"/>
                </a:cxn>
                <a:cxn ang="0">
                  <a:pos x="67" y="35"/>
                </a:cxn>
                <a:cxn ang="0">
                  <a:pos x="85" y="45"/>
                </a:cxn>
                <a:cxn ang="0">
                  <a:pos x="67" y="35"/>
                </a:cxn>
                <a:cxn ang="0">
                  <a:pos x="102" y="64"/>
                </a:cxn>
                <a:cxn ang="0">
                  <a:pos x="90" y="64"/>
                </a:cxn>
                <a:cxn ang="0">
                  <a:pos x="85" y="83"/>
                </a:cxn>
                <a:cxn ang="0">
                  <a:pos x="67" y="93"/>
                </a:cxn>
                <a:cxn ang="0">
                  <a:pos x="85" y="83"/>
                </a:cxn>
                <a:cxn ang="0">
                  <a:pos x="57" y="93"/>
                </a:cxn>
                <a:cxn ang="0">
                  <a:pos x="39" y="83"/>
                </a:cxn>
                <a:cxn ang="0">
                  <a:pos x="116" y="94"/>
                </a:cxn>
                <a:cxn ang="0">
                  <a:pos x="86" y="99"/>
                </a:cxn>
                <a:cxn ang="0">
                  <a:pos x="105" y="67"/>
                </a:cxn>
                <a:cxn ang="0">
                  <a:pos x="99" y="28"/>
                </a:cxn>
                <a:cxn ang="0">
                  <a:pos x="105" y="61"/>
                </a:cxn>
                <a:cxn ang="0">
                  <a:pos x="86" y="29"/>
                </a:cxn>
                <a:cxn ang="0">
                  <a:pos x="62" y="4"/>
                </a:cxn>
                <a:cxn ang="0">
                  <a:pos x="62" y="33"/>
                </a:cxn>
                <a:cxn ang="0">
                  <a:pos x="62" y="4"/>
                </a:cxn>
                <a:cxn ang="0">
                  <a:pos x="25" y="28"/>
                </a:cxn>
                <a:cxn ang="0">
                  <a:pos x="35" y="48"/>
                </a:cxn>
                <a:cxn ang="0">
                  <a:pos x="8" y="34"/>
                </a:cxn>
                <a:cxn ang="0">
                  <a:pos x="35" y="80"/>
                </a:cxn>
                <a:cxn ang="0">
                  <a:pos x="25" y="100"/>
                </a:cxn>
                <a:cxn ang="0">
                  <a:pos x="8" y="94"/>
                </a:cxn>
              </a:cxnLst>
              <a:rect l="0" t="0" r="r" b="b"/>
              <a:pathLst>
                <a:path w="124" h="128">
                  <a:moveTo>
                    <a:pt x="4" y="96"/>
                  </a:moveTo>
                  <a:cubicBezTo>
                    <a:pt x="7" y="101"/>
                    <a:pt x="14" y="104"/>
                    <a:pt x="25" y="104"/>
                  </a:cubicBezTo>
                  <a:cubicBezTo>
                    <a:pt x="25" y="104"/>
                    <a:pt x="25" y="104"/>
                    <a:pt x="25" y="104"/>
                  </a:cubicBezTo>
                  <a:cubicBezTo>
                    <a:pt x="29" y="104"/>
                    <a:pt x="34" y="104"/>
                    <a:pt x="40" y="103"/>
                  </a:cubicBezTo>
                  <a:cubicBezTo>
                    <a:pt x="45" y="118"/>
                    <a:pt x="53" y="128"/>
                    <a:pt x="62" y="128"/>
                  </a:cubicBezTo>
                  <a:cubicBezTo>
                    <a:pt x="71" y="128"/>
                    <a:pt x="79" y="118"/>
                    <a:pt x="84" y="103"/>
                  </a:cubicBezTo>
                  <a:cubicBezTo>
                    <a:pt x="90" y="104"/>
                    <a:pt x="95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110" y="104"/>
                    <a:pt x="117" y="101"/>
                    <a:pt x="120" y="96"/>
                  </a:cubicBezTo>
                  <a:cubicBezTo>
                    <a:pt x="124" y="89"/>
                    <a:pt x="120" y="77"/>
                    <a:pt x="108" y="64"/>
                  </a:cubicBezTo>
                  <a:cubicBezTo>
                    <a:pt x="120" y="51"/>
                    <a:pt x="124" y="39"/>
                    <a:pt x="120" y="32"/>
                  </a:cubicBezTo>
                  <a:cubicBezTo>
                    <a:pt x="117" y="27"/>
                    <a:pt x="110" y="24"/>
                    <a:pt x="99" y="24"/>
                  </a:cubicBezTo>
                  <a:cubicBezTo>
                    <a:pt x="95" y="24"/>
                    <a:pt x="90" y="24"/>
                    <a:pt x="84" y="25"/>
                  </a:cubicBezTo>
                  <a:cubicBezTo>
                    <a:pt x="79" y="10"/>
                    <a:pt x="71" y="0"/>
                    <a:pt x="62" y="0"/>
                  </a:cubicBezTo>
                  <a:cubicBezTo>
                    <a:pt x="53" y="0"/>
                    <a:pt x="45" y="10"/>
                    <a:pt x="40" y="25"/>
                  </a:cubicBezTo>
                  <a:cubicBezTo>
                    <a:pt x="34" y="24"/>
                    <a:pt x="29" y="24"/>
                    <a:pt x="25" y="24"/>
                  </a:cubicBezTo>
                  <a:cubicBezTo>
                    <a:pt x="14" y="24"/>
                    <a:pt x="7" y="27"/>
                    <a:pt x="4" y="32"/>
                  </a:cubicBezTo>
                  <a:cubicBezTo>
                    <a:pt x="0" y="39"/>
                    <a:pt x="4" y="51"/>
                    <a:pt x="16" y="64"/>
                  </a:cubicBezTo>
                  <a:cubicBezTo>
                    <a:pt x="4" y="77"/>
                    <a:pt x="0" y="89"/>
                    <a:pt x="4" y="96"/>
                  </a:cubicBezTo>
                  <a:close/>
                  <a:moveTo>
                    <a:pt x="62" y="124"/>
                  </a:moveTo>
                  <a:cubicBezTo>
                    <a:pt x="55" y="124"/>
                    <a:pt x="48" y="115"/>
                    <a:pt x="43" y="102"/>
                  </a:cubicBezTo>
                  <a:cubicBezTo>
                    <a:pt x="50" y="100"/>
                    <a:pt x="56" y="98"/>
                    <a:pt x="62" y="95"/>
                  </a:cubicBezTo>
                  <a:cubicBezTo>
                    <a:pt x="68" y="98"/>
                    <a:pt x="74" y="100"/>
                    <a:pt x="81" y="102"/>
                  </a:cubicBezTo>
                  <a:cubicBezTo>
                    <a:pt x="76" y="115"/>
                    <a:pt x="69" y="124"/>
                    <a:pt x="62" y="124"/>
                  </a:cubicBezTo>
                  <a:close/>
                  <a:moveTo>
                    <a:pt x="38" y="64"/>
                  </a:moveTo>
                  <a:cubicBezTo>
                    <a:pt x="38" y="59"/>
                    <a:pt x="38" y="55"/>
                    <a:pt x="39" y="50"/>
                  </a:cubicBezTo>
                  <a:cubicBezTo>
                    <a:pt x="42" y="48"/>
                    <a:pt x="46" y="46"/>
                    <a:pt x="50" y="43"/>
                  </a:cubicBezTo>
                  <a:cubicBezTo>
                    <a:pt x="54" y="41"/>
                    <a:pt x="58" y="39"/>
                    <a:pt x="62" y="37"/>
                  </a:cubicBezTo>
                  <a:cubicBezTo>
                    <a:pt x="66" y="39"/>
                    <a:pt x="70" y="41"/>
                    <a:pt x="74" y="43"/>
                  </a:cubicBezTo>
                  <a:cubicBezTo>
                    <a:pt x="78" y="46"/>
                    <a:pt x="82" y="48"/>
                    <a:pt x="85" y="50"/>
                  </a:cubicBezTo>
                  <a:cubicBezTo>
                    <a:pt x="86" y="55"/>
                    <a:pt x="86" y="59"/>
                    <a:pt x="86" y="64"/>
                  </a:cubicBezTo>
                  <a:cubicBezTo>
                    <a:pt x="86" y="69"/>
                    <a:pt x="86" y="73"/>
                    <a:pt x="85" y="78"/>
                  </a:cubicBezTo>
                  <a:cubicBezTo>
                    <a:pt x="82" y="80"/>
                    <a:pt x="78" y="82"/>
                    <a:pt x="74" y="85"/>
                  </a:cubicBezTo>
                  <a:cubicBezTo>
                    <a:pt x="70" y="87"/>
                    <a:pt x="66" y="89"/>
                    <a:pt x="62" y="91"/>
                  </a:cubicBezTo>
                  <a:cubicBezTo>
                    <a:pt x="58" y="89"/>
                    <a:pt x="54" y="87"/>
                    <a:pt x="50" y="85"/>
                  </a:cubicBezTo>
                  <a:cubicBezTo>
                    <a:pt x="46" y="82"/>
                    <a:pt x="42" y="80"/>
                    <a:pt x="39" y="78"/>
                  </a:cubicBezTo>
                  <a:cubicBezTo>
                    <a:pt x="38" y="73"/>
                    <a:pt x="38" y="69"/>
                    <a:pt x="38" y="64"/>
                  </a:cubicBezTo>
                  <a:close/>
                  <a:moveTo>
                    <a:pt x="34" y="74"/>
                  </a:moveTo>
                  <a:cubicBezTo>
                    <a:pt x="30" y="71"/>
                    <a:pt x="26" y="68"/>
                    <a:pt x="22" y="64"/>
                  </a:cubicBezTo>
                  <a:cubicBezTo>
                    <a:pt x="26" y="60"/>
                    <a:pt x="30" y="57"/>
                    <a:pt x="34" y="54"/>
                  </a:cubicBezTo>
                  <a:cubicBezTo>
                    <a:pt x="34" y="57"/>
                    <a:pt x="34" y="60"/>
                    <a:pt x="34" y="64"/>
                  </a:cubicBezTo>
                  <a:cubicBezTo>
                    <a:pt x="34" y="68"/>
                    <a:pt x="34" y="71"/>
                    <a:pt x="34" y="74"/>
                  </a:cubicBezTo>
                  <a:close/>
                  <a:moveTo>
                    <a:pt x="39" y="45"/>
                  </a:moveTo>
                  <a:cubicBezTo>
                    <a:pt x="40" y="40"/>
                    <a:pt x="41" y="35"/>
                    <a:pt x="42" y="30"/>
                  </a:cubicBezTo>
                  <a:cubicBezTo>
                    <a:pt x="47" y="31"/>
                    <a:pt x="52" y="33"/>
                    <a:pt x="57" y="35"/>
                  </a:cubicBezTo>
                  <a:cubicBezTo>
                    <a:pt x="54" y="36"/>
                    <a:pt x="51" y="38"/>
                    <a:pt x="48" y="40"/>
                  </a:cubicBezTo>
                  <a:cubicBezTo>
                    <a:pt x="45" y="42"/>
                    <a:pt x="42" y="43"/>
                    <a:pt x="39" y="45"/>
                  </a:cubicBezTo>
                  <a:close/>
                  <a:moveTo>
                    <a:pt x="67" y="35"/>
                  </a:moveTo>
                  <a:cubicBezTo>
                    <a:pt x="72" y="33"/>
                    <a:pt x="77" y="31"/>
                    <a:pt x="82" y="30"/>
                  </a:cubicBezTo>
                  <a:cubicBezTo>
                    <a:pt x="83" y="35"/>
                    <a:pt x="84" y="40"/>
                    <a:pt x="85" y="45"/>
                  </a:cubicBezTo>
                  <a:cubicBezTo>
                    <a:pt x="82" y="43"/>
                    <a:pt x="79" y="42"/>
                    <a:pt x="76" y="40"/>
                  </a:cubicBezTo>
                  <a:cubicBezTo>
                    <a:pt x="73" y="38"/>
                    <a:pt x="70" y="36"/>
                    <a:pt x="67" y="35"/>
                  </a:cubicBezTo>
                  <a:close/>
                  <a:moveTo>
                    <a:pt x="90" y="54"/>
                  </a:moveTo>
                  <a:cubicBezTo>
                    <a:pt x="94" y="57"/>
                    <a:pt x="98" y="60"/>
                    <a:pt x="102" y="64"/>
                  </a:cubicBezTo>
                  <a:cubicBezTo>
                    <a:pt x="98" y="68"/>
                    <a:pt x="94" y="71"/>
                    <a:pt x="90" y="74"/>
                  </a:cubicBezTo>
                  <a:cubicBezTo>
                    <a:pt x="90" y="71"/>
                    <a:pt x="90" y="68"/>
                    <a:pt x="90" y="64"/>
                  </a:cubicBezTo>
                  <a:cubicBezTo>
                    <a:pt x="90" y="60"/>
                    <a:pt x="90" y="57"/>
                    <a:pt x="90" y="54"/>
                  </a:cubicBezTo>
                  <a:close/>
                  <a:moveTo>
                    <a:pt x="85" y="83"/>
                  </a:moveTo>
                  <a:cubicBezTo>
                    <a:pt x="84" y="88"/>
                    <a:pt x="83" y="93"/>
                    <a:pt x="82" y="98"/>
                  </a:cubicBezTo>
                  <a:cubicBezTo>
                    <a:pt x="77" y="97"/>
                    <a:pt x="72" y="95"/>
                    <a:pt x="67" y="93"/>
                  </a:cubicBezTo>
                  <a:cubicBezTo>
                    <a:pt x="70" y="92"/>
                    <a:pt x="73" y="90"/>
                    <a:pt x="76" y="88"/>
                  </a:cubicBezTo>
                  <a:cubicBezTo>
                    <a:pt x="79" y="86"/>
                    <a:pt x="82" y="85"/>
                    <a:pt x="85" y="83"/>
                  </a:cubicBezTo>
                  <a:close/>
                  <a:moveTo>
                    <a:pt x="48" y="88"/>
                  </a:moveTo>
                  <a:cubicBezTo>
                    <a:pt x="51" y="90"/>
                    <a:pt x="54" y="92"/>
                    <a:pt x="57" y="93"/>
                  </a:cubicBezTo>
                  <a:cubicBezTo>
                    <a:pt x="52" y="95"/>
                    <a:pt x="47" y="97"/>
                    <a:pt x="42" y="98"/>
                  </a:cubicBezTo>
                  <a:cubicBezTo>
                    <a:pt x="41" y="93"/>
                    <a:pt x="40" y="88"/>
                    <a:pt x="39" y="83"/>
                  </a:cubicBezTo>
                  <a:cubicBezTo>
                    <a:pt x="42" y="85"/>
                    <a:pt x="45" y="86"/>
                    <a:pt x="48" y="88"/>
                  </a:cubicBezTo>
                  <a:close/>
                  <a:moveTo>
                    <a:pt x="116" y="94"/>
                  </a:moveTo>
                  <a:cubicBezTo>
                    <a:pt x="114" y="98"/>
                    <a:pt x="108" y="100"/>
                    <a:pt x="99" y="100"/>
                  </a:cubicBezTo>
                  <a:cubicBezTo>
                    <a:pt x="95" y="100"/>
                    <a:pt x="90" y="100"/>
                    <a:pt x="86" y="99"/>
                  </a:cubicBezTo>
                  <a:cubicBezTo>
                    <a:pt x="87" y="93"/>
                    <a:pt x="88" y="87"/>
                    <a:pt x="89" y="80"/>
                  </a:cubicBezTo>
                  <a:cubicBezTo>
                    <a:pt x="95" y="76"/>
                    <a:pt x="101" y="71"/>
                    <a:pt x="105" y="67"/>
                  </a:cubicBezTo>
                  <a:cubicBezTo>
                    <a:pt x="115" y="78"/>
                    <a:pt x="120" y="88"/>
                    <a:pt x="116" y="94"/>
                  </a:cubicBezTo>
                  <a:close/>
                  <a:moveTo>
                    <a:pt x="99" y="28"/>
                  </a:moveTo>
                  <a:cubicBezTo>
                    <a:pt x="108" y="28"/>
                    <a:pt x="114" y="30"/>
                    <a:pt x="116" y="34"/>
                  </a:cubicBezTo>
                  <a:cubicBezTo>
                    <a:pt x="120" y="40"/>
                    <a:pt x="115" y="50"/>
                    <a:pt x="105" y="61"/>
                  </a:cubicBezTo>
                  <a:cubicBezTo>
                    <a:pt x="101" y="57"/>
                    <a:pt x="95" y="52"/>
                    <a:pt x="89" y="48"/>
                  </a:cubicBezTo>
                  <a:cubicBezTo>
                    <a:pt x="88" y="41"/>
                    <a:pt x="87" y="35"/>
                    <a:pt x="86" y="29"/>
                  </a:cubicBezTo>
                  <a:cubicBezTo>
                    <a:pt x="90" y="28"/>
                    <a:pt x="95" y="28"/>
                    <a:pt x="99" y="28"/>
                  </a:cubicBezTo>
                  <a:close/>
                  <a:moveTo>
                    <a:pt x="62" y="4"/>
                  </a:moveTo>
                  <a:cubicBezTo>
                    <a:pt x="69" y="4"/>
                    <a:pt x="76" y="13"/>
                    <a:pt x="81" y="26"/>
                  </a:cubicBezTo>
                  <a:cubicBezTo>
                    <a:pt x="74" y="28"/>
                    <a:pt x="68" y="30"/>
                    <a:pt x="62" y="33"/>
                  </a:cubicBezTo>
                  <a:cubicBezTo>
                    <a:pt x="56" y="30"/>
                    <a:pt x="50" y="28"/>
                    <a:pt x="43" y="26"/>
                  </a:cubicBezTo>
                  <a:cubicBezTo>
                    <a:pt x="48" y="13"/>
                    <a:pt x="55" y="4"/>
                    <a:pt x="62" y="4"/>
                  </a:cubicBezTo>
                  <a:close/>
                  <a:moveTo>
                    <a:pt x="8" y="34"/>
                  </a:moveTo>
                  <a:cubicBezTo>
                    <a:pt x="10" y="30"/>
                    <a:pt x="16" y="28"/>
                    <a:pt x="25" y="28"/>
                  </a:cubicBezTo>
                  <a:cubicBezTo>
                    <a:pt x="29" y="28"/>
                    <a:pt x="34" y="28"/>
                    <a:pt x="38" y="29"/>
                  </a:cubicBezTo>
                  <a:cubicBezTo>
                    <a:pt x="37" y="35"/>
                    <a:pt x="36" y="41"/>
                    <a:pt x="35" y="48"/>
                  </a:cubicBezTo>
                  <a:cubicBezTo>
                    <a:pt x="29" y="52"/>
                    <a:pt x="23" y="57"/>
                    <a:pt x="19" y="61"/>
                  </a:cubicBezTo>
                  <a:cubicBezTo>
                    <a:pt x="9" y="50"/>
                    <a:pt x="4" y="40"/>
                    <a:pt x="8" y="34"/>
                  </a:cubicBezTo>
                  <a:close/>
                  <a:moveTo>
                    <a:pt x="19" y="67"/>
                  </a:moveTo>
                  <a:cubicBezTo>
                    <a:pt x="23" y="71"/>
                    <a:pt x="29" y="76"/>
                    <a:pt x="35" y="80"/>
                  </a:cubicBezTo>
                  <a:cubicBezTo>
                    <a:pt x="36" y="87"/>
                    <a:pt x="37" y="93"/>
                    <a:pt x="38" y="99"/>
                  </a:cubicBezTo>
                  <a:cubicBezTo>
                    <a:pt x="34" y="100"/>
                    <a:pt x="29" y="100"/>
                    <a:pt x="25" y="100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6" y="100"/>
                    <a:pt x="10" y="98"/>
                    <a:pt x="8" y="94"/>
                  </a:cubicBezTo>
                  <a:cubicBezTo>
                    <a:pt x="4" y="88"/>
                    <a:pt x="9" y="78"/>
                    <a:pt x="19" y="67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id-ID"/>
            </a:p>
          </p:txBody>
        </p:sp>
        <p:sp>
          <p:nvSpPr>
            <p:cNvPr id="14" name="Freeform 155">
              <a:extLst>
                <a:ext uri="{FF2B5EF4-FFF2-40B4-BE49-F238E27FC236}">
                  <a16:creationId xmlns:a16="http://schemas.microsoft.com/office/drawing/2014/main" id="{F3F9E140-35D1-F7B7-3315-6916F2AE0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7026" y="3716338"/>
              <a:ext cx="46038" cy="46038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10" y="4"/>
                </a:cxn>
                <a:cxn ang="0">
                  <a:pos x="16" y="10"/>
                </a:cxn>
                <a:cxn ang="0">
                  <a:pos x="10" y="16"/>
                </a:cxn>
                <a:cxn ang="0">
                  <a:pos x="4" y="10"/>
                </a:cxn>
                <a:cxn ang="0">
                  <a:pos x="10" y="4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lose/>
                  <a:moveTo>
                    <a:pt x="10" y="4"/>
                  </a:move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lose/>
                </a:path>
              </a:pathLst>
            </a:cu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id-ID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38F46B22-B5B7-507E-B3FA-75F49EFB186D}"/>
              </a:ext>
            </a:extLst>
          </p:cNvPr>
          <p:cNvSpPr/>
          <p:nvPr/>
        </p:nvSpPr>
        <p:spPr>
          <a:xfrm>
            <a:off x="473368" y="1827398"/>
            <a:ext cx="5534649" cy="44225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    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健身房管理系统项目主要实现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管理员、教练、会员三种不同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用户对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健健身房当中的信息进行管理。管理员可以对商品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信息、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课程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信息、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会员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信息、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员工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信息、器材信息、失物信息以及反馈信息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进行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管理，教练对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器材进行管理并且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会员的反馈信息进行编辑和删除，以及对个人课程信息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以及报名课程的会员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进行管理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。</a:t>
            </a:r>
            <a:r>
              <a:rPr lang="zh-CN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Levenim MT" pitchFamily="2" charset="-79"/>
              </a:rPr>
              <a:t>会员可以对课程进行报名、对健身房进行相关的信息反馈、查看充值信息、查看失物信息以及修改个人登录密码。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Levenim MT" pitchFamily="2" charset="-79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A1A0850-4E2C-BF69-4EF4-8D687F01F1F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32434" y="3331990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C39FEA-CB58-24F2-E9A0-E6014D9632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08112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272915" y="6492875"/>
            <a:ext cx="4114800" cy="365125"/>
          </a:xfrm>
        </p:spPr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6" name="Picture 262" descr="湖南工业大学_LOGO">
            <a:extLst>
              <a:ext uri="{FF2B5EF4-FFF2-40B4-BE49-F238E27FC236}">
                <a16:creationId xmlns:a16="http://schemas.microsoft.com/office/drawing/2014/main" id="{CFA2AD6D-93F1-4E9A-1239-01801E669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直接连接符 8">
            <a:extLst>
              <a:ext uri="{FF2B5EF4-FFF2-40B4-BE49-F238E27FC236}">
                <a16:creationId xmlns:a16="http://schemas.microsoft.com/office/drawing/2014/main" id="{05FD2BD8-ACF4-C05D-74A9-605A4DE96E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PA_文本框 2">
            <a:extLst>
              <a:ext uri="{FF2B5EF4-FFF2-40B4-BE49-F238E27FC236}">
                <a16:creationId xmlns:a16="http://schemas.microsoft.com/office/drawing/2014/main" id="{6312E6EA-BE42-2151-15F3-42A01BD9A90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3.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系统结构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8525E0-DA40-1C61-5BF9-5AB6A72CC992}"/>
              </a:ext>
            </a:extLst>
          </p:cNvPr>
          <p:cNvSpPr/>
          <p:nvPr/>
        </p:nvSpPr>
        <p:spPr>
          <a:xfrm>
            <a:off x="1564850" y="1772063"/>
            <a:ext cx="2402248" cy="453453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系统整体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图</a:t>
            </a:r>
            <a:endParaRPr lang="en-US" altLang="zh-CN" sz="2000" dirty="0">
              <a:solidFill>
                <a:schemeClr val="bg2">
                  <a:lumMod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燕尾形 1784">
            <a:extLst>
              <a:ext uri="{FF2B5EF4-FFF2-40B4-BE49-F238E27FC236}">
                <a16:creationId xmlns:a16="http://schemas.microsoft.com/office/drawing/2014/main" id="{C76BC043-A108-368E-FF75-1A94E5AD6835}"/>
              </a:ext>
            </a:extLst>
          </p:cNvPr>
          <p:cNvSpPr/>
          <p:nvPr/>
        </p:nvSpPr>
        <p:spPr>
          <a:xfrm>
            <a:off x="997352" y="1866125"/>
            <a:ext cx="177800" cy="337819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燕尾形 1784">
            <a:extLst>
              <a:ext uri="{FF2B5EF4-FFF2-40B4-BE49-F238E27FC236}">
                <a16:creationId xmlns:a16="http://schemas.microsoft.com/office/drawing/2014/main" id="{00A6CEC2-A2A5-E690-9D6F-0E9EB30871D9}"/>
              </a:ext>
            </a:extLst>
          </p:cNvPr>
          <p:cNvSpPr/>
          <p:nvPr/>
        </p:nvSpPr>
        <p:spPr>
          <a:xfrm>
            <a:off x="1200984" y="1866125"/>
            <a:ext cx="177800" cy="337819"/>
          </a:xfrm>
          <a:prstGeom prst="chevron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燕尾形 1784">
            <a:extLst>
              <a:ext uri="{FF2B5EF4-FFF2-40B4-BE49-F238E27FC236}">
                <a16:creationId xmlns:a16="http://schemas.microsoft.com/office/drawing/2014/main" id="{2C89FCD7-3B8A-59DB-741F-571CB57E1F6F}"/>
              </a:ext>
            </a:extLst>
          </p:cNvPr>
          <p:cNvSpPr/>
          <p:nvPr/>
        </p:nvSpPr>
        <p:spPr>
          <a:xfrm>
            <a:off x="1387050" y="1866126"/>
            <a:ext cx="177800" cy="337819"/>
          </a:xfrm>
          <a:prstGeom prst="chevron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A6B481-B623-41DC-CD5A-5D1EEF62D31C}"/>
              </a:ext>
            </a:extLst>
          </p:cNvPr>
          <p:cNvSpPr txBox="1"/>
          <p:nvPr/>
        </p:nvSpPr>
        <p:spPr>
          <a:xfrm>
            <a:off x="6096000" y="5149086"/>
            <a:ext cx="5063178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kern="100" dirty="0">
                <a:cs typeface="Times New Roman" panose="02020603050405020304" pitchFamily="18" charset="0"/>
              </a:rPr>
              <a:t>         通过</a:t>
            </a:r>
            <a:r>
              <a:rPr lang="en-US" altLang="zh-CN" b="1" kern="100" dirty="0">
                <a:cs typeface="Times New Roman" panose="02020603050405020304" pitchFamily="18" charset="0"/>
              </a:rPr>
              <a:t>E-R</a:t>
            </a:r>
            <a:r>
              <a:rPr lang="zh-CN" altLang="en-US" b="1" kern="100" dirty="0">
                <a:cs typeface="Times New Roman" panose="02020603050405020304" pitchFamily="18" charset="0"/>
              </a:rPr>
              <a:t>图，可以直观的发现系统实体之间的关系。实体之间，通过连线进行关联，通过实体之间的连线，实体与实体之间的联系一目了然</a:t>
            </a:r>
            <a:r>
              <a:rPr lang="zh-CN" altLang="en-US" kern="100" dirty="0">
                <a:cs typeface="Times New Roman" panose="02020603050405020304" pitchFamily="18" charset="0"/>
              </a:rPr>
              <a:t>。</a:t>
            </a:r>
            <a:endParaRPr lang="en-US" altLang="zh-CN" kern="100" dirty="0">
              <a:cs typeface="Times New Roman" panose="02020603050405020304" pitchFamily="18" charset="0"/>
            </a:endParaRPr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254B8046-03B5-B74A-9312-4B0EF41F999B}"/>
              </a:ext>
            </a:extLst>
          </p:cNvPr>
          <p:cNvSpPr txBox="1"/>
          <p:nvPr/>
        </p:nvSpPr>
        <p:spPr>
          <a:xfrm>
            <a:off x="680365" y="2313566"/>
            <a:ext cx="5083286" cy="330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ym typeface="+mn-ea"/>
              </a:rPr>
              <a:t>数据库核心实体有</a:t>
            </a:r>
            <a:r>
              <a:rPr lang="en-US" altLang="zh-CN" b="1" dirty="0">
                <a:sym typeface="+mn-ea"/>
              </a:rPr>
              <a:t>8</a:t>
            </a:r>
            <a:r>
              <a:rPr lang="zh-CN" altLang="en-US" b="1" dirty="0">
                <a:sym typeface="+mn-ea"/>
              </a:rPr>
              <a:t>个，分别如下：</a:t>
            </a:r>
            <a:endParaRPr lang="zh-CN" altLang="en-US" b="1" dirty="0"/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员工实体：存储员工信息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会员实体：存储会员信息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教练实体：存储教练信息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权限实体：存储权限菜单信息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会员卡实体：存储会员卡类别信息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充值记录实体：存储对会员的充值记录信息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课程实体：存储课程的信息</a:t>
            </a:r>
            <a:endParaRPr lang="en-US" altLang="zh-CN" b="1" kern="1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circleNumDbPlain"/>
            </a:pPr>
            <a:r>
              <a:rPr lang="zh-CN" altLang="en-US" b="1" kern="100" dirty="0">
                <a:cs typeface="Times New Roman" panose="02020603050405020304" pitchFamily="18" charset="0"/>
              </a:rPr>
              <a:t>会员课程实体：存储会员报名课程信息</a:t>
            </a:r>
            <a:endParaRPr lang="en-US" altLang="zh-CN" b="1" kern="100" dirty="0"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AD532B-9F1C-FC2D-B723-CFF35A584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956" y="1396896"/>
            <a:ext cx="4182194" cy="3617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4" name="Picture 262" descr="湖南工业大学_LOGO">
            <a:extLst>
              <a:ext uri="{FF2B5EF4-FFF2-40B4-BE49-F238E27FC236}">
                <a16:creationId xmlns:a16="http://schemas.microsoft.com/office/drawing/2014/main" id="{28FE5296-C61D-BFCD-916F-153D56B96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直接连接符 4">
            <a:extLst>
              <a:ext uri="{FF2B5EF4-FFF2-40B4-BE49-F238E27FC236}">
                <a16:creationId xmlns:a16="http://schemas.microsoft.com/office/drawing/2014/main" id="{D20D2BC4-C97E-12DD-73A6-B4215349AB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5C0589E-8786-A508-3173-B3CFE0C88319}"/>
              </a:ext>
            </a:extLst>
          </p:cNvPr>
          <p:cNvGrpSpPr/>
          <p:nvPr/>
        </p:nvGrpSpPr>
        <p:grpSpPr>
          <a:xfrm>
            <a:off x="1050333" y="2901606"/>
            <a:ext cx="3306471" cy="3273825"/>
            <a:chOff x="1300233" y="1995959"/>
            <a:chExt cx="3306471" cy="3273825"/>
          </a:xfrm>
        </p:grpSpPr>
        <p:sp>
          <p:nvSpPr>
            <p:cNvPr id="7" name="圆角矩形 20">
              <a:extLst>
                <a:ext uri="{FF2B5EF4-FFF2-40B4-BE49-F238E27FC236}">
                  <a16:creationId xmlns:a16="http://schemas.microsoft.com/office/drawing/2014/main" id="{B905A87B-5EE3-273E-0291-1CFA40427F0D}"/>
                </a:ext>
              </a:extLst>
            </p:cNvPr>
            <p:cNvSpPr/>
            <p:nvPr/>
          </p:nvSpPr>
          <p:spPr>
            <a:xfrm>
              <a:off x="1432848" y="2127265"/>
              <a:ext cx="3041242" cy="301121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8" name="圆角矩形 20">
              <a:extLst>
                <a:ext uri="{FF2B5EF4-FFF2-40B4-BE49-F238E27FC236}">
                  <a16:creationId xmlns:a16="http://schemas.microsoft.com/office/drawing/2014/main" id="{2B8184EB-5250-3AA6-3FA0-5B65FB9A881A}"/>
                </a:ext>
              </a:extLst>
            </p:cNvPr>
            <p:cNvSpPr/>
            <p:nvPr/>
          </p:nvSpPr>
          <p:spPr>
            <a:xfrm>
              <a:off x="1300233" y="1995959"/>
              <a:ext cx="3306471" cy="3273825"/>
            </a:xfrm>
            <a:prstGeom prst="ellipse">
              <a:avLst/>
            </a:prstGeom>
            <a:noFill/>
            <a:ln w="15875">
              <a:solidFill>
                <a:srgbClr val="157E9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F57A0D6-BDD8-5DF6-1CAE-B86FE0B81614}"/>
                </a:ext>
              </a:extLst>
            </p:cNvPr>
            <p:cNvSpPr txBox="1"/>
            <p:nvPr/>
          </p:nvSpPr>
          <p:spPr>
            <a:xfrm>
              <a:off x="1741774" y="2761251"/>
              <a:ext cx="2639238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48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8689A2A-FFB7-7A5A-ADCB-CC243CBAAA8D}"/>
              </a:ext>
            </a:extLst>
          </p:cNvPr>
          <p:cNvSpPr/>
          <p:nvPr/>
        </p:nvSpPr>
        <p:spPr>
          <a:xfrm>
            <a:off x="1478563" y="4207510"/>
            <a:ext cx="2419252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MVC</a:t>
            </a:r>
            <a:r>
              <a:rPr lang="zh-CN" altLang="en-US" sz="2800" dirty="0">
                <a:solidFill>
                  <a:schemeClr val="bg1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设计模式</a:t>
            </a:r>
            <a:endParaRPr lang="en-US" altLang="zh-CN" sz="2800" dirty="0">
              <a:solidFill>
                <a:schemeClr val="bg1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FDF914-DD86-C958-A2F3-B485D5E5C84E}"/>
              </a:ext>
            </a:extLst>
          </p:cNvPr>
          <p:cNvSpPr/>
          <p:nvPr/>
        </p:nvSpPr>
        <p:spPr>
          <a:xfrm>
            <a:off x="215899" y="1702546"/>
            <a:ext cx="11747501" cy="1184295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在</a:t>
            </a:r>
            <a:r>
              <a:rPr lang="en-US" altLang="zh-CN" b="1" dirty="0">
                <a:latin typeface="+mn-ea"/>
              </a:rPr>
              <a:t>MVC</a:t>
            </a:r>
            <a:r>
              <a:rPr lang="zh-CN" altLang="en-US" b="1" dirty="0">
                <a:latin typeface="+mn-ea"/>
              </a:rPr>
              <a:t>三层模式中，通过</a:t>
            </a:r>
            <a:r>
              <a:rPr lang="en-US" altLang="zh-CN" b="1" dirty="0">
                <a:latin typeface="+mn-ea"/>
              </a:rPr>
              <a:t>Vue.js</a:t>
            </a:r>
            <a:r>
              <a:rPr lang="zh-CN" altLang="en-US" b="1" dirty="0">
                <a:latin typeface="+mn-ea"/>
              </a:rPr>
              <a:t>进行系统界面显示，后台通过</a:t>
            </a:r>
            <a:r>
              <a:rPr lang="en-US" altLang="zh-CN" b="1" dirty="0">
                <a:latin typeface="+mn-ea"/>
              </a:rPr>
              <a:t>Controller</a:t>
            </a:r>
            <a:r>
              <a:rPr lang="zh-CN" altLang="en-US" b="1" dirty="0">
                <a:latin typeface="+mn-ea"/>
              </a:rPr>
              <a:t>控制层接受不同的前台请求，在请求对应的方法中调用</a:t>
            </a:r>
            <a:r>
              <a:rPr lang="en-US" altLang="zh-CN" b="1" dirty="0">
                <a:latin typeface="+mn-ea"/>
              </a:rPr>
              <a:t>Service</a:t>
            </a:r>
            <a:r>
              <a:rPr lang="zh-CN" altLang="en-US" b="1" dirty="0">
                <a:latin typeface="+mn-ea"/>
              </a:rPr>
              <a:t>业务层实现业务逻辑的处理。当需要对数据库操作时，调用</a:t>
            </a:r>
            <a:r>
              <a:rPr lang="en-US" altLang="zh-CN" b="1" dirty="0">
                <a:latin typeface="+mn-ea"/>
              </a:rPr>
              <a:t>Mapper</a:t>
            </a:r>
            <a:r>
              <a:rPr lang="zh-CN" altLang="en-US" b="1" dirty="0">
                <a:latin typeface="+mn-ea"/>
              </a:rPr>
              <a:t>数据库对象访问层对数据库进行持久化操作</a:t>
            </a:r>
            <a:endParaRPr lang="en-US" altLang="zh-CN" b="1" dirty="0">
              <a:latin typeface="+mn-ea"/>
            </a:endParaRPr>
          </a:p>
        </p:txBody>
      </p:sp>
      <p:pic>
        <p:nvPicPr>
          <p:cNvPr id="2052" name="图片 1">
            <a:extLst>
              <a:ext uri="{FF2B5EF4-FFF2-40B4-BE49-F238E27FC236}">
                <a16:creationId xmlns:a16="http://schemas.microsoft.com/office/drawing/2014/main" id="{F2B033E2-0D19-69C4-A7F1-472DC921D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157" y="2720689"/>
            <a:ext cx="5825806" cy="3635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257E7AD-B3F1-46AA-7881-7F064301CD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31" r="37788"/>
          <a:stretch>
            <a:fillRect/>
          </a:stretch>
        </p:blipFill>
        <p:spPr>
          <a:xfrm rot="4861240">
            <a:off x="8832434" y="3331990"/>
            <a:ext cx="4097269" cy="3346823"/>
          </a:xfrm>
          <a:custGeom>
            <a:avLst/>
            <a:gdLst>
              <a:gd name="connsiteX0" fmla="*/ 0 w 4097269"/>
              <a:gd name="connsiteY0" fmla="*/ 0 h 3346823"/>
              <a:gd name="connsiteX1" fmla="*/ 4097269 w 4097269"/>
              <a:gd name="connsiteY1" fmla="*/ 647428 h 3346823"/>
              <a:gd name="connsiteX2" fmla="*/ 3670725 w 4097269"/>
              <a:gd name="connsiteY2" fmla="*/ 3346823 h 3346823"/>
              <a:gd name="connsiteX3" fmla="*/ 0 w 4097269"/>
              <a:gd name="connsiteY3" fmla="*/ 3346823 h 33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7269" h="3346823">
                <a:moveTo>
                  <a:pt x="0" y="0"/>
                </a:moveTo>
                <a:lnTo>
                  <a:pt x="4097269" y="647428"/>
                </a:lnTo>
                <a:lnTo>
                  <a:pt x="3670725" y="3346823"/>
                </a:lnTo>
                <a:lnTo>
                  <a:pt x="0" y="3346823"/>
                </a:lnTo>
                <a:close/>
              </a:path>
            </a:pathLst>
          </a:cu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419D877-3136-390A-09C4-73A78A34E5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08112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  <p:sp>
        <p:nvSpPr>
          <p:cNvPr id="16" name="PA_文本框 2">
            <a:extLst>
              <a:ext uri="{FF2B5EF4-FFF2-40B4-BE49-F238E27FC236}">
                <a16:creationId xmlns:a16="http://schemas.microsoft.com/office/drawing/2014/main" id="{B13BD12B-562E-C682-A160-A1EEDF9DB4C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3.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系统结构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69C8B3D-A7E8-CCA7-8CF9-6C9582741CA9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pic>
        <p:nvPicPr>
          <p:cNvPr id="1026" name="图片 1">
            <a:extLst>
              <a:ext uri="{FF2B5EF4-FFF2-40B4-BE49-F238E27FC236}">
                <a16:creationId xmlns:a16="http://schemas.microsoft.com/office/drawing/2014/main" id="{EC5282E2-1E6C-0AE7-607B-0DA45EAE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875" y="1737106"/>
            <a:ext cx="8993706" cy="45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33EB426-55A2-29A7-7B48-5C5E0C1105A2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系统首页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AFB8C3-90DE-AC66-DEDD-DDC66E9E4CD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14BABD8-4A58-F8EB-58C5-B3EB26061494}"/>
              </a:ext>
            </a:extLst>
          </p:cNvPr>
          <p:cNvSpPr/>
          <p:nvPr/>
        </p:nvSpPr>
        <p:spPr>
          <a:xfrm>
            <a:off x="3604024" y="1142309"/>
            <a:ext cx="4567839" cy="48428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placeholder_286118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061955" y="3736414"/>
            <a:ext cx="319641" cy="374986"/>
          </a:xfrm>
          <a:custGeom>
            <a:avLst/>
            <a:gdLst>
              <a:gd name="T0" fmla="*/ 4448 w 5811"/>
              <a:gd name="T1" fmla="*/ 4374 h 6827"/>
              <a:gd name="T2" fmla="*/ 4640 w 5811"/>
              <a:gd name="T3" fmla="*/ 4074 h 6827"/>
              <a:gd name="T4" fmla="*/ 5160 w 5811"/>
              <a:gd name="T5" fmla="*/ 2255 h 6827"/>
              <a:gd name="T6" fmla="*/ 2905 w 5811"/>
              <a:gd name="T7" fmla="*/ 0 h 6827"/>
              <a:gd name="T8" fmla="*/ 650 w 5811"/>
              <a:gd name="T9" fmla="*/ 2255 h 6827"/>
              <a:gd name="T10" fmla="*/ 1363 w 5811"/>
              <a:gd name="T11" fmla="*/ 4373 h 6827"/>
              <a:gd name="T12" fmla="*/ 0 w 5811"/>
              <a:gd name="T13" fmla="*/ 5506 h 6827"/>
              <a:gd name="T14" fmla="*/ 939 w 5811"/>
              <a:gd name="T15" fmla="*/ 6498 h 6827"/>
              <a:gd name="T16" fmla="*/ 2905 w 5811"/>
              <a:gd name="T17" fmla="*/ 6827 h 6827"/>
              <a:gd name="T18" fmla="*/ 4871 w 5811"/>
              <a:gd name="T19" fmla="*/ 6498 h 6827"/>
              <a:gd name="T20" fmla="*/ 5811 w 5811"/>
              <a:gd name="T21" fmla="*/ 5506 h 6827"/>
              <a:gd name="T22" fmla="*/ 4448 w 5811"/>
              <a:gd name="T23" fmla="*/ 4374 h 6827"/>
              <a:gd name="T24" fmla="*/ 2905 w 5811"/>
              <a:gd name="T25" fmla="*/ 1551 h 6827"/>
              <a:gd name="T26" fmla="*/ 3610 w 5811"/>
              <a:gd name="T27" fmla="*/ 2255 h 6827"/>
              <a:gd name="T28" fmla="*/ 2905 w 5811"/>
              <a:gd name="T29" fmla="*/ 2960 h 6827"/>
              <a:gd name="T30" fmla="*/ 2201 w 5811"/>
              <a:gd name="T31" fmla="*/ 2255 h 6827"/>
              <a:gd name="T32" fmla="*/ 2905 w 5811"/>
              <a:gd name="T33" fmla="*/ 1551 h 6827"/>
              <a:gd name="T34" fmla="*/ 4675 w 5811"/>
              <a:gd name="T35" fmla="*/ 6008 h 6827"/>
              <a:gd name="T36" fmla="*/ 2905 w 5811"/>
              <a:gd name="T37" fmla="*/ 6298 h 6827"/>
              <a:gd name="T38" fmla="*/ 1136 w 5811"/>
              <a:gd name="T39" fmla="*/ 6008 h 6827"/>
              <a:gd name="T40" fmla="*/ 528 w 5811"/>
              <a:gd name="T41" fmla="*/ 5506 h 6827"/>
              <a:gd name="T42" fmla="*/ 1719 w 5811"/>
              <a:gd name="T43" fmla="*/ 4831 h 6827"/>
              <a:gd name="T44" fmla="*/ 2761 w 5811"/>
              <a:gd name="T45" fmla="*/ 5768 h 6827"/>
              <a:gd name="T46" fmla="*/ 2905 w 5811"/>
              <a:gd name="T47" fmla="*/ 5812 h 6827"/>
              <a:gd name="T48" fmla="*/ 3050 w 5811"/>
              <a:gd name="T49" fmla="*/ 5768 h 6827"/>
              <a:gd name="T50" fmla="*/ 3666 w 5811"/>
              <a:gd name="T51" fmla="*/ 5270 h 6827"/>
              <a:gd name="T52" fmla="*/ 4092 w 5811"/>
              <a:gd name="T53" fmla="*/ 4831 h 6827"/>
              <a:gd name="T54" fmla="*/ 5283 w 5811"/>
              <a:gd name="T55" fmla="*/ 5506 h 6827"/>
              <a:gd name="T56" fmla="*/ 4675 w 5811"/>
              <a:gd name="T57" fmla="*/ 6008 h 6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5811" h="6827">
                <a:moveTo>
                  <a:pt x="4448" y="4374"/>
                </a:moveTo>
                <a:cubicBezTo>
                  <a:pt x="4517" y="4275"/>
                  <a:pt x="4581" y="4175"/>
                  <a:pt x="4640" y="4074"/>
                </a:cubicBezTo>
                <a:cubicBezTo>
                  <a:pt x="4985" y="3483"/>
                  <a:pt x="5160" y="2871"/>
                  <a:pt x="5160" y="2255"/>
                </a:cubicBezTo>
                <a:cubicBezTo>
                  <a:pt x="5160" y="1012"/>
                  <a:pt x="4149" y="0"/>
                  <a:pt x="2905" y="0"/>
                </a:cubicBezTo>
                <a:cubicBezTo>
                  <a:pt x="1662" y="0"/>
                  <a:pt x="650" y="1012"/>
                  <a:pt x="650" y="2255"/>
                </a:cubicBezTo>
                <a:cubicBezTo>
                  <a:pt x="650" y="2973"/>
                  <a:pt x="895" y="3696"/>
                  <a:pt x="1363" y="4373"/>
                </a:cubicBezTo>
                <a:cubicBezTo>
                  <a:pt x="501" y="4604"/>
                  <a:pt x="0" y="5014"/>
                  <a:pt x="0" y="5506"/>
                </a:cubicBezTo>
                <a:cubicBezTo>
                  <a:pt x="0" y="5903"/>
                  <a:pt x="333" y="6256"/>
                  <a:pt x="939" y="6498"/>
                </a:cubicBezTo>
                <a:cubicBezTo>
                  <a:pt x="1469" y="6710"/>
                  <a:pt x="2167" y="6827"/>
                  <a:pt x="2905" y="6827"/>
                </a:cubicBezTo>
                <a:cubicBezTo>
                  <a:pt x="3644" y="6827"/>
                  <a:pt x="4342" y="6710"/>
                  <a:pt x="4871" y="6498"/>
                </a:cubicBezTo>
                <a:cubicBezTo>
                  <a:pt x="5477" y="6256"/>
                  <a:pt x="5811" y="5903"/>
                  <a:pt x="5811" y="5506"/>
                </a:cubicBezTo>
                <a:cubicBezTo>
                  <a:pt x="5811" y="5014"/>
                  <a:pt x="5310" y="4604"/>
                  <a:pt x="4448" y="4374"/>
                </a:cubicBezTo>
                <a:close/>
                <a:moveTo>
                  <a:pt x="2905" y="1551"/>
                </a:moveTo>
                <a:cubicBezTo>
                  <a:pt x="3294" y="1551"/>
                  <a:pt x="3610" y="1866"/>
                  <a:pt x="3610" y="2255"/>
                </a:cubicBezTo>
                <a:cubicBezTo>
                  <a:pt x="3610" y="2644"/>
                  <a:pt x="3294" y="2960"/>
                  <a:pt x="2905" y="2960"/>
                </a:cubicBezTo>
                <a:cubicBezTo>
                  <a:pt x="2516" y="2960"/>
                  <a:pt x="2201" y="2644"/>
                  <a:pt x="2201" y="2255"/>
                </a:cubicBezTo>
                <a:cubicBezTo>
                  <a:pt x="2201" y="1866"/>
                  <a:pt x="2516" y="1551"/>
                  <a:pt x="2905" y="1551"/>
                </a:cubicBezTo>
                <a:close/>
                <a:moveTo>
                  <a:pt x="4675" y="6008"/>
                </a:moveTo>
                <a:cubicBezTo>
                  <a:pt x="4207" y="6195"/>
                  <a:pt x="3578" y="6298"/>
                  <a:pt x="2905" y="6298"/>
                </a:cubicBezTo>
                <a:cubicBezTo>
                  <a:pt x="2233" y="6298"/>
                  <a:pt x="1604" y="6195"/>
                  <a:pt x="1136" y="6008"/>
                </a:cubicBezTo>
                <a:cubicBezTo>
                  <a:pt x="766" y="5860"/>
                  <a:pt x="528" y="5663"/>
                  <a:pt x="528" y="5506"/>
                </a:cubicBezTo>
                <a:cubicBezTo>
                  <a:pt x="528" y="5295"/>
                  <a:pt x="944" y="4996"/>
                  <a:pt x="1719" y="4831"/>
                </a:cubicBezTo>
                <a:cubicBezTo>
                  <a:pt x="2232" y="5420"/>
                  <a:pt x="2739" y="5754"/>
                  <a:pt x="2761" y="5768"/>
                </a:cubicBezTo>
                <a:cubicBezTo>
                  <a:pt x="2805" y="5797"/>
                  <a:pt x="2855" y="5812"/>
                  <a:pt x="2905" y="5812"/>
                </a:cubicBezTo>
                <a:cubicBezTo>
                  <a:pt x="2956" y="5812"/>
                  <a:pt x="3006" y="5797"/>
                  <a:pt x="3050" y="5768"/>
                </a:cubicBezTo>
                <a:cubicBezTo>
                  <a:pt x="3061" y="5761"/>
                  <a:pt x="3327" y="5586"/>
                  <a:pt x="3666" y="5270"/>
                </a:cubicBezTo>
                <a:cubicBezTo>
                  <a:pt x="3819" y="5128"/>
                  <a:pt x="3961" y="4982"/>
                  <a:pt x="4092" y="4831"/>
                </a:cubicBezTo>
                <a:cubicBezTo>
                  <a:pt x="4866" y="4997"/>
                  <a:pt x="5283" y="5295"/>
                  <a:pt x="5283" y="5506"/>
                </a:cubicBezTo>
                <a:cubicBezTo>
                  <a:pt x="5283" y="5663"/>
                  <a:pt x="5044" y="5860"/>
                  <a:pt x="4675" y="600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grpSp>
        <p:nvGrpSpPr>
          <p:cNvPr id="41" name="Group 51"/>
          <p:cNvGrpSpPr/>
          <p:nvPr/>
        </p:nvGrpSpPr>
        <p:grpSpPr>
          <a:xfrm>
            <a:off x="1076511" y="4806607"/>
            <a:ext cx="349678" cy="302424"/>
            <a:chOff x="2084388" y="3051175"/>
            <a:chExt cx="293688" cy="254001"/>
          </a:xfrm>
          <a:solidFill>
            <a:schemeClr val="bg1"/>
          </a:solidFill>
        </p:grpSpPr>
        <p:sp>
          <p:nvSpPr>
            <p:cNvPr id="42" name="Freeform 154"/>
            <p:cNvSpPr/>
            <p:nvPr>
              <p:custDataLst>
                <p:tags r:id="rId12"/>
              </p:custDataLst>
            </p:nvPr>
          </p:nvSpPr>
          <p:spPr bwMode="auto">
            <a:xfrm>
              <a:off x="2084388" y="3106738"/>
              <a:ext cx="36513" cy="198438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0" y="65"/>
                </a:cxn>
                <a:cxn ang="0">
                  <a:pos x="14" y="79"/>
                </a:cxn>
                <a:cxn ang="0">
                  <a:pos x="14" y="0"/>
                </a:cxn>
                <a:cxn ang="0">
                  <a:pos x="0" y="14"/>
                </a:cxn>
              </a:cxnLst>
              <a:rect l="0" t="0" r="r" b="b"/>
              <a:pathLst>
                <a:path w="14" h="79">
                  <a:moveTo>
                    <a:pt x="0" y="14"/>
                  </a:moveTo>
                  <a:cubicBezTo>
                    <a:pt x="0" y="65"/>
                    <a:pt x="0" y="65"/>
                    <a:pt x="0" y="65"/>
                  </a:cubicBezTo>
                  <a:cubicBezTo>
                    <a:pt x="0" y="73"/>
                    <a:pt x="6" y="79"/>
                    <a:pt x="14" y="7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3" name="Freeform 15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39951" y="3051175"/>
              <a:ext cx="182563" cy="254000"/>
            </a:xfrm>
            <a:custGeom>
              <a:avLst/>
              <a:gdLst/>
              <a:ahLst/>
              <a:cxnLst>
                <a:cxn ang="0">
                  <a:pos x="58" y="7"/>
                </a:cxn>
                <a:cxn ang="0">
                  <a:pos x="50" y="0"/>
                </a:cxn>
                <a:cxn ang="0">
                  <a:pos x="21" y="0"/>
                </a:cxn>
                <a:cxn ang="0">
                  <a:pos x="14" y="7"/>
                </a:cxn>
                <a:cxn ang="0">
                  <a:pos x="14" y="22"/>
                </a:cxn>
                <a:cxn ang="0">
                  <a:pos x="0" y="22"/>
                </a:cxn>
                <a:cxn ang="0">
                  <a:pos x="0" y="101"/>
                </a:cxn>
                <a:cxn ang="0">
                  <a:pos x="72" y="101"/>
                </a:cxn>
                <a:cxn ang="0">
                  <a:pos x="72" y="22"/>
                </a:cxn>
                <a:cxn ang="0">
                  <a:pos x="58" y="22"/>
                </a:cxn>
                <a:cxn ang="0">
                  <a:pos x="58" y="7"/>
                </a:cxn>
                <a:cxn ang="0">
                  <a:pos x="50" y="22"/>
                </a:cxn>
                <a:cxn ang="0">
                  <a:pos x="21" y="22"/>
                </a:cxn>
                <a:cxn ang="0">
                  <a:pos x="21" y="7"/>
                </a:cxn>
                <a:cxn ang="0">
                  <a:pos x="50" y="7"/>
                </a:cxn>
                <a:cxn ang="0">
                  <a:pos x="50" y="22"/>
                </a:cxn>
              </a:cxnLst>
              <a:rect l="0" t="0" r="r" b="b"/>
              <a:pathLst>
                <a:path w="72" h="101">
                  <a:moveTo>
                    <a:pt x="58" y="7"/>
                  </a:moveTo>
                  <a:cubicBezTo>
                    <a:pt x="58" y="3"/>
                    <a:pt x="54" y="0"/>
                    <a:pt x="5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7" y="0"/>
                    <a:pt x="14" y="3"/>
                    <a:pt x="14" y="7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72" y="101"/>
                    <a:pt x="72" y="101"/>
                    <a:pt x="72" y="101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58" y="22"/>
                    <a:pt x="58" y="22"/>
                    <a:pt x="58" y="22"/>
                  </a:cubicBezTo>
                  <a:lnTo>
                    <a:pt x="58" y="7"/>
                  </a:lnTo>
                  <a:close/>
                  <a:moveTo>
                    <a:pt x="50" y="22"/>
                  </a:moveTo>
                  <a:cubicBezTo>
                    <a:pt x="21" y="22"/>
                    <a:pt x="21" y="22"/>
                    <a:pt x="21" y="22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22"/>
                  </a:ln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44" name="Freeform 156"/>
            <p:cNvSpPr/>
            <p:nvPr>
              <p:custDataLst>
                <p:tags r:id="rId14"/>
              </p:custDataLst>
            </p:nvPr>
          </p:nvSpPr>
          <p:spPr bwMode="auto">
            <a:xfrm>
              <a:off x="2339976" y="3106738"/>
              <a:ext cx="38100" cy="1984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79"/>
                </a:cxn>
                <a:cxn ang="0">
                  <a:pos x="15" y="65"/>
                </a:cxn>
                <a:cxn ang="0">
                  <a:pos x="15" y="14"/>
                </a:cxn>
                <a:cxn ang="0">
                  <a:pos x="0" y="0"/>
                </a:cxn>
              </a:cxnLst>
              <a:rect l="0" t="0" r="r" b="b"/>
              <a:pathLst>
                <a:path w="15" h="79">
                  <a:moveTo>
                    <a:pt x="0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8" y="79"/>
                    <a:pt x="15" y="73"/>
                    <a:pt x="15" y="65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6"/>
                    <a:pt x="8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807" name="Freeform 8"/>
          <p:cNvSpPr/>
          <p:nvPr>
            <p:custDataLst>
              <p:tags r:id="rId3"/>
            </p:custDataLst>
          </p:nvPr>
        </p:nvSpPr>
        <p:spPr bwMode="auto">
          <a:xfrm>
            <a:off x="4798753" y="4893312"/>
            <a:ext cx="114050" cy="62852"/>
          </a:xfrm>
          <a:custGeom>
            <a:avLst/>
            <a:gdLst>
              <a:gd name="T0" fmla="*/ 98 w 98"/>
              <a:gd name="T1" fmla="*/ 0 h 54"/>
              <a:gd name="T2" fmla="*/ 79 w 98"/>
              <a:gd name="T3" fmla="*/ 0 h 54"/>
              <a:gd name="T4" fmla="*/ 79 w 98"/>
              <a:gd name="T5" fmla="*/ 29 h 54"/>
              <a:gd name="T6" fmla="*/ 29 w 98"/>
              <a:gd name="T7" fmla="*/ 29 h 54"/>
              <a:gd name="T8" fmla="*/ 0 w 98"/>
              <a:gd name="T9" fmla="*/ 54 h 54"/>
              <a:gd name="T10" fmla="*/ 98 w 98"/>
              <a:gd name="T11" fmla="*/ 54 h 54"/>
              <a:gd name="T12" fmla="*/ 98 w 98"/>
              <a:gd name="T13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54">
                <a:moveTo>
                  <a:pt x="98" y="0"/>
                </a:moveTo>
                <a:lnTo>
                  <a:pt x="79" y="0"/>
                </a:lnTo>
                <a:lnTo>
                  <a:pt x="79" y="29"/>
                </a:lnTo>
                <a:lnTo>
                  <a:pt x="29" y="29"/>
                </a:lnTo>
                <a:lnTo>
                  <a:pt x="0" y="54"/>
                </a:lnTo>
                <a:lnTo>
                  <a:pt x="98" y="54"/>
                </a:lnTo>
                <a:lnTo>
                  <a:pt x="9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0"/>
                    <a:lumOff val="10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0" name="Freeform 55"/>
          <p:cNvSpPr/>
          <p:nvPr>
            <p:custDataLst>
              <p:tags r:id="rId4"/>
            </p:custDataLst>
          </p:nvPr>
        </p:nvSpPr>
        <p:spPr bwMode="auto">
          <a:xfrm>
            <a:off x="4861596" y="3079938"/>
            <a:ext cx="108232" cy="29097"/>
          </a:xfrm>
          <a:custGeom>
            <a:avLst/>
            <a:gdLst>
              <a:gd name="T0" fmla="*/ 34 w 45"/>
              <a:gd name="T1" fmla="*/ 0 h 12"/>
              <a:gd name="T2" fmla="*/ 24 w 45"/>
              <a:gd name="T3" fmla="*/ 0 h 12"/>
              <a:gd name="T4" fmla="*/ 0 w 45"/>
              <a:gd name="T5" fmla="*/ 12 h 12"/>
              <a:gd name="T6" fmla="*/ 19 w 45"/>
              <a:gd name="T7" fmla="*/ 12 h 12"/>
              <a:gd name="T8" fmla="*/ 24 w 45"/>
              <a:gd name="T9" fmla="*/ 12 h 12"/>
              <a:gd name="T10" fmla="*/ 39 w 45"/>
              <a:gd name="T11" fmla="*/ 12 h 12"/>
              <a:gd name="T12" fmla="*/ 44 w 45"/>
              <a:gd name="T13" fmla="*/ 12 h 12"/>
              <a:gd name="T14" fmla="*/ 45 w 45"/>
              <a:gd name="T15" fmla="*/ 12 h 12"/>
              <a:gd name="T16" fmla="*/ 34 w 45"/>
              <a:gd name="T1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" h="12">
                <a:moveTo>
                  <a:pt x="34" y="0"/>
                </a:moveTo>
                <a:cubicBezTo>
                  <a:pt x="24" y="0"/>
                  <a:pt x="24" y="0"/>
                  <a:pt x="24" y="0"/>
                </a:cubicBezTo>
                <a:cubicBezTo>
                  <a:pt x="14" y="0"/>
                  <a:pt x="5" y="5"/>
                  <a:pt x="0" y="12"/>
                </a:cubicBezTo>
                <a:cubicBezTo>
                  <a:pt x="19" y="12"/>
                  <a:pt x="19" y="12"/>
                  <a:pt x="19" y="12"/>
                </a:cubicBezTo>
                <a:cubicBezTo>
                  <a:pt x="20" y="12"/>
                  <a:pt x="22" y="12"/>
                  <a:pt x="24" y="12"/>
                </a:cubicBezTo>
                <a:cubicBezTo>
                  <a:pt x="39" y="12"/>
                  <a:pt x="39" y="12"/>
                  <a:pt x="39" y="12"/>
                </a:cubicBezTo>
                <a:cubicBezTo>
                  <a:pt x="41" y="12"/>
                  <a:pt x="43" y="12"/>
                  <a:pt x="44" y="12"/>
                </a:cubicBezTo>
                <a:cubicBezTo>
                  <a:pt x="45" y="12"/>
                  <a:pt x="45" y="12"/>
                  <a:pt x="45" y="12"/>
                </a:cubicBezTo>
                <a:cubicBezTo>
                  <a:pt x="44" y="6"/>
                  <a:pt x="40" y="1"/>
                  <a:pt x="34" y="0"/>
                </a:cubicBezTo>
              </a:path>
            </a:pathLst>
          </a:custGeom>
          <a:solidFill>
            <a:schemeClr val="accent1">
              <a:lumMod val="0"/>
              <a:lumOff val="10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1" name="Freeform 56"/>
          <p:cNvSpPr/>
          <p:nvPr>
            <p:custDataLst>
              <p:tags r:id="rId5"/>
            </p:custDataLst>
          </p:nvPr>
        </p:nvSpPr>
        <p:spPr bwMode="auto">
          <a:xfrm>
            <a:off x="4859268" y="3077610"/>
            <a:ext cx="84956" cy="31425"/>
          </a:xfrm>
          <a:custGeom>
            <a:avLst/>
            <a:gdLst>
              <a:gd name="T0" fmla="*/ 31 w 35"/>
              <a:gd name="T1" fmla="*/ 0 h 13"/>
              <a:gd name="T2" fmla="*/ 15 w 35"/>
              <a:gd name="T3" fmla="*/ 0 h 13"/>
              <a:gd name="T4" fmla="*/ 0 w 35"/>
              <a:gd name="T5" fmla="*/ 13 h 13"/>
              <a:gd name="T6" fmla="*/ 1 w 35"/>
              <a:gd name="T7" fmla="*/ 13 h 13"/>
              <a:gd name="T8" fmla="*/ 25 w 35"/>
              <a:gd name="T9" fmla="*/ 1 h 13"/>
              <a:gd name="T10" fmla="*/ 35 w 35"/>
              <a:gd name="T11" fmla="*/ 1 h 13"/>
              <a:gd name="T12" fmla="*/ 31 w 35"/>
              <a:gd name="T13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" h="13">
                <a:moveTo>
                  <a:pt x="31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1" y="6"/>
                  <a:pt x="0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6" y="6"/>
                  <a:pt x="15" y="1"/>
                  <a:pt x="25" y="1"/>
                </a:cubicBezTo>
                <a:cubicBezTo>
                  <a:pt x="35" y="1"/>
                  <a:pt x="35" y="1"/>
                  <a:pt x="35" y="1"/>
                </a:cubicBezTo>
                <a:cubicBezTo>
                  <a:pt x="33" y="0"/>
                  <a:pt x="32" y="0"/>
                  <a:pt x="31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22" name="Freeform 57"/>
          <p:cNvSpPr/>
          <p:nvPr>
            <p:custDataLst>
              <p:tags r:id="rId6"/>
            </p:custDataLst>
          </p:nvPr>
        </p:nvSpPr>
        <p:spPr bwMode="auto">
          <a:xfrm>
            <a:off x="4906985" y="3109035"/>
            <a:ext cx="60515" cy="0"/>
          </a:xfrm>
          <a:custGeom>
            <a:avLst/>
            <a:gdLst>
              <a:gd name="T0" fmla="*/ 20 w 25"/>
              <a:gd name="T1" fmla="*/ 5 w 25"/>
              <a:gd name="T2" fmla="*/ 0 w 25"/>
              <a:gd name="T3" fmla="*/ 25 w 25"/>
              <a:gd name="T4" fmla="*/ 20 w 25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25">
                <a:moveTo>
                  <a:pt x="20" y="0"/>
                </a:moveTo>
                <a:cubicBezTo>
                  <a:pt x="5" y="0"/>
                  <a:pt x="5" y="0"/>
                  <a:pt x="5" y="0"/>
                </a:cubicBezTo>
                <a:cubicBezTo>
                  <a:pt x="3" y="0"/>
                  <a:pt x="1" y="0"/>
                  <a:pt x="0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4" y="0"/>
                  <a:pt x="22" y="0"/>
                  <a:pt x="20" y="0"/>
                </a:cubicBezTo>
              </a:path>
            </a:pathLst>
          </a:custGeom>
          <a:solidFill>
            <a:srgbClr val="DBDB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54" name="文本框 2853"/>
          <p:cNvSpPr txBox="1"/>
          <p:nvPr>
            <p:custDataLst>
              <p:tags r:id="rId7"/>
            </p:custDataLst>
          </p:nvPr>
        </p:nvSpPr>
        <p:spPr>
          <a:xfrm>
            <a:off x="2289810" y="2878455"/>
            <a:ext cx="2356485" cy="706755"/>
          </a:xfrm>
          <a:prstGeom prst="rect">
            <a:avLst/>
          </a:prstGeom>
          <a:noFill/>
        </p:spPr>
        <p:txBody>
          <a:bodyPr wrap="square" rtlCol="0"/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</a:t>
            </a:r>
            <a:r>
              <a:rPr lang="zh-CN" altLang="en-US" sz="20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样本采集处理</a:t>
            </a:r>
          </a:p>
        </p:txBody>
      </p:sp>
      <p:sp>
        <p:nvSpPr>
          <p:cNvPr id="2855" name="文本框 2854"/>
          <p:cNvSpPr txBox="1"/>
          <p:nvPr>
            <p:custDataLst>
              <p:tags r:id="rId8"/>
            </p:custDataLst>
          </p:nvPr>
        </p:nvSpPr>
        <p:spPr>
          <a:xfrm>
            <a:off x="7114682" y="5465982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2.4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数据预处理</a:t>
            </a:r>
          </a:p>
        </p:txBody>
      </p:sp>
      <p:sp>
        <p:nvSpPr>
          <p:cNvPr id="2856" name="文本框 2855"/>
          <p:cNvSpPr txBox="1"/>
          <p:nvPr>
            <p:custDataLst>
              <p:tags r:id="rId9"/>
            </p:custDataLst>
          </p:nvPr>
        </p:nvSpPr>
        <p:spPr>
          <a:xfrm>
            <a:off x="7099442" y="3705047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代谢物提取</a:t>
            </a:r>
          </a:p>
        </p:txBody>
      </p:sp>
      <p:sp>
        <p:nvSpPr>
          <p:cNvPr id="2857" name="文本框 2856"/>
          <p:cNvSpPr txBox="1"/>
          <p:nvPr>
            <p:custDataLst>
              <p:tags r:id="rId10"/>
            </p:custDataLst>
          </p:nvPr>
        </p:nvSpPr>
        <p:spPr>
          <a:xfrm>
            <a:off x="2549457" y="4605489"/>
            <a:ext cx="1990824" cy="653086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</a:t>
            </a:r>
            <a:r>
              <a:rPr lang="zh-CN" altLang="en-US" sz="20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代谢物检测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湖南工业大学本科毕业论文（设计）</a:t>
            </a:r>
          </a:p>
        </p:txBody>
      </p:sp>
      <p:pic>
        <p:nvPicPr>
          <p:cNvPr id="3" name="Picture 262" descr="湖南工业大学_LOGO">
            <a:extLst>
              <a:ext uri="{FF2B5EF4-FFF2-40B4-BE49-F238E27FC236}">
                <a16:creationId xmlns:a16="http://schemas.microsoft.com/office/drawing/2014/main" id="{7B16DD5C-D5EF-A8CF-B32B-D0337E52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99" y="87312"/>
            <a:ext cx="3014262" cy="7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直接连接符 3">
            <a:extLst>
              <a:ext uri="{FF2B5EF4-FFF2-40B4-BE49-F238E27FC236}">
                <a16:creationId xmlns:a16="http://schemas.microsoft.com/office/drawing/2014/main" id="{3BAE7776-A410-66B2-4B21-36BF8DDD46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1046383"/>
            <a:ext cx="12192000" cy="26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PA_文本框 2">
            <a:extLst>
              <a:ext uri="{FF2B5EF4-FFF2-40B4-BE49-F238E27FC236}">
                <a16:creationId xmlns:a16="http://schemas.microsoft.com/office/drawing/2014/main" id="{E718EA95-33EB-F3CC-45C1-2601D3E5B09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3694" y="1145215"/>
            <a:ext cx="1998484" cy="56560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5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CDA23D"/>
                    </a:gs>
                    <a:gs pos="55000">
                      <a:srgbClr val="E1B64A"/>
                    </a:gs>
                    <a:gs pos="100000">
                      <a:srgbClr val="F7E880">
                        <a:lumMod val="99000"/>
                      </a:srgbClr>
                    </a:gs>
                  </a:gsLst>
                  <a:lin ang="2700000" scaled="1"/>
                </a:gradFill>
                <a:effectLst/>
                <a:uLnTx/>
                <a:uFillTx/>
                <a:latin typeface="Arial" panose="020B0604020202020204"/>
                <a:ea typeface="微软雅黑" panose="020B0503020204020204" charset="-122"/>
              </a:defRPr>
            </a:lvl1pPr>
          </a:lstStyle>
          <a:p>
            <a:pPr lvl="0" algn="ctr">
              <a:defRPr/>
            </a:pPr>
            <a:r>
              <a:rPr lang="en-US" altLang="zh-CN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4.</a:t>
            </a:r>
            <a:r>
              <a:rPr lang="zh-CN" altLang="en-US" sz="2800" b="0" dirty="0">
                <a:solidFill>
                  <a:schemeClr val="accent1"/>
                </a:solidFill>
                <a:latin typeface="方正颜宋体" panose="02010600010101010101" charset="-122"/>
                <a:ea typeface="方正颜宋体" panose="02010600010101010101" charset="-122"/>
                <a:cs typeface="+mn-ea"/>
                <a:sym typeface="+mn-lt"/>
              </a:rPr>
              <a:t>系统实现</a:t>
            </a:r>
          </a:p>
        </p:txBody>
      </p:sp>
      <p:pic>
        <p:nvPicPr>
          <p:cNvPr id="2051" name="图片 1">
            <a:extLst>
              <a:ext uri="{FF2B5EF4-FFF2-40B4-BE49-F238E27FC236}">
                <a16:creationId xmlns:a16="http://schemas.microsoft.com/office/drawing/2014/main" id="{72BC04AA-6611-42F0-38B2-E521A438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810" y="1652408"/>
            <a:ext cx="7957126" cy="430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98EEAC9-3974-9145-093E-C1CFAAC4F99B}"/>
              </a:ext>
            </a:extLst>
          </p:cNvPr>
          <p:cNvSpPr/>
          <p:nvPr/>
        </p:nvSpPr>
        <p:spPr>
          <a:xfrm>
            <a:off x="3544869" y="1230097"/>
            <a:ext cx="4686151" cy="369328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员工管理页面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AA465D-D14B-5E0B-9F94-9B434434F63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19" r="29755"/>
          <a:stretch>
            <a:fillRect/>
          </a:stretch>
        </p:blipFill>
        <p:spPr>
          <a:xfrm rot="5850003">
            <a:off x="4922412" y="-230719"/>
            <a:ext cx="6917177" cy="8414409"/>
          </a:xfrm>
          <a:custGeom>
            <a:avLst/>
            <a:gdLst>
              <a:gd name="connsiteX0" fmla="*/ 0 w 6917177"/>
              <a:gd name="connsiteY0" fmla="*/ 8414408 h 8414409"/>
              <a:gd name="connsiteX1" fmla="*/ 0 w 6917177"/>
              <a:gd name="connsiteY1" fmla="*/ 764826 h 8414409"/>
              <a:gd name="connsiteX2" fmla="*/ 5809392 w 6917177"/>
              <a:gd name="connsiteY2" fmla="*/ 0 h 8414409"/>
              <a:gd name="connsiteX3" fmla="*/ 6917177 w 6917177"/>
              <a:gd name="connsiteY3" fmla="*/ 8414409 h 8414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17177" h="8414409">
                <a:moveTo>
                  <a:pt x="0" y="8414408"/>
                </a:moveTo>
                <a:lnTo>
                  <a:pt x="0" y="764826"/>
                </a:lnTo>
                <a:lnTo>
                  <a:pt x="5809392" y="0"/>
                </a:lnTo>
                <a:lnTo>
                  <a:pt x="6917177" y="8414409"/>
                </a:lnTo>
                <a:close/>
              </a:path>
            </a:pathLst>
          </a:cu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127F03-D0F1-E412-2471-2F01F23428D7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69" t="24489"/>
          <a:stretch>
            <a:fillRect/>
          </a:stretch>
        </p:blipFill>
        <p:spPr>
          <a:xfrm rot="16836719">
            <a:off x="335904" y="5632962"/>
            <a:ext cx="924845" cy="1811897"/>
          </a:xfrm>
          <a:custGeom>
            <a:avLst/>
            <a:gdLst>
              <a:gd name="connsiteX0" fmla="*/ 0 w 2643970"/>
              <a:gd name="connsiteY0" fmla="*/ 508720 h 5178515"/>
              <a:gd name="connsiteX1" fmla="*/ 2643970 w 2643970"/>
              <a:gd name="connsiteY1" fmla="*/ 0 h 5178515"/>
              <a:gd name="connsiteX2" fmla="*/ 2643970 w 2643970"/>
              <a:gd name="connsiteY2" fmla="*/ 5178515 h 5178515"/>
              <a:gd name="connsiteX3" fmla="*/ 898503 w 2643970"/>
              <a:gd name="connsiteY3" fmla="*/ 5178515 h 517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43970" h="5178515">
                <a:moveTo>
                  <a:pt x="0" y="508720"/>
                </a:moveTo>
                <a:lnTo>
                  <a:pt x="2643970" y="0"/>
                </a:lnTo>
                <a:lnTo>
                  <a:pt x="2643970" y="5178515"/>
                </a:lnTo>
                <a:lnTo>
                  <a:pt x="898503" y="5178515"/>
                </a:lnTo>
                <a:close/>
              </a:path>
            </a:pathLst>
          </a:cu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86602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5"/>
  <p:tag name="KSO_WM_UNIT_LINE_FORE_SCHEMECOLOR_INDEX" val="13"/>
  <p:tag name="KSO_WM_UNIT_LINE_FILL_TYP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5"/>
  <p:tag name="KSO_WM_UNIT_LINE_FORE_SCHEMECOLOR_INDEX" val="13"/>
  <p:tag name="KSO_WM_UNIT_LINE_FILL_TYPE" val="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  <p:tag name="KSO_WM_UNIT_TEXT_FILL_FORE_SCHEMECOLOR_INDEX_BRIGHTNESS" val="0.5"/>
  <p:tag name="KSO_WM_UNIT_TEXT_FILL_FORE_SCHEMECOLOR_INDEX" val="13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5"/>
  <p:tag name="KSO_WM_UNIT_LINE_FORE_SCHEMECOLOR_INDEX" val="13"/>
  <p:tag name="KSO_WM_UNIT_LINE_FILL_TYPE" val="2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695.574803149606,&quot;width&quot;:9008.225196850393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270.587401574803,&quot;width&quot;:6452.392125984252}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3251.03779527559,&quot;width&quot;:10893.192125984251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5"/>
  <p:tag name="KSO_WM_UNIT_LINE_FORE_SCHEMECOLOR_INDEX" val="13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-0.15"/>
  <p:tag name="KSO_WM_UNIT_FILL_FORE_SCHEMECOLOR_INDEX" val="14"/>
  <p:tag name="KSO_WM_UNI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.5"/>
  <p:tag name="KSO_WM_UNIT_TEXT_FILL_FORE_SCHEMECOLOR_INDEX" val="13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TEM_CNT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5"/>
  <p:tag name="KSO_WM_UNIT_LINE_FORE_SCHEMECOLOR_INDEX" val="13"/>
  <p:tag name="KSO_WM_UNIT_LINE_FILL_TYPE" val="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14"/>
  <p:tag name="KSO_WM_UNIT_FILL_TYPE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3_3"/>
  <p:tag name="KSO_WM_UNIT_ID" val="diagram20182023_3*l_h_i*1_3_3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4"/>
  <p:tag name="KSO_WM_UNIT_ID" val="diagram20182023_3*l_h_i*1_1_4"/>
  <p:tag name="KSO_WM_UNIT_LAYERLEVEL" val="1_1_1"/>
  <p:tag name="KSO_WM_BEAUTIFY_FLAG" val="#wm#"/>
  <p:tag name="KSO_WM_TAG_VERSION" val="1.0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5"/>
  <p:tag name="KSO_WM_UNIT_ID" val="diagram20182023_3*l_h_i*1_1_5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i"/>
  <p:tag name="KSO_WM_UNIT_INDEX" val="1_1_6"/>
  <p:tag name="KSO_WM_UNIT_ID" val="diagram20182023_3*l_h_i*1_1_6"/>
  <p:tag name="KSO_WM_UNIT_LAYERLEVEL" val="1_1_1"/>
  <p:tag name="KSO_WM_BEAUTIFY_FLAG" val="#wm#"/>
  <p:tag name="KSO_WM_TAG_VERSION" val="1.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1_1"/>
  <p:tag name="KSO_WM_UNIT_ID" val="diagram20182023_3*l_h_f*1_1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4_1"/>
  <p:tag name="KSO_WM_UNIT_ID" val="diagram20182023_3*l_h_f*1_4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2_1"/>
  <p:tag name="KSO_WM_UNIT_ID" val="diagram20182023_3*l_h_f*1_2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2023"/>
  <p:tag name="KSO_WM_UNIT_TYPE" val="l_h_f"/>
  <p:tag name="KSO_WM_UNIT_INDEX" val="1_3_1"/>
  <p:tag name="KSO_WM_UNIT_ID" val="diagram20182023_3*l_h_f*1_3_1"/>
  <p:tag name="KSO_WM_UNIT_LAYERLEVEL" val="1_1_1"/>
  <p:tag name="KSO_WM_UNIT_VALUE" val="18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PRESET_TEXT" val="请在这里输入您的内容文字请在这里输入"/>
  <p:tag name="KSO_WM_UNIT_TEXT_FILL_FORE_SCHEMECOLOR_INDEX" val="2"/>
  <p:tag name="KSO_WM_UNIT_TEXT_FILL_TYPE" val="1"/>
  <p:tag name="KSO_WM_UNIT_USESOURCEFORMAT_APPLY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AEFE7"/>
      </a:dk2>
      <a:lt2>
        <a:srgbClr val="FAFCF7"/>
      </a:lt2>
      <a:accent1>
        <a:srgbClr val="6F8356"/>
      </a:accent1>
      <a:accent2>
        <a:srgbClr val="86996A"/>
      </a:accent2>
      <a:accent3>
        <a:srgbClr val="98A97B"/>
      </a:accent3>
      <a:accent4>
        <a:srgbClr val="BFCFB5"/>
      </a:accent4>
      <a:accent5>
        <a:srgbClr val="AFBFA2"/>
      </a:accent5>
      <a:accent6>
        <a:srgbClr val="9FB08F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TY0ODYzMjM5MDMyIiwKCSJHcm91cElkIiA6ICIxMDA2OTEyMTYiLAoJIkltYWdlIiA6ICJpVkJPUncwS0dnb0FBQUFOU1VoRVVnQUFBYUVBQUFGekNBWUFBQUNYWHJibUFBQUFDWEJJV1hNQUFBc1RBQUFMRXdFQW1wd1lBQUFnQUVsRVFWUjRuT3lkZDN3VVpmN0gzek83bXg1SUlCQUl2ZmN1Ulpvb0lBaUtpSXFLZ01pSjNsbXc2NTAvdmJPZmQ1NzFMRmhBUkVWT1JlbEtVMEI2NzEwNkNRa3BwTGZkbmQ4Zm0xMTJrNjBwYkxMN2ZiOWVZV2VlNTVtWjd5N3ptYy96UFBQTU13cTllbWtJZ2lBSWdoOVEvUjJBSUFpQ0VMeUlDUW1DSUFoK1EweElFQVJCOEJ0aVFvSWdDSUxmRUJNU0JFRVEvSWFZa0NBSWd1QTN4SVFFUVJBRXZ5RW1KQWlDSVBnTk1TRkJFQVRCYjRnSkNZSWdDSDVEVEVnUUJFSHdHMkpDZ2lBSWd0OFFFeElFUVJEOGhwaVFJQWlDNERmRWhBUkJFQVMvSVNZa0NJSWcrQTB4SVVFUUJNRnZpQWtKZ2lBSWZrTk1TQkFFUWZBYllrS0NJQWlDM3hBVEVnUkJFUHlHbUpBZ0NJTGdOOFNFQkVFUUJMOGhKaVFJZ2lENERURWhRUkFFd1crSUNRbUNJQWgrUTB4SUVBUkI4QnRpUW9JZ0NJTGZFQk1TQkVFUS9JYVlrQ0FJZ3VBM3hJUUVRUkFFdnlFbUpBaUNJUGdOTVNGQkVBVEJiNGdKQ1lJZ0NINURURWdRQkVId0cySkNnaUFJZ3Q4UUV4SUVRUkQ4aHBpUUlBaUM0RGZFaEFSQkVBUy9JU1lrQ0lJZytBMHhJVUVRQk1GdmlBa0pnaUFJZmtOTVNCQUVRZkFiWWtLQ0lBaUMzeEFURWdSQkVQeUdtSkFnQ0lMZ04vVCtEa0NvbVlSb0doRkFKQkNwYVlRcUNqcWtWaFBzbUFFVFVBVGtsdnpsS1FxRmZvMUtxTTZJQ1FsZW93SXhRSnltRVdXZm9TaitDVWlvZHFnbGZ3WXNGUlFBTkkxY0lCVzRwQ2lZL0JTYlVEMFJFeEk4bzJuVUFScGh1YmdBMUtwbHBGdTNIRHAxeXFOSGp4eWFOQ2trSnNaSVNJZ21uaFNrYUJvVUZ5dGtadW80ZXphTTNic2pPWEFna2oxN0lpSERRQ1RRU05OSXhHSkljcUlJQUFxOWVtbitEa0tvdm9ScUdpMkFpSkwxbmoyenVlV1dWSVlQdjRUQklLZU80Qm1qRVg3N0xZYWZmb3BqeTVaYUFCUUFKNEY4TWFLZ1IweEljRW1zcHRFTVMvZEtxMWI1UFByb09RWU15UFozV0VJTlpzZU9LTjUrdXpHSEQwZGdCczRDYVdKRVFZMllrT0NVQnBwR0FxQW9HcE1tcGZESUkrZFJaZFNCVUFtWXpmRDU1dzM0N0xPR21NMEt5Y0I1TWFLZ1JVeElLRU5EVGFNaEVCbHA0dVdYVHpGa1NLYS9ReElDa0sxYm8zbjIyUlprWmVsSkFjNkpFUVVsVXJjVkhLaGZZa0JSVVViZWYvKzRHSkJRWmZUcGs4Mk1HY2VvWGR0SWZTeVZIeUg0RUJNU2JFUnJHbzAwamZCd0UvLzk3M0c2ZDgvMWQwaENnTk91WFQ2ZmZucVVxQ2dURFRTTldIOEhKRnh4eElRRUFBeWFSa3RBVmVINTU4L1F0V3VldjBNU2dvVFdyUXY0NXo5UG9xclFUTk1JbFJaUlVDRW1KQURRRE5BQmt5YWxNSEpraHIvREVZS00vdjJ6ZVBqaFJGU2d1YitERWE0b1lrSUNkVFdOV2xpR1lULzAwSGwvaHlNRUtaTW1KZE9sU3k2UlFMeTBob0lHTWFFZ1I0ZGxKZ1NkVHVQdmZ6K05YdWJRRVB5RVRrZkpPV2ltQWFBVEl3b0t4SVNDblBxYWhoNFlQVHFkenAzbFBwRGdYMXEyTEdEaXhCUjBRSUsvZ3hHdUNHSkNRWXhlMDRnSHdzSk1QUGhnb3IvREVRUUFKazVNSmlMQ1JGMU5JOFRmd1FoVmpwaFFFQk9INVFTNCtlWTA2dFVyOW5jNGdnQkFiS3lKS1ZNdW9DcUszQnNLQXNTRWdoUkYwNmdQNlBVYWt5Y24renNjUVhCZzdOZzBEQVl6ZFpDTFZLQWovNzlCU2d5VzkzZ01HSkJKZ3diU0NoS3FGM1hyR2hrOU9oMGRsdmRYQ1lHTG1GQ1FVcmZrODQ0N0x2bzFEa0Z3eGJoeHFRQXlpMEtBSXlZVWhCaUFXa0JjWEJGOStzaXJHWVRxU2NlT2VUUnNXRWdrbHRmSkM0R0ptRkFRVXJ0RTBJTUdaY25MTFlWcWk2TEFUVGVsQTVkYjdrTGdJU1lVaE1TVWZJNGNtZTdYT0FUQkU0TUhXMlp4citYbk9JU3FRMHdveUZDQmFDQWl3a1QzN2puK0RrY1EzTksyYlI1UlVVWWlzTXp1SVFRZVlrSkJScVNtb1FCZHUrYktGRDFDdFVlbmd3RURzbENBV25KZktDQVJFd295SWtzK3BSVWsxQlQ2OXJVTW5vbnljeHhDMVNBbUZHUlloZHl0bTVpUVVETm8weVlmZ0FnL3h5RlVEV0pDUVVZa29DZ2FuVHJKWktWQ3phQkZpM3hVVlNNY1FMcmtBZzR4b1NBaVJOUFFBWTBiRnhFWmFmWjNPSUxnRmVIaEdpMWJGcUFDWWY0T1JxaDB4SVNDaU5DU2g0SVNFZ3I5SElsblRwd0k0OGNmNDhqT3Zqd215bWhVK09pakJGYXU5UDRaK3F3czU2TXY1czJyeCtyVk1VN3pyTWVmTzdlK3kveXpaME1kWXJQZnJpS2twUm00Y09IeTNOR0ZoU3JmZkZPZm5UdUQrNDVJcTFhV0xqa3hvY0JEVENpSXNENTEzckJoa1o4ajhjeDMzOVhqdGRlYWN2R2l3WmFtS0RCelpnTldyYktZeDdsem9VeWUzSTU5K3lLZDd1T0REeEs0NVphT25EOGY2cENlbEJUQ08rODB4bWgwL2FUdWdRT1J2UFZXWTVmNVk4ZDJZc0dDT0llMFhidWl1UDMyam16WkV1M3grN25pWC85cXdtMjNkU1E5L2JKNWZ2RkZBMmJNOFA3dE9uLzhFVTZ2WGoyZHhtRTJLK1RsNlVoUE4zRCtmQWlIRGtXd1lVTXRsaXlweTV3NThYenpqV3ZqOVNmTm1oVUFZa0tCaUF6U0RTS3NsK0ltVGFwM1M2aW9TR0g1OGpwMDc1NUR5NVlGdG5TZFRrT24wekNiTGVaaE5rTm1wcDVwMDlyeTNITm5HRE1teldFL2Q5NTVrZm56NDNqODhWYk1ubjJZSFR1aWVleXhWcmI4NTU1cndYUFB0UUJnelpvOVJFZWIzTWIxNjY4eHFLckdrQ0daVHZNWExhcExreWFGNVo0S2FkV3FHRmF2anVIMjJ5OVNwNDRSZ05CUU01TW1KZlArKzQzNDlkY1lycnZ1VXJuMkRkQ3ZYdytLaXgyTlYxR2dWaTBqOWVzWGwvd1ZrWit2RWg1ZXZicHJHemUyVkp4Q1BaUVRhaDVpUWtHRVFkTkFVWWlQcjk0dG9XWEw2cENWcFhNNnVXcEVoTmwySVczYXRKRFpzNDh3ZlhwclhucXBHWW1KSWZ6NXowbTJzbkZ4eFR6NTVIbis4WTltZlBoaEF2MzZXY3hoOXV3ak5zUFp1aldhZi8ycmlWZHgvZkJESE9IaHprMG9LMHZQOHVXeFhIMTFOa3VXdUo1a3BtWExBanAxeWkyVGZ1RkNDSys5MW95R0RZdVlQdDN4QllOMzNXVXgwMy8rc3luZHUrZFNwMDc1WmowdkxsWVlNeWFOTysrOFNGU1VrZWhvRTFGUkp0UWEwQjlpL2M3NmtuTllDQnpFaElJSVE0bDQ2OVkxK2prUzE1ak5NR2RPUEFrSlJRd2JWcmJXSHhGaElpZm44cjJZMkZnakgzOThqT25UVzFPL2Z0bUw4NDAzcG5IbVRDZ1RKNmF3WjQrbDI2NUprMEppWWl5L3dhbFQzbmZ3SkNhR01tQkFsdTFlVUdHaFFuYTJqdkJ3TS9QbngxRllxTEptVFczV3JLbnRjaDlUcGlTWE1hR0NBcFVubjJ4SlRvN0tPKy84UVVTRVk0c3NKTVRNaXkrZTVvRUgydkw0NHkzNTVKTmpoSVdWYmFrc1gyNjVWNWFTWXJtbnRHTkhOSmN1NmRIck5ZWU90ZnlXRFJvVTBhNWR6UnNaV2J1MjVUZlJpd0VGSEdKQ1FZVDE3a3JkdXRYMy9VR3JWOGR5K25RWTQ4YWxvcXBsaCtQV3JtMHFNeUFnS3NyRUo1OGNKVDFkejc1OWtYVG9rSWRlZjNuYjBxOHVQM3MybEV1WExLZCtTc3JsZTA2OWV2VXNjN3hldlhwU3U3YVJwVXYzYy81OEtQUG0xV1BldkhvQWZQeHhBaDkvbk1BTEw1emg2Ni9yTTNGaU10T25Kekp5WkJjbVRFaGg4dVJrSms5dVI1czIrYnp3d2hsdXVxbFRHWU14R2hXZWVhWUZodzlIOFBqajUxdytSTnl6Wnc2UFBIS2U5OTVyeE1NUHQrYmRkLzhnS3NweFg5YXVSU3N6WnpZQUlEemN6TkNodTUzdXQ2WlF1N2FsMGlBWHJNQkQvaytEQ090L3RsWFExWTJpSW9YLy9yY1I0TmpqWWpRcXBLUVlTRTRPd1dTeTFQVC84NS9HcEtTRWtKeHNJQ1VsaE5SVXZlMWUwWTgvSHJUZHlIYkdsQ250bktiUG4zL1F0dnpiYnpGODhFRUM4K2NmUktmVDJMTW5Dck1aNXM0OVRGeGNNZGRmMzRWcDA1SzQvZlpVNXM2dFIxNmV5c1NKS1JRVXFLU242Mm5WS2grZFR1UGlSUU9EQm1XaTAybms1NnNPUStPTGlsU2VmYllGR3piVTVyYmJVcGs0TWNYdDd6TjVjaktwcVFhKythWStreWExNTQwM1RqcTBhbmJzMkFuQXp6L1g0Zm5ubS9QUlI4ZHNzdzNVZENJakxZWXI4OGNGSG1KQ1FZUlMwcDhlRWxJOUgvajc1cHQ0enArL1BEejU0TUVJSG4rOEZXbHBoakxQS0M1ZkhrdDhmREh4OGNWMDdKaEhmSHd4OWVvVmxhUVZjZGRkSFRoNk5CeUFWMTQ1eGFoUmwyY01YNzE2cjYwN2JzMmFHSjU4c2lVQXpac1hVRnlzWURCb3hNVVYyOUlBL3ZlL2VtVzZzaUlqelJRVXFIejdiWDNHajArbFhyMWl0bSszakVqcjJER1B3a0tWakF3RGpSdGJCb0xrNSt0c0xhSFVWQU5QUDkyU3ZYc2pHVFVxbldlZlBlUFZiL1RFRStkS1duNE5tVFNwSFhmZm5jTFVxUmNjQmxWWXV3T1BIUXVuZGVzQ2g1YnYrZk9oWG8zZTY5MDd1MXJkS3pJWUxDZUFkTVlGSG1KQ1FZUmEwcndJRGExZUk1L0E4bnpOcDU4Mm9FZVBISGJ0c2p3VGs1QlF4UERoR2NUSFcwWnROV2hRektwVk1jeWRXNS9aczQvUXFKSHJBUlp2dmZVSFJVVXF0OTdhc1V5ZXErNjQ1NTl2VHYzNnhVeWZmcjdNTnR1MlJYUDExVmxsMG1Oamk1azBLZG5XaXRtNk5acEdqUXFKaXl2bXlKRnd6R1pvMGFJUW8xR2h1Rml4bWRETEx6ZGw3OTVJeG8rL3lOTlBuL1hwZ24vLy9VbTBhNWZIU3k4MTQ2dXY0dW5ZTVkvaHd6TUF5TXJTc1c2ZHhZUSsvRENCWDMrTjVkTlBqOXE2SjVjdXJjUFNwWFU4SG1QVHB0MkVoRlNmODhSbVFqSXdJZUFRRXdvaXJOYzVxNkNyRTYrKzJneFFlT0dGTTR3Ylp6R09tQmdqVHoxMXpxRmNjckxGTkU2ZURIZHJRZ2tKcnZOY2RjZkZ4eGV4Y0dFY2YvbExZcG04ano4K1JrYUdvVXg2U2tvSUkwZG0yRm9pdi80YXc2QkJGck02ZENnU1ZkVm8yVEtmdkR4TFIxSlVsT1hDL3VLTFoxaTNyaFpSVVNaNjl5NTdMOG9kbzBhbDg4b3JwL2p4eDROczN4N05zR0VadHJ3bFMrcmFETzB2ZjBuaXd3OFRlTys5Ump6NXBPVjN2T09PaTR3Zjd6anE4TlpiT3pKKy9FV0gwWWdHUS9VeElNQm1vbUkvZ1llWVVCQmh4bUpFeGNVS29hSFZ5NGppNG9wNTdMRnpidS9sd09YSkxBOGZEbWZnUU9mUDYzakNWWGZjbURIcHpKN2RnUFhyeTQ1dXExUEhhSHQyeDlxS21qMDdubmZmYmNTZi81ekV0R2xKYk5sU2k1TW53M2pwcGRNQTdOd1pSWnMyQllTSG0yM2JoSWViU3ZaWHpOaXhhWncrSGNwamoxMXVlZjM2YXd6NzlrVXlmZnA1cHhYK0R6NUlzSTJNaTRreE9oaFFVWkhDVjEvRk0yVElKWDc1cFE3dDJ1VXhiVm9TTTJZazJGNE9WN2R1c2EyTDBaNllHS1BUOU9xQzljSGk2blhXQ3BXQm1GQVFZZFkwVkVXaHFFZ2xOTlQ5ZzVsWG1rY2ZQVStqUnA0Zm9tM1dySURJU0JONzl6cWZKY0VWaFlVcXVibVcxa2htNXVYYjI3bTVsL3ZCbWpVcm9GMjdmSll1cmNNMTF6Z2FYRTZPampWcmFyTmlSU3liTjF2ZTh4a2RiV0xxMUF1TUdwVk9jYkhDMjI4M29sZXZiRHAxeXNWb1ZQajk5MXEyQjJpdHc4cXRMYUhMeHl4azBxUmsyL3ErZlpIRXhocVpQRGtaWjd6L2ZpT1gzYW56NXRVblBWM1BtREhwL1BLTHBjdHR5cFJrOHZOVjIwTy96b1oyMXdTc3o0WnAwaFVYY0lnSkJSRldBUmNXS2tTWGYyYVpLc0ViQXdKUVZjdTdrSGJ1akthb3lQdEJGdDkrVzUvLy90Y3k5YzI0Y1oxY2xydjc3bVNuMC9tOC9ucFRsaStQSlNyS3hOaXhhY3lmSDhldHQ2Wnk5OTJXZTBGdnZ0bVlVNmZDbURQbk1BRHIxdFVtSzB2UHRkZGF6TXc2ck53Nnlzc1Z4NCtIdTJ5UkZCV3BtTTNPamVUaVJRT2ZmTktRa1NQVGJZTXF3TktOOWNnamladzlhNWxyd05xYXEybllUTWpQY1FpVmo1aFFFR0hDOHF4UWRyYWV1TGlhZVRFQ0dEUW9pdzBiYXJOeFk2MHlzeGU0dW05OTExMHAzSFJUR2pxZDVUSldWS1R3eUNPdFNVd01zZDJ2QVJnOTJqS0tidkZpeDFrUHJydnVFdjM3WnpKOCtDVkNReTBQcDFxWk83Yys4K2JWNTZHSEVtblhMaCt6V2VIVFR4dlNzbVdCN2IxTldWbWVUU2d4TVlUVHAwTzU5dG9NcC9uNStXckpQc3FhVUZTVWlmQndNdzg4a0VSK2Z0bUJ6R2ZPV0I3S3JRbVQxenJEMm9xdFh1MTNvVEtvUm9Nd2hhckdXajlPUzZ2WmRZK2hRelBRNlRSKy9MR2VRM3B1cm80eFl6cXpZb1hqTE51YUJnc1cxR1h1M1ByRXhGaW1xM25ycmNha3B4dktUSkhqaW1IRE1yanh4dlF5WFdHSEQwZncxbHVOR1RFaWczdnZ2UURBbkRuMU9YWXNuQWNlU0xRWllsYVdIa1Z4YjBMZmZWZXY1UHM1bngvTzJxVlgrb0ZYc0R5USt2SEh4MXdPeU5pM0x3SlZoZGF0cSs5OUgzZFlUVnhNS1BDbzJWY2p3U2VzSnBTYVduYVVWMDJpVGgwanc0ZG44TXN2ZGRpeko1SnUzU3pUNEJ3L0hrWmlZb2h0Qm1ycmhldTk5eHFSbm03Z3NjZk9VMUNnOHR4ekxkaStQWXFQUGpwZTRkK2lmZnM4WG5ubEZDTkdaS0Fvc0dWTE5COTlsTUNBQVZrTzB3NWxaT2dKRDNjOVQ5disvWkY4KzIxOWV2VElvV05INTlQcVdMOVg2WmtTckZnSGJUaGp3NGJhdEcrZjU3RTdzTHFTbVduNTdqVzMvUzY0UWxwQ1FZUzFqbXlkVzZ3bTg1ZS9KSlhNcWRiY2RvR3l2dEtoUXdmTHhYanBVa3VYbWw2djhmSEh4eGc0TUpQSms5dXpaMDhrSDN4d25NNmRjMjBQd1pidXd2UGxCWjZqUnFXajAybnMzQm5GVTArMUlpN095SXN2bm5Zb3MyZFBsTXRYYUJ3NEVNRmpqN1ZDcDlQNDI5L091anpPeG8yV0FSSE5tdm5XcFhia1NEZ0hEMGE0YkdIVkJLd0dMQ1lVZUVoTEtJaXdYcnFzTjZsck1vMGJGL0xzczJkNTVaVm0zSHR2V3g1OE1JbGx5K29RRW1LbVkwZEx5K2k2Nnk1eDZGQUVqejEybmg5L3JNdk1tUTFvMGFLQVdiTXNzMmpuNWVuWXZEa2FnMEVqUE54TVVaRkNXcG9CVmRWWXQ2NDJ0V3A1ZjhsYnRxd09yN3pTbFBCd00rKy9mNXo1OCtPNGRFbEhWSlNKVTZmQ1didTJOdE9tSlRsc2s1K3ZNbWRPUEY5ODBRQlYxWGp6elpPMmw3Y3RYRmlYeE1SUW9xT05oSVpxbkQwYnl2LytWNCttVFF0ZHRwUmM4ZUdIQ1lTRW1NdTg2cUltWVgwblZNMjhveVc0UTB3b2lMRFd3NU9TYW41TENHRHMyRFJ5Y3ZTODkxNGpubjNXTW5ubmJiZWwyaDdHalk4djR1V1hUMkUyUTBhR2dYdnVTZWErK3k1Z05Db01IdHdOazBsQlVlQlBmMHBDcDlNb0tsSVpNNllUWnJPQ3FtbzgrbWpabVJPY1lUSXBmUE5OZmVyVU1mTCsrOGRwMWFxQWVmUHFzV0JCSEpwbXVWOXo4ODFwVEoxNmVkajF1WE9oVEpyVWpxd3N5enh6cjd4eTJtRktvS1NrRUQ3L3ZJSERjZHExeStlVlYwNDZuZGpWRmN1VzFXSERodHJjYzA5eXVWOEJVUjJ3em5aZUlFTzBBdzR4b1NEQ1dvdTBuNSt0T25MampXbDA3VnIyblR2T21EZ3htUUVETWxtN05vWmF0WXpjZEZQWjJyNnF3dE5QWCs3bTB1czFGaXc0Z05tc1VLdVd5ZGJpQ1E4M3MyREJBVFJOSVNiRzZQTGVTMmwwT28xLy8vc2tFUkVtWW1NdCszcisrVE04Ly93Wm02R1ZwbkhqUWg1NDRBTGg0U1p1dkRIZE5tclB5djMzSnpGaGdtVkNWSk5KSVNMQzdNUEVzeHFxcXFHcTBLdFhOajE3NW5ELy9Va3VTMXZMVm1kT25yU1lVTDVNMnhOd0tQVHFKVVB2Z3dWTm96dWdWelhXcmR0TmVMajgxd2NEWmpQVjNtVGNVVmlvTUdoUWQ0cE5DcnRCVENqQXFNR25wdUF6aWtLT1puazk5c0dEdnMwNElOUmNhcklCZ2FVVlpESXA1SU1ZVUFCU3cwOVB3VmR5UzBSc2ZjdW9JRlIzamgyenZKTEQ5UUIwb1NZakpoUmtXTyswN040ZDVkYzRCTUZidG0yenpESGwvSjJ6UWsxSFRDakl5TUV5LzlhZVBaR1lhdVp6aTBJUVlUYkQrdlcxMElEeXpaa3VWSGZFaElJTXM2S1FBK1RrNkcwUGR3cENkZVg0OFhBeU13M2tBeWE1SHhTUWlBa0ZJZGJuNXEzVC9RdENkY1g2YnFleTc3UVZBZ1V4b1NBa3M2Ukd1VzVkYlorbXB4R0VLNG1td2VMRmxvcFN1clNDQWhZeG9TQ2tDTWpXTkpLVFE5aTFTd1lvQ05XVG8wZkRPWE1takR5Z1pzNzlMWGlEbUZDUWtsWlNzNXczcjU2SGtvTGdIeFlzc0V4QTYvenRTa0tnSUNZVXBGeFNGRXhZdXVScSt2dUZoTUFqTTFQSGdnVnhtSUNML2c1R3FGTEVoSUlVTTNCUlVTZ3VWdm42NjNoL2h5TUlEaXhlWEplaUlwVU1MQ002aGNCRlRDaUlTUVhNbXNZUFA4U1JrVkgybGRDQzRBK3lzM1Y4L25rRE5DRFpZMm1ocGlNbUZNUVVZV2tONWVYcG1ERWp3ZC9oQ0FJQTMzNWJqK3hzUGVsQW9iU0NBaDR4b1NEbkFtRENjaFA0K1BFd2Y0Y2pCRG5uem9Yd3hSY05NR2thaVdKQVFZR1lVSkJqVWhRU0FhTlI1Y1VYbThsVVBvTGZNSnZoMVZlYlVWU2trcUlvMU54WDhBbStJQ1lrY0xGa0twOURoeUtaTmF1QngvS0NVQlg4OEVNYzI3WkZrdys0ZmdXZkVHaUlDUWtBbkZZVXpNQW5uelRrOTk5citUc2NJY2pZdFN1U045OXNnaGs0QmZMZW9DQkNURWdBTEsvK1BxVW9tTTN3L1BNdE9IWk03ZzhKVjRhelowTjU4c2xXbUV4d0ZzZ1hBd29xeElRRUc1ZUFKRVVoSjBmSEF3KzA1ZWpSY0grSEpBUTRwMCtIY3Q5OWJjak0xSE5SVVd3emVRakJnNWlRNE1BRlJlRWlrSm1wNTRFSDJyQmpoOHd0SjFRTkJ3NUVjTjk5YlVsTkRTRmRVVGduQmhTVTZFaEllTkhmUVFqVml5eEZRUVVNaFNwTGw5WWhORlNqYTlkYzZhWVhLZ1d6R2I3L1BvNW5uMjFKWHA2T1ZDejNKSVhnUktGWEw1bk1YM0JLUFUyakVaYm1jdWZPdVR6NTVEbTZkczMxdEprZ3VPVHc0WERlZnJzeE8zWkVZOVkwa2hTRlpER2dvRVpNU0hCTHVLYlJBckFPVXhneUpJTmJiMDJsVDU5czlETHZxZUFGSmhQczJCSE5nZ1YxV2I3YzhuNmdRazNqdEtxUzQrZllCUDhqSmlSNFJ0T0lWeFRpTlEycjc5U3BVOHlnUVpsMDY1WkwyN1o1eE1jWEV4Vmx3bURRcE5zdVNORTBNQm90QTF0U1Vnd2NQUnJPM3IyUnJGOWZtNVNVRU1BeU8wY3lrS3dveUlWSEFERWh3UWQwUUJ3UWF6WVRJVTRqK0VDK3BwR2hLS1FxQ2taL0J5TlVLNlJEUmZBYVd5MVdWUW5UTktLQlNDQWNNQUNxcHFFR3FUbUZHUFNZVEdZME5QUjZIVVZGd1htcE5Xc2E1cElwZHdxQVhDQmJVZVRaSDhFbFlrSkN1U2hRRkFvbzljS3hJTHZRS0lyQ1hZTjc4OHl0MTlPdGJSTzBTQTFDUVZFVkRwNUk1Tjl6VmpCbjZTYTBZT3ByQ0xKelFLZzQwaDBuQ09WQVVSUm1QRGlCKzBjT3RvemFpSFZlN3V0bG01bjhqOWxvUWVWRWd1QTk4ckNxSUpTRGU0ZGViVEVnSFJEanV0ekVVZjE0NHU1aFZ5d3VRYWhwaUFrSmdvOG9pc0lMZDQ2MnJFUUFIbnFnSHBzd1ZIcXBCTUVGWWtLQzRDTU5ZbXJSUEQ3T3NoTGl1WHpqK3JFazFIUFJYeWNJUVk2WWtDRDRpTmxzOW5rYms3d3RVQkNjSWlZa0NENlNuSm5ONFhNWExDdUZuZ2NjL0hIdUloZlNzcW80S2tHb21ZZ0pDVUk1ZVA2ckJaYUZQQVU4Tkl6KzllWHlxZzlJRUdvb01vdTJJSlNEUTJjdm9OZnBHTnlwRFJSamVXSzMxT0FEVGRONDk5dGYrZWNYUC9zalJFR29FY2h6UW9KUUFZWjM3OEIvLzN3WDdackdVeGhtUkF1QnNEQTlweEpUZWZRLzM3Rm8zUjUvaHlnSTFScnBqaE9FQ3JCeTl5RUtpb3JBQkxmOTlSTkdQLzQrQUhrRlJXSkFndUFGTW0yUElGU0FyczBiMGExRkU5Sno4bGkrOHdBQWw3THo2Tmd5Z1c1dEc3UG42RGsvUnlnSTFSdHBDUWxDQmZqVDlRTUJtTDloQjhWR0U4VkdFNTh2V0EvQTR4TmtwZ1JCOElTWWtDQ1Vrd2F4dFhsZzVHQk1aalB2TEZ4dFM1KzVjQU9hcG5IN3NGNDBqS3Z0eHdnRm9mb2pKaVFJNWVTNTIyOGcxS0JuMmZaOUhEcWJaRXMvZk9vQzM2L2FRVVJZQ0MvL2VZd2ZJeFNFNm8rWWtDQ1VnNjR0R3ZQUTZDRVVHWTM4OWN1Znl1Uy8vTmtTVEdZelUyN3FUL2UyamYwUW9TRFVETVNFQk1GSElrSkRtUHZVbjFCVmhVOStYc2ZCTTBsbHlodzRrY1M3YzFlajE2bDgvc0prREhxZEh5SVZoT3FQbUpBZytNaWJVMitsVTlNRURwNUo1S2t2NXJzczkvSm5TemlWbUVxdkRzMzQ1OE8zWE1FSUJhSG1JQ1lrQ0Q1dzU2RGVQRGhxQ1BsRlJkejE1a3lLaWwyL3hqc3J0NEFKejgvQ2FETHp4TjNER0QvOHFpc1lxU0RVREdUYUhrSHdrcEc5T3ZIOTN4NUFBWjZZK1FPTHQrNzF1TTI1NUF3eXNuSVpOYkFMb3dkMlljditrNXc4bjFyMXdRcENEVUZNU0JDOFlHREgxaXo3eHlPRTZQWDg4L3VmZWVPSFg3emVkdXVCVThSRVJUQ29SeHR1SDNZVjJ3NmU0bzl6RjZzd1drR29PWWdKQ1lJSFJ2ZnV3cUlYSGlJOE5JU1BsNjNseVprLytMeVA1WnNPRUJzZHpzRHVGaVBhZmVRc3g4NmtWRUcwZ2xDekVCTVNCRGRNSDNNZGN4Ni9seEM5bmhrL3IrUEJqK2VXZTErL2JEcEk3YWdJQm5WdnpSM1hYMFZCWVRFYjk1Nm94R2dGb2VZaEppUUlUb2dLRCtXL0Q5eko4M2VNeG1UVytPdVhQL0xjbkFVVjN1L3lUUWNvTENybTJxdmFNK0xxVG5SdjE0U2ZOKzZuc01qMUFBZEJDR1RrVlE2Q1VJbytiWnZ6OVpOVGFaTVFUM1orQWZlK081djVHM2RWNmpHRzltblB0Ni9kUjczWWFFNGxwakx0MWE5WXRmVndwUjVERUdvQ1lrS0NVRUprV0FqUDNqcVMveHQvQTZxcXN2M1lLZTc2ejB5T0oxYk52WnNtOGJGODk4Yjk5T3ZTRW9DdmxtM202WGQvSURrOXUwcU9Kd2pWRWVtT0U0SWVSVkc0clg5UEZ2LzlZVzdxMHhXanljUWJQeXpuN3JkbWtwYVZXMlhIemNvdFlOYWlqV1JrNTlHL1cwdjZkR3JCbjI0ZVFFNStJZnVPbmNObzh2RGVjRUVJQUtRbEpBUTFmZHUyNEkwcDR4alNwUzBBbXcrZjRLRVozN0x6anpOWE5JNUc5V1A0NUxtSmpCN1lCWUR6S1JtOE1HTVJYeS9iUXJIUmRFVmpFWVFyaVppUUVKVDBhOWVDdjk5MUV6ZjA2Z1JBWXZvbG5wdXprQzlYYi9SclhOZjFic2ZyRDkxQzM4NHRBRGlabU1vYnMzL2gyMSsya3AxWDZOZllCS0VxRUJNU2dnWlZWUm5hclQxUGpSM085VDA3QXBDV25jTi9sNnpoemZuTHlTc3M4bk9FbHhrN3BEc3ZQVENHcm0wYUFaQ1prODlIMzYvbHM1L1djVEl4emMvUkNVTGxJU1lrQkR5MXdzTzQ2NXJlUEhITDliUk5xQTlBV25ZdUh5eitsVGQvV2tsdVFmVnRZWXdhMEprbjdoN0dkYjNib3lnS1pyT1pGWnNQTW5QaEJwWnQyRTllUWZVeFRrRW9EMkpDUWtDaUtBcDkyN2JnbnFGWE0rbmF2a1NHaFFKd0xER1pHVC8vem95ZjExYXJsbzhuT3Jac3lET1RSM0RMdFQyb0ZSa0dXQVkyekZtNm1lOVdibWZqbmo4d21XVWdnMUR6RUJNU0Fvb1c5ZXR5YzcvdVBIRERZTm8zYmdDQXlheXhidjlSM2x1MG1vVmI5dmc1d29vUkVSYkN4RkY5bVR5NkgvMjd0a0pSRkFCU0wrVXc5NWV0TEZpem0vVzdqOHRnQnFIR0lDWWsxSGlhMTYvTGpYMjZNdW02ZnZScDA5eVdmaTQxZzIvWGJlUGpaV3M1bVJ4NE0xZTNiQlRIdEZzR2NkUGdyblJxbVdCTHo4ck5aOG52KzFpMllUOXJkeHpoWE1vbFAwWXBDTzRSRXhKcUpFM3IxZUdtdnQyWU5LUXZmZHUxc0tWbjV1Ynp5NDc5ZkwxbUswdTM3MFBUZ3VQMGJ0KzhBWk5HOWVXbXdkM28zQ3JCMWtJQzJQOUhJZ3ZXN0diVmxrTnMyWCtDQXBraVNLaEdpQWtKTlliMlRScHdmZmVPM0RuNEtxNXUzOHFXbnBXWHovSmRCNW0zYmh1THQrNE4rcTZvUnZWanVHVklkNjd2MTVHQjNkc1FXeXZDbHBkWFVNU0t6UWRadW40ZkcvZit3YUdURjRMR3FJWHFpWmlRVUcweDZIWDBhOWVTRzNwMVl2ekFxMmpWc0o0dEx6dS9nQlc3RGpGdjNWWVdiZDNyOWcybndZeE9WUmpZdlRVM0QrbkJ0VmUxbzJ2ckJGVDE4Z3VWMHpKeldiSDVJS3UzSG1MenZoTWNGRk1TcmpCaVFrSzFJallxZ211N3RtZE0zNjZNN2RlZDJoSGh0cnprUzltczNuT0luemJ0WXZIV2ZSUVdGeFpDNDhzQUFDQUFTVVJCVlBzeDBwcEp2ZGhveGc3cHh2QytIZW5YcFFWTjR1czQ1S2RuV1UzcE1KdjIvaUdtSkZRNVlrS0MzMm5kc0I3RHUzZGszSUNlWE51bEhUclZjajlEMHpRT25yM0F5bDBIK0g3OURqWWRPWUZjRHl1WEZnbHhqT3pmaVNHOTJ0S3ZTMHVhTmlodFNubXMzSHlBMWRzT3MybnZDUTZlVE1Kc2x2OEVvZklRRXhLdU9IcFZwWGZiNW96czJZbmJCL2FpUTVPR3RyekNZaU9iajV6ZzUrMzcrZTczN1p4TWtka0JyaVNlVENraks1ZVZXdzdaVE9uQWlTVE04bnlTVUFIRWhJUXJRbVJZS05kMWE4OU52YnN3cm45UDZrWkgydkxTc25QNWJlOFJGbTdadzZMTnU4bktML0JqcElJOUxSTHFNdUxxeTZiVXJHRmRoL3hMMlhtczNIS0k1WnNPc0diSFVmNDRkOUZQa1FvMUZURWhvY3FJQ0ExaGFQY09qQi9ZaTNGWDl5QWlOTVNXZHpReG1aVTdEekovNHk3V0hqZ3FYVHcxaEdZTkxhWjA3VlZ0NmR1NUpTMFNIRTNwajNNWFdiaDJOeXMySDJMam51TXk2YXJnRVRFaG9WS0pDQTNodW03dEdUL3dLbTd0ZjlsNFRKckc5cU9uV0xKdEw5Lzl2cDJqVmZTaU9PSEswaVErbGxFRE9uTjl2NDRNNnRHR2VySFJ0cnhpbzRrMU80NnllTjBlMXV3NHd2NC9FdVdlbmxBR01TR2h3aGgwT29aMjc4QmQxL1RtMXF0NzJPWnBzeHJQZ3MyNytXck5GczZuWnZnNVVxRXFVUlNGM2gyYmNmTTEzYmoycW5aYzFiRTVCcjNPbG44KzVSTGYvTEtGQld2MnNHWC9TYm1YSkFCaVFrSUZhTis0QVhjUDZjTzBFWU9KajdIVWdNVjRCQ3ZSRWFHTUd0aUYwUU83TUxoSEc0ZjdTUmZTc3BqN3kxYStXN21kTGZ0UCtqRkt3ZCtJQ1FrK1lkRHBHTjI3QzArTUhjYWdUbTFzNmZ0UG4rZmJkZHY1OHRkTllqeUNVM3AxYU1yZE4vUmwxSUF1dEdzV2Iwcy9kaWFaR2ZQWDhmMnFIWnhObG5NbjJCQVRFcnlpYm5RazkxeDNOWStQSFVianVGZ0EwblB5K0dualRtYjhzbzd0eDA3N09VS2hKdEdwWlVQdUhUT0EyNGIydExXUXpHWXpTOWZ2NDkxdlYvUGI5aU55L3loSUVCTVMzQkpYSzRwSGJyeVdKMjhaYnJ2WHMvLzBlV2I4dkk2Wks5WlRJTlBsQ0JWQVVSU0c5bTdIbjhZT1l2VEFMa1JIV002eGd5Y1MrZmVjRlh5L2FvZTh1Qy9BRVJNU25GSW5LcExIeHc3amliSERpQWdOd1d3MnMzelhJZjd6MHdwKzNYUFkzK0VKQVVpdHlEQWV2SDBJMDI0WlJNdEdjUUFrcDJmemp4bUxtTDFrSTRVeSszZEFJaVlrT0tEWHFkdzdiQUJ2VEJsSG5hZ0lUR1l6UzdmdDQ4VzVpOWwxNHF5L3d4T0NBRlZWR0R1a08wOU9IRTcvcnBiWjBzOG1aL0IvSC83RXQ4dTNZVFRKcUxwQVFreElzREdnUXlzKy9NdGRkR3ZSQkUzVFdMN3JBRS9QbXMvKzA0bitEazBJVWtiMjc4ekxmNzZKM2gyYkE3RG42Rm1tdmZvVjJ3N0tQY2hBUVV4SUlEekV3TXNUeC9EVUxkY0RjT1RjQlo2YytRTkx0Ky96YzJTQ1lPSG1hN3J4cittMzBxNVpQR2F6bWZmbi9jby9QbGxNVnE1TThWVFRFUk1LY3JxMWJNSTNUMDZsVTlNRThvdUtlZTEveTNqais1OHh5ZEFrb1pvUll0RHovSjlHOGZUazZ3a0xNWEErSllQYi8vb3BtL2FlOEhkb1FnVVFFd3BpSmw3YmoxbVBUc2FnMDdIMzVEa212aldMZmFmUCt6c3NRWEJMNnliMW1mWDNleGpVb3pYRlJoT1B2LzBkSDM2M3h0OWhDZVZFUjBMQ2kvNE9Rcml5cUtyS1MzZmZ4THZUeHFNcUN1OHUrcFhiLy9rSkZ5NWwrVHMwUWZCSWVsWXVjNVp1SWpURXdNRHVyUms5c0F0dG10Um42WWI5bUdUUVFvMURXa0pCaGtHblkvYmpVNWh3VFI4S2lvdDUrT052bWJseWc3L0RFb1J5Y2VPZ3JuejUwaFRxMUlwa3hlWUQzUHpFUnhUSVVPNGFoWmhRRUtGVEZHWStlZy8zREwyYXRLd2NidjNuRE5idVArYnZzQVNoUW5SbzBaRFZIejlPdzdqYXJOcDZtREdQZjBCK29iejZ2YWFnK2pzQTRjcWdLQXJ2UG5Bbjl3eTlta3U1ZWR6dzR2dGlRRUpBY09oa0V0ZmMveGJuVWpJWTFxYzlpOTk1eUdIMmJxRjZJeVlVSkR3eGRoZ1BqeDVDVG40Qk43LzZNZHRrcmpjaGdEaDJKcG5COS8ySDh5bVhHTnFuQXgvLzdXNS9oeVI0aVpoUUVOQ3JkVFArTldVY0prMWo0bHV6V0xmL3FMOURFb1JLNTJSaUttT2UrSkM4Z2lMK2RQTUE3aDB6d044aENWNGdKaFRnUkllSE1lK1orOUNwS2g4cy9wV0ZXL2I0T3lSQnFESjJIajdEbjEvL0dvRDNuaHJ2OEE0am9Yb2lKaFRndkRaNUxLMGIxbWZYaWJNOE5lc0hmNGNqQ0ZYT1Y4dTI4TDhWMjRpT0NHUEczeWI0T3h6QkEySkNBVUtvUVUrYlJ2R282dVgvMGk3Tkd2SHc2Q0VVRmh1WitOWk1tZmhSQ0JvZWYvdDdNblB5R2RtL016ZjA3MlJMVnhTRjVnbDFpUXdQOVdOMGdqMTZmd2NnVkE0aGVoMUhaN3hNYmtFaFc0K2VZdFBoRS9SdDF3SkZVWmkxY2dNSHp5VDVPMFJCdUdJa3BXYnl5dWRMK005anQvT3Y2YmR5ZGRlVzlPM2NrajZkbWhNVEhVR1RVYytTbTEvbzd6QUY1RG1oZ0NKOTd0dkVSa2VXU2M4ckxHTDdzVk5zT25LU25YK2NZZkdXUGVRWHlYTVVRbUJoME9zWWQxMFBlclJyeXRWZFd0Q3JRek9uTFo3Q0lpUGhBeDVHay9rUnF3WFNFZ29nL3JpUXlsWFJrUkRWd0pKUW5BL0YrVVNFd3VET2JSbmN1UzM3VHAvbisvWGIvUnVvSUZRQnhVWVRVOGNNNFBwK0hlMVNEVUI0eVo4ZU9FOWlhcVlZVURWQzdna0ZFQ2VTTDFvVzlHRVEzUWpxdEliNExsRFAwaWV1YVJwUHo1cVA2RThJVko1K2J6NW1zL1hlWjN1Z0s5QUdhQXhZZWduT3AyVDRKempCS1dKQ0FjU0pDNm1XQlZPcHZ1NDhpem10M0hXSTVUc1BYT0dvQk9IS3NmZllPV1l1dE02RldQbythQkVBNTFJdVhkR1lCUGVJQ1FVUXA1UFRMQXZHb3N1SnhnTElUYUhZYU9LSm1kLzdKekJCdUlLODlOa1M4Z3FLZ0V3Z3h5Nm54SVNTMC8wUmx1QUNNYUVBNGx4NlNRM1BiRGZvSU9zY0FGLzl0cGtEWitRMTNVTGdjejdsRW0vTS9xVms3U3hnN1grMjlCQ2NPSi9xajdBRUY0Z0pCUkNKYVNVbVpDb3hvY0pzS013a0t5K2Z2Mzc1ay84Q0U0UXJ6THR6VjVHU25nWGtBZFo3UUphVzBQR3pLZjRLUzNDQ21GQUFjZDVxUXVZaTBEVElPZ3ZBMnd0WGN6RXoyNCtSQ2NLVkpUdXZrTDkrc0tCazdUeGdCZ29BK09QY1JYK0ZKVGhCVENpQVNNbk1wcWpZQ0dZVDVLV0NNWit6RnpQNDUvYy8renMwUWJqaXpGbXlpWU1ua3JDMGdKS0JZb3dtTTJjdXlEMmg2b1NZVUFDaGFScW5McFlJcktRVjlNSTNDeTNHSkFoQmhzbHM1b2wzcklOeExQZERMNlJseWZSVjFRd3hvUURqUkpLMXYxdGo1L0hUZkxsNmsxL2pFUVIvc256VEFWWnRQV1JibDJlRXFoOWlRZ0hHSHlYUENtbWF4cE16WmRac1FYajYzUjh3bXkwajVPUVpvZXFIbUZDQWNUTFpZa0pMdCsxampieThUaERZZmZRY3M1ZFllZ1RPcDhqOW9PcUdtRkNBY1M0MWc4TGlZcDZRZHdjSmdvMS96RmhFZm1FeEo4Nm4rVHNVb1JRNkVoSmU5SGNRUXVVUkd4VkJzY25FVjc5dTluY29nbEJ0eU1vdFFLOVhPWGd5aWFPbmsvMGRqbUNIdk1xaEJxQm9vYWlFbzFQQ1ViUVFWTUpSQ1VVaEJCVURDZ1lVUlFlYVN2M1lDSXFOSmpLeUN3RXpHaVkwaWpGalJLTUlNd1dZS1VCVENqRnBCWmpKUTFQa3ZTcEN6Y1FYYlVSSGhoSlR5OERacEJ4RUc5VUhNYUZxaFlLcVJhSlhvdEZwMGVpVkdIUmFOQXE2eXlXVXlqbVMvVXphR21aTVpHTWtFNU9TaFlsc1RPUndlYm9UUWZBM29vMUFSZDRuNUdkVUxSS0RVZ2U5VmhlRFVnY0Z2ZTM4Vm16L2xLeFhrc2lzKzlKc3gxRlJxWTFlcTIwN3RvWUpvNUpCc1paS01SbVlGWmx4UWJpeWlEYUNBMmtKWFhFVTlNUmkwT3BoME9MUktXR1hjOXlJeXBQSVhPVjdlbmRRNlh5SFdxRGRzcGtpaXBWa2lyUmtqTW9sTE5PZ0NFSmxJdG9JUnNTRXJoQTZhaEdpTlNTRUJGUU1nR3RoK1NJeWIydUE3Z1RucmRpc3kyYk5TSkZ5Z1NMT1kxSXl2UXRBRUZ3ZzJnaHV4SVNxRWsxUENBMEkxWnFpVjZKc3lWWnhWRVJvNWUxK2NDWTRYNFZtbjJZaWp3THRETVZxRWhwMnI1QVFCSGVJTm9RU3hJU3FBSlZ3UXJRbWhOSFkwbytOZTNGZEtaRlpLYS9ZM0tWcG1DamtQSVdjd2F6a1ZTeEFJV0FSYllnMlNpTW1WSW1vUkJDbU5TZUV4clo3cHFYRlZONmFuamZpS2wzR1U1OTM2VEsrTEx2OEJJcElvb0NUbUJYN3Qxb0t3WXhvUTdUaENqR2hTa0RSd2dqVFdoS3FlQzh3VDBMenR1KzdvdjNlRmE3bHVSWGNCUXFVWTVqSjl5NUlJZUFRYllnMlBDRW1WQkUwSFdHMElJem1LQ1V6SUhrck1HK0Y1MnpkVTdyTGNDdEJiRDUvb2xHZ25hWlFQU245NHNHRWFFTzA0U1h5bkZBNU1WQ2ZjSzA5S21Fb1N2bUVWZDZicitYdDk3WnU1MDFYaExOdHk3TWRta0lZelFuVkVzampNTVhLaFhMc1JLaEppRGE4UkxRQlNFdklaeFF0bEFnNll0RHFPUldOTzBHVnArL2JIemRmeTlQbjdXMWVNZW5rS1FmUUZPbUdDRFJFRzZLTjhpQW01QU1HclFFUmRFVFI5R1VFVkI2QmxmZEdiR1ZSM3VHbnZncXU5TEtHa1h6bE1FVktZdVY4RWNIdmlEWThmNG8ybkNQZGNkNmc2WWlnSXlGYVE4dkpycFFWVW5VUVd1bjhjblVSWEFFVTlFUm9uVEZRbjF3T2dCSzgvZUUxSHRGR3BSS00yaEFUOG9DcVJSS3BkVWRIcEZ0eGVSS2FPMUU1eTNOVnRqVHV4R2VmNTB4MDd2cXl2Y2x6VnNhWC9uR0RWcDlhU2kxeXRkMllsQ3p2TmhLcURhSU4xM21pRGUrUjdqZzNHTFI0SXJRdUtLZzJzWGdqSkY5cWZKN1NuSzFYdE91aHZGME56dExjZFMxNHMyenBndERJNHdERmF2QjBRZFIwUkJ1ZTAwUWIzaUV0SVJlRWFpMEoxMXE3RlpDN2RXZmJ1UHQwdGV4cnQ0TTNsSzZSMmE5WHRBYm56VGJXbXFLdExBcVJXbWNLdEVnS2xHTytIVWk0NG9nMlhKY3Z6ekhzQ1VadGlBbVZRU0hjM0pGUUd2a2tyTW9TV25scmVhN3lLcnRMb1Nxd0hpdE1hNEdxUlpDbjdrTm1JcTZPaURaRUc1V1BtSkE5bWtxRTFvVVE0cjBXbGlkUmVTczBYN3NkdkVtMzVua2pscW9VbFMvN0R0SGlVY3g2Y3BWZG9BU1cyR28wb28wcVFiUWhKblFaVFNWUzY0NkJPSzlGNVVwUTNnck5rN2c4MWZUY0NjeFp1ZkowSlpTMzVtZmZyVkM2aThGVGVZTldseWp0S25MWUFZckorNE1LVllOb3crVzJvbzJLSXlZRWdFb2t2b3VzdkVMenBvYm5xYWJucmNoS2IrTk9MTDRJcjZJNEU1OTltbDZMSVlwZTVHamJBNnJXVi9NUWJYaVQ3MjBaYndnMmJZZ0pvUkJoN3VJZ3Nxb1NtcnVhbi8ybnUyVm42ejU5MjFKQ2NTV2N5aEJsUmRGck1VVFN3OUw5RUdEOTREVUQwWVpvbytvSmVoTUsxenFVNmVjRzU0SlMxYko1OXV1dWxyMFYySlVRV21WVFhzRzUyczUrSkJKWXVoOGl0TTdrS1h2TEg2UlFMa1FiRlVPMDRSMUJiVUtoV25OQ3RjWnVhM1BlaXF3eWhlYUx5THdWbmJzYW52MTZSV3B4N3JZdDNjWGdxUy9jUGo5RWE0Q1ovSUFkb2xvZEVXMlVYUmR0VkExQmEwSjZyVDdoV2x1M05UeDNJdk1rTkZmQzgrWFRWWnF6ZFU5WXk1ZXVUVjJKWWFhdThFWnNZQ2tUcHJYQXBPVUc5RU43MVFYUmh1TzZQd2dtYlFTbENhbEVFS2wxdHEwN0UxaEZSZWF0ME55SnlwZGFYMFZ4VjFNcmJ3M1FteHFldDZPREFDTG9RTGFXalZuSjlqMFl3U3RFRzJVUmJWUXR3V2RDbW81SXVxT2dkeW91YjBUbXE5RHM4NXd0dS9zc3ZleHMzUmRLaThaKzNicGMrdFBWdHVCZUtONEsxQnV4V1FycWlOUzZrYzFtVUl4ZWJDRDRoR2hEdE9FSGdzNkV3bW1MVG90eUt6RHdUV1R1Uk9TTjZOeDl1bHUyeDFWNmVVYjMrSUw5dm54OTVzRlpldWt1a2RMb3RBZ2l0STQxL21ac2RVUzBJZHJ3QjBGbFFucXRMcUZhRTZmQ3N1S0xtTHl0L1htN2JGMjMvM1MzN0M3TlBxOGlvdkswdlR0eGVSS1Z1M1JuRHc5YUNkRWFVS3lsQk8yYktLc0MwWWJ2aURZcWg2QXhJUVVERVhaOTNiWjBGN1UrWDBSV1dVTHpSWER1MHB5VmNmZEV1S2Y4cXNEcmJnYTc4dmFFYXgwd2tvNm1GRlZ1WUVHSWFNTjFtbWlqNmdrYUV3clQycUFTNnBPd25OWEVLaXEwMGdKeWxXWi9UR2ZMenRiZDRhMXd2Q2xYV1NMMDFMM2dEbFV6RUs1MUlFL1pVL0ZBZ2h6UmhtakRud1NGQ2VtMFdnN1BQRlNtd0R5SnpGc1JPdnQwbGVaczNWbWFweHFjTDRMeHRxeXZ6enpZeCttcjRFSzBlSXEwdWhpVk5OODJGR3lJTmk3bml6YjhReENZa0VLNDFzbHpLUmNucnE4aTh5Yk4vbmdWRlp5ck5QdjAwdUlxbldaTkwwLy90amNDOUxaN29UemRIdUZhQjdLVkRZQWZIK3Fvc1lnMlJCditKK0JOeUtBMVJFOTB1UVJUV1NKekpTcFBBbk1uT0ZmcnpuQjN3bnBiaS9PbFpsamVaeDY4MlU5cGRGb0VvVnBUQ3BYVHZ1MWNFRzBnMnFnT0JMWUphYXJ0RFpBVitiUGk3Q1QzVldUT1JPUk5tcXZqZTB0cG9kaXZXNWZkaWFraW8zbnMwMHJIWGg0QmxpWlVhMEVoNXdpVXFlMnZDS0lOaDdLaURmOFIwQ1lVU21OVXd0eVdjU1lvVjJWS2wvZEdaTDRLelZtK2ZSek9scjJsS21wMjd2QTBSTlhUc2V5M2RSZVBTZ2hodEtTQW1qdC8xcFZHdEZIMmU0ZzIvRVBnbXBDbUVxcTE5TG9tQnhXckRYcWI3MnJabGNBcVUyaSs0a29FdnRUUUtsS2JjMVk3ZEVVb1RTalFUbFRyR2wrMVFiUlJZVVFibFVmQW1sQUlEVkVKY1Z1bXZNSXFMVkpmUkdpLzdpclAzV2ZwNWRMZnh4NVBUNFM3RXBLcmZmdmFIVkU2anNxNE9MaXNHV3A2UXBWbUZIS2k0Z2NKY0VRYm9vM3FSSUNha0VJWXZ0WDBYTzdKVFhsZmE0SE90ckZQc3k2Nyt5eTk3R3k5ZEhwVlBGaFhrZUdtVnJ5NU1KVEczVEZDdFNZVUtxZW82Uy81cWxwRUcvYnBvZzMvRTVBbXBOZmlVTFZ3S0ljNDNJblIxKzE4VGJNdWUvTnBINU1uU3RmVWZLbmwrVUpGbi9TdXlMWUFLcUVZdEFZVUt6VnpTdnNyZ1dpamJCblJobjhKU0JNS3BZbGJBVmp4VlhRVkVWbGxDODJYazlLK2ZGVk9OMkxkdjYreCtiSnZLNjZPRWFvMXJwWkNxeTZJTnNvaTJ2QXZBV2RDS3VFWXREaThxZW01dzVVZ1hKVnp0NjIzNHJNL2hqdnh1WXZGSG5laVVoVEhvYWZXejhyQWx3Y0FmWTNaVTFrOU1haGFKR1lsMS91QWd3VFJ4bVZFRzlXSGdETWhnOWF3VW1wNnBYRlhXL08wUC9EdEZjajI2YVhUN0QrZHhWYzZyVHhQV2p1anZMVTRWemRlWFluYjB6RzhxdkhSbEh3TytSWm9FQ0RhY0V3VGJWUVBBczZFUW1ub01xKzhOYjN5L0pYZW43UDkycWQ1V25iMldYci9ycjZMTDhLeUwrL3R5QjV2WS9FV2IydDhyc29acUZmdGhGWWRFRzJVelJOdCtKK0FNaUZWaTBiVklxR0N0VDF2OExTdE4wTDBkdDI2Ykw5dlo4dnVZblUzSk5WYk1mb3l5c2RWdVlxTzh2RlUyOU0wVUxVd2RNUmlVakk4SHl4SUVHMjRqbFcwNFY4Q3lvUU1XbjIzWXZGR1RPV3B6Zm02dmJOeXp1THpKRFJmYWxiZWlzblROdDUyUFhqenBIZEZ0M2RYMnd6UkdwSmZqWVRtYjBRYjd1TVNiZmlQZ0RLaEVPSWQxajJKbzdJRlZGNlJ1Uk5YYVZFNUU1eXZsRWQwOWxUbUtCOWZCT25Mc3hRR3BTNzVGUXN0b0JCdGVJZG80OHFqK2p1QXlrTFJ3dEFSNVZJMDNvaktrMENjbGJmL2RMY3ZUOGZ3ZEh4M2Y2cnEvcStxTGdyZS9LN3VmaU5mZjNOdmptWDdUYlJ3VkNLY0h6VElxSW5hcUZNN2l2dHVIVTZ0cUhDUHgzZlVna0tQOXEwOGFxTk4wd1NHOU81YWJtMUVoSVhTcTJNcnAzbXV2cWRlcnpLOGYxZXZmcU85aTE3bGtVbkRna0liQWRNUzBsUEhveUJjNWJrVFUra3l6aTdTenNwNHV3OVhGM3o3OWRMSGNmYnBEa1dwL0tHbVZqemRnQzA5MU5YYmZUamJqNnN5cm1Jd2FQRVVLaWVkYnhoRVZKWTJ1clJ0UlBjT1RTM3JDaWo0ZHI0cUN1dzllcHFqcHh5ZlZYR21oK3Y2ZG1YaWpkZlN0VzF6bm41ckZpYXp5YXRqamVqZmkwZnZIc2NybjM3TmxuMEhYWDYzWWYxNk1tWklmMzdmdWJkYzJ2amJ0TnZwMTdVOWYzNzVRNDZmU1hKYXB2VCs3aDQ5aUljbWpLQnQ4NFo4OE0xeXQ5clFxU282MWZWL1RpQnBJMkJNeUVCZGgzVnZhZ1NlOG53cFU1RS9WM0Y1RWwzcFpXL3cxWkNxNmdFN2I0YVR1aXZqS3MraDI0RllDcWtlUXZNbmxhV053YjNiOHRnOXd5c1V5MGZ6bG5Qc2RDS0tBbjI2dEhZNHJyMnhuVWxLNGN5Rmk3UnVrc0NJQVQxSlRzdXdsWUhMNVpMVE1raEtUYlBGdTNiSGJpYmRPSXo3eG8xaTU2RWpHRTN1Siswc3JTVnZ0ZkhGVHl1NXVtdDdIcnB6TkUrOCtibFgzMzNoYjFzWjBxY1RVOFplUTFSNEtQK2F1Uml6V2FOMTAzalNNM05KemNnQmdrOGJBV1JDZFFEUDRuS0Zwd3V0cCsyZEhjdVRxRjF0NHk3TjJhYzN1S3NWMmFlN2Uwak9tdTVwbEk5OUdYZnhlQ3Jucm93cmNkbHZvNk9XK3lDQ2hNcldSdnNibm5QWXp0cmxlK2VvZmp4K3owajZUM2pSNmZtLzlYK3ZPN1NlM3YzclZLL2lmMkx5TFM3emZsaTVsaThXTHJmRldHdzA4dVBxMytuYXRpVzFvaUxJeU1wMis1MnNzWlEreHdiMzdFcGNiRzNBY1ZpMkZVMkRwTlFNQ29xS0dEOWlrRU42NlhKemwvNE9RSFp1UGcrLzlqbnZQRHVGMjBiMDQzUmlLbk9YYnVTN2R4N2xpNS9XOHQ2YzVRNnh1U09RdEJFUUpxUVNqa3FvenhkbFgxbzdudks5TVNsUFJsTlJFM0pYSTZvTVhKbVJNN3cxS0dmbDNOMWs5Y1pJcldtcUZvS3FSV0JXOGx3SEUrQlV0amJjNVJ2ME9zTERRbnpTeG9xTnUvbGh4UVpLZCs5Wld6MWwwcmljL3Q2ekQ5bmlTYWhYaCs3dDI2QmdNYUlkaDQ3U3IydEhBSDdac01YbDhWMmxqeDdjbDg2dFc3ai9vWUJHOWV2U3IydDd0MldzSmdTUVgxREVZMi9NNXNFN1I3RG90KzJYdFV6Wjg5ajZuUnZIeDlLdGZWTzZ0MjhLS0x6NHdTS244ZGRVYlFTRUNlbTA2REpwbmd6RVZWbDNKNnMzTmNhSy9ybUt4NTBabFY2MlQvTmtSSzVhUHI1Y3ROenQyeG5lQ01mVmZsd1pvS3QwUFhVcHd2OUM4eGVWcWcyNzlJYjFZZ2dQTTFndWFDVXRvVG94a1FBMGIxU3Z6RGw4SnVsaXlRNGRqNU9SbWNPUlUrZkxwUTM3R05zMGE4eUQ0MjkyK2h1czJMVEY2VzlnLzFtYXY3My9tVU1MNkhJTFIwSFROSWMwaTE1VWRLcEtZWkhSU1o1bFB5RUdQWVZGUmdvS2kvalBGNHVkbnZ0aG9RWTZ0R3dFd09naDNSazMvQ3JpWXFOTDR0Qll2K09ZUy8zVVZHMEVoZ25aTlMwOUNja1hmS2tOZXJ0dlQ3VkVUK0t6THR0L2xsNnVEQ3F6eTgzZE5wNE15VnJHMisxS0MwNVBMWXJjaHhuUVZKVTIvdlBNSGZUbzJNeHAzby92UDE0bXJkOWR6NVZKZS9lcnhSdzdmWG1RZ3EvYStQekhwUnc5Y3c1RmdmVzc5ckorMTE1YitjYng5WGozNmVuc09YcWMydEdSM0h6TlFJZGpkMmhoaVgzeVRTTXNDZHJsajYrV3JNQnNMbnN5VHJ0MU5FMGExT08xejc0bEw3L1FJYmIvbXphZVJ2WGplT0dEcjBsT3UxVG1mTzNhdGhtdlAzWTNiODFlektwTisreml0SFNWRHU3ZGdiN2QydEMyV1FOME90VVd6TEoxZTlsNThEUTc5cDltMW10VEtTd3lPdXczRUxRUlVDYmt5aXhjNFlzb1BSbU9OelU1YjJJcGp3bDUybTlGbjN0d3QyOWZ0eSs5alRjM1VhMTV2cHFVcG9GS3BPY2dBNWpLMUFaMjU5dkVaejZ4bGJHMmhDYmVOSUNucG82bTEyM083eGxaZDZFb2NGWG5Wb1NIaGRDdFhYTzZ0Vzl1MmJXQ3c2ZWlsRTByL2RtNVZYT09uRHBkU2ljS0Q5dzJCclBaek9jL0xhSldaQVMzWEhlTjArODV6a242M0dVcjBVcWRVRlBIM3NBdDF3MWd3KzRERkJjWGx6bm5mdG13Z3hjZXVJc1pmMytJZjN6NERYdU9uSExZL21KR0ptbVhjbmgxK2wxMGJkdU05NzVleHB0UFRhWi85N1lBMUswZHhjNkRKMW0rZmc5N0RwL2xpOWZ2WituYTNiei8xVXBiaXlva1JFOUJZYkhULzZ1YXJJMkFNQ0U5MGVWcWlUaExkN1dOcC8xNWUweGYvNXpGN0t5RzZDeE9ieS9rRmUxK0srL2dBbmN4T2R2T1Y1TlNGTkJwMVVOby9xSzZhbU5BOXc3Y1BxSy9kNEY1NE1kZjF6cG9ZT3kxQStuU3VoVWYvbTgrRnpNc013UGMvb3hqUzJ6S1RUY3llbEIvYm4zcWNycjlvQUxyL2xSRjVjRTd4aks4MzFWczJMMmZmMy94UDh5YXVjejMybkh3R05QZm1NSHIwNmZ3MWxOLzR1MDVDMWoyK3c3Yi9pNmtYdUxQTDgvZ2xZZnZZdnpJL21UbTVMRjA3UTUrWHJlTFY2YmZ3VStydC9IK1Y4dWR4bUFseEtDam9LZzQ0TFJSNDAxSXdZQkthTmwwRjJMeXBweW5QR2RpOWJiMVV4RUQ4cVpWVlBwWTNnNDU5ZFdJdkJsR2FsL09rMGljcGJ2TGMxZkRzMGZGZ0VJSVdyWG9lTGl5VkxVMkd0U3J6YXBaejViSjIvSEQ2N2JsS2M5OWFMdm5VeElVaWdML25idUVENzVkNHJURlpQMTdhc3B0RE8vWGsxRVBQZWRXQi9acFhkdTI0dTRicm1menZ2Mzh2bnUzV3cyRDVaaXV0QkVWRWM3VDkweWdXOXRXck55OG5YM0hUakJ1NkVDK1c3RzJUTms3Umx4RHUrYU4rYi8zditTNWFYZnd6TlJiYVJBWHk4d2ZWOW5LRkJRVzhldzdYM0hYcUVGODk4dEc4dktMMFRSNFpmb2RUZ2NtMk1lcGFSQWVHdUxRRWdvVWJkUjRFMUlKYzFqM3RTYm5ERS9tNGF5OE4vdnp0ZGJveVpqc2oxMlJsb3dWYjI1eWxzNTNWOFphcnJ4OTF0N3V4OU0rVkMwU2t4SjhKbFFWMnJCdVk4OXJNeGF5L2NBSmgvTzBWWk40L3ZYa0JLKzBNYXhmTjY0ZjBKT1A1aTNtWEhLcTB6TGVhS04xazhZOE8yVWlPcDJPUzluWnZQSElnMnc3ZUpBZlZxMTJjbURuMzhWS3M0WU5lTzVQazZrWEc4UGNuMWN4NzVkZmVYVENiUXpxMllYVlczZVJkaW5MZG82RmhZWXdidGdBTW5OeU9aMlV3dVAvL3BSL1BqcUZ5V091NCt5Rk5KWnYyR1hicjhsazVxdEZhMTFXRGwzRkV4NW1vRlowT0prNVpTZmNxZW5hQ0NnVDhrVmczZ3JTMTMzWXAvdlNFdktVYjE5enMvK3U1VEVoYjF0Rzd2YnJyaVZVMFphT0x6VThkL3V3cnVzSXgwVDFtYkR4U2xIcDJpaGRydVF6T1MyVFUrY3ZPcHlya2VFaHp2ZE4yWE82WGZQRzlPN1VocnlDUXNkenZtU2J1SmphanR1VWZKcE1Kckp5YzFBVTZOeTZKWCtiT3Bta2k2bTBhSlJBWVZFUnU0NGM0ZlpoUThuT3kyWEZwczFPWTNmMlBUVU5MbDdLSU8xU0psOHNYTWJHUGZ0UkZQaCs1VzljYzFVM3BvMGJ4UnV6NXRtMnZmMzZRY1RXaXVMOXVRc0JqWnk4QXA1NSt3dHV1MzRncXpmdkxsUHBHdFNySTV0Mkg2R28yT1JSdDdlTjZFMzl1clZwMzZJaHFxSnc3TlFGcjFzNjl0K3ZPbXVqeHB1UW9sbTZHN3k5Q0ZkbFMwbFZGV3pEYkp5VTl5UjZYd3pJV2F2STFiNUxuNXdWNlhxejM2K3IvUEswZEp6aGkwRzUydDV5QTdiNnpKTjFKYWxPMm5CMzdyZHIwWWlVOUV1a1oyWTdMZmZscTJXNy9BRCtPSGVlWjk3OUVJQ21EZXB6TVNPRDEyZk41ck1YbmdNRnZsdXhraWJ4OVJuYXV6ZHJ0bStuMkdnM3NzeEY1YzJxallMQ1F2N3Z3MDhjdEpLVW1zYWlOUnNZTjNRd20vY2VZczMyUFRSUGFNQWRJNjVoNTZIamJOaDF3TGJQL01KQzVpeGFUZWxCZGxFUm9menpzUW5zUEhTU2gxK2Q2UkNQTTYwMmJWaVhlOGNOeG1nMDhkdVdRL3k2K1pCRDNJR2dqUnB2UWpvbDNObmJpcjNHMHdXODlMcXJ0R3Y3ZE9hWnFUZno1aGNMV2J0OXY4dnlwYmV6NXV0MU9rSkQ5T1FYRnBZcDI3OWJGL0lLOHRsNzdIZ1pjK3JUcVJOSHo1emhVcmJ6SjhQdGoxVTdLaHFkcXVOaWhtVUlhV2lJZ2VGOSszRDhiQ0lIL2pqcDFlL2d5MzBiVjNtZWFtZk85bEhlRVg2S1lubUhTakJ5cGJRUlg3YzJMUm83UGh2VXNGNnMyMzFjYmpHRjBhRmxFemJ1UGxRbXo4cS9aOCs3UENMTzJrSlNJRGZmMGpXbGlqSzUzQUFBSUFCSlJFRlVxckJ4eno0Mjd0bExUcjdsdVJmTDVob2ZmdmNkR2pnYWtKTTQ3TTh2ZC9kUjUvNjhpbDRkMnpGOXdqaHlDd3E0Zjl5TkZCWVY4L1pYODkzK1R0Wjk5ZXpRQ2xWVjJYUGtsTlBmcG5UYU8xLyt3cnR6Vm1BMG10RTBlT0hCbTlIcFZGNTQ5eWRiK1pxdWpScHZRb29XVXJhZkFPOE54T2srZlNnTFVEc3FnaWVuak9GU2RoNmI5aHh4YTFhdThwNjZaenoxWW1QNHg4ZXpLQ2k2M0MyaDA2a003TkdWN20zYjhQeEhuM0RtUXBJdEw2RmVQUjRhUDU0dmx5emgxMjNiWEFkWXd0UXhOOUd0YlZzZStmZC91SlJ0bWFkcTNOQWhuTDJRd2dzZmZlWnlPL3VUdkVXamVENzUrNk04Kzg0c2Rodzg3cENuMDZtRUdneUVsUHpWaW93Z3BsWWtzZEZSeE5TS3hHZzA4ODJTRFE3ZnU3ejNoSHd4TWdYblhVT0JUbFZvdzFuZS8vM1orVU9pempkMjNQN2FQbDNSNjNUMDZkeVcrTG94WE15NFZHYVQzM2Z1OWRoTGtKMlg2L1I3RkJSNWQ3L0RWWXVvTk1WR0k2OTkvaFZ2UHY0WFh2enpQUmlOSnA3LzRBdFNNektkN3FQMC9nZjB0TXl1c0g2SDkyODNOWnN2ajhicjFxNkpiV1p4KzMzWFpHM1VmQk55OGlQNjBuM2dhVnRQclJsVlZYbGwrcDNVcVIxRm5kcFJySjc1a3N0OXoveHhPZjlidnRicDhSYXUyY0FyRDAzbCtXbVRlT21UMlJoTnhwSVR4OHk3Mzh6amhXbFRHZFN6TzNOL1RySnRNN2huVDNZY091U1ZBZlh0M0prK25UdXpjdk5tV3o5NnNiR1lSV3QvWitLb2tWemR0Uk1iOXh4dytUMDlEVkJZOGVrckdQUTZoenhOMDhqS3plZGllaFlwNlZta3BHVVNIaHBDWGtGUm1lMjliUlY1d3RtMnFsTGpUL055VWRuYUtHMW82Wms1M1BIRWZ6bWZrbTU3ZU5QNkZ4NW1vSGxDSEdjdXBMbzhya0d2NDQ2UmcwaThtRTVZcUlFWEhwakFYOStkYWVzTjhHU0U3a3lwWEYvUHpiYldjMHBWVlhxMGE0TmVWM0t1SzlDbFRRc09uampqOUVIUzB0c082TkdlbFBSTWpwU2FTYncwUGNZOTU3UkYxcVJoSFhZZVBPM0wxM0tJcHpwcXcvOFJWQkFWZzhjeTNwNll2cHpBMXJLUFR4NU43ODZ0bWIzZ054SlQwc3AwR1JqME91Ni9iU1JSRVdHY1NreTJiVnRhTUVkT25lSGZzNy9saFdtVHVYUGtkU3hldTRIWkwvK2Z3ekU3dG16Qm1NR0RLTTNWWFMrL28yVGk4ODlqTXBzZDh1TmlZcGgyeXkya1hyckV0OHVYTzV5TXk5WnZaSGpmUHR4LzY4MGNPbm1hakt3Y2gyMUxEMUJ3OVJzWjlEcCsvbjBIUDZ6Y1JIWnVQdG01QmVUa0ZtQTBPVTV4VWlvMGwzaHJSTjZVVTJyK2FWNHVxbG9iUnBPSkl5ZVR5cHpMaWdLRlJjVWNQWjFVVWxGenZzOEpvNitoVWYyNi9Hdlc5NlJkeXVMMVI2ZnczbC8vd29mekZySHYyQW1IL1hsak5CVXlXTHQ5T0R1ZndrSU5ET3JSbmJIWERpS2hYaHluazVKNVk5WmNSZy9xeDkyamh6SnlZRzkrV3IyQjVSdDJjaWs3MSttK2UzWm9TV3l0S0g1YXZjWGhPRWFUaWJpWXN0TXJsYVp0OHdaRVI0Wng4TGg3QS9QMFhSektWQU50K0QrQ0NsSzZ0dWRMbDV2SGZYdlk5dUVKSTdsOXhOWE1YdkFibi8yd3NveFFWQlgrZXQ5dFJFZUc4OG4zeTlpODkzQVpRZHFMYXNmQkk3ejU1YmZzUG5LTUltTXh6NzczRVhxOVNsNStQbnFEampjZm5jNXJNMmVTbnBWRi9kaFlucDB5aFNmZmVRZUErblhxa0pLZVhzYUFRZzBHbnBnNGtmRFFVTjc4NnFzeXRVeWp5Y2hIMzgvbnhRZnU0NjlUSi9IM2p6NTMraXpDNEo1ZDBiQ01WQUxvMXE0RnRTSWpNSnJNdG50Z3lXbVhPSFk2MGNGMG5IVVZlRHNFMjlzeW5vNmhhSHFuM1ZLQlRsVnBZLy9pMTkwWDhJSkJ2VHB5ejVpaDdEdDJpbFdiZHdNYUwzendKYy9jTzU1L1BYWWZTYW5wR0VwYUcxUEdqQ3c1cjdVU3ZTam9kVG9NZWgwR2c1N1ZXN2R5S3RIMWhmbXVFU1BLcExWcjFzeGwzdkd6NTlpeS93QUd2WjVPclZyU3IzTm4rblh0UWtSWUtHbVhNdm5raDBYOHNtRXJScE9aWFllUGMxWEg5a3k1K1hydUczY0Q5NDRkd2U3RGY3QjEzMUYySHpuSmliTVgwRFRML1p6ckIvUUFZUDNPeTRNTE5BMk9uRXhreE1CdUZCWVpTVTdMdEoyNzlwK2hCZ09qaDNSSDB6UldiU3JiWTFHVHRSRUFKbFE1WDhHWEdxR3FxangxNzQzY1BxSWZQNjdhd3FmZnIzUXE4UHZHWGMrSS9qMzVhc212Zkw5aXZWTURLbzExT0tpcXdxQWUzZWpjcGlXdmZEYUx3aUtMZVNTbnA5dWVBZ2RJdkhpUk5rMmI4c1RkZC9QRm9rVWtYcnhveTlQcGREdzJZUUl0RWhMNGV0a3lqcHc2NVhCczY4bDQ4TVJKdmw3MkM1TkczOERmNzcrWFZ6K2JRMjUrZ1VOY3owNjkwMkY5d3FockFjc0RlRllUY25VeWUydEVucllyUHpyUFJRS1FxdExHNjU4c2RxZzgyWCtXVHJkZmZuenlUYmJsaVRkZVMyWk9IcTk5OWo4MFRVTlZZZWVoNDB6OXgxdU02TitMUHAzYjBhUkJQWEx6QzdoeGNIOE1laDJLRThHWXpXYSsvV1c1Vy8yT3VlWWFuL0orMjc2ZGxvMGFjY09BL29TR2hLQnBHb2RPbm1MNXhxMnMzNzBmbzlIa2NGNXVPM0NZcmZ1UDBMTkRHMFlQN2t2dlRtM3AxYkVOQVB1T25lTFJOejVEcDBLM3RzM0pMeWhpNTBISFZ0NXJuL3pJY3crTVk4eDF2UzUzOHpuaFFtb21MMzZ3Z0lQSEV3TktHelhmaEJUVmJybTgrL0N0M0lzUDNjWU5nN3FUbVozSHVHRjlHVGVzcjl2dEp0MTRIWk51dk00aGJjRnZHL2xzL2hLbng3QWU1L3RWdjNKVnAvYThjTjlVWHY3TStjQ0JoTGc0bnIzbkhyWWVPTURhblR0dDZRYTluc2NtVEtCN3UzYXMycktGcGV2WHUvdytBQXZYL0U1TWRDMXVHanlBdDU1NGlIOS8rUzEvbkwxY3V4ejk4SE9ZelhCdDcrNDhjKzk0L3ZxdVpXQ0N0OTFyem81ZGxVWmt2NTNpNzZxZW42aHNiYVJtNUhEa1pCSnpsMndxTTd1QnM5ZklsMDRiTmJnbmFaY3NvempmLzJZUlJxT0ppK21aRHBXei9JSkNGdjYya2NWck41YlpuMDZub0ZNVkZGVXBTZFBRU3FiUXNZOXorOEdEbkV0SnNhM2Y5VnpaeVZNOTBTUytBZTJiTjJmYndVTnMzTE9QbFBSTHR0YTlNelJOWS91Qm8yemJmNVNvaUhENmRtbFByNDV0K1hMaGFxeXpiay82Mnp0MGJOVzB6RWk5UDg0bU0vWC9QaTdUYmUxcTNmNy9KaEMwVWVOTkNNMTZBNllzVmRWMy9PSGM1ZXc4ZUpMV1RlTzU0NGIrdkRscklhWGZmZkxFUFRlemJmOHgxdTg2aUtwZ3kwZUI2Uk1jUnhNOU9YazhRNjdxYmxzZjk2UkZOSGtGK2J6MTFUZkVSRWU1SEdLYWtwSEIvMWF1Wk5XV0xWZ25YWXlKanVhSnUrK21UZE9tck4rOW0xbUxGam5kMWg1RmdkbUxscEtYWDhBZEk0YnlueWNlWk9GdkcvaHV4Vy9rNUYxdUZWM2RyUVA4ZjN0bkhoMUhkZWY3VDdWMlM3YThTTjczSFMvWTJBWWJZd2lydDREQmg5MFFDSmxoQ01za2tMems1UVdHeVFJdlowam1rV0VtaENVa1FGZ2NBZ0VIekdhTXdZRHQyTWo3dm0rU0xVdVdMV3ZwUmQxVjc0OTJ0N3FyYTIyMTFGTHI5em1uVGxYZCs3dExWZGUzZjdkdTNib0ZEQnZRbHdOSEt6bFpXeGU5b1B1WDltVGFoSkZvYW54WGdxYUYzNTZLaEsvYnNvOVFrczI0Wkxyell2K01PeFVwMXNhYkg2M2pyWS9YSmQyVi9jK1AvaTdxbUxidk8yTDV2TWdvUDAzVENLa2FpaGJ2NFBUODV5dXZPTXZVZ3NQSGovUHZ6ejVuNkhqcy92enJHcndzVzcyQmoxZHRpR3VrTlFXRGJOaXhQOEUrVlhjMUhWVWJIZDRKcGVNa1ZwNnNaY21uNi9qaHQ2OEdpRDVvakcwQi91RE9hOWw3dUlKM1AvdEhRb3RRNzRTV3JTbGp4LzVEVERsbkZOTW5oai9FOWRadmpQdmRuL3JSaitMMi8vekxYd0x3blFVTGdIQlhRbyt1WFJrMWVEQWZyMW5EaSsrK2kzNUdZQ3YrOHZGeTloK3Q0SUZicm1maDViUFljL2dvWDZ6ZkFuQzJoUmQyUW5kZE41dFpVeWJ3dzE4L1QwQU5mMEo1OXN6em1EM3pQTnN5Wmk1NmxGREEyS20yRHVrWFdqcG9EMzh3UW5zbi9kZEloM2RDbWNEbTNmdllzbWNmUlYzeW8wN29lMDg4R1haZW5HM3RtYlQ2OURUNmZHaWF4cFN4WTJuMCtYanQ4Y2RkMWVYenNvMzg5dFUzdVA5WFR6Sit4SEMrM0xBbEduZmxqQ2xSaC9iUzM1ZHgxM1d6dWZ1R3VmenU5YVVBdkwxOE5YLzdaRTM0am9kdzYrdTFKeDdpelkvWDhOZVBWa2RibFUzQmtLczZDWUtRdVhSNEp4VHVFMDcvdzdWVVUzNml5ckNmM1NrcnZ2NmFmaVVsdlByQkI5R3dDOGFQWitTZ1Fieis0WWRSSjBITWV0SGMyZmlid3Uvd25HbG80S3VOelE0b0p6dWJHNjY4bUZXYnRuUForWlBZZCtRWXI3ejNLWGN1dUpKVkczY0M0ZmRHRGgrclN1aS9ycTFyNEZCRlluamJrZVNEcXc1T3BtcERTQ1hwMTBhSGQwSW81djlvWm04OW00VW55NnBYamJ2T2JwMy9EVzZkYno0eVI0LytTRFFOL3ZxRXMrR3dMeXhad2lmL2lQK004YkhxYXQ3N292bjc5cU1HRGFLdW9ZRjN6NGJwSDN6ZVBuOHVnYVpnTkM2V0JaZGVTSEhYUXBhdEx1T3k4eWNCOEpjUFY1S1htOHVoaXZCRFlKOC9ZUEhnMXRGaDJKSk0vcHFtcG4wWWFscElvemFjNXUrMHZHVFRwUUw5dGVYMFduYWFyck5ybzhNN29kaVRtT3lGbWF3UUl1Z0hKdWhmV0ZWMGNmcG5RbmJsL0hYWmNsWnYzb3haRi85L1BwVDRPV1VqQnZYdFMzbk1FTzVZSjVTVG5ZMmlLUGdEaVk2a1ozRTNicHQvSlordDIwUk5iZk1jZFUzQkVIOTQ2eVA2bC9ZQ01IMUp6NGhraFp4VS9oWi94cGxNZTlCR3FzdUFabHY5U0RFOXQ4eVp3OUQrL1hucTlkZHA5UGtTRFd6SzB0KzF1N21MYjRsajZXemE2UGhPaU5ROFgyaUoyUFFERSt5R3JaWnQzNDNYNzJQV2VSTXAyN0VMdjhIOFZ1Rnl3Z1dkcnErbnZLcDVxdnhrS08zUmczNGxKYXpkdGkyYWZ5eDVPZUVYRzcyK3hMbzBlbjM0QWdGZVdicWMvTnpjaFBRRCs1WUFVSEdpeHJCc296czhKNlN1aFJoS2Uyc3ZIYVJiRzNaM1EvMUtlakJqMHRpRTk0bytMOXVNcW9ZNGY4Sm93NGxMbzQwNkR4d29yK0Q0eWVxRXNnYjA3czAzWjgzaTYrM2JrM0pBemZtVXhuY2pueDNwcWFvYVJ5dXJVUlNGQWFVbDBlN3QrT0hVR29lUFZTZmthVmFXbFoxZHVtUnBEOXJJQUNjVUFKb245SE1yQk11OFc5aWxZQlN1YVZCNThsUjRHUGUzYnFCcysyNys3d3V2SnRndHZQd2JiTmk1QzRDN0YxN0wzUXRkVEJKcHdPd1pNd0JZdTNWcnRCNnhTNWVDOEd5NitsbThOUTI4L2dBL2Zlb0ZLaytlWWtpL1BnbDVuek5zRUtxbWNhQzgwclllTGVtU1NGYklHbTA1RXEvOWtBNXQ1R1JuOC9TajM2Rm5jUkhmZWVScEdydyswekpHRE9ySHZ5NjZodklUSjFGVmpkeWNiUHIwNnM2MmZRZFJGUGp4dDI5SlRLamoyYmZlNFZoMS9QeDBlVGs1ZlAvV1c4bk95bUxHeEluTW1EalJOaDlvZnA4b29nbVA0dUczLzh1NGw2RXBHR1RoUTQrU241dkRzNDhhMjZpcXlwVjNQMko1M1JZVzVQSENZL2RSVisvbG5wLzlJV0grdVlpZEhSMVpHeDNmQ1NsTjlqYXQwS1ZnOU9PNlNkdTdaM2Z5Y25NNFVsblZuTi9aUE9kY09KMXZmWE1PKzQ0ZUJlQ05aY3RadldtejZTZzV1KzY0a1lNR01XL21USFllUE1qKzhuTERDN2E0S1B5OStRYXZ6N0FyWXYvUjQ2YmRFZFBQSGNPZVF4VTBlQk1kbU5XK0ZhbHNFV3BLK29XV0R0S2hqUWZ2bU0vRVVZTzU2K0ducVcvMFJkOVJzVXA3LytPL284SHJZOHpRQWZ6UFQrK1AzbTBBL09MWmwxbTNiV2RDajBMM2JvWDg2V2NQUnovbkVLbGpWcGFIZTIrOGtiNjl3bDNFUzcvODBuU0NYMFZSV0RSM0xsUEdqcVZzeDQ1b0hucWVmR1V4SzlkdmpsNy9WODA0bjN0dXVDYk81dkhuWDJObDJkYW96YnhaNS9QZzdlWU54MGc1RFY0L0QvLzJkVjc2MWYzODZEdlg4Tmd6YjV1ZktGM2FWTmkxQjIxMGVDZWthb0dFMjhsVTlrL3IrNkZqaVF3MTdscFlRSDJqMTlEV0xQMmtNY01CMkhYd2FEUXM2K3lVSGZmY3NJQjNWMzdGNXQzN0FEaGRWOC9SRTFVSlFuVENpSUVEK2RFZGR4QlNWZjY0WkVuQ0hWQmttVHhtTkFBVlZZbWZWN2E2bUVjTTZzZVlvUU40N3MyUDR1emRQSlJ0aWJNeXlrK1BxZ1hUM3VXUUR0cGFHNVBHRE9hbXVUTjRmZWxYN0R4UUVmY2lxcUUya3FzR0FJTjZoKy9JVDlmVngrU3RjUGZDaFp3L2JoeS9mdmxscHA1ekR2Tm16dVJvWlNXZmxaWEZwZStTbjg5M3I3K2VLV1BIc21uUEhwNWF2RGhSRnc3cWFYZXRHbDNiK3JBOWg0NnorUDNWM0g3TkxENzRZaE5mYjkxdmFwdUoydWp3VGtoVEVqOENCODZjaVZWM2hCUGJ5SFRzdjNyb3RyUHpRV2x4NldLZFJleTZxRXNCYzJaT3BiN1J5NGFkZTZMbGpSOCtGSUNQVnEzbGhiZVhSdE1VRnhVeG9IZHBPSDBrTHh0SGxKZWJ5elVYWDh5MWwxNktxcW84K2RwckhENWVpYWJCcGRPbTBydEhUK3E5WGdLQklIMUxlakgvb2hsVVZKMWt6K0h5QkRFYW5adEkzRDh0bkUyZ0tjZ0hYNVNaM2ltWjRVU2dibXhOMCtMc216S1pSbHRyNC81RjRXdmh4WGMrTjYrVFNYcXozejRTUHVXY1VZd2VNcEF6RFkxa1ozbTQrdUtaTkhoOTdEMVNEa0JPZGc0UExycVphZVBPNGZtMzMySGo3dDFzM3J1WG9pNWR1T2Y2NnhuYXZ6K3ZmL2doL3FZbXBvMGJ4MTNYWEVQUDRtSStYck9HbDk5N2oyQklUYWhIWlAyRDIyL2hCN2ZIZHcwMkJZTng5WDM0N2tVOGZIZDgzZFdZNlJMc3RQSFNPNTl6MDl3WlBIRGJiTDc5ZjU3cFZOcm84RTVJeFpmUzFwMVZuRjVBeTFadFlkS1lJY3lkTlptcDQ0WTdMck1wR09SZ1JTWFAvblVwUG44VEhrOTRVdFNRcXJKbXkzYWVlVE4rbXAyYloxL0J6Yk92Y0p4L241NDllZXorK3lrcUtPQklaU1cvZStPdkhDaXZpQjVEYWZjZVhIL0ZaWEZwRHBRZjQ4bFgzb2dUVHV4eEcxM1lWODZZelBSengvRDYreXVwcWExUFNOZWNnWEYrK2pEVDVDMXMvWm45R1djNmJhbU5ZUU43TTNYOGNENythak0xdGZYUmJqZ3dkMmFSK0FHOVMvRDYvZlRwRmY0YXEwYmlvSzF1aFlYY012Y0tzczdlWGxWVVZmT2JsMS9ESHdpZ0tEQmk0QUFtanhuTmMzOTdKOXI5cG1rcVR5MWVUT1hKa3l6NHhqZVlObTRjSjJ0ckdUMTRNRlduVHZIRVN5K3hmdWV1aElhVi92ait0T1I5eXJidmlnNCttRGxwQWpmUHVZejgzTnlvL2UvZmVJK0N2RHdPSDZ2aVFIa2xsMHlkd0owTHJyQjFIcEc0MDNVTmZMSjZLL012bWN5WW9mM1pzYjhpenM2TVROQkdSamdoY05lM0RjNjczS3p5VUZXVlgvL3g3L3ptVDMrM0hSVm5GYWRwRUFxcC9QSzVQNU9WcGFDcVdyUXViMzZ5Z3JWYmQ3RHY2RkhUTzZ1YloxL0YvcVBOejNxT242emh6VStXNHcvNCtieHNBeUZWalJQWEc4dVc4KzdLcjhqTnljR2plUEQ2QTV5cGJ6VHRxb3M3OXJQSHJhb2FHM2NlWVBQdUE3eTBaSG5DK1lrc3FxcWluczBrbVRzbE55MUNvL1FBSWEweDdWME82YUF0dFhIRmpBa0FyRmk3M2JUeFpwYlAwNC9jWjFrblRZTVY2emJ5MmRjYnljcnk0RkZBMVUxY3VuMy9RUjc0ajk5UVUzc21yb3p1UmQybzkzcXByYStuVjNFeHZZckRueUxadUhzMzlZMCtQSXFINE5tR2w5NFpoVFNOMVp1M3N2dlFFWTVVVmtYRDEyYnRKQmhTK2ZsOWQ3THp3RkZlK3ZzeU51emN4Mk1QM0VsaFFUNlAvUGVmS2R1Mmw2S0MrQytneHVadGRGMS92bTQ3OHkrWnpPVXp4c1U1SWF2elloZG1sUjdhaHpZeXdBazFlM0luM1F4bXRtYjJkbmtZeGVrdkJETkI2bTJDb1JEQlVMejlLMHVYeFluTnFONkxQMHI4bE1RSFg2MktLeTkycmFyYTJXZFlYbHZIb3c4L1dGN0o3SHNlaWU0LytCOS9JS1Q3Y0Ywc00yOTdKRHBrMVFnM1luS2JSd1JWOGRJWmFVdHRuSGZPRUFBMjdUeGttWC9jNzNSMmU4Ry8vaUk4TUdIWUFKNSsrUDZ3emRsMEpkMkxHZGluTktHTFcxSENKblhlUnVvYXd1K25WWjg2UTVlQ1BNWU9IY0k1dzRaeTN0alJET3ZmSDRDOVI0N3dsNCtYVVZ0ZnoxVXpwblBGK2VkejFmVHArQU1COWh3K3d1SGpsWlJYVlZOeitneVZOVFVjT2xZWm5uRms2VEkwd2tPMUk5ZFpvQ25JbXMwN3VIbjJwV3pkZTRndjFvY0hKRHo5bDZYY2QvTTNlZlM3dC9MRFg3L0FleXZYTWFodktjZXFUdUVQQkUydjZVajRwbDJIQVpnMGRraENuSkc5NlhtMXNXOXYyc2dBSnhSL0V0MDRFck1Xb2xVZWJ2SnhrdFpwbWNsaTVJVDAyOG0wcXByVFdWZlNTbmh1eXJRVHNGVllTS3RQZTJzdkhiU2xOb1lOS01YckMxQjVzdGJSc3lWOW5tYS8rd08zV3IrYThOYnl6M2xsNlVmY2UrTkN4bzhZUnIrU1hpaUtRbE13eUs1RGgzbjV2ZmVwT1hPR0FiMUxXYnR0QjNVTkRYeTlmU2RkQ3d1Wk9uWXNrMGFQWXN6UUlVd1lPU0thNTlOdnZNMkptdFA4ejAvc1h3Sy9aZTZsM0RMMzBvVHdQLzd5KzlIdGUzL3hlN2J1UFdKNDNMRlUxWnloMFJkZ1NQK1NUcVdORHUrRU5KcFFDWkNsKzRxa1dXdk9TUXZQTHM3SXFWajlGeWZyV0dMNzFjMklISlBWc1JuZDJjUnVtemtscTBWZmpwczdLcU5qY05PUzB4K1RWWmhLRUUxSi84UFhkTkNXMnVqUnZZaWEwL1Z4djRHZE5oS0NEYTdYZjMvNlphNjZjQW9lajhMano3OGF2UXNhMktlRTN6LzhBdzVXaEY4ZDJIM29DSVVGK1N4Zlc4YmVJMGZZZGZBd1RjRWdpZ0kzWEhrNU4xNTVCVXUvK0NxYWQyMWRBNSt1SzJQNTJ2Q291UjdkdWpLd1R4OUtpb3RadmpZOHlPYmFCMythb0kyaC9mc3gvK0xwekowNWpmOStmUW41dWJsOCs3clpMSDcvYzk1WnNab3o5Zkc5Qy9ydkF0bHBvN2F1a1o3ZGl4TGlETTlmaG1pand6c2hnQkJuOEdnbHJvUUZMZXVlY0pMT3FFeTNtRGtpdTJNekNuZHpWNVNzUXpJcTI4ckdqY0RzSEpsUm1JckZnSWxPUUZ0cEl5YzdLMkYyZENmYWdPYUJDYjE3OWtpb2g2YkJsajBIdU9PYXE4akp6bzUrVjJ2bXBBbUVRaUhXN3dpUExsMjI1bXMyN3RyTGVXTkgwYWRuTC9yMDdCVXRlK0xJNFFSRElhWlBTSHhwTlZLV0x4RGdpL1dib3Z2ZHUzYWxkNDhlOUMzcFNmL1NFb2IyNzh1WW9ZUG8zcldJVGJ2Mzg2UC85enhiOXg1QzArQlFSUlgvZlAxY2JydjZNbmJzTzhMdVF4VWNxNnFodHI0Um56OUlSVlVOdXc0a1B1TXh1cGFEd1JBNVdaNkU4MkNYcmlOckl5T2NVSkE2Y2loeDNNS3ppck1Ub2xHY1Vid1JyZVdvbkRqSjJHMDNUc2l1WExjT3lpcmVyWkNzNGlKaElScXREeUxEYVN0dGVIMEJDdkp5a21vY1BmT28rY0FFZ0MvWGIrTzdOMTdOUlpNbnNHTGRSckt6c3Bnejh3SldiZHJHbWZyR2FIbkRCL1RudnBzV211Wno3NDNtY1JWVkoxbFoxdXlFNWx4NEFiZk91d0pWVmFtb3JtSHY0WEplZmY5VDFtM2RSZVhKMDNISHRHN2JidFp1M2Mzb0lRT1pQbkVNNXd3ZnhDVlR4MVBTb3h1S292QzlYLzNCc1RhNkZPVFI0RTJjdnpHVHRaRVJUaWpFbWVpMlVldkxURHlST0NkLzRFNkU1YVR2Mnd3bjNYckprS3dUaWsyVGpJTXlTMnRsNCtRWTdOTHB3Mkt2amM1SVcybWpzcnFXb1FOS3lNN0tJcVFtemxsbmxFOWViZzRBOCsvOU9ZMCtQMk9IRGVDWlIrTm5UTkNBNnRObldMMTVCN2ZPdTV5VlpWdVllOUVGbFBZbzVySG5QNCtyeCtyTjI3bjJ3Wi9HbGRlenVCdC9lUFRITFBuc1MxNSs3MFBEWTNqcWYzK2ZRRk13N3RwNWEvbEsxbXpad1gvOStBRUc5aTVoWU84U0xwMDJLUzc5N0h0K2lrZng4T0d6anhtZkpPQ0doNTdnZVBYcGhIQWpiZVRtWk5PenVKQTloeW9UYk16SUJHMWtoaE5TNmpCNkZ3WGNqZktKWU5VSGJoWnZsRTh5R0hXL3VYazJaRlVmSXljVVdlc3ZYQ2QzT1c3dmdtTHJZV1hqNUc3SkxJMmVKb3duVmUwc3RKVTJkaDA0eHZCQnZSazV1RS8wSlc2anZHTXB6QS9QVitqenh6c0FqWmozaE02R3YvejNUL2pkd3cvd3dDM1hjc25VaVh6dzFUcjJIVGxtcTQyYnJyb01SVkZZc1c2RFlZTU1vR3VYTGh5b2lKK1d5dWR2WXQrUjhISDg4ZTBQV0xObFp6UnU1cVR4M0hYZDdMRDkyVHgrLzVmM1diTjVWelNQbVpQSGN1L044emhlZmRxeE5rWVA3WXVpS096Y1g5R3B0SkgrYjd1bUFKVkdWSXkvWmVQa3g3U0tzL3F4M2Q0ZDZHMVM4VWNmdTZocS9KTHEvTTJPdys3OHVqMlhibjZyU0x4Um1Fb1RxdEkrK3IzVFJWdHBZL1hHdlFCY2NPNEl4OW9ZM0srRTJ2cEdncUZRM0I4Nk5HOUgwdTQvZXB5M2xuM0JuSXVtVWUvMThmeWI3OXRlcjVkTk80KzVGMDFuK1QvS09GaFJhYWdOUmZGUVhGUkliVjJEYVoxUDF0WngrRmhWZERsWmV5YXViZ0FuVDUvaDhMRXFEbFdFbDVPbjZ6RERyTDRYVEJ3WmR5NDdpell5d2drQk5HbGhyMjczUjJkRU1nN0V6czdObjdpUm5kNjVtRGtkcHc3RWFSNW05WEZTYjd2ejdQWjhPdm5Oekg1cmFEL2REZW1tTGJTeGJOVTJ2TDRBY3krZVpHa1h1MHdjUFlTRDVTY002NlJQTTJib0lDNjdZRExCWUlqU0hzWGNzZUFxY3JKekRLOXJSZkZ3MCt6TCtmNXRON0RuY0RuUHZ2V2U2WFU2b0hjcEhvK0hxbE9KZHl5UnlVT010SkZRVDRONkd4MnoxYm1jTSt0Y0dyeCtWdnhqUjZmU1JrWjB4d0VFbFdyeTZCdmRqLzBCbkhZdm1QMm9xWDUzeHloL3AzL2Nac094bmFTMVd4c0pSNytmcWtWZk43YzJabkd4TkhISzNVbktVTnBDRy9XTlB0NzhlQjNmV25BUlU4WU5ZLzMyQTVaMUd0eXZoTEhEQnZEQzM1WlQxS1VBZnlCQWFZL3diQVkrZnhQNWVlSG5SVVZkOHZtWEcrWngvVlVYc2UvSU1SNTY0bGtXemIrVWhaZGZ4RVdUeDdQNHc4OVlzWFlqdmtBQWowZmh3blBIY2ZzM3IyUkkvejU4dlgwM3YzNXhjZlFiV2VPR0Q2RzBSM2NhdkY0YS9RRzY1T2R4eTl6TEFkaTRjMStjMDRsZC8vaXVtL2p4WFRjWkhrZkU1dC91dVlWL3V5ZngweE5POVhEQnhCR01IdHFYRjkvK0ltNDIrczZnalF4eVFxZlExT1NIV0lQN1p6MnhEc0V1bjFRN0x6Y095YkRsbGlJblpGYWVVWXZSVFI1RytWZ2RtMUY0azJML2ZhUE9RRnRwNDVuRm56TC9ra2s4ZE9jODd2eko3MUUxelZRYjUwOFlpYXBxZlBqbEJ1NjVhUTdYWFg0QkFEc1BIT1ZvWlEwakJvVm55WjV4N2xndW1UYUJOei8ra2hlWGZFSXdGT1RKUDcvRDVqMEh1ZS9tcS9uZW91c1kwTHVFVlp1Mjg1UHYzRXhwajJLcVQ5Znk1Q3R2c1d4MVdWeTlSd3dhd0QwM1hCMVhmMVZWZVhQWlNqYnMzSmR3VEpIMTgyOTl3T3BOTzZOaEYwNDZoN3V1dXhKTkE1WHdYSkRQdlBFaC85aThoOGlnaXBtVHgzTC9yZk1NejVkZUd4NlBod2Z2bUVmMXFUcWVlMk5GcDlPR3d0U3BLZjU3VEIvZHRGbGswU1g2UXB2VkhHNU80cE8xdFZyQVdaelJkdXhhdiswRXQwNG9kdHZJY1NSekI2UmZVdEdsYUJRZndzY1paYVc3RTVUQnRKVTJMcG95aXFjZnZaUC8rdk5Idkx6a0M4dDBzNmFNWWRYR1hYUXJLcUMwUnpkVVRUMzdnVHVWUHIySytmWjFWL0MzNWF2dytRTWNxNnBKMEVQWHdnTG16WnJHT3l0V29ha2FEeXhhd0xhOWgvaThiRE9oVU9JSXZjS0NmQWIxTFNVbk81dnNyUEI3VFVlT242QzJ2aUd0MnZpbjZ5L2x2a1ZYY2QvUFgrU3I5WHM2blRZeXlnbmxhNk1vWUZpTGhKVXFaNU9NSTRvTk45cU9ZQlRtQkwyNDlHRk9oV1lXbnNyRmlRQ3RiSHhhQlY3UFZuY25LSU5wUzIzTXUvaGN4bzhhd0hOdmZFcWp6eS9hc0ZnS0MvTDVsNXN1Wit1ZW8zeXdjck9qTkptbWpZeHlRbGxhTjdwcU0xTGUwbk9USHBJVG05VitaRHVDMmJZVlJ1S0szVFlUa2QyKzJXSm0xOUpSZTA1YmZQWEsxd1NWOWpFRXRUMGcyakJIdEpGZU11YVpFRUJJT1lPS2x5d0s0aTZtQ0xFWHBWRzhrWjBaWnVramFhM3lqOWpaMlVUeWlkZ2ExY3NzM0txdXNVSXdXeHNKUmg5bkpqQXJPeWM0eWQvTURzS3pSN2RNQkFiQUFBQUsxVWxFUVZRbmtiVUhSQnZPNmlyYWFIc3l5Z2tCK0xWeXVpZ2pEZU5pZnlpcmk5UHBCV0dGbVNpczdHTXZaamZkQ1ZiMlJtWGFDY3dvekd6ZktPK1dMbmJIYW1mWHBGUlpaOUpKRVczWWx5bmFhSHN5emdrMUtjZlJOR09oT1czdDZXMGo5a1l0TktldE83TXlra2xuSkN5ek1LTzArbTBuUW92ZFRrWHJ6NnArTFdudGFSb0VQRWNUTXhaRUc3b3dvN1Q2YmRGRzY1TnhUa2hWR21uU2FzaWxaMEtjbVVpTU1MSzF1cGpkaU5ncHNlSzI2blp3VTY2UmtPeldib1dtTDg5SzhGWnBqZExZMlFhcGJWY3Y0clVuUkJ2MmVicGRpelphVHNZNUlRQS9oOG5SRW9VR3JTTUlvekphSys4SVJnSjNZcS9mVDdYUWpNSlN0ZWpyYjlqU1U4cWRuWkJPaW1qRDNGNi9MOXBvR3pMU0NRVTkxYWlxbnl6eUV1TGNDTURKTGJ4VjJ0WVFtNzdGWjljQ2pOaVk3YWRTYUVZMlRvWFQwclFBbXRKRVFFbWNQRk5vUnJTUm1NWnNYN1RSTm1Ta0V3SVZuM0tBTHRwWVU0dGtSdm00Rlo1ZWJLMHB2a2orUnVGbTlySGJib1ZtdDUrTXNKd2VxOW5pVjQ0UWZvZGRNRWUwRVJ0dVpoKzdMZHBvWFRMVUNVR0FjZ3FVa1NnbWg1aUtDOTdKZzFjcmNUbHBxUm5abXFWemNreEdJb3ZkTmhPYWxmRDBkbVlDY3RPYWM5UEtBOUFJNHVPZy9Ra1FSQnNXK1ZodGl6WmFoNHgxUWlnaGZOb0JDclJSMW1ZcDZBZDMwNG96czNVanVwYmdSbWhtMjdGaGRrS3ppbk1qS2p2YmdGSU9TakIxSnlxVEVXMFlJdHBJRDVucmhBZy9oTTFqQ0Zua210ckUvcUJXN3hQWXRleFMxWjNnVkhESkNOUG80dFZ2VzRuS0tNeEtUR2JoWm1JM3FxOWRLdzlBSllpWGZkWkdRaHlpamNRMFp2dWlqZFlsbzUwUVNnZ2ZlK2lpalc5Wk5qRWlzbW9kbW9uTmJYZ2tiLzNRVTcyNDNJak5xY2pzMWxiYmRpTFRsOS9TMW1CazhYT3dYYmYwMmlXaURkTzZpamJhbHN4MlFrQkFxU0JQRzBxV1ZtaHBsMHhyemV3RlBhZjVwS0psNXlRUG8vcm9SV1FVNXFTMUY3dnROc3h1Y1pKR1ZYejRsWVBXSjBBd1JMUWgybWdQWkx3VEFvMUdaUWRkdFduV1ZnWVhyQlBCT0JHV21SanMwbHJWeWFqVjZmYXQ4Tmo5WkFTWDdMNlZzT3pxcjZkUjJ3bEsreHoxMC80UmJWaUZpVGJhaGs3Z2hDQ2sxQkRnR0xsYVAxZnBuRTQ3a3V4d1U2ZXRQU1BiWlA0WXpFUm10dTJrdGVkV2hGWUNjOXNhYkZLcUNTb25yQTlhc0VTMFlSd3YybWc3T29VVEF2Q3lpMnhLOEdnNXJ0TzJaQTRzUFU3RTVWU0Fib1ZxRldiWDZrdG0yMDVvc2VXNFhwUWdqV3gzZHZDQ0phSU42ekRSUnV2U2FaeVFwZ1JvMUxaUnhPVDRjQmZpYWUwcFI4eGFjRmJ2UURnVnJsV1lFOEdsV21obTRYYWlqT0JsRjVyaXN6NXd3UkdpRGZNdzBVYnIwMm1jRUVEUWM0S0FWa0d1MWo4YVp0V3ZiUFFESnpPYUo1bitiVGRZcFRjcjE2blFqTlptWVhhaWN4TnVWTi9JRXFDcTNjNkQxVkVSYlJpSGl6WmFuMDdsaEFBYTJVa1czY25TdWhqRzYxdFdia1ZsWk5OU0ljVmlscGViVnFqZXRpVkNjeW82cHlLTHJZZlJvdUpyVjU4bXppUkVHNktOZE5EcG5CQktrQVkyMGxXYkRscVd2WGtLSHFRYTVhRzNqeFYyS3QrQk1LcW4yYjZadUNMYmJzUm5GdWJFeG5SQnBVSFpoRVpUY2djdldDUGFNTjBYYmJRZW5jOEpBYXBTVHlQYktkUW1BdTVhYm1aaHlmYUpXNGttbGEzRTJEeU45dDIyK1BScko2TFM3enNWV1FTdnNwdVFVcHY4d1F1MmlEWVM5MFViclV1bmRFSUFUY294dkZvaEJkcHdSeU44V3Z2QnF4MlJzdlYxVGNWYjRmcjl0aEthZnQ5TVlKb1duZ1U0b0J4MmRyQkNpeEJ0bU8rTE5sSlBwM1ZDQUg3UFhySzBMdVJxZlFGN01ibHA0YldrcFJhYlZwK1AwWDR5K1p2dEp5czRJL0dZYlRzVldXUzdTYW5HcSt4d2Y2QkMwb2cyRXZkRkc2MURwM1pDQUkzS1ZoUXRoeHl0RjJEOTNrT3k0bW1KNkZxRFZBb3RtVzI3c05qd0lLZHBZR1B5Qnlza2pXaER0TkVXWk5HLy84L1NYWW4wb3RGRUpkbEtUenhhZnV1V1pOTXlzMm81dXNuSFRSbG0rM2FDYTRub25JYUZsRHJxbGE4N3hOUWptWWxvdzJoZnRKRmF4QWtCS0JvQmpwTk5UenlFeFdZMm4xVXFjQ0tVWkVYcE5vMWRTeTkyMjB4Z1JuRjJRdFB2SjRxc25qcldnUkp5ZjZCQzZoQnRPTm9XYlNTUE9LRUlpa2FBWTJSUmpJZndleEpPaEJWcjQxYUlSaTByTzF0OW1OTzBkaUxUNzFzSnltenRSSHhPaEJma05QVks1b2lzd3lQYUVHMjBJdUtFWWxFMG1wUktQRm9SV1ZoUGJ4OGhtVmFYVTV6bWJXWG5OTTVNZEtrUW1wdjlKazdTNEZtZkVkME1HWVZvSTJGZnRKRWFPdjNBaEVSVUdqMGJVZFhSNUd0RDIyejRxYVlsdm9oblptTVc1N1k4czMyalZtaHJDaTJ5N1ZlTzRsVTZ6c1NMblEvUmhtZ2o5WWdUTXNIbjJZMnFOVkNnalVPaCtlcE85ZEJUb3pTeFlmcjRaTW93S3ROc3Z5V0NTMlpiMDBCRHc2ZnN4cThjYXRtQkNXMkNhRU8wa1VyRUNWa1FVTW9KVVVjaGs1TWVIV1FtRER2QjJJa3RRa3VtcTllSE8rMTIwSWUxUkhRcWZocVZMUVNWR21jSElyUUxSQnZHYTMyWWFNTWVoYWxUMitDR3VvT2o1VkNvVFNTSGt1aUZyU2lZYmx1RldhMnR0bzMyOVJpMUdxMUl0dFdYVExlRDBYWlFPVVVEbTlDVWdIVkZoZmFMYU1QeFdyUmhqTndKT1VGcG9rRlpUeDZEeVZkSG9XQS91V002c0JPV25YMWJDVTBqaEUvWmoxODU0SzdDUXZ0RHRPRjRMZG93UnB5UUMvd2NKcUJVVWNoRXNyWHV0dloyM1FwR2RrNjZHbExkNzYwUFMwWndUdU9DbktGUjJZcXExTGZzSUlSMmhXakRmQzNhc0VhNjQ1SWtWeHRBQWFOUXROeWt1aGRpMDhTRzY3ZWQ3THZGcXBXbjM5ZHZ1Mm41eGFiUmxDQmViUzhCVDhlZGFGRndobWpEK1ZxMElYZENTUk5ReWdsb0p5aFFScEhIQU5EY1gvMU9XNE5HNlNENUZ3RHR3cFB0YmpCY294RlFqdUZWZG5lSy9tMUJ0Q0hhY0lmY0NhVUFEMTBvMEVhVFErL29nTlZrSHJnbTgrQTFsU09BOVB0NjBSaUZtUXNNbXJScXZNcnVUdGU5SURRajJoQnQyQ0ZPS0lWazBaVjhiU1E1bERvV1hETGJacmdkQWFTM2FXbmZOelFMektmczY3QWYyUkpTajJoRHRHR0dPS0ZXd0tNVmtjOHdjdW1EZ2dkSWJTdXZ0UisrNnZjZHRmcFFDV2duOEhzT0V1Sk15eW9vWkN5aURkR0dIbkZDclloQ0RubmFZSExwVHhZRnplRXBlQWNpV2JFbEs3TFk3ZGl3RUQ0Q0hNUFBvVTdkcnkyNFE3UWhSQkFuMUVaazA1TThiU0RabE9BNU94NGtGUy9pdGJUZjJ5ak9WbWdFYWVJa2Zzb0pLdFhPS2lBSUpvZzJPamZpaE5vY0R6bVVrS3YxUGZ1Tmx0eG9UQ3JmQ0k5ZzEvZnRWR1FxVFFTcEljQnhtcFFxSUxObThoWGFBNktOem9nNG9UU1RwUldUUTIreTZVRTJYZVBlT0UvMU94QjZMRVdHU29nekJEbE5nQk9FbE5PcExWd1FiQkJ0ZEE3a1BhRTBFMUpxQ1JFWkthT1FwWFVqUitsQkZ0M0lvZ2lQMWlYNkFEZlpkeWVNaUJlVmhrb0RJZW9KS1hVRU9VMlEwNFRIOHdoQ2VoQnRkQTdFQ2JVck5KM3dBQVU4RkVRL0p1YlI4dkdRaTBJZUN0bDRsR3dVc2tIem9DZ0tuQlVscUdpYUJvcUtSaEJWQzZFUlJNT1BTZ0FWTDZyU1NJaDZWQnJUY2JDQzRBTFJScVlpVHFnREVCYUZseUJWNWtaR3JVREZKbDRRT2ppaWpZNlB4OTVFRUFSQkVGb0hjVUtDSUFoQzJoQW5KQWlDSUtRTmNVS0NJQWhDMmhBbkpBaUNJS1FOY1VLQ0lBaEMyaEFuSkFpQ0lLUU5jVUtDSUFoQzJoQW5KQWlDSUtRTmNVS0NJQWhDMmhBbkpBaUNJS1FOY1VLQ0lBaEMyaEFuSkFpQ0lLUU5jVUtDSUFoQzJoQW5KQWlDSUtRTmNVS0NJQWhDMmhBbkpBaUNJS1FOY1VLQ0lBaEMyaEFuSkFpQ0lLUU5jVUtDSUFoQzJoQW5KQWlDSUtRTmNVS0NJQWhDMmhBbkpBaUNJS1FOY1VLQ0lBaEMyaEFuSkFpQ0lLUU5jVUtDSUFoQzJoQW5KQWlDSUtRTmNVS0NJQWhDMmhBbkpBaUNJS1FOY1VLQ0lBaEMyaEFuSkFpQ0lLU04vdy9QZS9uQ2NOWno1Z0FBQUFCSlJVNUVya0pnZ2c9PSIsCgkiVGhlbWUiIDogIiIsCgkiVHlwZSIgOiAiZmxvdyIsCgkiVmVyc2lvbiIgOiAiIgp9Cg=="/>
    </extobj>
  </extobjs>
</s:customData>
</file>

<file path=customXml/itemProps1.xml><?xml version="1.0" encoding="utf-8"?>
<ds:datastoreItem xmlns:ds="http://schemas.openxmlformats.org/officeDocument/2006/customXml" ds:itemID="{A0054503-F0DA-4539-AE6B-C94BD5175A88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976</Words>
  <Application>Microsoft Office PowerPoint</Application>
  <PresentationFormat>宽屏</PresentationFormat>
  <Paragraphs>134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等线</vt:lpstr>
      <vt:lpstr>等线 Light</vt:lpstr>
      <vt:lpstr>方正清刻本悦宋简体</vt:lpstr>
      <vt:lpstr>方正颜宋体</vt:lpstr>
      <vt:lpstr>思源黑体</vt:lpstr>
      <vt:lpstr>宋体</vt:lpstr>
      <vt:lpstr>微软雅黑</vt:lpstr>
      <vt:lpstr>Arial</vt:lpstr>
      <vt:lpstr>Calibri</vt:lpstr>
      <vt:lpstr>Helvetica</vt:lpstr>
      <vt:lpstr>Times New Roman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吴志伟</dc:creator>
  <cp:lastModifiedBy>欣颜 楚</cp:lastModifiedBy>
  <cp:revision>136</cp:revision>
  <dcterms:created xsi:type="dcterms:W3CDTF">2020-11-09T06:17:00Z</dcterms:created>
  <dcterms:modified xsi:type="dcterms:W3CDTF">2023-05-27T00:45:11Z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D2593E1D41474E25AE2CDA58F2A15910</vt:lpwstr>
  </property>
</Properties>
</file>