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79" r:id="rId5"/>
    <p:sldId id="283" r:id="rId6"/>
    <p:sldId id="284" r:id="rId7"/>
    <p:sldId id="286" r:id="rId8"/>
    <p:sldId id="285" r:id="rId9"/>
    <p:sldId id="291" r:id="rId10"/>
    <p:sldId id="288" r:id="rId11"/>
    <p:sldId id="289" r:id="rId12"/>
    <p:sldId id="290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0345D-1FA7-BB6E-4126-2CA47A21321A}" v="72" dt="2025-01-10T15:58:30.280"/>
    <p1510:client id="{25839CB5-EC5B-7E59-43DA-81865C22CA37}" v="11" dt="2025-01-09T21:21:06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719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TwsS1mfMcs?feature=oembe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Zfe_gtoFZ4?feature=oembe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OUFHAl-y6s?feature=oembe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-_eaZnjGlU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751F-1783-1DC7-9182-CB35144AE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  <a:cs typeface="TH SarabunPSK" panose="020B0502040204020203" pitchFamily="34" charset="-34"/>
              </a:rPr>
              <a:t>Simulation of group </a:t>
            </a:r>
            <a:r>
              <a:rPr lang="en-US" dirty="0" err="1">
                <a:latin typeface="Trebuchet MS" panose="020B0603020202020204" pitchFamily="34" charset="0"/>
                <a:cs typeface="TH SarabunPSK" panose="020B0502040204020203" pitchFamily="34" charset="-34"/>
              </a:rPr>
              <a:t>behaviour</a:t>
            </a:r>
            <a:r>
              <a:rPr lang="en-US" dirty="0">
                <a:latin typeface="Trebuchet MS" panose="020B0603020202020204" pitchFamily="34" charset="0"/>
                <a:cs typeface="TH SarabunPSK" panose="020B0502040204020203" pitchFamily="34" charset="-34"/>
              </a:rPr>
              <a:t> during a protest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CDAE7-61E6-EF86-A634-571A28F4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9490010" cy="1084522"/>
          </a:xfrm>
        </p:spPr>
        <p:txBody>
          <a:bodyPr>
            <a:normAutofit/>
          </a:bodyPr>
          <a:lstStyle/>
          <a:p>
            <a:r>
              <a:rPr lang="en-US" b="0" cap="none" dirty="0">
                <a:latin typeface="Trebuchet MS" panose="020B0603020202020204" pitchFamily="34" charset="0"/>
              </a:rPr>
              <a:t>Authors: Nik </a:t>
            </a:r>
            <a:r>
              <a:rPr lang="en-US" b="0" cap="none" dirty="0" err="1">
                <a:latin typeface="Trebuchet MS" panose="020B0603020202020204" pitchFamily="34" charset="0"/>
              </a:rPr>
              <a:t>Čadež</a:t>
            </a:r>
            <a:r>
              <a:rPr lang="en-US" b="0" cap="none" dirty="0">
                <a:latin typeface="Trebuchet MS" panose="020B0603020202020204" pitchFamily="34" charset="0"/>
              </a:rPr>
              <a:t>, Pedro Macedo, </a:t>
            </a:r>
            <a:r>
              <a:rPr lang="en-US" b="0" cap="none" dirty="0" err="1">
                <a:latin typeface="Trebuchet MS" panose="020B0603020202020204" pitchFamily="34" charset="0"/>
              </a:rPr>
              <a:t>Primož</a:t>
            </a:r>
            <a:r>
              <a:rPr lang="en-US" b="0" cap="none" dirty="0">
                <a:latin typeface="Trebuchet MS" panose="020B0603020202020204" pitchFamily="34" charset="0"/>
              </a:rPr>
              <a:t> </a:t>
            </a:r>
            <a:r>
              <a:rPr lang="en-US" b="0" cap="none" dirty="0" err="1">
                <a:latin typeface="Trebuchet MS" panose="020B0603020202020204" pitchFamily="34" charset="0"/>
              </a:rPr>
              <a:t>Mihelak</a:t>
            </a:r>
            <a:r>
              <a:rPr lang="en-US" b="0" cap="none" dirty="0">
                <a:latin typeface="Trebuchet MS" panose="020B0603020202020204" pitchFamily="34" charset="0"/>
              </a:rPr>
              <a:t>, Luka Bajić</a:t>
            </a:r>
          </a:p>
          <a:p>
            <a:r>
              <a:rPr lang="en-US" b="0" cap="none" dirty="0">
                <a:latin typeface="Trebuchet MS" panose="020B0603020202020204" pitchFamily="34" charset="0"/>
              </a:rPr>
              <a:t>University of Ljubljana, Faculty of Computer and Information Science</a:t>
            </a:r>
          </a:p>
        </p:txBody>
      </p:sp>
    </p:spTree>
    <p:extLst>
      <p:ext uri="{BB962C8B-B14F-4D97-AF65-F5344CB8AC3E}">
        <p14:creationId xmlns:p14="http://schemas.microsoft.com/office/powerpoint/2010/main" val="2687867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8F1D7-EE7E-3455-733C-4E3087967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56C4F04-EF87-08BA-9024-875DAE4A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/>
          <a:lstStyle/>
          <a:p>
            <a:r>
              <a:rPr lang="en-US" dirty="0">
                <a:latin typeface="Trebuchet MS"/>
              </a:rPr>
              <a:t>Leader identification</a:t>
            </a:r>
          </a:p>
        </p:txBody>
      </p:sp>
      <p:pic>
        <p:nvPicPr>
          <p:cNvPr id="4" name="Online Media 3" title="Leader identification">
            <a:hlinkClick r:id="" action="ppaction://media"/>
            <a:extLst>
              <a:ext uri="{FF2B5EF4-FFF2-40B4-BE49-F238E27FC236}">
                <a16:creationId xmlns:a16="http://schemas.microsoft.com/office/drawing/2014/main" id="{EB1D517D-58AF-9C39-30E4-3BF2C6FC99A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22500" y="1919288"/>
            <a:ext cx="7299325" cy="4124325"/>
          </a:xfrm>
        </p:spPr>
      </p:pic>
    </p:spTree>
    <p:extLst>
      <p:ext uri="{BB962C8B-B14F-4D97-AF65-F5344CB8AC3E}">
        <p14:creationId xmlns:p14="http://schemas.microsoft.com/office/powerpoint/2010/main" val="213814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6E782-E566-B3E3-F301-D427CB311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C1E6-E6A6-ADAA-F14A-E3D9EA6E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/>
              </a:rPr>
              <a:t>Protest conclusion</a:t>
            </a:r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6" name="Online Media 5" title="Protest end">
            <a:hlinkClick r:id="" action="ppaction://media"/>
            <a:extLst>
              <a:ext uri="{FF2B5EF4-FFF2-40B4-BE49-F238E27FC236}">
                <a16:creationId xmlns:a16="http://schemas.microsoft.com/office/drawing/2014/main" id="{73271BDE-54BA-AD08-EF31-7589D2F41C4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22500" y="1919288"/>
            <a:ext cx="7299325" cy="4124325"/>
          </a:xfrm>
        </p:spPr>
      </p:pic>
    </p:spTree>
    <p:extLst>
      <p:ext uri="{BB962C8B-B14F-4D97-AF65-F5344CB8AC3E}">
        <p14:creationId xmlns:p14="http://schemas.microsoft.com/office/powerpoint/2010/main" val="150890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6E782-E566-B3E3-F301-D427CB311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C1E6-E6A6-ADAA-F14A-E3D9EA6E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/>
              </a:rPr>
              <a:t>Protest simulation</a:t>
            </a:r>
            <a:endParaRPr lang="en-US" dirty="0"/>
          </a:p>
        </p:txBody>
      </p:sp>
      <p:pic>
        <p:nvPicPr>
          <p:cNvPr id="7" name="Online Media 6" title="Collective Behavior Project - Protest simulation">
            <a:hlinkClick r:id="" action="ppaction://media"/>
            <a:extLst>
              <a:ext uri="{FF2B5EF4-FFF2-40B4-BE49-F238E27FC236}">
                <a16:creationId xmlns:a16="http://schemas.microsoft.com/office/drawing/2014/main" id="{5AB0EA92-3876-97AB-C667-1D3DA551DA0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22500" y="1919288"/>
            <a:ext cx="7299325" cy="4124325"/>
          </a:xfrm>
        </p:spPr>
      </p:pic>
    </p:spTree>
    <p:extLst>
      <p:ext uri="{BB962C8B-B14F-4D97-AF65-F5344CB8AC3E}">
        <p14:creationId xmlns:p14="http://schemas.microsoft.com/office/powerpoint/2010/main" val="2511721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7C58-0845-8D21-93CE-3A72E035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37ED5-5CC5-5376-C0A8-FC9F5A5B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Main goals were achieved</a:t>
            </a:r>
          </a:p>
          <a:p>
            <a:r>
              <a:rPr lang="en-US" dirty="0"/>
              <a:t>Unexpected </a:t>
            </a:r>
            <a:r>
              <a:rPr lang="en-US" dirty="0" err="1"/>
              <a:t>behaviours</a:t>
            </a:r>
            <a:r>
              <a:rPr lang="en-US" dirty="0"/>
              <a:t> emerged, but were successfully corrected</a:t>
            </a:r>
          </a:p>
          <a:p>
            <a:r>
              <a:rPr lang="en-US" dirty="0"/>
              <a:t>Future work:</a:t>
            </a:r>
          </a:p>
          <a:p>
            <a:pPr lvl="1"/>
            <a:r>
              <a:rPr lang="en-US" dirty="0"/>
              <a:t>Increase map accuracy (include parks, statues, etc.)</a:t>
            </a:r>
          </a:p>
          <a:p>
            <a:pPr lvl="1"/>
            <a:r>
              <a:rPr lang="en-US" dirty="0"/>
              <a:t>Train police agents to create optimal formations</a:t>
            </a:r>
          </a:p>
          <a:p>
            <a:pPr lvl="1"/>
            <a:r>
              <a:rPr lang="en-US" dirty="0"/>
              <a:t>Introduce uncertainty into vision</a:t>
            </a:r>
          </a:p>
          <a:p>
            <a:pPr lvl="1"/>
            <a:r>
              <a:rPr lang="en-US" dirty="0"/>
              <a:t>Using the GPU to speed up the simulation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04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556E-14F6-F617-A0C9-A6462616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40330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F2A8-4077-2D2B-6EAD-3722175B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4BD6-B75B-CA2A-FC2E-48803550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Ideas and motivation</a:t>
            </a:r>
          </a:p>
          <a:p>
            <a:r>
              <a:rPr lang="en-US" dirty="0"/>
              <a:t>Overview of related work</a:t>
            </a:r>
          </a:p>
          <a:p>
            <a:r>
              <a:rPr lang="en-US" dirty="0"/>
              <a:t>Methods and crucial implementation details</a:t>
            </a:r>
          </a:p>
          <a:p>
            <a:r>
              <a:rPr lang="en-US" dirty="0"/>
              <a:t>Experiments and observations</a:t>
            </a:r>
          </a:p>
          <a:p>
            <a:r>
              <a:rPr lang="en-US" dirty="0"/>
              <a:t>Conclusions, ideas for future work</a:t>
            </a:r>
          </a:p>
        </p:txBody>
      </p:sp>
    </p:spTree>
    <p:extLst>
      <p:ext uri="{BB962C8B-B14F-4D97-AF65-F5344CB8AC3E}">
        <p14:creationId xmlns:p14="http://schemas.microsoft.com/office/powerpoint/2010/main" val="407531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10C0-29CB-3520-D54D-1D303183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6C948-64A2-C229-885E-253A9D4E5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believable crowd </a:t>
            </a:r>
            <a:r>
              <a:rPr lang="en-US" dirty="0" err="1"/>
              <a:t>behaviour</a:t>
            </a:r>
            <a:r>
              <a:rPr lang="en-US" dirty="0"/>
              <a:t> with multiple subgroups</a:t>
            </a:r>
          </a:p>
          <a:p>
            <a:r>
              <a:rPr lang="en-US" dirty="0"/>
              <a:t>Simulate the emergence of a leader during a protest</a:t>
            </a:r>
          </a:p>
          <a:p>
            <a:r>
              <a:rPr lang="en-US" dirty="0"/>
              <a:t>Give user the option to place police agents as barricades anywhere on the map</a:t>
            </a:r>
          </a:p>
          <a:p>
            <a:endParaRPr lang="en-US" dirty="0"/>
          </a:p>
          <a:p>
            <a:r>
              <a:rPr lang="en-US" dirty="0"/>
              <a:t>Related work:</a:t>
            </a:r>
          </a:p>
          <a:p>
            <a:pPr lvl="1"/>
            <a:r>
              <a:rPr lang="en-US" dirty="0"/>
              <a:t>Lemos, et. al. – Agent Based modeling of protests and violent confrontation (2014)</a:t>
            </a:r>
          </a:p>
          <a:p>
            <a:pPr lvl="1"/>
            <a:r>
              <a:rPr lang="en-US" dirty="0" err="1"/>
              <a:t>Itatani</a:t>
            </a:r>
            <a:r>
              <a:rPr lang="en-US" dirty="0"/>
              <a:t>, </a:t>
            </a:r>
            <a:r>
              <a:rPr lang="en-US" dirty="0" err="1"/>
              <a:t>Pelechano</a:t>
            </a:r>
            <a:r>
              <a:rPr lang="en-US" dirty="0"/>
              <a:t> – Social Crowd Simulation (2024)</a:t>
            </a:r>
          </a:p>
          <a:p>
            <a:pPr lvl="1"/>
            <a:r>
              <a:rPr lang="en-US" dirty="0"/>
              <a:t>Clements, </a:t>
            </a:r>
            <a:r>
              <a:rPr lang="en-US" dirty="0" err="1"/>
              <a:t>Fadai</a:t>
            </a:r>
            <a:r>
              <a:rPr lang="en-US" dirty="0"/>
              <a:t> – Agent-based modelling of sports riots (2022)</a:t>
            </a:r>
          </a:p>
          <a:p>
            <a:pPr lvl="1"/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ff2"/>
            </a:endParaRPr>
          </a:p>
        </p:txBody>
      </p:sp>
    </p:spTree>
    <p:extLst>
      <p:ext uri="{BB962C8B-B14F-4D97-AF65-F5344CB8AC3E}">
        <p14:creationId xmlns:p14="http://schemas.microsoft.com/office/powerpoint/2010/main" val="372553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46CD6-F8AD-9C99-03F6-99AD94DF5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FD11-81BE-AA3E-6D80-210E4F46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Subgroups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D5876-2EC4-03D8-A09F-AEE706D7A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division:</a:t>
            </a:r>
          </a:p>
          <a:p>
            <a:pPr lvl="1"/>
            <a:r>
              <a:rPr lang="en-US" dirty="0"/>
              <a:t>Active protesters</a:t>
            </a:r>
          </a:p>
          <a:p>
            <a:pPr lvl="1"/>
            <a:r>
              <a:rPr lang="en-US" dirty="0"/>
              <a:t>Bystanders</a:t>
            </a:r>
          </a:p>
          <a:p>
            <a:pPr lvl="1"/>
            <a:r>
              <a:rPr lang="en-US" dirty="0"/>
              <a:t>Leader</a:t>
            </a:r>
          </a:p>
          <a:p>
            <a:endParaRPr lang="en-US" dirty="0"/>
          </a:p>
          <a:p>
            <a:r>
              <a:rPr lang="en-US" dirty="0"/>
              <a:t>Additional indexing for the purposes of leader hierarchy</a:t>
            </a:r>
          </a:p>
          <a:p>
            <a:r>
              <a:rPr lang="en-US" dirty="0"/>
              <a:t>Static police agents added during runtime as obstacles for the other agents</a:t>
            </a:r>
          </a:p>
        </p:txBody>
      </p:sp>
    </p:spTree>
    <p:extLst>
      <p:ext uri="{BB962C8B-B14F-4D97-AF65-F5344CB8AC3E}">
        <p14:creationId xmlns:p14="http://schemas.microsoft.com/office/powerpoint/2010/main" val="310271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537E2-41D9-9B10-7B4D-730569930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7C67-ACDA-F7A8-0596-903EE2CA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F3E08-58E7-E0C3-03CF-AB78CF7B6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Divided into field of view and </a:t>
            </a:r>
            <a:r>
              <a:rPr lang="en-US" dirty="0" err="1"/>
              <a:t>peripersonal</a:t>
            </a:r>
            <a:r>
              <a:rPr lang="en-US" dirty="0"/>
              <a:t> space</a:t>
            </a:r>
          </a:p>
          <a:p>
            <a:r>
              <a:rPr lang="en-US" dirty="0"/>
              <a:t>Look around function for various purposes</a:t>
            </a:r>
          </a:p>
        </p:txBody>
      </p:sp>
      <p:pic>
        <p:nvPicPr>
          <p:cNvPr id="5" name="Picture 4" descr="A red and yellow lines with a green line&#10;&#10;Description automatically generated">
            <a:extLst>
              <a:ext uri="{FF2B5EF4-FFF2-40B4-BE49-F238E27FC236}">
                <a16:creationId xmlns:a16="http://schemas.microsoft.com/office/drawing/2014/main" id="{A629D9C6-28E6-7AC6-7FE4-0467AED79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578" y="3039437"/>
            <a:ext cx="5353797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7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1E18F-AB09-8A1C-D718-9C56A20D2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05E6-C858-F259-AC04-65A10D00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8E28F-A2E2-FDAB-4F28-535E7A0AF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main states: </a:t>
            </a:r>
          </a:p>
          <a:p>
            <a:pPr lvl="1"/>
            <a:r>
              <a:rPr lang="en-US" dirty="0"/>
              <a:t>Stationary</a:t>
            </a:r>
          </a:p>
          <a:p>
            <a:pPr lvl="1"/>
            <a:r>
              <a:rPr lang="en-US" dirty="0"/>
              <a:t>In-motion</a:t>
            </a:r>
          </a:p>
          <a:p>
            <a:pPr lvl="1"/>
            <a:r>
              <a:rPr lang="en-US" dirty="0"/>
              <a:t>Herd</a:t>
            </a:r>
          </a:p>
          <a:p>
            <a:pPr lvl="1"/>
            <a:r>
              <a:rPr lang="en-US" dirty="0"/>
              <a:t>disperse</a:t>
            </a:r>
          </a:p>
          <a:p>
            <a:r>
              <a:rPr lang="en-US" dirty="0"/>
              <a:t>End-Position-Seeking-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Leader Following 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Other forces: Wall avoidance, collision avoidance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51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514F2-13AF-AC3E-3748-F6D37BE02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579C-4879-E543-AF70-62716911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Leader following and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2B8FD-82F1-BB47-5BD2-B045133F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Leader identification</a:t>
            </a:r>
          </a:p>
          <a:p>
            <a:r>
              <a:rPr lang="en-US" dirty="0"/>
              <a:t>Herd mentality for the purpose of following</a:t>
            </a:r>
          </a:p>
          <a:p>
            <a:r>
              <a:rPr lang="en-US" dirty="0"/>
              <a:t>Hierarchy of followers</a:t>
            </a:r>
          </a:p>
          <a:p>
            <a:r>
              <a:rPr lang="en-US" dirty="0"/>
              <a:t>Leader </a:t>
            </a:r>
            <a:r>
              <a:rPr lang="en-US" dirty="0" err="1"/>
              <a:t>unidentification</a:t>
            </a:r>
            <a:r>
              <a:rPr lang="en-US" dirty="0"/>
              <a:t> and eventual herd dispersal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video game screen with a group of colorful objects&#10;&#10;Description automatically generated">
            <a:extLst>
              <a:ext uri="{FF2B5EF4-FFF2-40B4-BE49-F238E27FC236}">
                <a16:creationId xmlns:a16="http://schemas.microsoft.com/office/drawing/2014/main" id="{F9140B41-8476-178E-A54A-40F31324F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871" y="2250831"/>
            <a:ext cx="5292129" cy="460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48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4A2F8-7899-A06C-F1BF-570648E02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C0CC-BA91-DEEE-DED6-634F14B2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Emotional contagion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46B5F-B09F-A7F7-2363-69CE4C99F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simulate internal forces in humans</a:t>
            </a:r>
          </a:p>
          <a:p>
            <a:r>
              <a:rPr lang="en-US" dirty="0"/>
              <a:t>Two parameters: defection and recruitment + temporal component</a:t>
            </a:r>
          </a:p>
          <a:p>
            <a:r>
              <a:rPr lang="en-US" dirty="0"/>
              <a:t>Agents occasionally change state between protester and bystander</a:t>
            </a:r>
          </a:p>
          <a:p>
            <a:r>
              <a:rPr lang="en-US" dirty="0"/>
              <a:t>Change should depend on agent’s surroundings, but also have an element of randomness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7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6E782-E566-B3E3-F301-D427CB311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C1E6-E6A6-ADAA-F14A-E3D9EA6E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/>
              </a:rPr>
              <a:t>End-position-seeking-</a:t>
            </a:r>
            <a:r>
              <a:rPr lang="en-US" dirty="0" err="1">
                <a:latin typeface="Trebuchet MS"/>
              </a:rPr>
              <a:t>behaviour</a:t>
            </a:r>
            <a:endParaRPr lang="en-US" dirty="0" err="1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7" name="Online Media 6" descr="Protest formation">
            <a:hlinkClick r:id="" action="ppaction://media"/>
            <a:extLst>
              <a:ext uri="{FF2B5EF4-FFF2-40B4-BE49-F238E27FC236}">
                <a16:creationId xmlns:a16="http://schemas.microsoft.com/office/drawing/2014/main" id="{840A5EDA-1052-47F1-B9ED-A1DF18C9476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22500" y="1919288"/>
            <a:ext cx="72993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8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 overlay</Template>
  <TotalTime>2057</TotalTime>
  <Words>310</Words>
  <Application>Microsoft Office PowerPoint</Application>
  <PresentationFormat>Widescreen</PresentationFormat>
  <Paragraphs>61</Paragraphs>
  <Slides>14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Nova Light</vt:lpstr>
      <vt:lpstr>Elephant</vt:lpstr>
      <vt:lpstr>ff2</vt:lpstr>
      <vt:lpstr>Trebuchet MS</vt:lpstr>
      <vt:lpstr>ModOverlayVTI</vt:lpstr>
      <vt:lpstr>Simulation of group behaviour during a protest</vt:lpstr>
      <vt:lpstr>Structure</vt:lpstr>
      <vt:lpstr>Objectives</vt:lpstr>
      <vt:lpstr>Subgroups</vt:lpstr>
      <vt:lpstr>Vision</vt:lpstr>
      <vt:lpstr>Movement</vt:lpstr>
      <vt:lpstr>Leader following and hierarchy</vt:lpstr>
      <vt:lpstr>Emotional contagion</vt:lpstr>
      <vt:lpstr>End-position-seeking-behaviour</vt:lpstr>
      <vt:lpstr>Leader identification</vt:lpstr>
      <vt:lpstr>Protest conclusion</vt:lpstr>
      <vt:lpstr>Protest simulation</vt:lpstr>
      <vt:lpstr>Conclusions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 Bajić</dc:creator>
  <cp:lastModifiedBy>Luka Bajić</cp:lastModifiedBy>
  <cp:revision>96</cp:revision>
  <dcterms:created xsi:type="dcterms:W3CDTF">2024-08-25T12:04:50Z</dcterms:created>
  <dcterms:modified xsi:type="dcterms:W3CDTF">2025-01-10T17:10:41Z</dcterms:modified>
</cp:coreProperties>
</file>