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9" r:id="rId5"/>
    <p:sldId id="283" r:id="rId6"/>
    <p:sldId id="284" r:id="rId7"/>
    <p:sldId id="286" r:id="rId8"/>
    <p:sldId id="285" r:id="rId9"/>
    <p:sldId id="287" r:id="rId10"/>
    <p:sldId id="288" r:id="rId11"/>
    <p:sldId id="289" r:id="rId12"/>
    <p:sldId id="290" r:id="rId13"/>
    <p:sldId id="281" r:id="rId14"/>
    <p:sldId id="280" r:id="rId15"/>
    <p:sldId id="282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39CB5-EC5B-7E59-43DA-81865C22CA37}" v="11" dt="2025-01-09T21:21:06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1/9/2025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6teLxvq6sU?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B_e5M4Ehxo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B_e5M4Ehxo?feature=oemb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wTtEEv5Ej4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751F-1783-1DC7-9182-CB35144AE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  <a:cs typeface="TH SarabunPSK" panose="020B0502040204020203" pitchFamily="34" charset="-34"/>
              </a:rPr>
              <a:t>Simulation of group </a:t>
            </a:r>
            <a:r>
              <a:rPr lang="en-US" dirty="0" err="1">
                <a:latin typeface="Trebuchet MS" panose="020B0603020202020204" pitchFamily="34" charset="0"/>
                <a:cs typeface="TH SarabunPSK" panose="020B0502040204020203" pitchFamily="34" charset="-34"/>
              </a:rPr>
              <a:t>behaviour</a:t>
            </a:r>
            <a:r>
              <a:rPr lang="en-US" dirty="0">
                <a:latin typeface="Trebuchet MS" panose="020B0603020202020204" pitchFamily="34" charset="0"/>
                <a:cs typeface="TH SarabunPSK" panose="020B0502040204020203" pitchFamily="34" charset="-34"/>
              </a:rPr>
              <a:t> during a protest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CDAE7-61E6-EF86-A634-571A28F4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9490010" cy="1084522"/>
          </a:xfrm>
        </p:spPr>
        <p:txBody>
          <a:bodyPr>
            <a:normAutofit/>
          </a:bodyPr>
          <a:lstStyle/>
          <a:p>
            <a:r>
              <a:rPr lang="en-US" b="0" cap="none" dirty="0">
                <a:latin typeface="Trebuchet MS" panose="020B0603020202020204" pitchFamily="34" charset="0"/>
              </a:rPr>
              <a:t>Authors: Nik </a:t>
            </a:r>
            <a:r>
              <a:rPr lang="en-US" b="0" cap="none" dirty="0" err="1">
                <a:latin typeface="Trebuchet MS" panose="020B0603020202020204" pitchFamily="34" charset="0"/>
              </a:rPr>
              <a:t>Čadež</a:t>
            </a:r>
            <a:r>
              <a:rPr lang="en-US" b="0" cap="none" dirty="0">
                <a:latin typeface="Trebuchet MS" panose="020B0603020202020204" pitchFamily="34" charset="0"/>
              </a:rPr>
              <a:t>, Pedro Macedo, </a:t>
            </a:r>
            <a:r>
              <a:rPr lang="en-US" b="0" cap="none" dirty="0" err="1">
                <a:latin typeface="Trebuchet MS" panose="020B0603020202020204" pitchFamily="34" charset="0"/>
              </a:rPr>
              <a:t>Primož</a:t>
            </a:r>
            <a:r>
              <a:rPr lang="en-US" b="0" cap="none" dirty="0">
                <a:latin typeface="Trebuchet MS" panose="020B0603020202020204" pitchFamily="34" charset="0"/>
              </a:rPr>
              <a:t> </a:t>
            </a:r>
            <a:r>
              <a:rPr lang="en-US" b="0" cap="none" dirty="0" err="1">
                <a:latin typeface="Trebuchet MS" panose="020B0603020202020204" pitchFamily="34" charset="0"/>
              </a:rPr>
              <a:t>Mihelak</a:t>
            </a:r>
            <a:r>
              <a:rPr lang="en-US" b="0" cap="none" dirty="0">
                <a:latin typeface="Trebuchet MS" panose="020B0603020202020204" pitchFamily="34" charset="0"/>
              </a:rPr>
              <a:t>, Luka Bajić</a:t>
            </a:r>
          </a:p>
          <a:p>
            <a:r>
              <a:rPr lang="en-US" b="0" cap="none" dirty="0">
                <a:latin typeface="Trebuchet MS" panose="020B0603020202020204" pitchFamily="34" charset="0"/>
              </a:rPr>
              <a:t>University of Ljubljana, Faculty of Computer and Information Science</a:t>
            </a:r>
          </a:p>
        </p:txBody>
      </p:sp>
    </p:spTree>
    <p:extLst>
      <p:ext uri="{BB962C8B-B14F-4D97-AF65-F5344CB8AC3E}">
        <p14:creationId xmlns:p14="http://schemas.microsoft.com/office/powerpoint/2010/main" val="2687867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8F1D7-EE7E-3455-733C-4E3087967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Online Media 23" title="Leader identification">
            <a:hlinkClick r:id="" action="ppaction://media"/>
            <a:extLst>
              <a:ext uri="{FF2B5EF4-FFF2-40B4-BE49-F238E27FC236}">
                <a16:creationId xmlns:a16="http://schemas.microsoft.com/office/drawing/2014/main" id="{9E0EE744-FFE2-466F-9D5E-EB36FE954B0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59995" y="1823113"/>
            <a:ext cx="8016935" cy="4486829"/>
          </a:xfr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56C4F04-EF87-08BA-9024-875DAE4A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/>
          <a:lstStyle/>
          <a:p>
            <a:r>
              <a:rPr lang="en-US" dirty="0">
                <a:latin typeface="Trebuchet MS"/>
              </a:rPr>
              <a:t>Leader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13814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6E782-E566-B3E3-F301-D427CB311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Protest end">
            <a:hlinkClick r:id="" action="ppaction://media"/>
            <a:extLst>
              <a:ext uri="{FF2B5EF4-FFF2-40B4-BE49-F238E27FC236}">
                <a16:creationId xmlns:a16="http://schemas.microsoft.com/office/drawing/2014/main" id="{6DAB5003-6DBD-CFFF-6B48-4FEFB2FAD06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60873" y="1822424"/>
            <a:ext cx="8022579" cy="447303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E6C1E6-E6A6-ADAA-F14A-E3D9EA6E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/>
              </a:rPr>
              <a:t>Protest conclusion</a:t>
            </a:r>
            <a:endParaRPr lang="en-US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0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6E782-E566-B3E3-F301-D427CB311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Protest end">
            <a:hlinkClick r:id="" action="ppaction://media"/>
            <a:extLst>
              <a:ext uri="{FF2B5EF4-FFF2-40B4-BE49-F238E27FC236}">
                <a16:creationId xmlns:a16="http://schemas.microsoft.com/office/drawing/2014/main" id="{6DAB5003-6DBD-CFFF-6B48-4FEFB2FAD06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60873" y="1822424"/>
            <a:ext cx="8022579" cy="447303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E6C1E6-E6A6-ADAA-F14A-E3D9EA6E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/>
              </a:rPr>
              <a:t>Protest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2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8F1D7-EE7E-3455-733C-4E3087967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8B9E-6130-D1C4-223F-5115E659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E13-5D85-7B89-57D8-D52A76344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movement for leader</a:t>
            </a:r>
          </a:p>
          <a:p>
            <a:endParaRPr lang="en-US" dirty="0"/>
          </a:p>
          <a:p>
            <a:r>
              <a:rPr lang="en-US" dirty="0"/>
              <a:t>…video</a:t>
            </a:r>
          </a:p>
        </p:txBody>
      </p:sp>
    </p:spTree>
    <p:extLst>
      <p:ext uri="{BB962C8B-B14F-4D97-AF65-F5344CB8AC3E}">
        <p14:creationId xmlns:p14="http://schemas.microsoft.com/office/powerpoint/2010/main" val="4012959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6E782-E566-B3E3-F301-D427CB311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C1E6-E6A6-ADAA-F14A-E3D9EA6E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FBAB-8D3A-49B8-4C89-10F81BC0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manually controls leader’s movement</a:t>
            </a:r>
          </a:p>
          <a:p>
            <a:endParaRPr lang="en-US" dirty="0"/>
          </a:p>
          <a:p>
            <a:r>
              <a:rPr lang="en-US" dirty="0"/>
              <a:t>…video</a:t>
            </a:r>
          </a:p>
        </p:txBody>
      </p:sp>
    </p:spTree>
    <p:extLst>
      <p:ext uri="{BB962C8B-B14F-4D97-AF65-F5344CB8AC3E}">
        <p14:creationId xmlns:p14="http://schemas.microsoft.com/office/powerpoint/2010/main" val="3686370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F8262-C469-B430-19A2-E39472460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71A7-C046-479B-8FC0-8047EE05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4659-2BEC-2986-981D-A4232C99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 hierarchy</a:t>
            </a:r>
          </a:p>
        </p:txBody>
      </p:sp>
    </p:spTree>
    <p:extLst>
      <p:ext uri="{BB962C8B-B14F-4D97-AF65-F5344CB8AC3E}">
        <p14:creationId xmlns:p14="http://schemas.microsoft.com/office/powerpoint/2010/main" val="3898129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7C58-0845-8D21-93CE-3A72E035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7ED5-5CC5-5376-C0A8-FC9F5A5B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goals were achieved</a:t>
            </a:r>
          </a:p>
          <a:p>
            <a:r>
              <a:rPr lang="en-US" dirty="0"/>
              <a:t>Unexpected </a:t>
            </a:r>
            <a:r>
              <a:rPr lang="en-US" dirty="0" err="1"/>
              <a:t>behaviours</a:t>
            </a:r>
            <a:r>
              <a:rPr lang="en-US" dirty="0"/>
              <a:t> emerged, but were successfully corrected</a:t>
            </a:r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Increase map accuracy (include parks, statues, etc.)</a:t>
            </a:r>
          </a:p>
          <a:p>
            <a:pPr lvl="1"/>
            <a:r>
              <a:rPr lang="en-US" dirty="0"/>
              <a:t>Train police agents to create optimal formations</a:t>
            </a:r>
          </a:p>
          <a:p>
            <a:pPr lvl="1"/>
            <a:r>
              <a:rPr lang="en-US" dirty="0"/>
              <a:t>Introduce uncertainty into vision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04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556E-14F6-F617-A0C9-A6462616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Thank you for your attention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89EB6-9A67-D64C-305A-81C2CEF39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0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F2A8-4077-2D2B-6EAD-3722175B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4BD6-B75B-CA2A-FC2E-48803550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Ideas and motivation</a:t>
            </a:r>
          </a:p>
          <a:p>
            <a:r>
              <a:rPr lang="en-US" dirty="0"/>
              <a:t>Overview of related work</a:t>
            </a:r>
          </a:p>
          <a:p>
            <a:r>
              <a:rPr lang="en-US" dirty="0"/>
              <a:t>Methods and crucial implementation details</a:t>
            </a:r>
          </a:p>
          <a:p>
            <a:r>
              <a:rPr lang="en-US" dirty="0"/>
              <a:t>Experiments and observations</a:t>
            </a:r>
          </a:p>
          <a:p>
            <a:r>
              <a:rPr lang="en-US" dirty="0"/>
              <a:t>Conclusions, ideas for future work</a:t>
            </a:r>
          </a:p>
        </p:txBody>
      </p:sp>
    </p:spTree>
    <p:extLst>
      <p:ext uri="{BB962C8B-B14F-4D97-AF65-F5344CB8AC3E}">
        <p14:creationId xmlns:p14="http://schemas.microsoft.com/office/powerpoint/2010/main" val="407531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10C0-29CB-3520-D54D-1D303183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C948-64A2-C229-885E-253A9D4E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believable crowd </a:t>
            </a:r>
            <a:r>
              <a:rPr lang="en-US" dirty="0" err="1"/>
              <a:t>behaviour</a:t>
            </a:r>
            <a:r>
              <a:rPr lang="en-US" dirty="0"/>
              <a:t> with multiple subgroups</a:t>
            </a:r>
          </a:p>
          <a:p>
            <a:r>
              <a:rPr lang="en-US" dirty="0"/>
              <a:t>Simulate the emergence of a leader during a protest</a:t>
            </a:r>
          </a:p>
          <a:p>
            <a:r>
              <a:rPr lang="en-US" dirty="0"/>
              <a:t>Give user the option to place police agents as barricades anywhere on the map</a:t>
            </a:r>
          </a:p>
          <a:p>
            <a:endParaRPr lang="en-US" dirty="0"/>
          </a:p>
          <a:p>
            <a:r>
              <a:rPr lang="en-US" dirty="0"/>
              <a:t>Related work:</a:t>
            </a:r>
          </a:p>
          <a:p>
            <a:pPr lvl="1"/>
            <a:r>
              <a:rPr lang="en-US" dirty="0"/>
              <a:t>Lemos, et. al. – Agent Based modeling of protests and violent confrontation (2014)</a:t>
            </a:r>
          </a:p>
          <a:p>
            <a:pPr lvl="1"/>
            <a:r>
              <a:rPr lang="en-US" dirty="0" err="1"/>
              <a:t>Itatani</a:t>
            </a:r>
            <a:r>
              <a:rPr lang="en-US" dirty="0"/>
              <a:t>, </a:t>
            </a:r>
            <a:r>
              <a:rPr lang="en-US" dirty="0" err="1"/>
              <a:t>Pelechano</a:t>
            </a:r>
            <a:r>
              <a:rPr lang="en-US" dirty="0"/>
              <a:t> – Social Crowd Simulation (2024)</a:t>
            </a:r>
          </a:p>
          <a:p>
            <a:pPr lvl="1"/>
            <a:r>
              <a:rPr lang="en-US" dirty="0"/>
              <a:t>Clements, </a:t>
            </a:r>
            <a:r>
              <a:rPr lang="en-US" dirty="0" err="1"/>
              <a:t>Fadai</a:t>
            </a:r>
            <a:r>
              <a:rPr lang="en-US" dirty="0"/>
              <a:t> – Agent-based modelling of sports riots (2022)</a:t>
            </a:r>
          </a:p>
          <a:p>
            <a:pPr lvl="1"/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ff2"/>
            </a:endParaRPr>
          </a:p>
        </p:txBody>
      </p:sp>
    </p:spTree>
    <p:extLst>
      <p:ext uri="{BB962C8B-B14F-4D97-AF65-F5344CB8AC3E}">
        <p14:creationId xmlns:p14="http://schemas.microsoft.com/office/powerpoint/2010/main" val="372553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46CD6-F8AD-9C99-03F6-99AD94DF5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FD11-81BE-AA3E-6D80-210E4F46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Subgroups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D5876-2EC4-03D8-A09F-AEE706D7A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division:</a:t>
            </a:r>
          </a:p>
          <a:p>
            <a:pPr lvl="1"/>
            <a:r>
              <a:rPr lang="en-US" dirty="0"/>
              <a:t>Active protesters</a:t>
            </a:r>
          </a:p>
          <a:p>
            <a:pPr lvl="1"/>
            <a:r>
              <a:rPr lang="en-US" dirty="0"/>
              <a:t>Bystanders</a:t>
            </a:r>
          </a:p>
          <a:p>
            <a:pPr lvl="1"/>
            <a:r>
              <a:rPr lang="en-US" dirty="0"/>
              <a:t>Leader</a:t>
            </a:r>
          </a:p>
          <a:p>
            <a:endParaRPr lang="en-US" dirty="0"/>
          </a:p>
          <a:p>
            <a:r>
              <a:rPr lang="en-US" dirty="0"/>
              <a:t>Additional indexing for the purposes of leader hierarchy</a:t>
            </a:r>
          </a:p>
          <a:p>
            <a:r>
              <a:rPr lang="en-US" dirty="0"/>
              <a:t>Static police agents added during runtime as obstacles for the other agents</a:t>
            </a:r>
          </a:p>
        </p:txBody>
      </p:sp>
    </p:spTree>
    <p:extLst>
      <p:ext uri="{BB962C8B-B14F-4D97-AF65-F5344CB8AC3E}">
        <p14:creationId xmlns:p14="http://schemas.microsoft.com/office/powerpoint/2010/main" val="310271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537E2-41D9-9B10-7B4D-730569930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7C67-ACDA-F7A8-0596-903EE2CA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3E08-58E7-E0C3-03CF-AB78CF7B6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Divided into field of view and </a:t>
            </a:r>
            <a:r>
              <a:rPr lang="en-US" dirty="0" err="1"/>
              <a:t>peripersonal</a:t>
            </a:r>
            <a:r>
              <a:rPr lang="en-US" dirty="0"/>
              <a:t> space</a:t>
            </a:r>
          </a:p>
          <a:p>
            <a:r>
              <a:rPr lang="en-US" dirty="0"/>
              <a:t>Look around function for various purposes</a:t>
            </a:r>
          </a:p>
        </p:txBody>
      </p:sp>
      <p:pic>
        <p:nvPicPr>
          <p:cNvPr id="5" name="Picture 4" descr="A red and yellow lines with a green line&#10;&#10;Description automatically generated">
            <a:extLst>
              <a:ext uri="{FF2B5EF4-FFF2-40B4-BE49-F238E27FC236}">
                <a16:creationId xmlns:a16="http://schemas.microsoft.com/office/drawing/2014/main" id="{A629D9C6-28E6-7AC6-7FE4-0467AED79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78" y="3039437"/>
            <a:ext cx="5353797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7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1E18F-AB09-8A1C-D718-9C56A20D2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05E6-C858-F259-AC04-65A10D00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8E28F-A2E2-FDAB-4F28-535E7A0AF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states: standing still and in-motion</a:t>
            </a:r>
          </a:p>
          <a:p>
            <a:r>
              <a:rPr lang="en-US" dirty="0"/>
              <a:t>End-Position-Seeking-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/>
              <a:t>Other forces: Wall </a:t>
            </a:r>
            <a:r>
              <a:rPr lang="en-US" dirty="0"/>
              <a:t>avoidance, collision avoidance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1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514F2-13AF-AC3E-3748-F6D37BE02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579C-4879-E543-AF70-62716911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Leader following and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B8FD-82F1-BB47-5BD2-B045133F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 identification</a:t>
            </a:r>
          </a:p>
          <a:p>
            <a:r>
              <a:rPr lang="en-US" dirty="0"/>
              <a:t>Herd mentality for the purpose of following</a:t>
            </a:r>
          </a:p>
          <a:p>
            <a:r>
              <a:rPr lang="en-US" dirty="0"/>
              <a:t>Hierarchy of followers and local leaders</a:t>
            </a:r>
          </a:p>
          <a:p>
            <a:r>
              <a:rPr lang="en-US" dirty="0"/>
              <a:t>Leader </a:t>
            </a:r>
            <a:r>
              <a:rPr lang="en-US" dirty="0" err="1"/>
              <a:t>unidentification</a:t>
            </a:r>
            <a:r>
              <a:rPr lang="en-US" dirty="0"/>
              <a:t> and eventual herd dispersal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48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4A2F8-7899-A06C-F1BF-570648E02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C0CC-BA91-DEEE-DED6-634F14B2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Emotional contagion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6B5F-B09F-A7F7-2363-69CE4C99F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simulate internal forces in humans</a:t>
            </a:r>
          </a:p>
          <a:p>
            <a:r>
              <a:rPr lang="en-US" dirty="0"/>
              <a:t>Two parameters: defection and recruitment + temporal component</a:t>
            </a:r>
          </a:p>
          <a:p>
            <a:r>
              <a:rPr lang="en-US" dirty="0"/>
              <a:t>Agents occasionally change state between protester and bystander</a:t>
            </a:r>
          </a:p>
          <a:p>
            <a:r>
              <a:rPr lang="en-US" dirty="0"/>
              <a:t>Change should depend on agent’s surroundings, but also have an element of randomness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7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7F304-6F87-439F-A28C-BC805365B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E941-C344-8DF8-83B3-36D9058A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/>
              </a:rPr>
              <a:t>End-position-seeking-</a:t>
            </a:r>
            <a:r>
              <a:rPr lang="en-US" dirty="0" err="1">
                <a:latin typeface="Trebuchet MS"/>
              </a:rPr>
              <a:t>behaviour</a:t>
            </a:r>
          </a:p>
        </p:txBody>
      </p:sp>
      <p:pic>
        <p:nvPicPr>
          <p:cNvPr id="6" name="Online Media 3" title="Protest Formation">
            <a:hlinkClick r:id="" action="ppaction://media"/>
            <a:extLst>
              <a:ext uri="{FF2B5EF4-FFF2-40B4-BE49-F238E27FC236}">
                <a16:creationId xmlns:a16="http://schemas.microsoft.com/office/drawing/2014/main" id="{139FC1B7-D91F-8108-3784-DD0F9639ACB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59359" y="1826523"/>
            <a:ext cx="8013699" cy="45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49021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1994</TotalTime>
  <Words>317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ModOverlayVTI</vt:lpstr>
      <vt:lpstr>Simulation of group behaviour during a protest</vt:lpstr>
      <vt:lpstr>Structure</vt:lpstr>
      <vt:lpstr>Objectives</vt:lpstr>
      <vt:lpstr>Subgroups</vt:lpstr>
      <vt:lpstr>Vision</vt:lpstr>
      <vt:lpstr>Movement</vt:lpstr>
      <vt:lpstr>Leader following and hierarchy</vt:lpstr>
      <vt:lpstr>Emotional contagion</vt:lpstr>
      <vt:lpstr>End-position-seeking-behaviour</vt:lpstr>
      <vt:lpstr>Leader identification</vt:lpstr>
      <vt:lpstr>Protest conclusion</vt:lpstr>
      <vt:lpstr>Protest simulation</vt:lpstr>
      <vt:lpstr>Results</vt:lpstr>
      <vt:lpstr>Results</vt:lpstr>
      <vt:lpstr>Results</vt:lpstr>
      <vt:lpstr>Conclusions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 Bajić</dc:creator>
  <cp:lastModifiedBy>Luka Bajić</cp:lastModifiedBy>
  <cp:revision>58</cp:revision>
  <dcterms:created xsi:type="dcterms:W3CDTF">2024-08-25T12:04:50Z</dcterms:created>
  <dcterms:modified xsi:type="dcterms:W3CDTF">2025-01-09T22:20:31Z</dcterms:modified>
</cp:coreProperties>
</file>