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83" r:id="rId6"/>
    <p:sldId id="284" r:id="rId7"/>
    <p:sldId id="286" r:id="rId8"/>
    <p:sldId id="285" r:id="rId9"/>
    <p:sldId id="278" r:id="rId10"/>
    <p:sldId id="281" r:id="rId11"/>
    <p:sldId id="280" r:id="rId12"/>
    <p:sldId id="282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Simulation of group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behaviour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during a protest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9490010" cy="1084522"/>
          </a:xfrm>
        </p:spPr>
        <p:txBody>
          <a:bodyPr>
            <a:normAutofit/>
          </a:bodyPr>
          <a:lstStyle/>
          <a:p>
            <a:r>
              <a:rPr lang="en-US" b="0" cap="none" dirty="0">
                <a:latin typeface="Trebuchet MS" panose="020B0603020202020204" pitchFamily="34" charset="0"/>
              </a:rPr>
              <a:t>Authors: Nik </a:t>
            </a:r>
            <a:r>
              <a:rPr lang="en-US" b="0" cap="none" dirty="0" err="1">
                <a:latin typeface="Trebuchet MS" panose="020B0603020202020204" pitchFamily="34" charset="0"/>
              </a:rPr>
              <a:t>Čadež</a:t>
            </a:r>
            <a:r>
              <a:rPr lang="en-US" b="0" cap="none" dirty="0">
                <a:latin typeface="Trebuchet MS" panose="020B0603020202020204" pitchFamily="34" charset="0"/>
              </a:rPr>
              <a:t>, Pedro Macedo, </a:t>
            </a:r>
            <a:r>
              <a:rPr lang="en-US" b="0" cap="none" dirty="0" err="1">
                <a:latin typeface="Trebuchet MS" panose="020B0603020202020204" pitchFamily="34" charset="0"/>
              </a:rPr>
              <a:t>Primož</a:t>
            </a:r>
            <a:r>
              <a:rPr lang="en-US" b="0" cap="none" dirty="0">
                <a:latin typeface="Trebuchet MS" panose="020B0603020202020204" pitchFamily="34" charset="0"/>
              </a:rPr>
              <a:t> </a:t>
            </a:r>
            <a:r>
              <a:rPr lang="en-US" b="0" cap="none" dirty="0" err="1">
                <a:latin typeface="Trebuchet MS" panose="020B0603020202020204" pitchFamily="34" charset="0"/>
              </a:rPr>
              <a:t>Mihelak</a:t>
            </a:r>
            <a:r>
              <a:rPr lang="en-US" b="0" cap="none" dirty="0">
                <a:latin typeface="Trebuchet MS" panose="020B0603020202020204" pitchFamily="34" charset="0"/>
              </a:rPr>
              <a:t>,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University of Ljubljana, Faculty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1D7-EE7E-3455-733C-4E308796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B9E-6130-D1C4-223F-5115E659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E13-5D85-7B89-57D8-D52A7634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movement for leader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401295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FBAB-8D3A-49B8-4C89-10F81BC0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manually controls leader’s movement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368637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F8262-C469-B430-19A2-E3947246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71A7-C046-479B-8FC0-8047EE05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4659-2BEC-2986-981D-A4232C99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hierarchy</a:t>
            </a:r>
          </a:p>
        </p:txBody>
      </p:sp>
    </p:spTree>
    <p:extLst>
      <p:ext uri="{BB962C8B-B14F-4D97-AF65-F5344CB8AC3E}">
        <p14:creationId xmlns:p14="http://schemas.microsoft.com/office/powerpoint/2010/main" val="389812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goals were achieved</a:t>
            </a:r>
          </a:p>
          <a:p>
            <a:r>
              <a:rPr lang="en-US" dirty="0"/>
              <a:t>Unexpected </a:t>
            </a:r>
            <a:r>
              <a:rPr lang="en-US" dirty="0" err="1"/>
              <a:t>behaviours</a:t>
            </a:r>
            <a:r>
              <a:rPr lang="en-US" dirty="0"/>
              <a:t> emerged, but were successfully corrected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Increase map accuracy (include parks, statues, etc.)</a:t>
            </a:r>
          </a:p>
          <a:p>
            <a:pPr lvl="1"/>
            <a:r>
              <a:rPr lang="en-US" dirty="0"/>
              <a:t>Train police agents to create optimal formations</a:t>
            </a:r>
          </a:p>
          <a:p>
            <a:pPr lvl="1"/>
            <a:r>
              <a:rPr lang="en-US" dirty="0"/>
              <a:t>Introduce uncertainty into vision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9EB6-9A67-D64C-305A-81C2CEF3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2A8-4077-2D2B-6EAD-3722175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BD6-B75B-CA2A-FC2E-4880355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and motivation</a:t>
            </a:r>
          </a:p>
          <a:p>
            <a:r>
              <a:rPr lang="en-US" dirty="0"/>
              <a:t>Overview of related work</a:t>
            </a:r>
          </a:p>
          <a:p>
            <a:r>
              <a:rPr lang="en-US" dirty="0"/>
              <a:t>Methods and crucial implementation details</a:t>
            </a:r>
          </a:p>
          <a:p>
            <a:r>
              <a:rPr lang="en-US" dirty="0"/>
              <a:t>Experiments and observations</a:t>
            </a:r>
          </a:p>
          <a:p>
            <a:r>
              <a:rPr lang="en-US" dirty="0"/>
              <a:t>Conclusions, 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753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0C0-29CB-3520-D54D-1D30318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C948-64A2-C229-885E-253A9D4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believable crowd </a:t>
            </a:r>
            <a:r>
              <a:rPr lang="en-US" dirty="0" err="1"/>
              <a:t>behaviour</a:t>
            </a:r>
            <a:r>
              <a:rPr lang="en-US" dirty="0"/>
              <a:t> with multiple subgroups</a:t>
            </a:r>
          </a:p>
          <a:p>
            <a:r>
              <a:rPr lang="en-US" dirty="0"/>
              <a:t>Simulate the emergence of a leader during a protest</a:t>
            </a:r>
          </a:p>
          <a:p>
            <a:r>
              <a:rPr lang="en-US" dirty="0"/>
              <a:t>Give user the option to place police agents as barricades anywhere on the map</a:t>
            </a:r>
          </a:p>
          <a:p>
            <a:endParaRPr lang="en-US" dirty="0"/>
          </a:p>
          <a:p>
            <a:r>
              <a:rPr lang="en-US" dirty="0"/>
              <a:t>Related work:</a:t>
            </a:r>
          </a:p>
          <a:p>
            <a:pPr lvl="1"/>
            <a:r>
              <a:rPr lang="en-US" dirty="0"/>
              <a:t>Lemos, et. al. – Agent Based modeling of protests and violent confrontation (2014)</a:t>
            </a:r>
          </a:p>
          <a:p>
            <a:pPr lvl="1"/>
            <a:r>
              <a:rPr lang="en-US" dirty="0" err="1"/>
              <a:t>Itatani</a:t>
            </a:r>
            <a:r>
              <a:rPr lang="en-US" dirty="0"/>
              <a:t>, </a:t>
            </a:r>
            <a:r>
              <a:rPr lang="en-US" dirty="0" err="1"/>
              <a:t>Pelechano</a:t>
            </a:r>
            <a:r>
              <a:rPr lang="en-US" dirty="0"/>
              <a:t> – Social Crowd Simulation (2024)</a:t>
            </a:r>
          </a:p>
          <a:p>
            <a:pPr lvl="1"/>
            <a:r>
              <a:rPr lang="en-US" dirty="0"/>
              <a:t>Clements, </a:t>
            </a:r>
            <a:r>
              <a:rPr lang="en-US" dirty="0" err="1"/>
              <a:t>Fadai</a:t>
            </a:r>
            <a:r>
              <a:rPr lang="en-US" dirty="0"/>
              <a:t> – Agent-based modelling of sports riots (2022)</a:t>
            </a:r>
          </a:p>
          <a:p>
            <a:pPr lvl="1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</p:txBody>
      </p:sp>
    </p:spTree>
    <p:extLst>
      <p:ext uri="{BB962C8B-B14F-4D97-AF65-F5344CB8AC3E}">
        <p14:creationId xmlns:p14="http://schemas.microsoft.com/office/powerpoint/2010/main" val="37255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6CD6-F8AD-9C99-03F6-99AD94DF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D11-81BE-AA3E-6D80-210E4F4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Subgroups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876-2EC4-03D8-A09F-AEE706D7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division:</a:t>
            </a:r>
          </a:p>
          <a:p>
            <a:pPr lvl="1"/>
            <a:r>
              <a:rPr lang="en-US" dirty="0"/>
              <a:t>Active protesters</a:t>
            </a:r>
          </a:p>
          <a:p>
            <a:pPr lvl="1"/>
            <a:r>
              <a:rPr lang="en-US" dirty="0"/>
              <a:t>Bystanders</a:t>
            </a:r>
          </a:p>
          <a:p>
            <a:pPr lvl="1"/>
            <a:r>
              <a:rPr lang="en-US" dirty="0"/>
              <a:t>Leader</a:t>
            </a:r>
          </a:p>
          <a:p>
            <a:endParaRPr lang="en-US" dirty="0"/>
          </a:p>
          <a:p>
            <a:r>
              <a:rPr lang="en-US" dirty="0"/>
              <a:t>Additional indexing for the purposes of leader hierarchy</a:t>
            </a:r>
          </a:p>
          <a:p>
            <a:r>
              <a:rPr lang="en-US" dirty="0"/>
              <a:t>Static police agents added during runtime as obstacles for the other agents</a:t>
            </a:r>
          </a:p>
        </p:txBody>
      </p:sp>
    </p:spTree>
    <p:extLst>
      <p:ext uri="{BB962C8B-B14F-4D97-AF65-F5344CB8AC3E}">
        <p14:creationId xmlns:p14="http://schemas.microsoft.com/office/powerpoint/2010/main" val="31027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37E2-41D9-9B10-7B4D-73056993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7C67-ACDA-F7A8-0596-903EE2CA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3E08-58E7-E0C3-03CF-AB78CF7B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into field of view and </a:t>
            </a:r>
            <a:r>
              <a:rPr lang="en-US" dirty="0" err="1"/>
              <a:t>peripersonal</a:t>
            </a:r>
            <a:r>
              <a:rPr lang="en-US" dirty="0"/>
              <a:t> space</a:t>
            </a:r>
          </a:p>
          <a:p>
            <a:r>
              <a:rPr lang="en-US" dirty="0"/>
              <a:t>Look around function for various purposes</a:t>
            </a:r>
          </a:p>
        </p:txBody>
      </p:sp>
      <p:pic>
        <p:nvPicPr>
          <p:cNvPr id="5" name="Picture 4" descr="A red and yellow lines with a green line&#10;&#10;Description automatically generated">
            <a:extLst>
              <a:ext uri="{FF2B5EF4-FFF2-40B4-BE49-F238E27FC236}">
                <a16:creationId xmlns:a16="http://schemas.microsoft.com/office/drawing/2014/main" id="{A629D9C6-28E6-7AC6-7FE4-0467AED7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78" y="3039437"/>
            <a:ext cx="535379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1E18F-AB09-8A1C-D718-9C56A20D2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5E6-C858-F259-AC04-65A10D00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E28F-A2E2-FDAB-4F28-535E7A0A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states: standing still and in-motion</a:t>
            </a:r>
          </a:p>
          <a:p>
            <a:r>
              <a:rPr lang="en-US" dirty="0"/>
              <a:t>End-Position-Seeking-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Wall avoidance, collision avoidance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14F2-13AF-AC3E-3748-F6D37BE0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79C-4879-E543-AF70-6271691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Leader following and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B8FD-82F1-BB47-5BD2-B045133F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identification</a:t>
            </a:r>
          </a:p>
          <a:p>
            <a:r>
              <a:rPr lang="en-US" dirty="0"/>
              <a:t>Herd mentality for the purpose of following</a:t>
            </a:r>
          </a:p>
          <a:p>
            <a:r>
              <a:rPr lang="en-US" dirty="0"/>
              <a:t>Hierarchy of followers and local leaders</a:t>
            </a:r>
          </a:p>
          <a:p>
            <a:r>
              <a:rPr lang="en-US" dirty="0"/>
              <a:t>Leader </a:t>
            </a:r>
            <a:r>
              <a:rPr lang="en-US" dirty="0" err="1"/>
              <a:t>unidentification</a:t>
            </a:r>
            <a:r>
              <a:rPr lang="en-US" dirty="0"/>
              <a:t> and eventual herd dispersal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8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A2F8-7899-A06C-F1BF-570648E0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C0CC-BA91-DEEE-DED6-634F14B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Emotional contagion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B5F-B09F-A7F7-2363-69CE4C99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simulate internal forces in humans</a:t>
            </a:r>
          </a:p>
          <a:p>
            <a:r>
              <a:rPr lang="en-US" dirty="0"/>
              <a:t>Two parameters: defection and recruitment + temporal component</a:t>
            </a:r>
          </a:p>
          <a:p>
            <a:r>
              <a:rPr lang="en-US" dirty="0"/>
              <a:t>Agents occasionally change state between protester and bystander</a:t>
            </a:r>
          </a:p>
          <a:p>
            <a:r>
              <a:rPr lang="en-US" dirty="0"/>
              <a:t>Change should depend on agent’s surroundings, but also have an element of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7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F304-6F87-439F-A28C-BC80536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E941-C344-8DF8-83B3-36D9058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7D66-D812-7573-8EA3-B356A348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Effects of End-position-seeking-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51776-7EC4-61B6-F662-FFC1DAE8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9758"/>
            <a:ext cx="12192000" cy="40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6912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1994</TotalTime>
  <Words>314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 Light</vt:lpstr>
      <vt:lpstr>Elephant</vt:lpstr>
      <vt:lpstr>ff2</vt:lpstr>
      <vt:lpstr>Trebuchet MS</vt:lpstr>
      <vt:lpstr>ModOverlayVTI</vt:lpstr>
      <vt:lpstr>Simulation of group behaviour during a protest</vt:lpstr>
      <vt:lpstr>Structure</vt:lpstr>
      <vt:lpstr>Objectives</vt:lpstr>
      <vt:lpstr>Subgroups</vt:lpstr>
      <vt:lpstr>Vision</vt:lpstr>
      <vt:lpstr>Movement</vt:lpstr>
      <vt:lpstr>Leader following and hierarchy</vt:lpstr>
      <vt:lpstr>Emotional contagion</vt:lpstr>
      <vt:lpstr>Results</vt:lpstr>
      <vt:lpstr>Results</vt:lpstr>
      <vt:lpstr>Results</vt:lpstr>
      <vt:lpstr>Results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50</cp:revision>
  <dcterms:created xsi:type="dcterms:W3CDTF">2024-08-25T12:04:50Z</dcterms:created>
  <dcterms:modified xsi:type="dcterms:W3CDTF">2025-01-07T21:37:21Z</dcterms:modified>
</cp:coreProperties>
</file>