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4" r:id="rId10"/>
    <p:sldId id="282" r:id="rId11"/>
    <p:sldId id="283" r:id="rId12"/>
    <p:sldId id="284" r:id="rId13"/>
    <p:sldId id="269" r:id="rId14"/>
    <p:sldId id="270" r:id="rId15"/>
    <p:sldId id="285" r:id="rId16"/>
    <p:sldId id="286" r:id="rId17"/>
    <p:sldId id="273" r:id="rId18"/>
    <p:sldId id="287" r:id="rId19"/>
    <p:sldId id="28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Vzporedni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algoritmi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za problem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Levenshteinove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razdalje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in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najdaljše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skupno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podzaporedje</a:t>
            </a:r>
            <a:endParaRPr lang="en-US" dirty="0">
              <a:latin typeface="Trebuchet MS" panose="020B0603020202020204" pitchFamily="34" charset="0"/>
              <a:cs typeface="TH SarabunPSK" panose="020B05020402040202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cap="none" dirty="0" err="1">
                <a:latin typeface="Trebuchet MS" panose="020B0603020202020204" pitchFamily="34" charset="0"/>
              </a:rPr>
              <a:t>Avtor</a:t>
            </a:r>
            <a:r>
              <a:rPr lang="en-US" b="0" cap="none" dirty="0">
                <a:latin typeface="Trebuchet MS" panose="020B0603020202020204" pitchFamily="34" charset="0"/>
              </a:rPr>
              <a:t>: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Mentor: </a:t>
            </a:r>
            <a:r>
              <a:rPr lang="en-US" b="0" cap="none" dirty="0" err="1">
                <a:latin typeface="Trebuchet MS" panose="020B0603020202020204" pitchFamily="34" charset="0"/>
              </a:rPr>
              <a:t>izr</a:t>
            </a:r>
            <a:r>
              <a:rPr lang="en-US" b="0" cap="none" dirty="0">
                <a:latin typeface="Trebuchet MS" panose="020B0603020202020204" pitchFamily="34" charset="0"/>
              </a:rPr>
              <a:t>. prof. dr. Jurij Mihelič</a:t>
            </a:r>
          </a:p>
          <a:p>
            <a:r>
              <a:rPr lang="en-US" b="0" cap="none" dirty="0" err="1">
                <a:latin typeface="Trebuchet MS" panose="020B0603020202020204" pitchFamily="34" charset="0"/>
              </a:rPr>
              <a:t>Univerza</a:t>
            </a:r>
            <a:r>
              <a:rPr lang="en-US" b="0" cap="none" dirty="0">
                <a:latin typeface="Trebuchet MS" panose="020B0603020202020204" pitchFamily="34" charset="0"/>
              </a:rPr>
              <a:t> v </a:t>
            </a:r>
            <a:r>
              <a:rPr lang="en-US" b="0" cap="none" dirty="0" err="1">
                <a:latin typeface="Trebuchet MS" panose="020B0603020202020204" pitchFamily="34" charset="0"/>
              </a:rPr>
              <a:t>Ljubljani</a:t>
            </a:r>
            <a:r>
              <a:rPr lang="en-US" b="0" cap="none" dirty="0">
                <a:latin typeface="Trebuchet MS" panose="020B0603020202020204" pitchFamily="34" charset="0"/>
              </a:rPr>
              <a:t>, </a:t>
            </a:r>
            <a:r>
              <a:rPr lang="en-US" b="0" cap="none" dirty="0" err="1">
                <a:latin typeface="Trebuchet MS" panose="020B0603020202020204" pitchFamily="34" charset="0"/>
              </a:rPr>
              <a:t>Fakulteta</a:t>
            </a:r>
            <a:r>
              <a:rPr lang="en-US" b="0" cap="none" dirty="0">
                <a:latin typeface="Trebuchet MS" panose="020B0603020202020204" pitchFamily="34" charset="0"/>
              </a:rPr>
              <a:t> za </a:t>
            </a:r>
            <a:r>
              <a:rPr lang="en-US" b="0" cap="none" dirty="0" err="1">
                <a:latin typeface="Trebuchet MS" panose="020B0603020202020204" pitchFamily="34" charset="0"/>
              </a:rPr>
              <a:t>računalništvo</a:t>
            </a:r>
            <a:r>
              <a:rPr lang="en-US" b="0" cap="none" dirty="0">
                <a:latin typeface="Trebuchet MS" panose="020B0603020202020204" pitchFamily="34" charset="0"/>
              </a:rPr>
              <a:t> in </a:t>
            </a:r>
            <a:r>
              <a:rPr lang="en-US" b="0" cap="none" dirty="0" err="1">
                <a:latin typeface="Trebuchet MS" panose="020B0603020202020204" pitchFamily="34" charset="0"/>
              </a:rPr>
              <a:t>informatiko</a:t>
            </a:r>
            <a:endParaRPr lang="en-US" b="0" cap="non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F5F-F73A-B82C-394D-5CB695D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Optimizacija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pomnilniških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dostopov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AD9E-00E9-5661-AEE1-01369395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Zgornji</a:t>
            </a:r>
            <a:r>
              <a:rPr lang="en-US" dirty="0"/>
              <a:t> </a:t>
            </a:r>
            <a:r>
              <a:rPr lang="en-US" dirty="0" err="1"/>
              <a:t>trikotnik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D3159-D21B-93F0-3926-B2EEE4E4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547" y="2148255"/>
            <a:ext cx="5943460" cy="43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F5F-F73A-B82C-394D-5CB695D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Optimizacija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pomnilniških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dostopov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AD9E-00E9-5661-AEE1-01369395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Vmesne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r>
              <a:rPr lang="en-US" dirty="0" err="1"/>
              <a:t>Zamik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D3159-D21B-93F0-3926-B2EEE4E4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547" y="2148255"/>
            <a:ext cx="5943460" cy="43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F5F-F73A-B82C-394D-5CB695D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Optimizacija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pomnilniških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dostopov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AD9E-00E9-5661-AEE1-01369395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Spodnji</a:t>
            </a:r>
            <a:r>
              <a:rPr lang="en-US" dirty="0"/>
              <a:t> </a:t>
            </a:r>
            <a:r>
              <a:rPr lang="en-US" dirty="0" err="1"/>
              <a:t>trikotnik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D3159-D21B-93F0-3926-B2EEE4E4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8547" y="2148255"/>
            <a:ext cx="5943460" cy="43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F17-C764-D694-B916-1862FCBC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Prostorska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optimizacija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5A0-762B-8661-2D6B-D8EAD925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Namesto</a:t>
            </a:r>
            <a:r>
              <a:rPr lang="en-US" dirty="0"/>
              <a:t> </a:t>
            </a:r>
            <a:r>
              <a:rPr lang="en-US" dirty="0" err="1"/>
              <a:t>dvodimenzionalne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v </a:t>
            </a:r>
            <a:r>
              <a:rPr lang="en-US" dirty="0" err="1"/>
              <a:t>pomnilniku</a:t>
            </a:r>
            <a:r>
              <a:rPr lang="en-US" dirty="0"/>
              <a:t> </a:t>
            </a:r>
            <a:r>
              <a:rPr lang="en-US" dirty="0" err="1"/>
              <a:t>hranimo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Trenutno</a:t>
            </a:r>
            <a:r>
              <a:rPr lang="en-US" dirty="0"/>
              <a:t> in </a:t>
            </a:r>
            <a:r>
              <a:rPr lang="en-US" dirty="0" err="1"/>
              <a:t>prejšnjo</a:t>
            </a:r>
            <a:r>
              <a:rPr lang="en-US" dirty="0"/>
              <a:t> </a:t>
            </a:r>
            <a:r>
              <a:rPr lang="en-US" dirty="0" err="1"/>
              <a:t>vrstico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algoritmih</a:t>
            </a:r>
            <a:r>
              <a:rPr lang="en-US" dirty="0"/>
              <a:t> </a:t>
            </a:r>
            <a:r>
              <a:rPr lang="en-US" dirty="0" err="1"/>
              <a:t>naprej-nazaj</a:t>
            </a:r>
            <a:endParaRPr lang="en-US" dirty="0"/>
          </a:p>
          <a:p>
            <a:pPr lvl="1"/>
            <a:r>
              <a:rPr lang="en-US" dirty="0" err="1"/>
              <a:t>Trenutno</a:t>
            </a:r>
            <a:r>
              <a:rPr lang="en-US" dirty="0"/>
              <a:t>, </a:t>
            </a:r>
            <a:r>
              <a:rPr lang="en-US" dirty="0" err="1"/>
              <a:t>prejšnjo</a:t>
            </a:r>
            <a:r>
              <a:rPr lang="en-US" dirty="0"/>
              <a:t> in </a:t>
            </a:r>
            <a:r>
              <a:rPr lang="en-US" dirty="0" err="1"/>
              <a:t>predprejšnjo</a:t>
            </a:r>
            <a:r>
              <a:rPr lang="en-US" dirty="0"/>
              <a:t> </a:t>
            </a:r>
            <a:r>
              <a:rPr lang="en-US" dirty="0" err="1"/>
              <a:t>vrstico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diagonalnih</a:t>
            </a:r>
            <a:r>
              <a:rPr lang="en-US" dirty="0"/>
              <a:t> </a:t>
            </a:r>
            <a:r>
              <a:rPr lang="en-US" dirty="0" err="1"/>
              <a:t>algoritmih</a:t>
            </a:r>
            <a:endParaRPr lang="en-US" dirty="0"/>
          </a:p>
          <a:p>
            <a:r>
              <a:rPr lang="en-US" dirty="0" err="1"/>
              <a:t>Dodaten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: </a:t>
            </a:r>
            <a:r>
              <a:rPr lang="en-US" dirty="0" err="1"/>
              <a:t>prepis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vrstice</a:t>
            </a:r>
            <a:r>
              <a:rPr lang="en-US" dirty="0"/>
              <a:t> (</a:t>
            </a:r>
            <a:r>
              <a:rPr lang="en-US" dirty="0" err="1"/>
              <a:t>konstantna</a:t>
            </a:r>
            <a:r>
              <a:rPr lang="en-US" dirty="0"/>
              <a:t> </a:t>
            </a:r>
            <a:r>
              <a:rPr lang="en-US" dirty="0" err="1"/>
              <a:t>časovna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)</a:t>
            </a:r>
          </a:p>
          <a:p>
            <a:r>
              <a:rPr lang="en-US" dirty="0" err="1"/>
              <a:t>Obvezno</a:t>
            </a:r>
            <a:r>
              <a:rPr lang="en-US" dirty="0"/>
              <a:t> </a:t>
            </a:r>
            <a:r>
              <a:rPr lang="en-US" dirty="0" err="1"/>
              <a:t>sinhroniziramo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pred </a:t>
            </a:r>
            <a:r>
              <a:rPr lang="en-US" dirty="0" err="1"/>
              <a:t>prepisom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(z </a:t>
            </a:r>
            <a:r>
              <a:rPr lang="en-US" dirty="0" err="1"/>
              <a:t>uporabo</a:t>
            </a:r>
            <a:r>
              <a:rPr lang="en-US" dirty="0"/>
              <a:t> </a:t>
            </a:r>
            <a:r>
              <a:rPr lang="en-US" dirty="0" err="1"/>
              <a:t>ovir</a:t>
            </a:r>
            <a:r>
              <a:rPr lang="en-US" dirty="0"/>
              <a:t>)</a:t>
            </a:r>
          </a:p>
          <a:p>
            <a:r>
              <a:rPr lang="en-US" dirty="0" err="1"/>
              <a:t>Slabost</a:t>
            </a:r>
            <a:r>
              <a:rPr lang="en-US" dirty="0"/>
              <a:t>: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koncu</a:t>
            </a:r>
            <a:r>
              <a:rPr lang="en-US" dirty="0"/>
              <a:t> ne </a:t>
            </a:r>
            <a:r>
              <a:rPr lang="en-US" dirty="0" err="1"/>
              <a:t>moremo</a:t>
            </a:r>
            <a:r>
              <a:rPr lang="en-US" dirty="0"/>
              <a:t> </a:t>
            </a:r>
            <a:r>
              <a:rPr lang="en-US" dirty="0" err="1"/>
              <a:t>rekonstruirati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po </a:t>
            </a:r>
            <a:r>
              <a:rPr lang="en-US" dirty="0" err="1"/>
              <a:t>kateri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prišli</a:t>
            </a:r>
            <a:r>
              <a:rPr lang="en-US" dirty="0"/>
              <a:t> do </a:t>
            </a:r>
            <a:r>
              <a:rPr lang="en-US" dirty="0" err="1"/>
              <a:t>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8EC-F45A-07B7-69D5-05E0CD80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B7F-0F5B-E591-FDFC-53126C6F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prostorske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41B26C3-C51E-DAD2-8F7E-28C35FD47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05" y="2509053"/>
            <a:ext cx="5497759" cy="41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8EC-F45A-07B7-69D5-05E0CD80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B7F-0F5B-E591-FDFC-53126C6F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s </a:t>
            </a:r>
            <a:r>
              <a:rPr lang="en-US" dirty="0" err="1"/>
              <a:t>prostorsko</a:t>
            </a:r>
            <a:r>
              <a:rPr lang="en-US" dirty="0"/>
              <a:t> </a:t>
            </a:r>
            <a:r>
              <a:rPr lang="en-US" dirty="0" err="1"/>
              <a:t>optimizacijo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B26C3-C51E-DAD2-8F7E-28C35FD47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3805" y="2509053"/>
            <a:ext cx="5497758" cy="41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7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8EC-F45A-07B7-69D5-05E0CD80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B7F-0F5B-E591-FDFC-53126C6F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pohitritev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B26C3-C51E-DAD2-8F7E-28C35FD47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3805" y="2780397"/>
            <a:ext cx="5497759" cy="35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8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3360-AACA-54A0-3557-E6D796BE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</a:t>
            </a:r>
            <a:r>
              <a:rPr lang="en-US" dirty="0" err="1">
                <a:latin typeface="Trebuchet MS" panose="020B0603020202020204" pitchFamily="34" charset="0"/>
              </a:rPr>
              <a:t>Levenshteinova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razdalja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A041-16CC-87C7-1771-24C9C28B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prostorske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7DE1B706-5667-193D-DD99-06DDDF7D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7" y="2529273"/>
            <a:ext cx="5497757" cy="41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3360-AACA-54A0-3557-E6D796BE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</a:t>
            </a:r>
            <a:r>
              <a:rPr lang="en-US" dirty="0" err="1">
                <a:latin typeface="Trebuchet MS" panose="020B0603020202020204" pitchFamily="34" charset="0"/>
              </a:rPr>
              <a:t>Levenshteinova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razdalja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A041-16CC-87C7-1771-24C9C28B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s </a:t>
            </a:r>
            <a:r>
              <a:rPr lang="en-US" dirty="0" err="1"/>
              <a:t>prostorsko</a:t>
            </a:r>
            <a:r>
              <a:rPr lang="en-US" dirty="0"/>
              <a:t> </a:t>
            </a:r>
            <a:r>
              <a:rPr lang="en-US" dirty="0" err="1"/>
              <a:t>optimizacijo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1B706-5667-193D-DD99-06DDDF7D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7477" y="2840983"/>
            <a:ext cx="5497757" cy="34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3360-AACA-54A0-3557-E6D796BE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Primerjava</a:t>
            </a:r>
            <a:r>
              <a:rPr lang="en-US" dirty="0">
                <a:latin typeface="Trebuchet MS" panose="020B0603020202020204" pitchFamily="34" charset="0"/>
              </a:rPr>
              <a:t>: </a:t>
            </a:r>
            <a:r>
              <a:rPr lang="en-US" dirty="0" err="1">
                <a:latin typeface="Trebuchet MS" panose="020B0603020202020204" pitchFamily="34" charset="0"/>
              </a:rPr>
              <a:t>Levenshteinova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razdalja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A041-16CC-87C7-1771-24C9C28B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pohitritev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1B706-5667-193D-DD99-06DDDF7D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7477" y="3042268"/>
            <a:ext cx="5497757" cy="30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Struktura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Predstavitev</a:t>
            </a:r>
            <a:r>
              <a:rPr lang="en-US" dirty="0"/>
              <a:t> </a:t>
            </a:r>
            <a:r>
              <a:rPr lang="en-US" dirty="0" err="1"/>
              <a:t>problemov</a:t>
            </a:r>
            <a:endParaRPr lang="en-US" dirty="0"/>
          </a:p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en-US" dirty="0"/>
              <a:t> </a:t>
            </a:r>
            <a:r>
              <a:rPr lang="en-US" dirty="0" err="1"/>
              <a:t>algoritmov</a:t>
            </a:r>
            <a:r>
              <a:rPr lang="en-US" dirty="0"/>
              <a:t> z </a:t>
            </a:r>
            <a:r>
              <a:rPr lang="en-US" dirty="0" err="1"/>
              <a:t>različnimi</a:t>
            </a:r>
            <a:r>
              <a:rPr lang="en-US" dirty="0"/>
              <a:t> </a:t>
            </a:r>
            <a:r>
              <a:rPr lang="en-US" dirty="0" err="1"/>
              <a:t>pristopi</a:t>
            </a:r>
            <a:endParaRPr lang="en-US" dirty="0"/>
          </a:p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meritev</a:t>
            </a:r>
            <a:r>
              <a:rPr lang="en-US" dirty="0"/>
              <a:t> in </a:t>
            </a:r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algoritmov</a:t>
            </a:r>
            <a:endParaRPr lang="en-US" dirty="0"/>
          </a:p>
          <a:p>
            <a:r>
              <a:rPr lang="en-US" dirty="0" err="1"/>
              <a:t>Sklepi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Sklepi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oba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obstajajo</a:t>
            </a:r>
            <a:r>
              <a:rPr lang="en-US" dirty="0"/>
              <a:t> </a:t>
            </a:r>
            <a:r>
              <a:rPr lang="en-US" dirty="0" err="1"/>
              <a:t>načini</a:t>
            </a:r>
            <a:r>
              <a:rPr lang="en-US" dirty="0"/>
              <a:t> </a:t>
            </a:r>
            <a:r>
              <a:rPr lang="en-US" dirty="0" err="1"/>
              <a:t>vzporednega</a:t>
            </a:r>
            <a:r>
              <a:rPr lang="en-US" dirty="0"/>
              <a:t> </a:t>
            </a:r>
            <a:r>
              <a:rPr lang="en-US" dirty="0" err="1"/>
              <a:t>izvajanja</a:t>
            </a:r>
            <a:r>
              <a:rPr lang="en-US" dirty="0"/>
              <a:t> </a:t>
            </a:r>
            <a:r>
              <a:rPr lang="en-US" dirty="0" err="1"/>
              <a:t>kljub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medsebojni</a:t>
            </a:r>
            <a:r>
              <a:rPr lang="en-US" dirty="0"/>
              <a:t> </a:t>
            </a:r>
            <a:r>
              <a:rPr lang="en-US" dirty="0" err="1"/>
              <a:t>odvisnosti</a:t>
            </a:r>
            <a:r>
              <a:rPr lang="en-US" dirty="0"/>
              <a:t> med </a:t>
            </a:r>
            <a:r>
              <a:rPr lang="en-US" dirty="0" err="1"/>
              <a:t>izračunanimi</a:t>
            </a:r>
            <a:r>
              <a:rPr lang="en-US" dirty="0"/>
              <a:t> </a:t>
            </a:r>
            <a:r>
              <a:rPr lang="en-US" dirty="0" err="1"/>
              <a:t>vrednostmi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krajše</a:t>
            </a:r>
            <a:r>
              <a:rPr lang="en-US" dirty="0"/>
              <a:t> </a:t>
            </a:r>
            <a:r>
              <a:rPr lang="en-US" dirty="0" err="1"/>
              <a:t>nize</a:t>
            </a:r>
            <a:r>
              <a:rPr lang="en-US" dirty="0"/>
              <a:t> </a:t>
            </a:r>
            <a:r>
              <a:rPr lang="en-US" dirty="0" err="1"/>
              <a:t>uporabimo</a:t>
            </a:r>
            <a:r>
              <a:rPr lang="en-US" dirty="0"/>
              <a:t> </a:t>
            </a:r>
            <a:r>
              <a:rPr lang="en-US" dirty="0" err="1"/>
              <a:t>pristop</a:t>
            </a:r>
            <a:r>
              <a:rPr lang="en-US" dirty="0"/>
              <a:t> </a:t>
            </a:r>
            <a:r>
              <a:rPr lang="en-US" dirty="0" err="1"/>
              <a:t>naprej-nazaj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daljše</a:t>
            </a:r>
            <a:r>
              <a:rPr lang="en-US" dirty="0"/>
              <a:t> </a:t>
            </a:r>
            <a:r>
              <a:rPr lang="en-US" dirty="0" err="1"/>
              <a:t>nize</a:t>
            </a:r>
            <a:r>
              <a:rPr lang="en-US" dirty="0"/>
              <a:t> </a:t>
            </a:r>
            <a:r>
              <a:rPr lang="en-US" dirty="0" err="1"/>
              <a:t>uporabimo</a:t>
            </a:r>
            <a:r>
              <a:rPr lang="en-US" dirty="0"/>
              <a:t> </a:t>
            </a:r>
            <a:r>
              <a:rPr lang="en-US" dirty="0" err="1"/>
              <a:t>diagonalni</a:t>
            </a:r>
            <a:r>
              <a:rPr lang="en-US" dirty="0"/>
              <a:t> </a:t>
            </a:r>
            <a:r>
              <a:rPr lang="en-US" dirty="0" err="1"/>
              <a:t>pristop</a:t>
            </a:r>
            <a:r>
              <a:rPr lang="en-US" dirty="0"/>
              <a:t> s </a:t>
            </a:r>
            <a:r>
              <a:rPr lang="en-US" dirty="0" err="1"/>
              <a:t>poljubnim</a:t>
            </a:r>
            <a:r>
              <a:rPr lang="en-US" dirty="0"/>
              <a:t> </a:t>
            </a:r>
            <a:r>
              <a:rPr lang="en-US" dirty="0" err="1"/>
              <a:t>številom</a:t>
            </a:r>
            <a:r>
              <a:rPr lang="en-US" dirty="0"/>
              <a:t> </a:t>
            </a:r>
            <a:r>
              <a:rPr lang="en-US" dirty="0" err="1"/>
              <a:t>niti</a:t>
            </a:r>
            <a:endParaRPr lang="en-US" dirty="0"/>
          </a:p>
          <a:p>
            <a:r>
              <a:rPr lang="en-US" dirty="0" err="1"/>
              <a:t>Če</a:t>
            </a:r>
            <a:r>
              <a:rPr lang="en-US" dirty="0"/>
              <a:t> ne </a:t>
            </a:r>
            <a:r>
              <a:rPr lang="en-US" dirty="0" err="1"/>
              <a:t>potrebujemo</a:t>
            </a:r>
            <a:r>
              <a:rPr lang="en-US" dirty="0"/>
              <a:t> </a:t>
            </a:r>
            <a:r>
              <a:rPr lang="en-US" dirty="0" err="1"/>
              <a:t>rekonstrukcije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, </a:t>
            </a:r>
            <a:r>
              <a:rPr lang="en-US" dirty="0" err="1"/>
              <a:t>obstaja</a:t>
            </a:r>
            <a:r>
              <a:rPr lang="en-US" dirty="0"/>
              <a:t>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učinkovita</a:t>
            </a:r>
            <a:r>
              <a:rPr lang="en-US" dirty="0"/>
              <a:t> </a:t>
            </a:r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Hvala</a:t>
            </a:r>
            <a:r>
              <a:rPr lang="en-US" dirty="0">
                <a:latin typeface="Trebuchet MS" panose="020B0603020202020204" pitchFamily="34" charset="0"/>
              </a:rPr>
              <a:t> za </a:t>
            </a:r>
            <a:r>
              <a:rPr lang="en-US" dirty="0" err="1">
                <a:latin typeface="Trebuchet MS" panose="020B0603020202020204" pitchFamily="34" charset="0"/>
              </a:rPr>
              <a:t>pozornost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6CE-8DEF-AB20-216B-59A49BA9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Levenshteinova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razdalja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924F-CB44-F914-F556-7535F08E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 </a:t>
            </a:r>
            <a:r>
              <a:rPr lang="en-US" dirty="0" err="1"/>
              <a:t>operacije</a:t>
            </a:r>
            <a:r>
              <a:rPr lang="en-US" dirty="0"/>
              <a:t>: </a:t>
            </a:r>
            <a:r>
              <a:rPr lang="en-US" dirty="0" err="1"/>
              <a:t>brisanje</a:t>
            </a:r>
            <a:r>
              <a:rPr lang="en-US" dirty="0"/>
              <a:t>, </a:t>
            </a:r>
            <a:r>
              <a:rPr lang="en-US" dirty="0" err="1"/>
              <a:t>vstavljanje</a:t>
            </a:r>
            <a:r>
              <a:rPr lang="en-US" dirty="0"/>
              <a:t>, </a:t>
            </a:r>
            <a:r>
              <a:rPr lang="en-US" dirty="0" err="1"/>
              <a:t>spreminjanje</a:t>
            </a:r>
            <a:endParaRPr lang="en-US" dirty="0"/>
          </a:p>
          <a:p>
            <a:r>
              <a:rPr lang="en-US" dirty="0" err="1"/>
              <a:t>Iščemo</a:t>
            </a:r>
            <a:r>
              <a:rPr lang="en-US" dirty="0"/>
              <a:t> </a:t>
            </a:r>
            <a:r>
              <a:rPr lang="en-US" dirty="0" err="1"/>
              <a:t>najkrajšo</a:t>
            </a:r>
            <a:r>
              <a:rPr lang="en-US" dirty="0"/>
              <a:t> </a:t>
            </a:r>
            <a:r>
              <a:rPr lang="en-US" dirty="0" err="1"/>
              <a:t>transformacijo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prvega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v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niz</a:t>
            </a:r>
            <a:endParaRPr lang="en-US" dirty="0"/>
          </a:p>
          <a:p>
            <a:r>
              <a:rPr lang="en-US" dirty="0" err="1"/>
              <a:t>Rešujemo</a:t>
            </a:r>
            <a:r>
              <a:rPr lang="en-US" dirty="0"/>
              <a:t> z </a:t>
            </a:r>
            <a:r>
              <a:rPr lang="en-US" dirty="0" err="1"/>
              <a:t>dinamičnim</a:t>
            </a:r>
            <a:r>
              <a:rPr lang="en-US" dirty="0"/>
              <a:t> </a:t>
            </a:r>
            <a:r>
              <a:rPr lang="en-US" dirty="0" err="1"/>
              <a:t>programiranjem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B62DC171-89EB-8D34-9598-B98CC55B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9" r="31876"/>
          <a:stretch/>
        </p:blipFill>
        <p:spPr>
          <a:xfrm>
            <a:off x="4289196" y="3680253"/>
            <a:ext cx="5052767" cy="28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9999-DBFC-36E4-97F9-535960CB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Najdaljše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skupno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podzaporedje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FDA2-C2B6-4498-BA0B-4538D588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LCS (Longest Common Subsequence)</a:t>
            </a:r>
          </a:p>
          <a:p>
            <a:r>
              <a:rPr lang="en-US" dirty="0" err="1"/>
              <a:t>Iščemo</a:t>
            </a:r>
            <a:r>
              <a:rPr lang="en-US" dirty="0"/>
              <a:t> </a:t>
            </a:r>
            <a:r>
              <a:rPr lang="en-US" dirty="0" err="1"/>
              <a:t>najdaljše</a:t>
            </a:r>
            <a:r>
              <a:rPr lang="en-US" dirty="0"/>
              <a:t> </a:t>
            </a:r>
            <a:r>
              <a:rPr lang="en-US" dirty="0" err="1"/>
              <a:t>zaporedje</a:t>
            </a:r>
            <a:r>
              <a:rPr lang="en-US" dirty="0"/>
              <a:t> </a:t>
            </a:r>
            <a:r>
              <a:rPr lang="en-US" dirty="0" err="1"/>
              <a:t>znakov</a:t>
            </a:r>
            <a:r>
              <a:rPr lang="en-US" dirty="0"/>
              <a:t>, ki se </a:t>
            </a:r>
            <a:r>
              <a:rPr lang="en-US" dirty="0" err="1"/>
              <a:t>nahaja</a:t>
            </a:r>
            <a:r>
              <a:rPr lang="en-US" dirty="0"/>
              <a:t> v </a:t>
            </a:r>
            <a:r>
              <a:rPr lang="en-US" dirty="0" err="1"/>
              <a:t>prvem</a:t>
            </a:r>
            <a:r>
              <a:rPr lang="en-US" dirty="0"/>
              <a:t> in </a:t>
            </a:r>
            <a:r>
              <a:rPr lang="en-US" dirty="0" err="1"/>
              <a:t>drugem</a:t>
            </a:r>
            <a:r>
              <a:rPr lang="en-US" dirty="0"/>
              <a:t> </a:t>
            </a:r>
            <a:r>
              <a:rPr lang="en-US" dirty="0" err="1"/>
              <a:t>nizu</a:t>
            </a:r>
            <a:r>
              <a:rPr lang="en-US" dirty="0"/>
              <a:t>, ne </a:t>
            </a:r>
            <a:r>
              <a:rPr lang="en-US" dirty="0" err="1"/>
              <a:t>nujno</a:t>
            </a:r>
            <a:r>
              <a:rPr lang="en-US" dirty="0"/>
              <a:t> </a:t>
            </a:r>
            <a:r>
              <a:rPr lang="en-US" dirty="0" err="1"/>
              <a:t>strnjeno</a:t>
            </a:r>
            <a:endParaRPr lang="en-US" dirty="0"/>
          </a:p>
          <a:p>
            <a:r>
              <a:rPr lang="en-US" dirty="0" err="1"/>
              <a:t>Rešujemo</a:t>
            </a:r>
            <a:r>
              <a:rPr lang="en-US" dirty="0"/>
              <a:t> z </a:t>
            </a:r>
            <a:r>
              <a:rPr lang="en-US" dirty="0" err="1"/>
              <a:t>dinamičnim</a:t>
            </a:r>
            <a:r>
              <a:rPr lang="en-US" dirty="0"/>
              <a:t> </a:t>
            </a:r>
            <a:r>
              <a:rPr lang="en-US" dirty="0" err="1"/>
              <a:t>programiranjem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grid with numbers and letters&#10;&#10;Description automatically generated">
            <a:extLst>
              <a:ext uri="{FF2B5EF4-FFF2-40B4-BE49-F238E27FC236}">
                <a16:creationId xmlns:a16="http://schemas.microsoft.com/office/drawing/2014/main" id="{362DBDDB-8FFE-883F-BE0E-846A4824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2" r="32133"/>
          <a:stretch/>
        </p:blipFill>
        <p:spPr>
          <a:xfrm>
            <a:off x="4515439" y="3981332"/>
            <a:ext cx="4788817" cy="27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Seznam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implementacij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Naprej</a:t>
            </a:r>
            <a:endParaRPr lang="en-US" dirty="0"/>
          </a:p>
          <a:p>
            <a:r>
              <a:rPr lang="en-US" dirty="0" err="1"/>
              <a:t>Nazaj</a:t>
            </a:r>
            <a:endParaRPr lang="en-US" dirty="0"/>
          </a:p>
          <a:p>
            <a:r>
              <a:rPr lang="en-US" dirty="0" err="1"/>
              <a:t>Naprej-nazaj</a:t>
            </a:r>
            <a:r>
              <a:rPr lang="en-US" dirty="0"/>
              <a:t> (2 </a:t>
            </a:r>
            <a:r>
              <a:rPr lang="en-US" dirty="0" err="1"/>
              <a:t>niti</a:t>
            </a:r>
            <a:r>
              <a:rPr lang="en-US" dirty="0"/>
              <a:t>)</a:t>
            </a:r>
          </a:p>
          <a:p>
            <a:r>
              <a:rPr lang="en-US" dirty="0" err="1"/>
              <a:t>Diagonalni</a:t>
            </a:r>
            <a:endParaRPr lang="en-US" dirty="0"/>
          </a:p>
          <a:p>
            <a:r>
              <a:rPr lang="en-US" dirty="0" err="1"/>
              <a:t>Diagonalni</a:t>
            </a:r>
            <a:r>
              <a:rPr lang="en-US" dirty="0"/>
              <a:t> </a:t>
            </a:r>
            <a:r>
              <a:rPr lang="en-US" dirty="0" err="1"/>
              <a:t>vzporedni</a:t>
            </a:r>
            <a:r>
              <a:rPr lang="en-US" dirty="0"/>
              <a:t> (</a:t>
            </a:r>
            <a:r>
              <a:rPr lang="en-US" dirty="0" err="1"/>
              <a:t>poljubno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 za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F84-6492-EDD2-05D3-866D64DE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Pristop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naprej-nazaj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442A-3C18-752D-C6A7-59B191B7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niti</a:t>
            </a:r>
            <a:endParaRPr lang="en-US" dirty="0"/>
          </a:p>
          <a:p>
            <a:r>
              <a:rPr lang="en-US" dirty="0" err="1"/>
              <a:t>Neodvisni</a:t>
            </a:r>
            <a:r>
              <a:rPr lang="en-US" dirty="0"/>
              <a:t> </a:t>
            </a:r>
            <a:r>
              <a:rPr lang="en-US" dirty="0" err="1"/>
              <a:t>podatki</a:t>
            </a:r>
            <a:endParaRPr lang="en-US" dirty="0"/>
          </a:p>
          <a:p>
            <a:r>
              <a:rPr lang="en-US" dirty="0" err="1"/>
              <a:t>Združevalna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grid with numbers and a purple line&#10;&#10;Description automatically generated">
            <a:extLst>
              <a:ext uri="{FF2B5EF4-FFF2-40B4-BE49-F238E27FC236}">
                <a16:creationId xmlns:a16="http://schemas.microsoft.com/office/drawing/2014/main" id="{07302065-D8CC-CFAF-2551-7D97ADBB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0" r="22941"/>
          <a:stretch/>
        </p:blipFill>
        <p:spPr>
          <a:xfrm>
            <a:off x="4524866" y="2398693"/>
            <a:ext cx="5995447" cy="39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80DA-7736-EB98-C309-1757A99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Diagonalni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pristop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37BF-8BCA-D2DE-83FC-F853525B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računamo</a:t>
            </a:r>
            <a:r>
              <a:rPr lang="en-US" dirty="0"/>
              <a:t> po </a:t>
            </a:r>
            <a:r>
              <a:rPr lang="en-US" dirty="0" err="1"/>
              <a:t>diagonalah</a:t>
            </a:r>
            <a:endParaRPr lang="en-US" dirty="0"/>
          </a:p>
          <a:p>
            <a:r>
              <a:rPr lang="en-US" dirty="0" err="1"/>
              <a:t>Poljubno</a:t>
            </a:r>
            <a:r>
              <a:rPr lang="en-US" dirty="0"/>
              <a:t> </a:t>
            </a:r>
            <a:r>
              <a:rPr lang="en-US" dirty="0" err="1"/>
              <a:t>število</a:t>
            </a:r>
            <a:r>
              <a:rPr lang="en-US" dirty="0"/>
              <a:t> </a:t>
            </a:r>
            <a:r>
              <a:rPr lang="en-US" dirty="0" err="1"/>
              <a:t>niti</a:t>
            </a:r>
            <a:endParaRPr lang="en-US" dirty="0"/>
          </a:p>
          <a:p>
            <a:r>
              <a:rPr lang="en-US" dirty="0" err="1"/>
              <a:t>Ozko</a:t>
            </a:r>
            <a:r>
              <a:rPr lang="en-US" dirty="0"/>
              <a:t> </a:t>
            </a:r>
            <a:r>
              <a:rPr lang="en-US" dirty="0" err="1"/>
              <a:t>grlo</a:t>
            </a:r>
            <a:r>
              <a:rPr lang="en-US" dirty="0"/>
              <a:t>: </a:t>
            </a:r>
            <a:r>
              <a:rPr lang="en-US" dirty="0" err="1"/>
              <a:t>prenosi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glavnega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r>
              <a:rPr lang="en-US" dirty="0"/>
              <a:t> v </a:t>
            </a:r>
            <a:r>
              <a:rPr lang="en-US" dirty="0" err="1"/>
              <a:t>predpomnilnik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80DA-7736-EB98-C309-1757A99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Optimizacija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pomnilniškega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dostopa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37BF-8BCA-D2DE-83FC-F853525B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Matriko</a:t>
            </a:r>
            <a:r>
              <a:rPr lang="en-US" dirty="0"/>
              <a:t> </a:t>
            </a:r>
            <a:r>
              <a:rPr lang="en-US" dirty="0" err="1"/>
              <a:t>zarotiramo</a:t>
            </a:r>
            <a:r>
              <a:rPr lang="en-US" dirty="0"/>
              <a:t> za 45 </a:t>
            </a:r>
            <a:r>
              <a:rPr lang="en-US" dirty="0" err="1"/>
              <a:t>stopinj</a:t>
            </a:r>
            <a:endParaRPr lang="en-US" dirty="0"/>
          </a:p>
          <a:p>
            <a:r>
              <a:rPr lang="en-US" dirty="0"/>
              <a:t>S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izboljšamo</a:t>
            </a:r>
            <a:r>
              <a:rPr lang="en-US" dirty="0"/>
              <a:t> </a:t>
            </a:r>
            <a:r>
              <a:rPr lang="en-US" dirty="0" err="1"/>
              <a:t>izrabo</a:t>
            </a:r>
            <a:r>
              <a:rPr lang="en-US" dirty="0"/>
              <a:t> </a:t>
            </a:r>
            <a:r>
              <a:rPr lang="en-US" dirty="0" err="1"/>
              <a:t>predpomnilnika</a:t>
            </a:r>
            <a:endParaRPr lang="en-US" dirty="0"/>
          </a:p>
          <a:p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se </a:t>
            </a:r>
            <a:r>
              <a:rPr lang="en-US" dirty="0" err="1"/>
              <a:t>poslabša</a:t>
            </a:r>
            <a:r>
              <a:rPr lang="en-US" dirty="0"/>
              <a:t>, </a:t>
            </a:r>
            <a:r>
              <a:rPr lang="en-US" dirty="0" err="1"/>
              <a:t>razen</a:t>
            </a:r>
            <a:r>
              <a:rPr lang="en-US" dirty="0"/>
              <a:t> za n = m</a:t>
            </a:r>
          </a:p>
          <a:p>
            <a:endParaRPr lang="en-US" dirty="0"/>
          </a:p>
        </p:txBody>
      </p:sp>
      <p:pic>
        <p:nvPicPr>
          <p:cNvPr id="5" name="Picture 4" descr="A screenshot of a grid with numbers&#10;&#10;Description automatically generated">
            <a:extLst>
              <a:ext uri="{FF2B5EF4-FFF2-40B4-BE49-F238E27FC236}">
                <a16:creationId xmlns:a16="http://schemas.microsoft.com/office/drawing/2014/main" id="{183539EB-0CB4-6087-F0A0-178BE7C1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09" y="3555564"/>
            <a:ext cx="7684625" cy="32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2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F5F-F73A-B82C-394D-5CB695D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Optimizacija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pomnilniških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dostopov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AD9E-00E9-5661-AEE1-01369395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Začetne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crossword puzzle with letters and numbers&#10;&#10;Description automatically generated">
            <a:extLst>
              <a:ext uri="{FF2B5EF4-FFF2-40B4-BE49-F238E27FC236}">
                <a16:creationId xmlns:a16="http://schemas.microsoft.com/office/drawing/2014/main" id="{556D3159-D21B-93F0-3926-B2EEE4E4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47" y="2148255"/>
            <a:ext cx="5943461" cy="43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433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1905</TotalTime>
  <Words>342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 Light</vt:lpstr>
      <vt:lpstr>Elephant</vt:lpstr>
      <vt:lpstr>Trebuchet MS</vt:lpstr>
      <vt:lpstr>ModOverlayVTI</vt:lpstr>
      <vt:lpstr>Vzporedni algoritmi za problem Levenshteinove razdalje in najdaljše skupno podzaporedje</vt:lpstr>
      <vt:lpstr>Struktura</vt:lpstr>
      <vt:lpstr>Levenshteinova razdalja</vt:lpstr>
      <vt:lpstr>Najdaljše skupno podzaporedje</vt:lpstr>
      <vt:lpstr>Seznam implementacij</vt:lpstr>
      <vt:lpstr>Pristop naprej-nazaj</vt:lpstr>
      <vt:lpstr>Diagonalni pristop</vt:lpstr>
      <vt:lpstr>Optimizacija pomnilniškega dostopa</vt:lpstr>
      <vt:lpstr>Optimizacija pomnilniških dostopov</vt:lpstr>
      <vt:lpstr>Optimizacija pomnilniških dostopov</vt:lpstr>
      <vt:lpstr>Optimizacija pomnilniških dostopov</vt:lpstr>
      <vt:lpstr>Optimizacija pomnilniških dostopov</vt:lpstr>
      <vt:lpstr>Prostorska optimizacija</vt:lpstr>
      <vt:lpstr>Primerjava: LCS</vt:lpstr>
      <vt:lpstr>Primerjava: LCS</vt:lpstr>
      <vt:lpstr>Primerjava: LCS</vt:lpstr>
      <vt:lpstr>Primerjava: Levenshteinova razdalja</vt:lpstr>
      <vt:lpstr>Primerjava: Levenshteinova razdalja</vt:lpstr>
      <vt:lpstr>Primerjava: Levenshteinova razdalja</vt:lpstr>
      <vt:lpstr>Sklepi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16</cp:revision>
  <dcterms:created xsi:type="dcterms:W3CDTF">2024-08-25T12:04:50Z</dcterms:created>
  <dcterms:modified xsi:type="dcterms:W3CDTF">2024-08-27T10:12:43Z</dcterms:modified>
</cp:coreProperties>
</file>