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20"/>
  </p:notesMasterIdLst>
  <p:sldIdLst>
    <p:sldId id="256" r:id="rId2"/>
    <p:sldId id="325" r:id="rId3"/>
    <p:sldId id="258" r:id="rId4"/>
    <p:sldId id="293" r:id="rId5"/>
    <p:sldId id="313" r:id="rId6"/>
    <p:sldId id="262" r:id="rId7"/>
    <p:sldId id="316" r:id="rId8"/>
    <p:sldId id="317" r:id="rId9"/>
    <p:sldId id="324" r:id="rId10"/>
    <p:sldId id="321" r:id="rId11"/>
    <p:sldId id="318" r:id="rId12"/>
    <p:sldId id="319" r:id="rId13"/>
    <p:sldId id="320" r:id="rId14"/>
    <p:sldId id="279" r:id="rId15"/>
    <p:sldId id="311" r:id="rId16"/>
    <p:sldId id="315" r:id="rId17"/>
    <p:sldId id="312" r:id="rId18"/>
    <p:sldId id="280" r:id="rId19"/>
  </p:sldIdLst>
  <p:sldSz cx="9144000" cy="5143500" type="screen16x9"/>
  <p:notesSz cx="6858000" cy="9144000"/>
  <p:embeddedFontLst>
    <p:embeddedFont>
      <p:font typeface="Muli" panose="020B0604020202020204" charset="0"/>
      <p:regular r:id="rId21"/>
      <p:bold r:id="rId22"/>
      <p:italic r:id="rId23"/>
      <p:boldItalic r:id="rId24"/>
    </p:embeddedFont>
    <p:embeddedFont>
      <p:font typeface="Muli Black" panose="020B0604020202020204" charset="0"/>
      <p:bold r:id="rId25"/>
      <p:boldItalic r:id="rId26"/>
    </p:embeddedFont>
    <p:embeddedFont>
      <p:font typeface="Muli Light" panose="020B0604020202020204" charset="0"/>
      <p:regular r:id="rId27"/>
      <p:bold r:id="rId28"/>
      <p:italic r:id="rId29"/>
      <p:boldItalic r:id="rId30"/>
    </p:embeddedFont>
    <p:embeddedFont>
      <p:font typeface="Roboto Slab" panose="020B0604020202020204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McCormack" initials="JM" lastIdx="1" clrIdx="0">
    <p:extLst>
      <p:ext uri="{19B8F6BF-5375-455C-9EA6-DF929625EA0E}">
        <p15:presenceInfo xmlns:p15="http://schemas.microsoft.com/office/powerpoint/2012/main" userId="7f266ee430cd2e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D155"/>
    <a:srgbClr val="27868B"/>
    <a:srgbClr val="DFE954"/>
    <a:srgbClr val="5FBBC5"/>
    <a:srgbClr val="266D78"/>
    <a:srgbClr val="50B883"/>
    <a:srgbClr val="4D70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48DF27-EB1D-43B4-AC2B-8DB35E27CEDE}">
  <a:tblStyle styleId="{0E48DF27-EB1D-43B4-AC2B-8DB35E27CE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 autoAdjust="0"/>
  </p:normalViewPr>
  <p:slideViewPr>
    <p:cSldViewPr snapToGrid="0">
      <p:cViewPr varScale="1">
        <p:scale>
          <a:sx n="88" d="100"/>
          <a:sy n="88" d="100"/>
        </p:scale>
        <p:origin x="608" y="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err="1">
                <a:solidFill>
                  <a:srgbClr val="4D7076"/>
                </a:solidFill>
                <a:latin typeface="Muli Light" panose="020B0604020202020204" charset="0"/>
              </a:rPr>
              <a:t>MaintenanceSolution.sql</a:t>
            </a:r>
            <a:endParaRPr lang="en-GB" b="1" dirty="0">
              <a:solidFill>
                <a:srgbClr val="4D7076"/>
              </a:solidFill>
              <a:latin typeface="Muli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1" dirty="0">
                <a:solidFill>
                  <a:srgbClr val="4D7076"/>
                </a:solidFill>
                <a:latin typeface="Muli Light" panose="020B0604020202020204" charset="0"/>
              </a:rPr>
              <a:t>   &gt; </a:t>
            </a:r>
            <a:r>
              <a:rPr lang="en-GB" sz="1200" b="1" dirty="0" err="1">
                <a:solidFill>
                  <a:srgbClr val="4D7076"/>
                </a:solidFill>
                <a:latin typeface="Muli Light" panose="020B0604020202020204" charset="0"/>
              </a:rPr>
              <a:t>IndexOptimize</a:t>
            </a:r>
            <a:endParaRPr lang="en-GB" sz="1200" b="1" dirty="0">
              <a:solidFill>
                <a:srgbClr val="4D7076"/>
              </a:solidFill>
              <a:latin typeface="Muli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1" dirty="0">
                <a:solidFill>
                  <a:srgbClr val="4D7076"/>
                </a:solidFill>
                <a:latin typeface="Muli Light" panose="020B0604020202020204" charset="0"/>
              </a:rPr>
              <a:t>   &gt; </a:t>
            </a:r>
            <a:r>
              <a:rPr lang="en-GB" sz="1200" b="1" dirty="0" err="1">
                <a:solidFill>
                  <a:srgbClr val="4D7076"/>
                </a:solidFill>
                <a:latin typeface="Muli Light" panose="020B0604020202020204" charset="0"/>
              </a:rPr>
              <a:t>DatabaseBackup</a:t>
            </a:r>
            <a:endParaRPr lang="en-GB" sz="1200" b="1" dirty="0">
              <a:solidFill>
                <a:srgbClr val="4D7076"/>
              </a:solidFill>
              <a:latin typeface="Muli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1" dirty="0">
                <a:solidFill>
                  <a:srgbClr val="4D7076"/>
                </a:solidFill>
                <a:latin typeface="Muli Light" panose="020B0604020202020204" charset="0"/>
              </a:rPr>
              <a:t>   &gt; </a:t>
            </a:r>
            <a:r>
              <a:rPr lang="en-GB" sz="1200" b="1" dirty="0" err="1">
                <a:solidFill>
                  <a:srgbClr val="4D7076"/>
                </a:solidFill>
                <a:latin typeface="Muli Light" panose="020B0604020202020204" charset="0"/>
              </a:rPr>
              <a:t>DatabaseIntegrityCheck</a:t>
            </a:r>
            <a:endParaRPr lang="en-GB" sz="1200" b="1" dirty="0">
              <a:solidFill>
                <a:srgbClr val="4D7076"/>
              </a:solidFill>
              <a:latin typeface="Muli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>
              <a:solidFill>
                <a:srgbClr val="4D7076"/>
              </a:solidFill>
              <a:latin typeface="Muli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No need to write your own solutions</a:t>
            </a:r>
            <a:endParaRPr lang="en-GB" dirty="0">
              <a:solidFill>
                <a:srgbClr val="4D7076"/>
              </a:solidFill>
              <a:latin typeface="Muli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Highly customizable and flexible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   &gt; Rebuild vs re-organize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   &gt; Exemptions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   &gt; Minimum page size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   &gt; Flexible rebuild vs reorganize % levels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GB" b="1" dirty="0">
              <a:solidFill>
                <a:srgbClr val="4D7076"/>
              </a:solidFill>
              <a:latin typeface="Muli Light" panose="020B060402020202020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Backup to blob storage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Native backups or 3</a:t>
            </a:r>
            <a:r>
              <a:rPr lang="en-GB" b="1" baseline="30000" dirty="0">
                <a:solidFill>
                  <a:srgbClr val="4D7076"/>
                </a:solidFill>
                <a:latin typeface="Muli Light" panose="020B0604020202020204" charset="0"/>
              </a:rPr>
              <a:t>rd</a:t>
            </a:r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 party support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   &gt; </a:t>
            </a:r>
            <a:r>
              <a:rPr lang="en-GB" sz="1200" b="1" dirty="0">
                <a:solidFill>
                  <a:srgbClr val="4D7076"/>
                </a:solidFill>
                <a:latin typeface="Muli Light" panose="020B0604020202020204" charset="0"/>
              </a:rPr>
              <a:t>Quest </a:t>
            </a:r>
            <a:r>
              <a:rPr lang="en-GB" sz="1200" b="1" dirty="0" err="1">
                <a:solidFill>
                  <a:srgbClr val="4D7076"/>
                </a:solidFill>
                <a:latin typeface="Muli Light" panose="020B0604020202020204" charset="0"/>
              </a:rPr>
              <a:t>Litespeed</a:t>
            </a:r>
            <a:r>
              <a:rPr lang="en-GB" sz="1200" b="1" dirty="0">
                <a:solidFill>
                  <a:srgbClr val="4D7076"/>
                </a:solidFill>
                <a:latin typeface="Muli Light" panose="020B0604020202020204" charset="0"/>
              </a:rPr>
              <a:t> | Redgate </a:t>
            </a:r>
            <a:r>
              <a:rPr lang="en-GB" sz="1200" b="1" dirty="0" err="1">
                <a:solidFill>
                  <a:srgbClr val="4D7076"/>
                </a:solidFill>
                <a:latin typeface="Muli Light" panose="020B0604020202020204" charset="0"/>
              </a:rPr>
              <a:t>SQLBackup</a:t>
            </a:r>
            <a:r>
              <a:rPr lang="en-GB" sz="1200" b="1" dirty="0">
                <a:solidFill>
                  <a:srgbClr val="4D7076"/>
                </a:solidFill>
                <a:latin typeface="Muli Light" panose="020B0604020202020204" charset="0"/>
              </a:rPr>
              <a:t> Pro | </a:t>
            </a:r>
            <a:r>
              <a:rPr lang="en-GB" sz="1200" b="1" dirty="0" err="1">
                <a:solidFill>
                  <a:srgbClr val="4D7076"/>
                </a:solidFill>
                <a:latin typeface="Muli Light" panose="020B0604020202020204" charset="0"/>
              </a:rPr>
              <a:t>Idera</a:t>
            </a:r>
            <a:r>
              <a:rPr lang="en-GB" sz="1200" b="1" dirty="0">
                <a:solidFill>
                  <a:srgbClr val="4D7076"/>
                </a:solidFill>
                <a:latin typeface="Muli Light" panose="020B0604020202020204" charset="0"/>
              </a:rPr>
              <a:t> SQL Safe | Dell EMC Domain Boost</a:t>
            </a:r>
          </a:p>
        </p:txBody>
      </p:sp>
    </p:spTree>
    <p:extLst>
      <p:ext uri="{BB962C8B-B14F-4D97-AF65-F5344CB8AC3E}">
        <p14:creationId xmlns:p14="http://schemas.microsoft.com/office/powerpoint/2010/main" val="1113464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32855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81383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0742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" name="Google Shape;17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" name="Google Shape;17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63332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13847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" name="Google Shape;17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1188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0" name="Google Shape;17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4939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2" name="Google Shape;149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Many DBAs work in an environment where the organisation cannot or will not invest money in 3</a:t>
            </a:r>
            <a:r>
              <a:rPr lang="en-GB" b="1" baseline="30000" dirty="0">
                <a:solidFill>
                  <a:srgbClr val="4D7076"/>
                </a:solidFill>
                <a:latin typeface="Muli Light" panose="020B0604020202020204" charset="0"/>
              </a:rPr>
              <a:t>rd</a:t>
            </a:r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 party tools.</a:t>
            </a:r>
          </a:p>
          <a:p>
            <a:endParaRPr lang="en-GB" b="1" dirty="0">
              <a:solidFill>
                <a:srgbClr val="4D7076"/>
              </a:solidFill>
              <a:latin typeface="Muli Light" panose="020B0604020202020204" charset="0"/>
            </a:endParaRPr>
          </a:p>
          <a:p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Furthermore, some free tools are actually best in class so you should be using them anyway.</a:t>
            </a:r>
            <a:endParaRPr lang="en-GB" dirty="0">
              <a:solidFill>
                <a:srgbClr val="4D7076"/>
              </a:solidFill>
              <a:latin typeface="Muli Light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3474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6132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9" name="Google Shape;15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8603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6597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8053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73425" y="1746975"/>
            <a:ext cx="4545900" cy="16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12" name="Google Shape;12;p2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46891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867228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867228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30" name="Google Shape;30;p2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146891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014120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45;p2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46" name="Google Shape;46;p2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720337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293783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2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3" name="Google Shape;63;p2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720337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014120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2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84" name="Google Shape;84;p2"/>
            <p:cNvSpPr/>
            <p:nvPr/>
          </p:nvSpPr>
          <p:spPr>
            <a:xfrm>
              <a:off x="57343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29378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440674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98;p2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99" name="Google Shape;99;p2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73433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3440674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oogle Shape;288;p5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289" name="Google Shape;289;p5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" name="Google Shape;293;p5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294" name="Google Shape;294;p5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" name="Google Shape;296;p5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297" name="Google Shape;297;p5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5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303" name="Google Shape;303;p5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" name="Google Shape;310;p5"/>
          <p:cNvGrpSpPr/>
          <p:nvPr/>
        </p:nvGrpSpPr>
        <p:grpSpPr>
          <a:xfrm>
            <a:off x="7431431" y="-4550"/>
            <a:ext cx="1712404" cy="4579995"/>
            <a:chOff x="7431431" y="-4550"/>
            <a:chExt cx="1712404" cy="4579995"/>
          </a:xfrm>
        </p:grpSpPr>
        <p:sp>
          <p:nvSpPr>
            <p:cNvPr id="311" name="Google Shape;311;p5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5"/>
          <p:cNvGrpSpPr/>
          <p:nvPr/>
        </p:nvGrpSpPr>
        <p:grpSpPr>
          <a:xfrm>
            <a:off x="7431431" y="567964"/>
            <a:ext cx="1712404" cy="4579995"/>
            <a:chOff x="7431431" y="567964"/>
            <a:chExt cx="1712404" cy="4579995"/>
          </a:xfrm>
        </p:grpSpPr>
        <p:sp>
          <p:nvSpPr>
            <p:cNvPr id="317" name="Google Shape;317;p5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5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323" name="Google Shape;323;p5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oogle Shape;445;p8"/>
          <p:cNvGrpSpPr/>
          <p:nvPr/>
        </p:nvGrpSpPr>
        <p:grpSpPr>
          <a:xfrm>
            <a:off x="7997090" y="1712991"/>
            <a:ext cx="1146746" cy="2862454"/>
            <a:chOff x="7997090" y="1712991"/>
            <a:chExt cx="1146746" cy="2862454"/>
          </a:xfrm>
        </p:grpSpPr>
        <p:sp>
          <p:nvSpPr>
            <p:cNvPr id="446" name="Google Shape;446;p8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8"/>
          <p:cNvGrpSpPr/>
          <p:nvPr/>
        </p:nvGrpSpPr>
        <p:grpSpPr>
          <a:xfrm>
            <a:off x="7997090" y="-4550"/>
            <a:ext cx="1146746" cy="2862454"/>
            <a:chOff x="7997090" y="-4550"/>
            <a:chExt cx="1146746" cy="2862454"/>
          </a:xfrm>
        </p:grpSpPr>
        <p:sp>
          <p:nvSpPr>
            <p:cNvPr id="450" name="Google Shape;450;p8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8"/>
          <p:cNvGrpSpPr/>
          <p:nvPr/>
        </p:nvGrpSpPr>
        <p:grpSpPr>
          <a:xfrm>
            <a:off x="7997090" y="567964"/>
            <a:ext cx="1146746" cy="4579995"/>
            <a:chOff x="7997090" y="567964"/>
            <a:chExt cx="1146746" cy="4579995"/>
          </a:xfrm>
        </p:grpSpPr>
        <p:sp>
          <p:nvSpPr>
            <p:cNvPr id="454" name="Google Shape;454;p8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8"/>
          <p:cNvGrpSpPr/>
          <p:nvPr/>
        </p:nvGrpSpPr>
        <p:grpSpPr>
          <a:xfrm>
            <a:off x="7997090" y="-4550"/>
            <a:ext cx="1146746" cy="4579995"/>
            <a:chOff x="7997090" y="-4550"/>
            <a:chExt cx="1146746" cy="4579995"/>
          </a:xfrm>
        </p:grpSpPr>
        <p:sp>
          <p:nvSpPr>
            <p:cNvPr id="459" name="Google Shape;459;p8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8"/>
          <p:cNvGrpSpPr/>
          <p:nvPr/>
        </p:nvGrpSpPr>
        <p:grpSpPr>
          <a:xfrm>
            <a:off x="7997090" y="2285504"/>
            <a:ext cx="1146746" cy="2862454"/>
            <a:chOff x="7997090" y="2285504"/>
            <a:chExt cx="1146746" cy="2862454"/>
          </a:xfrm>
        </p:grpSpPr>
        <p:sp>
          <p:nvSpPr>
            <p:cNvPr id="464" name="Google Shape;464;p8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7" name="Google Shape;467;p8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8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469" name="Google Shape;469;p8"/>
          <p:cNvSpPr txBox="1">
            <a:spLocks noGrp="1"/>
          </p:cNvSpPr>
          <p:nvPr>
            <p:ph type="body" idx="2"/>
          </p:nvPr>
        </p:nvSpPr>
        <p:spPr>
          <a:xfrm>
            <a:off x="2819925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470" name="Google Shape;470;p8"/>
          <p:cNvSpPr txBox="1">
            <a:spLocks noGrp="1"/>
          </p:cNvSpPr>
          <p:nvPr>
            <p:ph type="body" idx="3"/>
          </p:nvPr>
        </p:nvSpPr>
        <p:spPr>
          <a:xfrm>
            <a:off x="5182650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471" name="Google Shape;471;p8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2" name="Google Shape;472;p8"/>
          <p:cNvSpPr/>
          <p:nvPr/>
        </p:nvSpPr>
        <p:spPr>
          <a:xfrm>
            <a:off x="8570535" y="1712991"/>
            <a:ext cx="573300" cy="5724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66" name="Google Shape;566;p11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1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1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75" name="Google Shape;575;p11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1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1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82" name="Google Shape;582;p11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1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1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1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1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1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91" name="Google Shape;591;p11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1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1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1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1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02" name="Google Shape;602;p11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1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1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1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1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1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1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Google Shape;609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10" name="Google Shape;610;p11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1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1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7" name="Google Shape;617;p11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 mosaic">
  <p:cSld name="BLANK_2"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3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18" name="Google Shape;718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19" name="Google Shape;719;p13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573433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1720337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1146891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1146891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2867228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2867228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2293783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4014120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3440674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514543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571990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4" name="Google Shape;744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45" name="Google Shape;745;p13"/>
            <p:cNvSpPr/>
            <p:nvPr/>
          </p:nvSpPr>
          <p:spPr>
            <a:xfrm>
              <a:off x="573433" y="1140477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172033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1146891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1146891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2867228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2293783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4014120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401412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4014120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4571990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70" name="Google Shape;770;p13"/>
            <p:cNvSpPr/>
            <p:nvPr/>
          </p:nvSpPr>
          <p:spPr>
            <a:xfrm>
              <a:off x="573433" y="171299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>
              <a:off x="1720337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3"/>
            <p:cNvSpPr/>
            <p:nvPr/>
          </p:nvSpPr>
          <p:spPr>
            <a:xfrm>
              <a:off x="1146891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3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>
              <a:off x="2867228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>
              <a:off x="2867228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>
              <a:off x="2293783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3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3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>
              <a:off x="3440674" y="2858018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3"/>
            <p:cNvSpPr/>
            <p:nvPr/>
          </p:nvSpPr>
          <p:spPr>
            <a:xfrm>
              <a:off x="514543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>
              <a:off x="4571990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3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3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3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3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3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95" name="Google Shape;795;p13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3"/>
            <p:cNvSpPr/>
            <p:nvPr/>
          </p:nvSpPr>
          <p:spPr>
            <a:xfrm>
              <a:off x="573433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3"/>
            <p:cNvSpPr/>
            <p:nvPr/>
          </p:nvSpPr>
          <p:spPr>
            <a:xfrm>
              <a:off x="1720337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3"/>
            <p:cNvSpPr/>
            <p:nvPr/>
          </p:nvSpPr>
          <p:spPr>
            <a:xfrm>
              <a:off x="1720337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3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3"/>
            <p:cNvSpPr/>
            <p:nvPr/>
          </p:nvSpPr>
          <p:spPr>
            <a:xfrm>
              <a:off x="2867228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3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3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3"/>
            <p:cNvSpPr/>
            <p:nvPr/>
          </p:nvSpPr>
          <p:spPr>
            <a:xfrm>
              <a:off x="4014120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3"/>
            <p:cNvSpPr/>
            <p:nvPr/>
          </p:nvSpPr>
          <p:spPr>
            <a:xfrm>
              <a:off x="3440674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3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3"/>
            <p:cNvSpPr/>
            <p:nvPr/>
          </p:nvSpPr>
          <p:spPr>
            <a:xfrm>
              <a:off x="5145436" y="171299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3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3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3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3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3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3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3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3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3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3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3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3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821" name="Google Shape;821;p13"/>
            <p:cNvSpPr/>
            <p:nvPr/>
          </p:nvSpPr>
          <p:spPr>
            <a:xfrm>
              <a:off x="57343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3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3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3"/>
            <p:cNvSpPr/>
            <p:nvPr/>
          </p:nvSpPr>
          <p:spPr>
            <a:xfrm>
              <a:off x="1720337" y="1140477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3"/>
            <p:cNvSpPr/>
            <p:nvPr/>
          </p:nvSpPr>
          <p:spPr>
            <a:xfrm>
              <a:off x="1146891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3"/>
            <p:cNvSpPr/>
            <p:nvPr/>
          </p:nvSpPr>
          <p:spPr>
            <a:xfrm>
              <a:off x="229378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3"/>
            <p:cNvSpPr/>
            <p:nvPr/>
          </p:nvSpPr>
          <p:spPr>
            <a:xfrm>
              <a:off x="2293783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3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3"/>
            <p:cNvSpPr/>
            <p:nvPr/>
          </p:nvSpPr>
          <p:spPr>
            <a:xfrm>
              <a:off x="401412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3"/>
            <p:cNvSpPr/>
            <p:nvPr/>
          </p:nvSpPr>
          <p:spPr>
            <a:xfrm>
              <a:off x="3440674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3"/>
            <p:cNvSpPr/>
            <p:nvPr/>
          </p:nvSpPr>
          <p:spPr>
            <a:xfrm>
              <a:off x="3440674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3"/>
            <p:cNvSpPr/>
            <p:nvPr/>
          </p:nvSpPr>
          <p:spPr>
            <a:xfrm>
              <a:off x="5145436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3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3"/>
            <p:cNvSpPr/>
            <p:nvPr/>
          </p:nvSpPr>
          <p:spPr>
            <a:xfrm>
              <a:off x="4571990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3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3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3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3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3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3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3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3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3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" name="Google Shape;844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845" name="Google Shape;845;p13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3"/>
            <p:cNvSpPr/>
            <p:nvPr/>
          </p:nvSpPr>
          <p:spPr>
            <a:xfrm>
              <a:off x="573433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3"/>
            <p:cNvSpPr/>
            <p:nvPr/>
          </p:nvSpPr>
          <p:spPr>
            <a:xfrm>
              <a:off x="573433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3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3"/>
            <p:cNvSpPr/>
            <p:nvPr/>
          </p:nvSpPr>
          <p:spPr>
            <a:xfrm>
              <a:off x="1720337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3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3"/>
            <p:cNvSpPr/>
            <p:nvPr/>
          </p:nvSpPr>
          <p:spPr>
            <a:xfrm>
              <a:off x="1146891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3"/>
            <p:cNvSpPr/>
            <p:nvPr/>
          </p:nvSpPr>
          <p:spPr>
            <a:xfrm>
              <a:off x="2867228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3"/>
            <p:cNvSpPr/>
            <p:nvPr/>
          </p:nvSpPr>
          <p:spPr>
            <a:xfrm>
              <a:off x="2293783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3"/>
            <p:cNvSpPr/>
            <p:nvPr/>
          </p:nvSpPr>
          <p:spPr>
            <a:xfrm>
              <a:off x="2293783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3"/>
            <p:cNvSpPr/>
            <p:nvPr/>
          </p:nvSpPr>
          <p:spPr>
            <a:xfrm>
              <a:off x="4014120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3"/>
            <p:cNvSpPr/>
            <p:nvPr/>
          </p:nvSpPr>
          <p:spPr>
            <a:xfrm>
              <a:off x="3440674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3"/>
            <p:cNvSpPr/>
            <p:nvPr/>
          </p:nvSpPr>
          <p:spPr>
            <a:xfrm>
              <a:off x="3440674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3"/>
            <p:cNvSpPr/>
            <p:nvPr/>
          </p:nvSpPr>
          <p:spPr>
            <a:xfrm>
              <a:off x="5145436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3"/>
            <p:cNvSpPr/>
            <p:nvPr/>
          </p:nvSpPr>
          <p:spPr>
            <a:xfrm>
              <a:off x="45719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3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3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3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3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3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3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3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3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 mosaic small">
  <p:cSld name="BLANK_1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14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70" name="Google Shape;870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871" name="Google Shape;871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872" name="Google Shape;872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7" name="Google Shape;897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898" name="Google Shape;898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3" name="Google Shape;923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924" name="Google Shape;924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9" name="Google Shape;949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950" name="Google Shape;950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75" name="Google Shape;975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976" name="Google Shape;976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977" name="Google Shape;977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1" name="Google Shape;1001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002" name="Google Shape;1002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6" name="Google Shape;1026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027" name="Google Shape;1027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1" name="Google Shape;1051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052" name="Google Shape;1052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76" name="Google Shape;1076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077" name="Google Shape;1077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078" name="Google Shape;1078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2" name="Google Shape;1102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103" name="Google Shape;1103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7" name="Google Shape;1127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128" name="Google Shape;1128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2" name="Google Shape;1152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153" name="Google Shape;1153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77" name="Google Shape;1177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178" name="Google Shape;1178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179" name="Google Shape;1179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4" name="Google Shape;1204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205" name="Google Shape;1205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0" name="Google Shape;1230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231" name="Google Shape;1231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6" name="Google Shape;1256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257" name="Google Shape;1257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82" name="Google Shape;1282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283" name="Google Shape;1283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284" name="Google Shape;1284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7" name="Google Shape;1307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308" name="Google Shape;1308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1" name="Google Shape;1331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332" name="Google Shape;1332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5" name="Google Shape;1355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356" name="Google Shape;1356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9" name="Google Shape;1379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380" name="Google Shape;1380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381" name="Google Shape;1381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4" name="Google Shape;1404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405" name="Google Shape;1405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429" name="Google Shape;1429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2" name="Google Shape;1452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453" name="Google Shape;1453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▪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□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1pPr>
            <a:lvl2pPr lvl="1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2pPr>
            <a:lvl3pPr lvl="2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3pPr>
            <a:lvl4pPr lvl="3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4pPr>
            <a:lvl5pPr lvl="4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5pPr>
            <a:lvl6pPr lvl="5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6pPr>
            <a:lvl7pPr lvl="6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7pPr>
            <a:lvl8pPr lvl="7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8pPr>
            <a:lvl9pPr lvl="8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7" r:id="rId4"/>
    <p:sldLayoutId id="2147483659" r:id="rId5"/>
    <p:sldLayoutId id="2147483660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batools.io/secure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aghettidba/WorkloadTool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unsplash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ohnmccormack.i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jpg"/><Relationship Id="rId5" Type="http://schemas.openxmlformats.org/officeDocument/2006/relationships/hyperlink" Target="https://linkedin.com/in/johnmccormackdba/" TargetMode="External"/><Relationship Id="rId4" Type="http://schemas.openxmlformats.org/officeDocument/2006/relationships/hyperlink" Target="https://twitter.com/actualjohn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p15"/>
          <p:cNvSpPr txBox="1">
            <a:spLocks noGrp="1"/>
          </p:cNvSpPr>
          <p:nvPr>
            <p:ph type="ctrTitle"/>
          </p:nvPr>
        </p:nvSpPr>
        <p:spPr>
          <a:xfrm>
            <a:off x="573424" y="1746975"/>
            <a:ext cx="5014575" cy="16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sz="3200" dirty="0"/>
              <a:t>The ZERO budget DBA</a:t>
            </a:r>
            <a:br>
              <a:rPr lang="en-GB" sz="3200" dirty="0"/>
            </a:br>
            <a:r>
              <a:rPr lang="en-GB" sz="2000" dirty="0"/>
              <a:t>SQL Community has got your back</a:t>
            </a:r>
            <a:br>
              <a:rPr lang="en-GB" sz="1600" dirty="0"/>
            </a:br>
            <a:br>
              <a:rPr lang="en-GB" sz="1600" dirty="0"/>
            </a:br>
            <a:r>
              <a:rPr lang="en-GB" sz="1600" dirty="0"/>
              <a:t>John McCormack  |  Data Glasgow UG |  Feb 2020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97;p27">
            <a:extLst>
              <a:ext uri="{FF2B5EF4-FFF2-40B4-BE49-F238E27FC236}">
                <a16:creationId xmlns:a16="http://schemas.microsoft.com/office/drawing/2014/main" id="{08A5F8C6-9BCD-41E2-914C-EF68895BBA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>
                <a:latin typeface="Roboto Slab" panose="020B0604020202020204" charset="0"/>
                <a:ea typeface="Roboto Slab" panose="020B0604020202020204" charset="0"/>
                <a:cs typeface="Leelawadee" panose="020B0502040204020203" pitchFamily="34" charset="-34"/>
              </a:rPr>
              <a:t>Ola </a:t>
            </a:r>
            <a:r>
              <a:rPr lang="en-GB" dirty="0" err="1">
                <a:latin typeface="Roboto Slab" panose="020B0604020202020204" charset="0"/>
                <a:ea typeface="Roboto Slab" panose="020B0604020202020204" charset="0"/>
                <a:cs typeface="Leelawadee" panose="020B0502040204020203" pitchFamily="34" charset="-34"/>
              </a:rPr>
              <a:t>Hallengren</a:t>
            </a:r>
            <a:endParaRPr sz="2000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7" name="Google Shape;1599;p27">
            <a:extLst>
              <a:ext uri="{FF2B5EF4-FFF2-40B4-BE49-F238E27FC236}">
                <a16:creationId xmlns:a16="http://schemas.microsoft.com/office/drawing/2014/main" id="{F4DAE16C-B2E2-4120-BD77-B913B41D00D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0993B1-B1D5-46AD-AEFB-16A7C52F2C40}"/>
              </a:ext>
            </a:extLst>
          </p:cNvPr>
          <p:cNvSpPr/>
          <p:nvPr/>
        </p:nvSpPr>
        <p:spPr>
          <a:xfrm>
            <a:off x="510988" y="1714349"/>
            <a:ext cx="703953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4D7076"/>
                </a:solidFill>
                <a:latin typeface="Muli Light" panose="020B0604020202020204" charset="0"/>
              </a:rPr>
              <a:t>MaintenanceSolution.sql</a:t>
            </a:r>
            <a:endParaRPr lang="en-GB" dirty="0">
              <a:solidFill>
                <a:srgbClr val="4D7076"/>
              </a:solidFill>
              <a:latin typeface="Muli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4D7076"/>
              </a:solidFill>
              <a:latin typeface="Muli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No need to write your own solutions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Highly customizable and flexible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Backup to blob storage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Native backups or 3</a:t>
            </a:r>
            <a:r>
              <a:rPr lang="en-GB" baseline="30000" dirty="0">
                <a:solidFill>
                  <a:srgbClr val="4D7076"/>
                </a:solidFill>
                <a:latin typeface="Muli Light" panose="020B0604020202020204" charset="0"/>
              </a:rPr>
              <a:t>rd</a:t>
            </a: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 party support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Just download and go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Handy </a:t>
            </a:r>
            <a:r>
              <a:rPr lang="en-GB" b="1" dirty="0" err="1">
                <a:solidFill>
                  <a:srgbClr val="4D7076"/>
                </a:solidFill>
                <a:latin typeface="Muli Light" panose="020B0604020202020204" charset="0"/>
              </a:rPr>
              <a:t>commandlog</a:t>
            </a: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 table</a:t>
            </a:r>
          </a:p>
        </p:txBody>
      </p:sp>
    </p:spTree>
    <p:extLst>
      <p:ext uri="{BB962C8B-B14F-4D97-AF65-F5344CB8AC3E}">
        <p14:creationId xmlns:p14="http://schemas.microsoft.com/office/powerpoint/2010/main" val="3069579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97;p27">
            <a:extLst>
              <a:ext uri="{FF2B5EF4-FFF2-40B4-BE49-F238E27FC236}">
                <a16:creationId xmlns:a16="http://schemas.microsoft.com/office/drawing/2014/main" id="{08A5F8C6-9BCD-41E2-914C-EF68895BBA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 err="1">
                <a:latin typeface="Roboto Slab" panose="020B0604020202020204" charset="0"/>
                <a:ea typeface="Roboto Slab" panose="020B0604020202020204" charset="0"/>
                <a:cs typeface="Leelawadee" panose="020B0502040204020203" pitchFamily="34" charset="-34"/>
              </a:rPr>
              <a:t>dbatools</a:t>
            </a:r>
            <a:endParaRPr sz="2000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7" name="Google Shape;1599;p27">
            <a:extLst>
              <a:ext uri="{FF2B5EF4-FFF2-40B4-BE49-F238E27FC236}">
                <a16:creationId xmlns:a16="http://schemas.microsoft.com/office/drawing/2014/main" id="{F4DAE16C-B2E2-4120-BD77-B913B41D00D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0993B1-B1D5-46AD-AEFB-16A7C52F2C40}"/>
              </a:ext>
            </a:extLst>
          </p:cNvPr>
          <p:cNvSpPr/>
          <p:nvPr/>
        </p:nvSpPr>
        <p:spPr>
          <a:xfrm>
            <a:off x="510988" y="1714349"/>
            <a:ext cx="703953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Developed by </a:t>
            </a:r>
            <a:r>
              <a:rPr lang="en-GB" dirty="0" err="1">
                <a:solidFill>
                  <a:srgbClr val="4D7076"/>
                </a:solidFill>
                <a:latin typeface="Muli Light" panose="020B0604020202020204" charset="0"/>
              </a:rPr>
              <a:t>SQLCollaborative</a:t>
            </a: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 team </a:t>
            </a:r>
          </a:p>
          <a:p>
            <a:endParaRPr lang="en-GB" dirty="0">
              <a:solidFill>
                <a:srgbClr val="4D7076"/>
              </a:solidFill>
              <a:latin typeface="Muli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The simplest way to automate your workloads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Started out as migration scripts by Chrissy </a:t>
            </a:r>
            <a:r>
              <a:rPr lang="en-GB" dirty="0" err="1">
                <a:solidFill>
                  <a:srgbClr val="4D7076"/>
                </a:solidFill>
                <a:latin typeface="Muli Light" panose="020B0604020202020204" charset="0"/>
              </a:rPr>
              <a:t>LeMaire</a:t>
            </a: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, now so much more beyond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All code in </a:t>
            </a:r>
            <a:r>
              <a:rPr lang="en-GB" dirty="0" err="1">
                <a:solidFill>
                  <a:srgbClr val="4D7076"/>
                </a:solidFill>
                <a:latin typeface="Muli Light" panose="020B0604020202020204" charset="0"/>
              </a:rPr>
              <a:t>Github</a:t>
            </a:r>
            <a:endParaRPr lang="en-GB" dirty="0">
              <a:solidFill>
                <a:srgbClr val="4D7076"/>
              </a:solidFill>
              <a:latin typeface="Muli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178 contributors (including 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500+ 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Don’t need to be a PowerShell expert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>
              <a:solidFill>
                <a:srgbClr val="4D7076"/>
              </a:solidFill>
              <a:latin typeface="Muli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3"/>
              </a:rPr>
              <a:t>https://dbatools.io/secure/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Digitally signed</a:t>
            </a:r>
            <a:endParaRPr lang="en-GB" b="1" dirty="0">
              <a:solidFill>
                <a:srgbClr val="4D7076"/>
              </a:solidFill>
              <a:latin typeface="Muli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4D7076"/>
                </a:solidFill>
                <a:latin typeface="Muli Light" panose="020B0604020202020204" charset="0"/>
              </a:rPr>
              <a:t>Powershell</a:t>
            </a: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 Gallery | Chocolatey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You can compile it yourself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4D7076"/>
                </a:solidFill>
                <a:latin typeface="Muli Light" panose="020B0604020202020204" charset="0"/>
              </a:rPr>
              <a:t>Publically</a:t>
            </a: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 used my Microsoft Employees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2D18BF-6E61-44FC-BE96-23617172BE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641" y="3332736"/>
            <a:ext cx="2298818" cy="123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101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97;p27">
            <a:extLst>
              <a:ext uri="{FF2B5EF4-FFF2-40B4-BE49-F238E27FC236}">
                <a16:creationId xmlns:a16="http://schemas.microsoft.com/office/drawing/2014/main" id="{08A5F8C6-9BCD-41E2-914C-EF68895BBA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>
                <a:latin typeface="Roboto Slab" panose="020B0604020202020204" charset="0"/>
                <a:ea typeface="Roboto Slab" panose="020B0604020202020204" charset="0"/>
                <a:cs typeface="Leelawadee" panose="020B0502040204020203" pitchFamily="34" charset="-34"/>
              </a:rPr>
              <a:t>DLM Dashboard</a:t>
            </a:r>
            <a:endParaRPr sz="2000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7" name="Google Shape;1599;p27">
            <a:extLst>
              <a:ext uri="{FF2B5EF4-FFF2-40B4-BE49-F238E27FC236}">
                <a16:creationId xmlns:a16="http://schemas.microsoft.com/office/drawing/2014/main" id="{F4DAE16C-B2E2-4120-BD77-B913B41D00D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0993B1-B1D5-46AD-AEFB-16A7C52F2C40}"/>
              </a:ext>
            </a:extLst>
          </p:cNvPr>
          <p:cNvSpPr/>
          <p:nvPr/>
        </p:nvSpPr>
        <p:spPr>
          <a:xfrm>
            <a:off x="510988" y="1714349"/>
            <a:ext cx="703953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Developed by Redgate (A giant in SQL Server 3</a:t>
            </a:r>
            <a:r>
              <a:rPr lang="en-GB" baseline="30000" dirty="0">
                <a:solidFill>
                  <a:srgbClr val="4D7076"/>
                </a:solidFill>
                <a:latin typeface="Muli Light" panose="020B0604020202020204" charset="0"/>
              </a:rPr>
              <a:t>rd</a:t>
            </a: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 party software)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Schema tracking tool</a:t>
            </a:r>
          </a:p>
          <a:p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	&gt; Find out what changed and who changed it</a:t>
            </a:r>
          </a:p>
          <a:p>
            <a:pPr lvl="2"/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            	&gt; Download the T-SQL that was executed</a:t>
            </a:r>
          </a:p>
          <a:p>
            <a:pPr lvl="2"/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                    &gt; Real time email alerts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Label your releases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Keeps history much longer than default trace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5EC654-598C-432F-B2DD-298D795DA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88" y="1472091"/>
            <a:ext cx="6023162" cy="3584515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421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97;p27">
            <a:extLst>
              <a:ext uri="{FF2B5EF4-FFF2-40B4-BE49-F238E27FC236}">
                <a16:creationId xmlns:a16="http://schemas.microsoft.com/office/drawing/2014/main" id="{08A5F8C6-9BCD-41E2-914C-EF68895BBA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 err="1">
                <a:latin typeface="Roboto Slab" panose="020B0604020202020204" charset="0"/>
                <a:ea typeface="Roboto Slab" panose="020B0604020202020204" charset="0"/>
                <a:cs typeface="Leelawadee" panose="020B0502040204020203" pitchFamily="34" charset="-34"/>
              </a:rPr>
              <a:t>WorkloadTools</a:t>
            </a:r>
            <a:endParaRPr sz="2000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7" name="Google Shape;1599;p27">
            <a:extLst>
              <a:ext uri="{FF2B5EF4-FFF2-40B4-BE49-F238E27FC236}">
                <a16:creationId xmlns:a16="http://schemas.microsoft.com/office/drawing/2014/main" id="{F4DAE16C-B2E2-4120-BD77-B913B41D00D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0993B1-B1D5-46AD-AEFB-16A7C52F2C40}"/>
              </a:ext>
            </a:extLst>
          </p:cNvPr>
          <p:cNvSpPr/>
          <p:nvPr/>
        </p:nvSpPr>
        <p:spPr>
          <a:xfrm>
            <a:off x="510988" y="1714349"/>
            <a:ext cx="70395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Developed by Gianluca Sartori (@</a:t>
            </a:r>
            <a:r>
              <a:rPr lang="en-GB" dirty="0" err="1">
                <a:solidFill>
                  <a:srgbClr val="4D7076"/>
                </a:solidFill>
                <a:latin typeface="Muli Light" panose="020B0604020202020204" charset="0"/>
              </a:rPr>
              <a:t>SpaghettiDBA</a:t>
            </a: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Capture workloads using XE or Trace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Replay captured workloads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Replay live workloads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Fairly simple to configure using JSON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Workload viewer (Graphical tool for analysing/comparing output)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4D7076"/>
                </a:solidFill>
                <a:latin typeface="Muli Light" panose="020B0604020202020204" charset="0"/>
              </a:rPr>
              <a:t>PowerBI</a:t>
            </a: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 dashboard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4D7076"/>
              </a:solidFill>
              <a:latin typeface="Muli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Get it here: </a:t>
            </a:r>
            <a:r>
              <a:rPr lang="en-GB" dirty="0">
                <a:hlinkClick r:id="rId3"/>
              </a:rPr>
              <a:t>https://github.com/spaghettidba/WorkloadTools</a:t>
            </a:r>
            <a:endParaRPr lang="en-GB" dirty="0">
              <a:solidFill>
                <a:srgbClr val="4D7076"/>
              </a:solidFill>
              <a:latin typeface="Muli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028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p38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703" name="Google Shape;1703;p38"/>
          <p:cNvSpPr txBox="1">
            <a:spLocks noGrp="1"/>
          </p:cNvSpPr>
          <p:nvPr>
            <p:ph type="ctrTitle" idx="4294967295"/>
          </p:nvPr>
        </p:nvSpPr>
        <p:spPr>
          <a:xfrm>
            <a:off x="1141750" y="1198272"/>
            <a:ext cx="4024200" cy="76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sp>
        <p:nvSpPr>
          <p:cNvPr id="1704" name="Google Shape;1704;p38"/>
          <p:cNvSpPr txBox="1">
            <a:spLocks noGrp="1"/>
          </p:cNvSpPr>
          <p:nvPr>
            <p:ph type="subTitle" idx="4294967295"/>
          </p:nvPr>
        </p:nvSpPr>
        <p:spPr>
          <a:xfrm>
            <a:off x="1141750" y="1936647"/>
            <a:ext cx="7195426" cy="20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300" b="1" dirty="0">
                <a:latin typeface="Muli"/>
                <a:ea typeface="Muli"/>
                <a:cs typeface="Muli"/>
                <a:sym typeface="Muli"/>
              </a:rPr>
              <a:t>If you want to find out more</a:t>
            </a:r>
            <a:endParaRPr lang="en" sz="2300"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at</a:t>
            </a:r>
            <a:endParaRPr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dirty="0"/>
              <a:t>@</a:t>
            </a:r>
            <a:r>
              <a:rPr lang="en-US" dirty="0" err="1"/>
              <a:t>actualjohn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GB" dirty="0"/>
              <a:t>johnmccormack.it </a:t>
            </a:r>
            <a:r>
              <a:rPr lang="en-GB" sz="2000" dirty="0">
                <a:solidFill>
                  <a:srgbClr val="9ED155"/>
                </a:solidFill>
              </a:rPr>
              <a:t>(Slides plus bonus content) </a:t>
            </a:r>
          </a:p>
          <a:p>
            <a:pPr>
              <a:spcBef>
                <a:spcPts val="0"/>
              </a:spcBef>
            </a:pPr>
            <a:r>
              <a:rPr lang="en-GB" dirty="0"/>
              <a:t>https://linkedin.com/in/johnmccormackdba/</a:t>
            </a:r>
            <a:endParaRPr lang="en-US" dirty="0">
              <a:latin typeface="Muli Light" panose="020B0604020202020204" charset="0"/>
              <a:cs typeface="Leelawadee" panose="020B0502040204020203" pitchFamily="34" charset="-34"/>
            </a:endParaRPr>
          </a:p>
        </p:txBody>
      </p:sp>
      <p:grpSp>
        <p:nvGrpSpPr>
          <p:cNvPr id="1705" name="Google Shape;1705;p38"/>
          <p:cNvGrpSpPr/>
          <p:nvPr/>
        </p:nvGrpSpPr>
        <p:grpSpPr>
          <a:xfrm>
            <a:off x="5322797" y="1416228"/>
            <a:ext cx="2342799" cy="2087700"/>
            <a:chOff x="5980515" y="2327500"/>
            <a:chExt cx="414660" cy="388350"/>
          </a:xfrm>
          <a:pattFill prst="pct90">
            <a:fgClr>
              <a:schemeClr val="accent1"/>
            </a:fgClr>
            <a:bgClr>
              <a:schemeClr val="bg1"/>
            </a:bgClr>
          </a:pattFill>
        </p:grpSpPr>
        <p:sp>
          <p:nvSpPr>
            <p:cNvPr id="1706" name="Google Shape;1706;p38"/>
            <p:cNvSpPr/>
            <p:nvPr/>
          </p:nvSpPr>
          <p:spPr>
            <a:xfrm>
              <a:off x="5980515" y="2468934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07" name="Google Shape;1707;p3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266D78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7F65D16-282E-4C40-817A-662C97F18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129" y="3219146"/>
            <a:ext cx="324971" cy="3249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A4EC55-12EA-4914-8AE7-F92F0ED2B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7128" y="3589544"/>
            <a:ext cx="324971" cy="329605"/>
          </a:xfrm>
          <a:prstGeom prst="rect">
            <a:avLst/>
          </a:prstGeom>
        </p:spPr>
      </p:pic>
      <p:pic>
        <p:nvPicPr>
          <p:cNvPr id="1030" name="Picture 6" descr="Image result for circular linkedin logo">
            <a:extLst>
              <a:ext uri="{FF2B5EF4-FFF2-40B4-BE49-F238E27FC236}">
                <a16:creationId xmlns:a16="http://schemas.microsoft.com/office/drawing/2014/main" id="{EE8EB673-2A45-4CCF-AEDF-60E9B09F4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128" y="3959338"/>
            <a:ext cx="329605" cy="32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p38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703" name="Google Shape;1703;p38"/>
          <p:cNvSpPr txBox="1">
            <a:spLocks noGrp="1"/>
          </p:cNvSpPr>
          <p:nvPr>
            <p:ph type="ctrTitle" idx="4294967295"/>
          </p:nvPr>
        </p:nvSpPr>
        <p:spPr>
          <a:xfrm>
            <a:off x="1771170" y="2187450"/>
            <a:ext cx="5601660" cy="76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/>
              <a:t>Bonus Content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3965697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97;p27">
            <a:extLst>
              <a:ext uri="{FF2B5EF4-FFF2-40B4-BE49-F238E27FC236}">
                <a16:creationId xmlns:a16="http://schemas.microsoft.com/office/drawing/2014/main" id="{08A5F8C6-9BCD-41E2-914C-EF68895BBA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>
                <a:latin typeface="Roboto Slab" panose="020B0604020202020204" charset="0"/>
                <a:ea typeface="Roboto Slab" panose="020B0604020202020204" charset="0"/>
                <a:cs typeface="Leelawadee" panose="020B0502040204020203" pitchFamily="34" charset="-34"/>
              </a:rPr>
              <a:t>Further tools worth investigating</a:t>
            </a:r>
            <a:endParaRPr sz="2000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7" name="Google Shape;1599;p27">
            <a:extLst>
              <a:ext uri="{FF2B5EF4-FFF2-40B4-BE49-F238E27FC236}">
                <a16:creationId xmlns:a16="http://schemas.microsoft.com/office/drawing/2014/main" id="{F4DAE16C-B2E2-4120-BD77-B913B41D00D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0993B1-B1D5-46AD-AEFB-16A7C52F2C40}"/>
              </a:ext>
            </a:extLst>
          </p:cNvPr>
          <p:cNvSpPr/>
          <p:nvPr/>
        </p:nvSpPr>
        <p:spPr>
          <a:xfrm>
            <a:off x="510988" y="1714349"/>
            <a:ext cx="703953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Plan Explorer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D7076"/>
                </a:solidFill>
                <a:latin typeface="Muli Light" panose="020B0604020202020204" charset="0"/>
              </a:rPr>
              <a:t>O</a:t>
            </a: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pen Query Store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SQLWatch.io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Grafana / </a:t>
            </a:r>
            <a:r>
              <a:rPr lang="en-GB" dirty="0" err="1">
                <a:solidFill>
                  <a:srgbClr val="4D7076"/>
                </a:solidFill>
                <a:latin typeface="Muli Light" panose="020B0604020202020204" charset="0"/>
              </a:rPr>
              <a:t>Telegraf</a:t>
            </a:r>
            <a:endParaRPr lang="en-GB" dirty="0">
              <a:solidFill>
                <a:srgbClr val="4D7076"/>
              </a:solidFill>
              <a:latin typeface="Muli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#</a:t>
            </a:r>
            <a:r>
              <a:rPr lang="en-GB" dirty="0" err="1">
                <a:solidFill>
                  <a:srgbClr val="4D7076"/>
                </a:solidFill>
                <a:latin typeface="Muli Light" panose="020B0604020202020204" charset="0"/>
              </a:rPr>
              <a:t>sqlhelp</a:t>
            </a:r>
            <a:endParaRPr lang="en-GB" dirty="0">
              <a:solidFill>
                <a:srgbClr val="4D7076"/>
              </a:solidFill>
              <a:latin typeface="Muli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dba.stackexchange.com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>
              <a:solidFill>
                <a:srgbClr val="4D7076"/>
              </a:solidFill>
              <a:latin typeface="Muli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113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p38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703" name="Google Shape;1703;p38"/>
          <p:cNvSpPr txBox="1">
            <a:spLocks noGrp="1"/>
          </p:cNvSpPr>
          <p:nvPr>
            <p:ph type="ctrTitle" idx="4294967295"/>
          </p:nvPr>
        </p:nvSpPr>
        <p:spPr>
          <a:xfrm>
            <a:off x="1855695" y="2187450"/>
            <a:ext cx="5432610" cy="76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/>
              <a:t>Really the end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250704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39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Credits</a:t>
            </a:r>
            <a:endParaRPr dirty="0"/>
          </a:p>
        </p:txBody>
      </p:sp>
      <p:sp>
        <p:nvSpPr>
          <p:cNvPr id="1713" name="Google Shape;1713;p39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Special thanks to all the people who made and released these awesome resources for free: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 dirty="0"/>
              <a:t>Presentation template by </a:t>
            </a:r>
            <a:r>
              <a:rPr lang="en" sz="2400" u="sng" dirty="0">
                <a:solidFill>
                  <a:srgbClr val="5FBBC5"/>
                </a:solidFill>
                <a:hlinkClick r:id="rId3"/>
              </a:rPr>
              <a:t>SlidesCarnival</a:t>
            </a:r>
            <a:endParaRPr sz="2400" dirty="0">
              <a:solidFill>
                <a:srgbClr val="5FBBC5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 dirty="0"/>
              <a:t>Photographs by </a:t>
            </a:r>
            <a:r>
              <a:rPr lang="en" sz="2400" u="sng" dirty="0">
                <a:solidFill>
                  <a:srgbClr val="5FBBC5"/>
                </a:solidFill>
                <a:hlinkClick r:id="rId4"/>
              </a:rPr>
              <a:t>Unsplash</a:t>
            </a:r>
            <a:endParaRPr sz="2400" dirty="0">
              <a:solidFill>
                <a:srgbClr val="5FBBC5"/>
              </a:solidFill>
            </a:endParaRPr>
          </a:p>
        </p:txBody>
      </p:sp>
      <p:sp>
        <p:nvSpPr>
          <p:cNvPr id="1714" name="Google Shape;1714;p39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p15"/>
          <p:cNvSpPr txBox="1">
            <a:spLocks noGrp="1"/>
          </p:cNvSpPr>
          <p:nvPr>
            <p:ph type="ctrTitle"/>
          </p:nvPr>
        </p:nvSpPr>
        <p:spPr>
          <a:xfrm>
            <a:off x="573424" y="1746975"/>
            <a:ext cx="5014575" cy="16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sz="3200" dirty="0"/>
              <a:t>The ZERO budget DBA</a:t>
            </a:r>
            <a:br>
              <a:rPr lang="en-GB" sz="3200" dirty="0"/>
            </a:br>
            <a:r>
              <a:rPr lang="en-GB" sz="2000" dirty="0"/>
              <a:t>SQL Community has got your back</a:t>
            </a:r>
            <a:br>
              <a:rPr lang="en-GB" sz="1600" dirty="0"/>
            </a:br>
            <a:br>
              <a:rPr lang="en-GB" sz="1600" dirty="0"/>
            </a:br>
            <a:r>
              <a:rPr lang="en-GB" sz="1600" dirty="0"/>
              <a:t>John McCormack  |  Data Glasgow UG |  Feb 2020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686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p17"/>
          <p:cNvSpPr txBox="1">
            <a:spLocks noGrp="1"/>
          </p:cNvSpPr>
          <p:nvPr>
            <p:ph type="ctrTitle" idx="4294967295"/>
          </p:nvPr>
        </p:nvSpPr>
        <p:spPr>
          <a:xfrm>
            <a:off x="1141750" y="1198272"/>
            <a:ext cx="4024200" cy="76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Hello!</a:t>
            </a:r>
            <a:endParaRPr sz="6000" dirty="0"/>
          </a:p>
        </p:txBody>
      </p:sp>
      <p:sp>
        <p:nvSpPr>
          <p:cNvPr id="1495" name="Google Shape;1495;p17"/>
          <p:cNvSpPr txBox="1">
            <a:spLocks noGrp="1"/>
          </p:cNvSpPr>
          <p:nvPr>
            <p:ph type="subTitle" idx="4294967295"/>
          </p:nvPr>
        </p:nvSpPr>
        <p:spPr>
          <a:xfrm>
            <a:off x="1141750" y="1767551"/>
            <a:ext cx="5028529" cy="22849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800" b="1" dirty="0">
                <a:latin typeface="Muli Light" panose="020B0604020202020204" charset="0"/>
                <a:cs typeface="Leelawadee" panose="020B0502040204020203" pitchFamily="34" charset="-34"/>
              </a:rPr>
              <a:t>John</a:t>
            </a:r>
            <a:r>
              <a:rPr lang="en-US" sz="1800" dirty="0">
                <a:latin typeface="Muli Light" panose="020B0604020202020204" charset="0"/>
                <a:cs typeface="Leelawadee" panose="020B0502040204020203" pitchFamily="34" charset="-34"/>
              </a:rPr>
              <a:t> </a:t>
            </a:r>
            <a:r>
              <a:rPr lang="en-US" sz="1800" b="1" dirty="0">
                <a:latin typeface="Muli Light" panose="020B0604020202020204" charset="0"/>
                <a:cs typeface="Leelawadee" panose="020B0502040204020203" pitchFamily="34" charset="-34"/>
              </a:rPr>
              <a:t>McCormack</a:t>
            </a:r>
          </a:p>
          <a:p>
            <a:pPr marL="285750" indent="-285750"/>
            <a:endParaRPr lang="en-US" sz="1800" dirty="0">
              <a:latin typeface="Muli Light" panose="020B0604020202020204" charset="0"/>
              <a:cs typeface="Leelawadee" panose="020B0502040204020203" pitchFamily="34" charset="-34"/>
            </a:endParaRPr>
          </a:p>
          <a:p>
            <a:pPr marL="285750" indent="-285750"/>
            <a:r>
              <a:rPr lang="en-US" sz="1800">
                <a:solidFill>
                  <a:srgbClr val="0070C0"/>
                </a:solidFill>
                <a:latin typeface="Muli Light" panose="020B0604020202020204" charset="0"/>
                <a:cs typeface="Leelawadee" panose="020B0502040204020203" pitchFamily="34" charset="-34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en-US" sz="1800" dirty="0">
                <a:solidFill>
                  <a:srgbClr val="0070C0"/>
                </a:solidFill>
                <a:latin typeface="Muli Light" panose="020B0604020202020204" charset="0"/>
                <a:cs typeface="Leelawadee" panose="020B0502040204020203" pitchFamily="34" charset="-34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://johnmccormack.it</a:t>
            </a:r>
            <a:r>
              <a:rPr lang="en-US" sz="1800" dirty="0">
                <a:solidFill>
                  <a:srgbClr val="0070C0"/>
                </a:solidFill>
                <a:latin typeface="Muli Light" panose="020B0604020202020204" charset="0"/>
                <a:cs typeface="Leelawadee" panose="020B0502040204020203" pitchFamily="34" charset="-34"/>
              </a:rPr>
              <a:t>  </a:t>
            </a:r>
          </a:p>
          <a:p>
            <a:pPr marL="285750" indent="-285750"/>
            <a:r>
              <a:rPr lang="en-US" sz="1800" dirty="0">
                <a:solidFill>
                  <a:srgbClr val="0070C0"/>
                </a:solidFill>
                <a:latin typeface="Muli Light" panose="020B0604020202020204" charset="0"/>
                <a:cs typeface="Leelawadee" panose="020B0502040204020203" pitchFamily="34" charset="-34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</a:t>
            </a:r>
            <a:r>
              <a:rPr lang="en-US" sz="1800" dirty="0" err="1">
                <a:solidFill>
                  <a:srgbClr val="0070C0"/>
                </a:solidFill>
                <a:latin typeface="Muli Light" panose="020B0604020202020204" charset="0"/>
                <a:cs typeface="Leelawadee" panose="020B0502040204020203" pitchFamily="34" charset="-34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actualjohn</a:t>
            </a:r>
            <a:endParaRPr lang="en-US" sz="1800" dirty="0">
              <a:solidFill>
                <a:srgbClr val="0070C0"/>
              </a:solidFill>
              <a:latin typeface="Muli Light" panose="020B0604020202020204" charset="0"/>
              <a:cs typeface="Leelawadee" panose="020B0502040204020203" pitchFamily="34" charset="-34"/>
            </a:endParaRPr>
          </a:p>
          <a:p>
            <a:pPr marL="285750" indent="-285750"/>
            <a:r>
              <a:rPr lang="en-GB" sz="1800" dirty="0">
                <a:hlinkClick r:id="rId5"/>
              </a:rPr>
              <a:t>https://linkedin.com/in/johnmccormackdba/</a:t>
            </a:r>
            <a:endParaRPr lang="en-US" sz="1800" dirty="0">
              <a:latin typeface="Muli Light" panose="020B0604020202020204" charset="0"/>
              <a:cs typeface="Leelawadee" panose="020B0502040204020203" pitchFamily="34" charset="-34"/>
            </a:endParaRPr>
          </a:p>
        </p:txBody>
      </p:sp>
      <p:pic>
        <p:nvPicPr>
          <p:cNvPr id="1496" name="Google Shape;1496;p17"/>
          <p:cNvPicPr preferRelativeResize="0"/>
          <p:nvPr/>
        </p:nvPicPr>
        <p:blipFill>
          <a:blip r:embed="rId6"/>
          <a:srcRect/>
          <a:stretch/>
        </p:blipFill>
        <p:spPr>
          <a:xfrm>
            <a:off x="6317958" y="563188"/>
            <a:ext cx="2258503" cy="401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7" name="Google Shape;1497;p1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97;p27">
            <a:extLst>
              <a:ext uri="{FF2B5EF4-FFF2-40B4-BE49-F238E27FC236}">
                <a16:creationId xmlns:a16="http://schemas.microsoft.com/office/drawing/2014/main" id="{08A5F8C6-9BCD-41E2-914C-EF68895BBA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>
                <a:latin typeface="Roboto Slab" panose="020B0604020202020204" charset="0"/>
                <a:ea typeface="Roboto Slab" panose="020B0604020202020204" charset="0"/>
                <a:cs typeface="Leelawadee" panose="020B0502040204020203" pitchFamily="34" charset="-34"/>
              </a:rPr>
              <a:t>Background</a:t>
            </a:r>
            <a:endParaRPr sz="2000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7" name="Google Shape;1599;p27">
            <a:extLst>
              <a:ext uri="{FF2B5EF4-FFF2-40B4-BE49-F238E27FC236}">
                <a16:creationId xmlns:a16="http://schemas.microsoft.com/office/drawing/2014/main" id="{F4DAE16C-B2E2-4120-BD77-B913B41D00D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0993B1-B1D5-46AD-AEFB-16A7C52F2C40}"/>
              </a:ext>
            </a:extLst>
          </p:cNvPr>
          <p:cNvSpPr/>
          <p:nvPr/>
        </p:nvSpPr>
        <p:spPr>
          <a:xfrm>
            <a:off x="510988" y="1714349"/>
            <a:ext cx="703953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Today we are going to talk about some of the best free tools available for managing your SQL Server.</a:t>
            </a:r>
          </a:p>
          <a:p>
            <a:endParaRPr lang="en-GB" b="1" dirty="0">
              <a:solidFill>
                <a:srgbClr val="4D7076"/>
              </a:solidFill>
              <a:latin typeface="Muli Light" panose="020B0604020202020204" charset="0"/>
            </a:endParaRPr>
          </a:p>
          <a:p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Why would you use free tools?</a:t>
            </a:r>
          </a:p>
          <a:p>
            <a:endParaRPr lang="en-GB" b="1" dirty="0">
              <a:solidFill>
                <a:srgbClr val="4D7076"/>
              </a:solidFill>
              <a:latin typeface="Muli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Your organisation can’t pay or won’t pay for commercial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Best in class anyway, no paid for tools are better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Not available elsewhere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Tried and tested (and trusted)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>
              <a:solidFill>
                <a:srgbClr val="4D7076"/>
              </a:solidFill>
              <a:latin typeface="Muli Light" panose="020B0604020202020204" charset="0"/>
            </a:endParaRPr>
          </a:p>
          <a:p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Drawbacks?</a:t>
            </a:r>
          </a:p>
          <a:p>
            <a:endParaRPr lang="en-GB" b="1" dirty="0">
              <a:solidFill>
                <a:srgbClr val="4D7076"/>
              </a:solidFill>
              <a:latin typeface="Muli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Need to know the origin and functionality of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Some organisations can be wary of free tools, even established ones</a:t>
            </a:r>
          </a:p>
        </p:txBody>
      </p:sp>
    </p:spTree>
    <p:extLst>
      <p:ext uri="{BB962C8B-B14F-4D97-AF65-F5344CB8AC3E}">
        <p14:creationId xmlns:p14="http://schemas.microsoft.com/office/powerpoint/2010/main" val="1408391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97;p27">
            <a:extLst>
              <a:ext uri="{FF2B5EF4-FFF2-40B4-BE49-F238E27FC236}">
                <a16:creationId xmlns:a16="http://schemas.microsoft.com/office/drawing/2014/main" id="{08A5F8C6-9BCD-41E2-914C-EF68895BBA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>
                <a:latin typeface="Roboto Slab" panose="020B0604020202020204" charset="0"/>
                <a:ea typeface="Roboto Slab" panose="020B0604020202020204" charset="0"/>
                <a:cs typeface="Leelawadee" panose="020B0502040204020203" pitchFamily="34" charset="-34"/>
              </a:rPr>
              <a:t>Which tools</a:t>
            </a:r>
            <a:endParaRPr sz="2000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7" name="Google Shape;1599;p27">
            <a:extLst>
              <a:ext uri="{FF2B5EF4-FFF2-40B4-BE49-F238E27FC236}">
                <a16:creationId xmlns:a16="http://schemas.microsoft.com/office/drawing/2014/main" id="{F4DAE16C-B2E2-4120-BD77-B913B41D00D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0993B1-B1D5-46AD-AEFB-16A7C52F2C40}"/>
              </a:ext>
            </a:extLst>
          </p:cNvPr>
          <p:cNvSpPr/>
          <p:nvPr/>
        </p:nvSpPr>
        <p:spPr>
          <a:xfrm>
            <a:off x="510988" y="1714349"/>
            <a:ext cx="70395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err="1">
                <a:solidFill>
                  <a:srgbClr val="4D7076"/>
                </a:solidFill>
                <a:latin typeface="Muli Light" panose="020B0604020202020204" charset="0"/>
              </a:rPr>
              <a:t>sp_whoisactive</a:t>
            </a:r>
            <a:endParaRPr lang="en-GB" b="1" dirty="0">
              <a:solidFill>
                <a:srgbClr val="4D7076"/>
              </a:solidFill>
              <a:latin typeface="Muli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First Responder Kit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StatisticsParser.com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err="1">
                <a:solidFill>
                  <a:srgbClr val="4D7076"/>
                </a:solidFill>
                <a:latin typeface="Muli Light" panose="020B0604020202020204" charset="0"/>
              </a:rPr>
              <a:t>WorkloadTools</a:t>
            </a:r>
            <a:endParaRPr lang="en-GB" b="1" dirty="0">
              <a:solidFill>
                <a:srgbClr val="4D7076"/>
              </a:solidFill>
              <a:latin typeface="Muli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>
              <a:solidFill>
                <a:srgbClr val="4D7076"/>
              </a:solidFill>
              <a:latin typeface="Muli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Ola </a:t>
            </a:r>
            <a:r>
              <a:rPr lang="en-GB" b="1" dirty="0" err="1">
                <a:solidFill>
                  <a:srgbClr val="4D7076"/>
                </a:solidFill>
                <a:latin typeface="Muli Light" panose="020B0604020202020204" charset="0"/>
              </a:rPr>
              <a:t>Hallengren’s</a:t>
            </a:r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 –  </a:t>
            </a:r>
            <a:r>
              <a:rPr lang="en-GB" b="1" dirty="0" err="1">
                <a:solidFill>
                  <a:srgbClr val="4D7076"/>
                </a:solidFill>
                <a:latin typeface="Muli Light" panose="020B0604020202020204" charset="0"/>
              </a:rPr>
              <a:t>IndexOptimize</a:t>
            </a:r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 &amp; </a:t>
            </a:r>
            <a:r>
              <a:rPr lang="en-GB" b="1" dirty="0" err="1">
                <a:solidFill>
                  <a:srgbClr val="4D7076"/>
                </a:solidFill>
                <a:latin typeface="Muli Light" panose="020B0604020202020204" charset="0"/>
              </a:rPr>
              <a:t>DatabaseBackup</a:t>
            </a:r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err="1">
                <a:solidFill>
                  <a:srgbClr val="4D7076"/>
                </a:solidFill>
                <a:latin typeface="Muli Light" panose="020B0604020202020204" charset="0"/>
              </a:rPr>
              <a:t>DBATools</a:t>
            </a:r>
            <a:endParaRPr lang="en-GB" b="1" dirty="0">
              <a:solidFill>
                <a:srgbClr val="4D7076"/>
              </a:solidFill>
              <a:latin typeface="Muli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>
              <a:solidFill>
                <a:srgbClr val="4D7076"/>
              </a:solidFill>
              <a:latin typeface="Muli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DLM Dashboard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3095256B-051F-4C29-8E27-682F9658AFD2}"/>
              </a:ext>
            </a:extLst>
          </p:cNvPr>
          <p:cNvSpPr/>
          <p:nvPr/>
        </p:nvSpPr>
        <p:spPr>
          <a:xfrm>
            <a:off x="2634347" y="1719938"/>
            <a:ext cx="336411" cy="914336"/>
          </a:xfrm>
          <a:prstGeom prst="rightBrace">
            <a:avLst>
              <a:gd name="adj1" fmla="val 625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76F1F60C-5CA9-46A4-965E-37F7525D57A1}"/>
              </a:ext>
            </a:extLst>
          </p:cNvPr>
          <p:cNvSpPr/>
          <p:nvPr/>
        </p:nvSpPr>
        <p:spPr>
          <a:xfrm>
            <a:off x="2242467" y="3287488"/>
            <a:ext cx="336411" cy="638558"/>
          </a:xfrm>
          <a:prstGeom prst="rightBrace">
            <a:avLst>
              <a:gd name="adj1" fmla="val 625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4BF60C4-1B4E-46DC-8FF8-0BD72D18D8BB}"/>
              </a:ext>
            </a:extLst>
          </p:cNvPr>
          <p:cNvSpPr/>
          <p:nvPr/>
        </p:nvSpPr>
        <p:spPr>
          <a:xfrm>
            <a:off x="5341257" y="2634347"/>
            <a:ext cx="336411" cy="638558"/>
          </a:xfrm>
          <a:prstGeom prst="rightBrace">
            <a:avLst>
              <a:gd name="adj1" fmla="val 625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8BB37A-AA51-4D4A-80B7-3BE4D298D9E6}"/>
              </a:ext>
            </a:extLst>
          </p:cNvPr>
          <p:cNvSpPr/>
          <p:nvPr/>
        </p:nvSpPr>
        <p:spPr>
          <a:xfrm>
            <a:off x="3058697" y="2023217"/>
            <a:ext cx="42803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Realtime analysis | Troubleshooting | Performance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BFA7C8-F968-4835-B718-7E7E2EE56248}"/>
              </a:ext>
            </a:extLst>
          </p:cNvPr>
          <p:cNvSpPr/>
          <p:nvPr/>
        </p:nvSpPr>
        <p:spPr>
          <a:xfrm>
            <a:off x="5678511" y="2806989"/>
            <a:ext cx="2247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Automation | productivity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B6DC2E-C201-47E9-9FD2-8BCFD3D4761C}"/>
              </a:ext>
            </a:extLst>
          </p:cNvPr>
          <p:cNvSpPr/>
          <p:nvPr/>
        </p:nvSpPr>
        <p:spPr>
          <a:xfrm>
            <a:off x="2608751" y="3431103"/>
            <a:ext cx="1992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Governance | Controls</a:t>
            </a:r>
          </a:p>
        </p:txBody>
      </p:sp>
    </p:spTree>
    <p:extLst>
      <p:ext uri="{BB962C8B-B14F-4D97-AF65-F5344CB8AC3E}">
        <p14:creationId xmlns:p14="http://schemas.microsoft.com/office/powerpoint/2010/main" val="382282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6" grpId="0"/>
      <p:bldP spid="12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868B"/>
        </a:solidFill>
        <a:effectLst/>
      </p:bgPr>
    </p:bg>
    <p:spTree>
      <p:nvGrpSpPr>
        <p:cNvPr id="1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p21"/>
          <p:cNvSpPr txBox="1">
            <a:spLocks noGrp="1"/>
          </p:cNvSpPr>
          <p:nvPr>
            <p:ph type="ctrTitle" idx="4294967295"/>
          </p:nvPr>
        </p:nvSpPr>
        <p:spPr>
          <a:xfrm>
            <a:off x="758284" y="1471809"/>
            <a:ext cx="4705906" cy="24371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DEMO</a:t>
            </a:r>
            <a:r>
              <a:rPr lang="en-GB" sz="4800" dirty="0"/>
              <a:t>S ARE NOT JUST FOR </a:t>
            </a:r>
            <a:br>
              <a:rPr lang="en-GB" sz="4800" dirty="0"/>
            </a:br>
            <a:r>
              <a:rPr lang="en-GB" sz="4800" dirty="0"/>
              <a:t>THE END</a:t>
            </a:r>
            <a:endParaRPr sz="4800" dirty="0"/>
          </a:p>
        </p:txBody>
      </p:sp>
      <p:sp>
        <p:nvSpPr>
          <p:cNvPr id="1523" name="Google Shape;1523;p21"/>
          <p:cNvSpPr/>
          <p:nvPr/>
        </p:nvSpPr>
        <p:spPr>
          <a:xfrm>
            <a:off x="7025850" y="3487561"/>
            <a:ext cx="306704" cy="29285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DFE954"/>
              </a:gs>
              <a:gs pos="83000">
                <a:srgbClr val="DFE954"/>
              </a:gs>
              <a:gs pos="100000">
                <a:srgbClr val="DFE954"/>
              </a:gs>
            </a:gsLst>
            <a:lin ang="5400000" scaled="1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7" name="Google Shape;1527;p21"/>
          <p:cNvGrpSpPr/>
          <p:nvPr/>
        </p:nvGrpSpPr>
        <p:grpSpPr>
          <a:xfrm rot="1057023">
            <a:off x="5378766" y="2876210"/>
            <a:ext cx="868134" cy="868199"/>
            <a:chOff x="570875" y="4322250"/>
            <a:chExt cx="443300" cy="443325"/>
          </a:xfrm>
          <a:pattFill prst="pct80">
            <a:fgClr>
              <a:srgbClr val="DFE954"/>
            </a:fgClr>
            <a:bgClr>
              <a:schemeClr val="bg1"/>
            </a:bgClr>
          </a:pattFill>
        </p:grpSpPr>
        <p:sp>
          <p:nvSpPr>
            <p:cNvPr id="1528" name="Google Shape;1528;p2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21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2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1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2" name="Google Shape;1532;p21"/>
          <p:cNvSpPr/>
          <p:nvPr/>
        </p:nvSpPr>
        <p:spPr>
          <a:xfrm rot="2466788">
            <a:off x="5476253" y="2097745"/>
            <a:ext cx="426131" cy="40688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DFE954"/>
              </a:gs>
              <a:gs pos="83000">
                <a:srgbClr val="DFE954"/>
              </a:gs>
              <a:gs pos="100000">
                <a:srgbClr val="DFE954"/>
              </a:gs>
            </a:gsLst>
            <a:lin ang="5400000" scaled="1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3" name="Google Shape;1533;p21"/>
          <p:cNvSpPr/>
          <p:nvPr/>
        </p:nvSpPr>
        <p:spPr>
          <a:xfrm rot="-1609468">
            <a:off x="6099461" y="2353755"/>
            <a:ext cx="306650" cy="29279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DFE954"/>
              </a:gs>
              <a:gs pos="83000">
                <a:srgbClr val="DFE954"/>
              </a:gs>
              <a:gs pos="100000">
                <a:srgbClr val="DFE954"/>
              </a:gs>
            </a:gsLst>
            <a:lin ang="5400000" scaled="1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4" name="Google Shape;1534;p21"/>
          <p:cNvSpPr/>
          <p:nvPr/>
        </p:nvSpPr>
        <p:spPr>
          <a:xfrm rot="2926179">
            <a:off x="7958852" y="2585725"/>
            <a:ext cx="229657" cy="21928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DFE954"/>
              </a:gs>
              <a:gs pos="83000">
                <a:srgbClr val="DFE954"/>
              </a:gs>
              <a:gs pos="100000">
                <a:srgbClr val="DFE954"/>
              </a:gs>
            </a:gsLst>
            <a:lin ang="5400000" scaled="1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5" name="Google Shape;1535;p21"/>
          <p:cNvSpPr/>
          <p:nvPr/>
        </p:nvSpPr>
        <p:spPr>
          <a:xfrm rot="-1609376">
            <a:off x="7003170" y="1116717"/>
            <a:ext cx="206905" cy="19756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DFE954"/>
              </a:gs>
              <a:gs pos="83000">
                <a:srgbClr val="DFE954"/>
              </a:gs>
              <a:gs pos="100000">
                <a:srgbClr val="DFE954"/>
              </a:gs>
            </a:gsLst>
            <a:lin ang="5400000" scaled="1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6" name="Google Shape;1536;p21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8" name="Google Shape;1933;p41">
            <a:extLst>
              <a:ext uri="{FF2B5EF4-FFF2-40B4-BE49-F238E27FC236}">
                <a16:creationId xmlns:a16="http://schemas.microsoft.com/office/drawing/2014/main" id="{B83FDB07-EF19-40A6-B9BE-A1E718F6DEF9}"/>
              </a:ext>
            </a:extLst>
          </p:cNvPr>
          <p:cNvSpPr/>
          <p:nvPr/>
        </p:nvSpPr>
        <p:spPr>
          <a:xfrm rot="20081167">
            <a:off x="6464890" y="1817733"/>
            <a:ext cx="1735327" cy="965173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97;p27">
            <a:extLst>
              <a:ext uri="{FF2B5EF4-FFF2-40B4-BE49-F238E27FC236}">
                <a16:creationId xmlns:a16="http://schemas.microsoft.com/office/drawing/2014/main" id="{08A5F8C6-9BCD-41E2-914C-EF68895BBA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 err="1">
                <a:latin typeface="Roboto Slab" panose="020B0604020202020204" charset="0"/>
                <a:ea typeface="Roboto Slab" panose="020B0604020202020204" charset="0"/>
                <a:cs typeface="Leelawadee" panose="020B0502040204020203" pitchFamily="34" charset="-34"/>
              </a:rPr>
              <a:t>sp_whoisactive</a:t>
            </a:r>
            <a:endParaRPr sz="2000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7" name="Google Shape;1599;p27">
            <a:extLst>
              <a:ext uri="{FF2B5EF4-FFF2-40B4-BE49-F238E27FC236}">
                <a16:creationId xmlns:a16="http://schemas.microsoft.com/office/drawing/2014/main" id="{F4DAE16C-B2E2-4120-BD77-B913B41D00D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0993B1-B1D5-46AD-AEFB-16A7C52F2C40}"/>
              </a:ext>
            </a:extLst>
          </p:cNvPr>
          <p:cNvSpPr/>
          <p:nvPr/>
        </p:nvSpPr>
        <p:spPr>
          <a:xfrm>
            <a:off x="510988" y="1714349"/>
            <a:ext cx="703953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Developed by Adam </a:t>
            </a:r>
            <a:r>
              <a:rPr lang="en-GB" b="1" dirty="0" err="1">
                <a:solidFill>
                  <a:srgbClr val="4D7076"/>
                </a:solidFill>
                <a:latin typeface="Muli Light" panose="020B0604020202020204" charset="0"/>
              </a:rPr>
              <a:t>Machanic</a:t>
            </a:r>
            <a:endParaRPr lang="en-GB" b="1" dirty="0">
              <a:solidFill>
                <a:srgbClr val="4D7076"/>
              </a:solidFill>
              <a:latin typeface="Muli Light" panose="020B0604020202020204" charset="0"/>
            </a:endParaRPr>
          </a:p>
          <a:p>
            <a:endParaRPr lang="en-GB" b="1" dirty="0">
              <a:solidFill>
                <a:srgbClr val="4D7076"/>
              </a:solidFill>
              <a:latin typeface="Muli Light" panose="020B0604020202020204" charset="0"/>
            </a:endParaRPr>
          </a:p>
          <a:p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What can it do for me</a:t>
            </a:r>
            <a:endParaRPr lang="en-GB" dirty="0">
              <a:solidFill>
                <a:srgbClr val="4D7076"/>
              </a:solidFill>
              <a:latin typeface="Muli Light" panose="020B0604020202020204" charset="0"/>
            </a:endParaRPr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Tell me what is running on my instance right now</a:t>
            </a:r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Find blockers</a:t>
            </a:r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Show me query plans</a:t>
            </a:r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Can be logged to a table for retrospective analysis</a:t>
            </a:r>
          </a:p>
          <a:p>
            <a:endParaRPr lang="en-GB" dirty="0">
              <a:solidFill>
                <a:srgbClr val="4D7076"/>
              </a:solidFill>
              <a:latin typeface="Muli Light" panose="020B0604020202020204" charset="0"/>
            </a:endParaRPr>
          </a:p>
          <a:p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Is it safe to run</a:t>
            </a:r>
            <a:endParaRPr lang="en-GB" dirty="0">
              <a:solidFill>
                <a:srgbClr val="4D7076"/>
              </a:solidFill>
              <a:latin typeface="Muli Light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Completely written in T-SQL so code can be analysed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Been available freely since December 2007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Used by thousands of DBAs worldwide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Adam is highly respected in the SQL Community and is a Data Platform MVP</a:t>
            </a:r>
          </a:p>
        </p:txBody>
      </p:sp>
    </p:spTree>
    <p:extLst>
      <p:ext uri="{BB962C8B-B14F-4D97-AF65-F5344CB8AC3E}">
        <p14:creationId xmlns:p14="http://schemas.microsoft.com/office/powerpoint/2010/main" val="2740831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97;p27">
            <a:extLst>
              <a:ext uri="{FF2B5EF4-FFF2-40B4-BE49-F238E27FC236}">
                <a16:creationId xmlns:a16="http://schemas.microsoft.com/office/drawing/2014/main" id="{08A5F8C6-9BCD-41E2-914C-EF68895BBA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>
                <a:latin typeface="Roboto Slab" panose="020B0604020202020204" charset="0"/>
                <a:ea typeface="Roboto Slab" panose="020B0604020202020204" charset="0"/>
                <a:cs typeface="Leelawadee" panose="020B0502040204020203" pitchFamily="34" charset="-34"/>
              </a:rPr>
              <a:t>First Responder Kit</a:t>
            </a:r>
            <a:endParaRPr sz="2000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7" name="Google Shape;1599;p27">
            <a:extLst>
              <a:ext uri="{FF2B5EF4-FFF2-40B4-BE49-F238E27FC236}">
                <a16:creationId xmlns:a16="http://schemas.microsoft.com/office/drawing/2014/main" id="{F4DAE16C-B2E2-4120-BD77-B913B41D00D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0993B1-B1D5-46AD-AEFB-16A7C52F2C40}"/>
              </a:ext>
            </a:extLst>
          </p:cNvPr>
          <p:cNvSpPr/>
          <p:nvPr/>
        </p:nvSpPr>
        <p:spPr>
          <a:xfrm>
            <a:off x="510988" y="1714349"/>
            <a:ext cx="703953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Developed by Brent </a:t>
            </a:r>
            <a:r>
              <a:rPr lang="en-GB" b="1" dirty="0" err="1">
                <a:solidFill>
                  <a:srgbClr val="4D7076"/>
                </a:solidFill>
                <a:latin typeface="Muli Light" panose="020B0604020202020204" charset="0"/>
              </a:rPr>
              <a:t>Ozar</a:t>
            </a:r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 Unlimited</a:t>
            </a:r>
          </a:p>
          <a:p>
            <a:endParaRPr lang="en-GB" b="1" dirty="0">
              <a:solidFill>
                <a:srgbClr val="4D7076"/>
              </a:solidFill>
              <a:latin typeface="Muli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err="1">
                <a:solidFill>
                  <a:srgbClr val="4D7076"/>
                </a:solidFill>
                <a:latin typeface="Muli Light" panose="020B0604020202020204" charset="0"/>
              </a:rPr>
              <a:t>sp_Blitz</a:t>
            </a:r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 – </a:t>
            </a: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A </a:t>
            </a:r>
            <a:r>
              <a:rPr lang="en-GB" dirty="0" err="1">
                <a:solidFill>
                  <a:srgbClr val="4D7076"/>
                </a:solidFill>
                <a:latin typeface="Muli Light" panose="020B0604020202020204" charset="0"/>
              </a:rPr>
              <a:t>healthcheck</a:t>
            </a: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 for your SQL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err="1">
                <a:solidFill>
                  <a:srgbClr val="4D7076"/>
                </a:solidFill>
                <a:latin typeface="Muli Light" panose="020B0604020202020204" charset="0"/>
              </a:rPr>
              <a:t>sp_Blitzfirst</a:t>
            </a:r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 – </a:t>
            </a: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Shows you what is slow on your SQL Sever right now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err="1">
                <a:solidFill>
                  <a:srgbClr val="4D7076"/>
                </a:solidFill>
                <a:latin typeface="Muli Light" panose="020B0604020202020204" charset="0"/>
              </a:rPr>
              <a:t>sp_Blitzcache</a:t>
            </a:r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 – </a:t>
            </a: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Which queries are using the most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err="1">
                <a:solidFill>
                  <a:srgbClr val="4D7076"/>
                </a:solidFill>
                <a:latin typeface="Muli Light" panose="020B0604020202020204" charset="0"/>
              </a:rPr>
              <a:t>sp_Blitzindex</a:t>
            </a:r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 – </a:t>
            </a: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Are you over or under indexed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Free Power BI reports – </a:t>
            </a: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See key info at a glance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8CB19A-2079-4E7B-ACBD-D64759991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51" y="20334"/>
            <a:ext cx="6150526" cy="504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27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97;p27">
            <a:extLst>
              <a:ext uri="{FF2B5EF4-FFF2-40B4-BE49-F238E27FC236}">
                <a16:creationId xmlns:a16="http://schemas.microsoft.com/office/drawing/2014/main" id="{08A5F8C6-9BCD-41E2-914C-EF68895BBA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>
                <a:latin typeface="Roboto Slab" panose="020B0604020202020204" charset="0"/>
                <a:ea typeface="Roboto Slab" panose="020B0604020202020204" charset="0"/>
                <a:cs typeface="Leelawadee" panose="020B0502040204020203" pitchFamily="34" charset="-34"/>
              </a:rPr>
              <a:t>StatisticsParser.com</a:t>
            </a:r>
            <a:endParaRPr lang="en-GB" sz="2000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7" name="Google Shape;1599;p27">
            <a:extLst>
              <a:ext uri="{FF2B5EF4-FFF2-40B4-BE49-F238E27FC236}">
                <a16:creationId xmlns:a16="http://schemas.microsoft.com/office/drawing/2014/main" id="{F4DAE16C-B2E2-4120-BD77-B913B41D00D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0993B1-B1D5-46AD-AEFB-16A7C52F2C40}"/>
              </a:ext>
            </a:extLst>
          </p:cNvPr>
          <p:cNvSpPr/>
          <p:nvPr/>
        </p:nvSpPr>
        <p:spPr>
          <a:xfrm>
            <a:off x="510988" y="1714349"/>
            <a:ext cx="70395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Developed by Richie Rump</a:t>
            </a:r>
          </a:p>
          <a:p>
            <a:endParaRPr lang="en-GB" dirty="0">
              <a:solidFill>
                <a:srgbClr val="4D7076"/>
              </a:solidFill>
              <a:latin typeface="Muli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SET STATISTICS TIME, IO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Copy/paste output from SSMS into browser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Tabulates information in easy to read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Great for measuring improvements during query tuning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15226B-6886-48C2-9F49-EF1D5199B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37" y="3099344"/>
            <a:ext cx="6229225" cy="18781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8DA321-3068-46B9-B30C-32CEFF551A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311" y="1283626"/>
            <a:ext cx="6232651" cy="18157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3944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y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9347</TotalTime>
  <Words>791</Words>
  <Application>Microsoft Office PowerPoint</Application>
  <PresentationFormat>On-screen Show (16:9)</PresentationFormat>
  <Paragraphs>161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Muli</vt:lpstr>
      <vt:lpstr>Roboto Slab</vt:lpstr>
      <vt:lpstr>Muli Black</vt:lpstr>
      <vt:lpstr>Muli Light</vt:lpstr>
      <vt:lpstr>Arial</vt:lpstr>
      <vt:lpstr>Nym template</vt:lpstr>
      <vt:lpstr>The ZERO budget DBA SQL Community has got your back  John McCormack  |  Data Glasgow UG |  Feb 2020</vt:lpstr>
      <vt:lpstr>The ZERO budget DBA SQL Community has got your back  John McCormack  |  Data Glasgow UG |  Feb 2020</vt:lpstr>
      <vt:lpstr>Hello!</vt:lpstr>
      <vt:lpstr>Background</vt:lpstr>
      <vt:lpstr>Which tools</vt:lpstr>
      <vt:lpstr>DEMOS ARE NOT JUST FOR  THE END</vt:lpstr>
      <vt:lpstr>sp_whoisactive</vt:lpstr>
      <vt:lpstr>First Responder Kit</vt:lpstr>
      <vt:lpstr>StatisticsParser.com</vt:lpstr>
      <vt:lpstr>Ola Hallengren</vt:lpstr>
      <vt:lpstr>dbatools</vt:lpstr>
      <vt:lpstr>DLM Dashboard</vt:lpstr>
      <vt:lpstr>WorkloadTools</vt:lpstr>
      <vt:lpstr>Thanks!</vt:lpstr>
      <vt:lpstr>Bonus Content</vt:lpstr>
      <vt:lpstr>Further tools worth investigating</vt:lpstr>
      <vt:lpstr>Really the end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John McCormack</dc:creator>
  <cp:lastModifiedBy>John McCormack</cp:lastModifiedBy>
  <cp:revision>99</cp:revision>
  <dcterms:modified xsi:type="dcterms:W3CDTF">2020-02-13T17:24:31Z</dcterms:modified>
</cp:coreProperties>
</file>