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311" r:id="rId2"/>
    <p:sldId id="293" r:id="rId3"/>
    <p:sldId id="313" r:id="rId4"/>
    <p:sldId id="316" r:id="rId5"/>
    <p:sldId id="318" r:id="rId6"/>
    <p:sldId id="321" r:id="rId7"/>
    <p:sldId id="319" r:id="rId8"/>
    <p:sldId id="322" r:id="rId9"/>
    <p:sldId id="323" r:id="rId10"/>
    <p:sldId id="317" r:id="rId11"/>
    <p:sldId id="279" r:id="rId12"/>
    <p:sldId id="324" r:id="rId13"/>
    <p:sldId id="320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Muli Black" panose="020B0604020202020204" charset="0"/>
      <p:bold r:id="rId24"/>
      <p:boldItalic r:id="rId25"/>
    </p:embeddedFont>
    <p:embeddedFont>
      <p:font typeface="Muli Light" panose="020B060402020202020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076"/>
    <a:srgbClr val="266D78"/>
    <a:srgbClr val="00B140"/>
    <a:srgbClr val="2676BC"/>
    <a:srgbClr val="9ED155"/>
    <a:srgbClr val="27868B"/>
    <a:srgbClr val="DFE954"/>
    <a:srgbClr val="5FBBC5"/>
    <a:srgbClr val="50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8DF27-EB1D-43B4-AC2B-8DB35E27CEDE}">
  <a:tblStyle styleId="{0E48DF27-EB1D-43B4-AC2B-8DB35E27C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57" autoAdjust="0"/>
  </p:normalViewPr>
  <p:slideViewPr>
    <p:cSldViewPr snapToGrid="0">
      <p:cViewPr varScale="1">
        <p:scale>
          <a:sx n="145" d="100"/>
          <a:sy n="145" d="100"/>
        </p:scale>
        <p:origin x="5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 err="1"/>
              <a:t>OBS:Default</a:t>
            </a:r>
            <a:r>
              <a:rPr lang="en-US" sz="1800" dirty="0"/>
              <a:t> Scene</a:t>
            </a:r>
          </a:p>
        </p:txBody>
      </p:sp>
    </p:spTree>
    <p:extLst>
      <p:ext uri="{BB962C8B-B14F-4D97-AF65-F5344CB8AC3E}">
        <p14:creationId xmlns:p14="http://schemas.microsoft.com/office/powerpoint/2010/main" val="154633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</a:p>
        </p:txBody>
      </p:sp>
    </p:spTree>
    <p:extLst>
      <p:ext uri="{BB962C8B-B14F-4D97-AF65-F5344CB8AC3E}">
        <p14:creationId xmlns:p14="http://schemas.microsoft.com/office/powerpoint/2010/main" val="250702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circle RHS low centered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circle RHS low centered</a:t>
            </a:r>
          </a:p>
        </p:txBody>
      </p:sp>
    </p:spTree>
    <p:extLst>
      <p:ext uri="{BB962C8B-B14F-4D97-AF65-F5344CB8AC3E}">
        <p14:creationId xmlns:p14="http://schemas.microsoft.com/office/powerpoint/2010/main" val="139885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**STOP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7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high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13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60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low</a:t>
            </a:r>
          </a:p>
        </p:txBody>
      </p:sp>
    </p:spTree>
    <p:extLst>
      <p:ext uri="{BB962C8B-B14F-4D97-AF65-F5344CB8AC3E}">
        <p14:creationId xmlns:p14="http://schemas.microsoft.com/office/powerpoint/2010/main" val="183572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</a:p>
        </p:txBody>
      </p:sp>
    </p:spTree>
    <p:extLst>
      <p:ext uri="{BB962C8B-B14F-4D97-AF65-F5344CB8AC3E}">
        <p14:creationId xmlns:p14="http://schemas.microsoft.com/office/powerpoint/2010/main" val="245144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</a:p>
        </p:txBody>
      </p:sp>
    </p:spTree>
    <p:extLst>
      <p:ext uri="{BB962C8B-B14F-4D97-AF65-F5344CB8AC3E}">
        <p14:creationId xmlns:p14="http://schemas.microsoft.com/office/powerpoint/2010/main" val="395837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high</a:t>
            </a:r>
          </a:p>
        </p:txBody>
      </p:sp>
    </p:spTree>
    <p:extLst>
      <p:ext uri="{BB962C8B-B14F-4D97-AF65-F5344CB8AC3E}">
        <p14:creationId xmlns:p14="http://schemas.microsoft.com/office/powerpoint/2010/main" val="50468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circle RHS low</a:t>
            </a:r>
          </a:p>
        </p:txBody>
      </p:sp>
    </p:spTree>
    <p:extLst>
      <p:ext uri="{BB962C8B-B14F-4D97-AF65-F5344CB8AC3E}">
        <p14:creationId xmlns:p14="http://schemas.microsoft.com/office/powerpoint/2010/main" val="34014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mccormack.i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linkedin.com/in/johnmccormackdb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mccormack.it/2021/01/azure-iaas-sql-backups-stop-burning-mone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011F0-EF34-490A-8FD8-E589EF2994F1}"/>
              </a:ext>
            </a:extLst>
          </p:cNvPr>
          <p:cNvSpPr txBox="1"/>
          <p:nvPr/>
        </p:nvSpPr>
        <p:spPr>
          <a:xfrm>
            <a:off x="4337050" y="794375"/>
            <a:ext cx="42291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66D78"/>
                </a:solidFill>
                <a:latin typeface="Muli" panose="020B0604020202020204" charset="0"/>
              </a:rPr>
              <a:t> 7 Ways</a:t>
            </a:r>
            <a:br>
              <a:rPr lang="en-GB" sz="2800" dirty="0">
                <a:solidFill>
                  <a:srgbClr val="266D78"/>
                </a:solidFill>
                <a:latin typeface="Muli" panose="020B0604020202020204" charset="0"/>
              </a:rPr>
            </a:br>
            <a:r>
              <a:rPr lang="en-GB" sz="2800" dirty="0">
                <a:solidFill>
                  <a:srgbClr val="266D78"/>
                </a:solidFill>
                <a:latin typeface="Muli" panose="020B0604020202020204" charset="0"/>
              </a:rPr>
              <a:t> </a:t>
            </a:r>
            <a:r>
              <a:rPr lang="en-GB" sz="1600" dirty="0">
                <a:solidFill>
                  <a:srgbClr val="266D78"/>
                </a:solidFill>
                <a:latin typeface="Muli" panose="020B0604020202020204" charset="0"/>
              </a:rPr>
              <a:t>For data teams to save money in Azure</a:t>
            </a:r>
          </a:p>
          <a:p>
            <a:endParaRPr lang="en-GB" sz="1800" dirty="0">
              <a:solidFill>
                <a:srgbClr val="266D78"/>
              </a:solidFill>
              <a:latin typeface="Muli" panose="020B0604020202020204" charset="0"/>
            </a:endParaRPr>
          </a:p>
          <a:p>
            <a:r>
              <a:rPr lang="en-GB" sz="1800" dirty="0">
                <a:solidFill>
                  <a:srgbClr val="266D78"/>
                </a:solidFill>
                <a:latin typeface="Muli" panose="020B0604020202020204" charset="0"/>
              </a:rPr>
              <a:t> </a:t>
            </a:r>
            <a:r>
              <a:rPr lang="en-GB" sz="1800" u="sng" dirty="0">
                <a:solidFill>
                  <a:srgbClr val="266D78"/>
                </a:solidFill>
                <a:latin typeface="Muli" panose="020B0604020202020204" charset="0"/>
              </a:rPr>
              <a:t>John McCormack</a:t>
            </a:r>
            <a:endParaRPr lang="en-GB" sz="1800" dirty="0">
              <a:solidFill>
                <a:srgbClr val="266D78"/>
              </a:solidFill>
              <a:latin typeface="Muli" panose="020B0604020202020204" charset="0"/>
            </a:endParaRP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- Working with data since 2012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- Principal DBA @ Monster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- Focussed on SQL Server, AWS &amp; Azure</a:t>
            </a:r>
          </a:p>
          <a:p>
            <a:pPr marL="76200" indent="0">
              <a:buNone/>
            </a:pPr>
            <a:endParaRPr lang="en-GB" sz="1200" b="1" dirty="0">
              <a:solidFill>
                <a:srgbClr val="266D78"/>
              </a:solidFill>
              <a:latin typeface="Muli" panose="020B0604020202020204" charset="0"/>
              <a:cs typeface="Leelawadee" panose="020B0502040204020203" pitchFamily="34" charset="-34"/>
            </a:endParaRPr>
          </a:p>
          <a:p>
            <a:pPr marL="76200" indent="0">
              <a:buNone/>
            </a:pPr>
            <a:br>
              <a:rPr lang="en-GB" sz="1200" b="1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</a:br>
            <a:r>
              <a:rPr lang="en-GB" sz="1200" b="1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Socials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https://johnmccormack.it</a:t>
            </a:r>
            <a:endParaRPr lang="en-GB" sz="1200" dirty="0">
              <a:solidFill>
                <a:srgbClr val="266D78"/>
              </a:solidFill>
              <a:latin typeface="Muli" panose="020B0604020202020204" charset="0"/>
              <a:cs typeface="Leelawadee" panose="020B0502040204020203" pitchFamily="34" charset="-34"/>
            </a:endParaRP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@actualjohn 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https://linkedin.com/in/johnmccormackdba/</a:t>
            </a:r>
            <a:endParaRPr lang="en-US" sz="1200" dirty="0">
              <a:solidFill>
                <a:srgbClr val="266D78"/>
              </a:solidFill>
              <a:latin typeface="Muli" panose="020B0604020202020204" charset="0"/>
              <a:cs typeface="Leelawadee" panose="020B0502040204020203" pitchFamily="34" charset="-34"/>
            </a:endParaRPr>
          </a:p>
          <a:p>
            <a:endParaRPr lang="en-GB" sz="1400" dirty="0">
              <a:solidFill>
                <a:srgbClr val="266D78"/>
              </a:solidFill>
              <a:latin typeface="Muli" panose="020B0604020202020204" charset="0"/>
            </a:endParaRPr>
          </a:p>
          <a:p>
            <a:r>
              <a:rPr lang="en-GB" sz="1400" dirty="0">
                <a:solidFill>
                  <a:srgbClr val="266D78"/>
                </a:solidFill>
                <a:latin typeface="Muli" panose="020B0604020202020204" charset="0"/>
              </a:rPr>
              <a:t>Data Scotland’s Scottish Summer |  2021</a:t>
            </a:r>
            <a:endParaRPr lang="en-GB" dirty="0">
              <a:solidFill>
                <a:srgbClr val="266D78"/>
              </a:solidFill>
              <a:latin typeface="Muli" panose="020B0604020202020204" charset="0"/>
            </a:endParaRPr>
          </a:p>
        </p:txBody>
      </p:sp>
      <p:pic>
        <p:nvPicPr>
          <p:cNvPr id="9" name="Picture 2" descr="Microsoft Certified Trainer 2020-2021">
            <a:extLst>
              <a:ext uri="{FF2B5EF4-FFF2-40B4-BE49-F238E27FC236}">
                <a16:creationId xmlns:a16="http://schemas.microsoft.com/office/drawing/2014/main" id="{F3690064-99D8-4220-A2E8-AFC1EFFA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02" y="4456916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CSE: Data Management and Analytics — Certified 2016">
            <a:extLst>
              <a:ext uri="{FF2B5EF4-FFF2-40B4-BE49-F238E27FC236}">
                <a16:creationId xmlns:a16="http://schemas.microsoft.com/office/drawing/2014/main" id="{4D5DC1F4-4E52-4196-81CD-2DC00C0B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28" y="4456916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7942609-E9EE-4990-89A4-9A11B769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55" y="4456916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9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Elastic Pools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Azure Hybrid Benefit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Cloud Solutions Provider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Purge old and unneeded data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rgbClr val="4D7076"/>
                </a:solidFill>
                <a:latin typeface="Muli" panose="020B0604020202020204" charset="0"/>
              </a:rPr>
              <a:t>Remove unused indexes (if you are sure)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965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Quick list of other ideas</a:t>
            </a:r>
          </a:p>
        </p:txBody>
      </p:sp>
    </p:spTree>
    <p:extLst>
      <p:ext uri="{BB962C8B-B14F-4D97-AF65-F5344CB8AC3E}">
        <p14:creationId xmlns:p14="http://schemas.microsoft.com/office/powerpoint/2010/main" val="36128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66D78"/>
                </a:solidFill>
              </a:rPr>
              <a:t>Thanks!</a:t>
            </a:r>
            <a:endParaRPr sz="6000" dirty="0">
              <a:solidFill>
                <a:srgbClr val="266D78"/>
              </a:solidFill>
            </a:endParaRPr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 err="1"/>
              <a:t>johnmccormackdba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994377" y="768115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0C9E2-E570-4B95-8306-32E8FB1E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1" y="0"/>
            <a:ext cx="79403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2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66D78"/>
                </a:solidFill>
              </a:rPr>
              <a:t>Thanks!</a:t>
            </a:r>
            <a:endParaRPr sz="6000" dirty="0">
              <a:solidFill>
                <a:srgbClr val="266D78"/>
              </a:solidFill>
            </a:endParaRPr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 err="1"/>
              <a:t>johnmccormackdba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994377" y="768115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36051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rgbClr val="266D78"/>
                </a:solidFill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15 Minute Overview</a:t>
            </a:r>
            <a:endParaRPr sz="2000" dirty="0">
              <a:solidFill>
                <a:srgbClr val="266D78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46198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66D78"/>
                </a:solidFill>
                <a:latin typeface="Muli" panose="020B0604020202020204" charset="0"/>
              </a:rPr>
              <a:t>Managing costs should be everyone’s responsibility</a:t>
            </a:r>
          </a:p>
          <a:p>
            <a:endParaRPr lang="en-GB" b="1" dirty="0">
              <a:solidFill>
                <a:srgbClr val="266D78"/>
              </a:solidFill>
              <a:latin typeface="Muli" panose="020B0604020202020204" charset="0"/>
            </a:endParaRPr>
          </a:p>
          <a:p>
            <a:pPr marL="342900" indent="-342900" algn="l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Review your backup retention policy</a:t>
            </a:r>
          </a:p>
          <a:p>
            <a:pPr marL="342900" indent="-342900" algn="l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Right size your Azure SQL DBs, managed instances and SQL VMs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TUNE YOUR QUERIES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Turn non production instances off out of hours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Consider moving to Azure SQL DB serverless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GB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Reserved instances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GB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Delete unused instances</a:t>
            </a:r>
          </a:p>
        </p:txBody>
      </p:sp>
    </p:spTree>
    <p:extLst>
      <p:ext uri="{BB962C8B-B14F-4D97-AF65-F5344CB8AC3E}">
        <p14:creationId xmlns:p14="http://schemas.microsoft.com/office/powerpoint/2010/main" val="140839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8262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Review your backup retention policy</a:t>
            </a: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E29EB-EDAC-499E-BB86-E0B086938E74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Specific to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Server on VM (IaaS)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Server on premises (Backup to URL)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What’s the problem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Keeping every backup eventually adds up, especially databases with t-log backups – See my example in blog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3"/>
              </a:rPr>
              <a:t>post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What can it do for 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Azure Blob Storage lifecycle management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Server IaaS Agent extension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7076"/>
                </a:solidFill>
                <a:latin typeface="Muli Light" panose="020B0604020202020204" charset="0"/>
              </a:rPr>
              <a:t>Azure Backup (SQL Server VMs)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Roll your own solution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The cloud is scalable and elastic – buy for now, not for the future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Scale when the time is right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we used to buy servers (CAPEX)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we buy cloud resources (OPEX)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Monitor usage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 built in Azure Monitor and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Usually safe and effective to scale down </a:t>
            </a:r>
            <a:br>
              <a:rPr lang="en-GB" dirty="0">
                <a:solidFill>
                  <a:srgbClr val="4D7076"/>
                </a:solidFill>
                <a:latin typeface="Muli Light" panose="020B0604020202020204" charset="0"/>
              </a:rPr>
            </a:br>
            <a:r>
              <a:rPr lang="en-GB" sz="1000" dirty="0">
                <a:solidFill>
                  <a:srgbClr val="4D7076"/>
                </a:solidFill>
                <a:latin typeface="Muli Light" panose="020B0604020202020204" charset="0"/>
              </a:rPr>
              <a:t>Ensure the lower tier has the features you need – such as scale out replicas / columnstore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Scale up when the time comes and not before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For IaaS, ensure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tempdb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is on D drive for best performance and </a:t>
            </a:r>
            <a:br>
              <a:rPr lang="en-GB" dirty="0">
                <a:solidFill>
                  <a:srgbClr val="4D7076"/>
                </a:solidFill>
                <a:latin typeface="Muli Light" panose="020B0604020202020204" charset="0"/>
              </a:rPr>
            </a:b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to save space on other storage.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965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Right size your SQL DBs, MIs and VMs</a:t>
            </a:r>
          </a:p>
        </p:txBody>
      </p:sp>
    </p:spTree>
    <p:extLst>
      <p:ext uri="{BB962C8B-B14F-4D97-AF65-F5344CB8AC3E}">
        <p14:creationId xmlns:p14="http://schemas.microsoft.com/office/powerpoint/2010/main" val="27408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454397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Unlike on premises SQL Server, tuning queries can save you money right away</a:t>
            </a:r>
          </a:p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The fewer resources that each query needs, the smaller the instance type needed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Find queries to tune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Azure intelligent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Query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Open source scripts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965950" cy="679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TUNE YOUR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A6DD0-31E1-47A9-A472-F2ED3841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6" y="3372514"/>
            <a:ext cx="2267266" cy="1590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EFF1E-09F0-4F44-8125-D0F4663B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609" y="2254616"/>
            <a:ext cx="2152525" cy="2708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19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457200" y="1385428"/>
            <a:ext cx="59088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Turn the cloud off at bedtime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VMs, Synapse SQL Pools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Only pay for what you use (compute)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DEALLOCATE, DEALLOCATE, DEALLOCATE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Azure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Automate it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Used to need to combine Automation Runbooks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Now it can be set in Azure Portal 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435850" cy="541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Turn non production instances off out of hours</a:t>
            </a:r>
          </a:p>
        </p:txBody>
      </p:sp>
    </p:spTree>
    <p:extLst>
      <p:ext uri="{BB962C8B-B14F-4D97-AF65-F5344CB8AC3E}">
        <p14:creationId xmlns:p14="http://schemas.microsoft.com/office/powerpoint/2010/main" val="282546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04409" y="1470948"/>
            <a:ext cx="5908862" cy="330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Don’t pay for compute when you have no queries running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Autopause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 hr to 7 days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Autoscale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0.5 to 40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vCores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 second billing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Remember retry logic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Handle error code 40613 in your application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Not the most cost effective solution with steady utilization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435850" cy="535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Consider moving to Azure SQL DB Serverless</a:t>
            </a:r>
          </a:p>
        </p:txBody>
      </p:sp>
    </p:spTree>
    <p:extLst>
      <p:ext uri="{BB962C8B-B14F-4D97-AF65-F5344CB8AC3E}">
        <p14:creationId xmlns:p14="http://schemas.microsoft.com/office/powerpoint/2010/main" val="250511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254132"/>
            <a:ext cx="5908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Save up to 72% on VMs</a:t>
            </a: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Save up to 33% on SQL Database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435850" cy="594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Reserved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5D130-40C7-4840-85A1-001E4669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53705"/>
            <a:ext cx="6960090" cy="1830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3B743-2384-40ED-A224-D7D46E07D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52351"/>
            <a:ext cx="7066485" cy="31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59088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Regularly review your estate for unneeded instances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Challenge people who say they need an instance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Size /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Time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Tag all resources with an owner and project tag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Don’t allow untagged resources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4358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Delete unused instances</a:t>
            </a:r>
          </a:p>
        </p:txBody>
      </p:sp>
    </p:spTree>
    <p:extLst>
      <p:ext uri="{BB962C8B-B14F-4D97-AF65-F5344CB8AC3E}">
        <p14:creationId xmlns:p14="http://schemas.microsoft.com/office/powerpoint/2010/main" val="2634154368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10965</TotalTime>
  <Words>660</Words>
  <Application>Microsoft Office PowerPoint</Application>
  <PresentationFormat>On-screen Show (16:9)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Muli</vt:lpstr>
      <vt:lpstr>Consolas</vt:lpstr>
      <vt:lpstr>Muli Black</vt:lpstr>
      <vt:lpstr>Muli Light</vt:lpstr>
      <vt:lpstr>Roboto Slab</vt:lpstr>
      <vt:lpstr>Nym template</vt:lpstr>
      <vt:lpstr>PowerPoint Presentation</vt:lpstr>
      <vt:lpstr>15 Minute Overview</vt:lpstr>
      <vt:lpstr>Review your backup retention policy</vt:lpstr>
      <vt:lpstr>Right size your SQL DBs, MIs and VMs</vt:lpstr>
      <vt:lpstr>TUNE YOUR QUERIES</vt:lpstr>
      <vt:lpstr>Turn non production instances off out of hours</vt:lpstr>
      <vt:lpstr>Consider moving to Azure SQL DB Serverless</vt:lpstr>
      <vt:lpstr>Reserved instances</vt:lpstr>
      <vt:lpstr>Delete unused instances</vt:lpstr>
      <vt:lpstr>Quick list of other ideas</vt:lpstr>
      <vt:lpstr>Thanks!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John McCormack</dc:creator>
  <cp:lastModifiedBy>John McCormack</cp:lastModifiedBy>
  <cp:revision>150</cp:revision>
  <dcterms:modified xsi:type="dcterms:W3CDTF">2021-05-03T16:23:31Z</dcterms:modified>
</cp:coreProperties>
</file>