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325" r:id="rId2"/>
    <p:sldId id="258" r:id="rId3"/>
    <p:sldId id="293" r:id="rId4"/>
    <p:sldId id="313" r:id="rId5"/>
    <p:sldId id="316" r:id="rId6"/>
    <p:sldId id="317" r:id="rId7"/>
    <p:sldId id="324" r:id="rId8"/>
    <p:sldId id="321" r:id="rId9"/>
    <p:sldId id="318" r:id="rId10"/>
    <p:sldId id="319" r:id="rId11"/>
    <p:sldId id="279" r:id="rId12"/>
    <p:sldId id="311" r:id="rId13"/>
    <p:sldId id="315" r:id="rId14"/>
    <p:sldId id="312" r:id="rId15"/>
  </p:sldIdLst>
  <p:sldSz cx="9144000" cy="5143500" type="screen16x9"/>
  <p:notesSz cx="6858000" cy="9144000"/>
  <p:embeddedFontLst>
    <p:embeddedFont>
      <p:font typeface="Muli" panose="020B0604020202020204" charset="0"/>
      <p:regular r:id="rId17"/>
      <p:bold r:id="rId18"/>
      <p:italic r:id="rId19"/>
      <p:boldItalic r:id="rId20"/>
    </p:embeddedFont>
    <p:embeddedFont>
      <p:font typeface="Muli Black" panose="020B0604020202020204" charset="0"/>
      <p:bold r:id="rId21"/>
      <p:boldItalic r:id="rId22"/>
    </p:embeddedFont>
    <p:embeddedFont>
      <p:font typeface="Muli Light" panose="020B0604020202020204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155"/>
    <a:srgbClr val="27868B"/>
    <a:srgbClr val="DFE954"/>
    <a:srgbClr val="5FBBC5"/>
    <a:srgbClr val="266D78"/>
    <a:srgbClr val="50B883"/>
    <a:srgbClr val="4D7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48DF27-EB1D-43B4-AC2B-8DB35E27CEDE}">
  <a:tblStyle styleId="{0E48DF27-EB1D-43B4-AC2B-8DB35E27C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 autoAdjust="0"/>
  </p:normalViewPr>
  <p:slideViewPr>
    <p:cSldViewPr snapToGrid="0">
      <p:cViewPr varScale="1">
        <p:scale>
          <a:sx n="150" d="100"/>
          <a:sy n="150" d="100"/>
        </p:scale>
        <p:origin x="39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3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13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333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38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1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Many DBAs work in an environment where the organisation cannot or will not invest money in 3</a:t>
            </a:r>
            <a:r>
              <a:rPr lang="en-GB" b="1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party tools.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Furthermore, some free tools are actually best in class so you should be using them anyway.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47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13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60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59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05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MaintenanceSolution.sql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IndexOptimize</a:t>
            </a:r>
            <a:endParaRPr lang="en-GB" sz="1200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DatabaseBackup</a:t>
            </a:r>
            <a:endParaRPr lang="en-GB" sz="1200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DatabaseIntegrityCheck</a:t>
            </a:r>
            <a:endParaRPr lang="en-GB" sz="1200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No need to write your own solutions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Highly customizable and flexible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Rebuild vs re-organize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Exemptions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Minimum page size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Flexible rebuild vs reorganize % levels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Backup to blob storage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Native backups or 3</a:t>
            </a:r>
            <a:r>
              <a:rPr lang="en-GB" b="1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party support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Quest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Litespeed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| Redgate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SQLBackup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Pro |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Idera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SQL Safe | Dell EMC Domain Boost</a:t>
            </a:r>
          </a:p>
        </p:txBody>
      </p:sp>
    </p:spTree>
    <p:extLst>
      <p:ext uri="{BB962C8B-B14F-4D97-AF65-F5344CB8AC3E}">
        <p14:creationId xmlns:p14="http://schemas.microsoft.com/office/powerpoint/2010/main" val="111346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2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rafana.com/docs/grafana/latest/features/datasources/mssql/" TargetMode="External"/><Relationship Id="rId3" Type="http://schemas.openxmlformats.org/officeDocument/2006/relationships/hyperlink" Target="https://twitter.com/search?q=%23sqlhelp" TargetMode="External"/><Relationship Id="rId7" Type="http://schemas.openxmlformats.org/officeDocument/2006/relationships/hyperlink" Target="https://sqlwatch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ntryone.com/plan-explorer" TargetMode="External"/><Relationship Id="rId5" Type="http://schemas.openxmlformats.org/officeDocument/2006/relationships/hyperlink" Target="https://github.com/spaghettidba/WorkloadTools" TargetMode="External"/><Relationship Id="rId4" Type="http://schemas.openxmlformats.org/officeDocument/2006/relationships/hyperlink" Target="https://dba.stackexchange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johnmccormack.i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linkedin.com/in/johnmccormackdb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secur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573424" y="1746975"/>
            <a:ext cx="5014575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/>
              <a:t>The ZERO budget DBA</a:t>
            </a:r>
            <a:br>
              <a:rPr lang="en-GB" sz="3200" dirty="0"/>
            </a:br>
            <a:r>
              <a:rPr lang="en-GB" sz="2000" dirty="0"/>
              <a:t>SQL Community has got your back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John McCormack  |  </a:t>
            </a:r>
            <a:r>
              <a:rPr lang="en-GB" sz="1600" dirty="0" err="1"/>
              <a:t>SQLBits</a:t>
            </a:r>
            <a:r>
              <a:rPr lang="en-GB" sz="1600" dirty="0"/>
              <a:t> |  3</a:t>
            </a:r>
            <a:r>
              <a:rPr lang="en-GB" sz="1600" baseline="30000" dirty="0"/>
              <a:t>rd</a:t>
            </a:r>
            <a:r>
              <a:rPr lang="en-GB" sz="1600" dirty="0"/>
              <a:t> Oct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DLM Dashboard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Redgate (A giant in SQL Server 3</a:t>
            </a:r>
            <a:r>
              <a:rPr lang="en-GB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party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Schema tracking tool</a:t>
            </a:r>
          </a:p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	&gt; Find out what changed and who changed it</a:t>
            </a:r>
          </a:p>
          <a:p>
            <a:pPr lvl="2"/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           	&gt; Download the T-SQL that was executed</a:t>
            </a:r>
          </a:p>
          <a:p>
            <a:pPr lvl="2"/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                   &gt; Real time email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Label your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Keeps history much longer than default trace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5EC654-598C-432F-B2DD-298D795D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472091"/>
            <a:ext cx="6023162" cy="358451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2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704" name="Google Shape;1704;p38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7195426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 b="1" dirty="0">
                <a:latin typeface="Muli"/>
                <a:ea typeface="Muli"/>
                <a:cs typeface="Muli"/>
                <a:sym typeface="Muli"/>
              </a:rPr>
              <a:t>If you want to find out more</a:t>
            </a:r>
            <a:endParaRPr lang="en" sz="23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@</a:t>
            </a:r>
            <a:r>
              <a:rPr lang="en-US" dirty="0" err="1"/>
              <a:t>actualjohn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johnmccormack.it </a:t>
            </a:r>
            <a:r>
              <a:rPr lang="en-GB" sz="2000" dirty="0">
                <a:solidFill>
                  <a:srgbClr val="9ED155"/>
                </a:solidFill>
              </a:rPr>
              <a:t>(Slides plus bonus content) </a:t>
            </a:r>
          </a:p>
          <a:p>
            <a:pPr>
              <a:spcBef>
                <a:spcPts val="0"/>
              </a:spcBef>
            </a:pPr>
            <a:r>
              <a:rPr lang="en-GB" dirty="0"/>
              <a:t>https://linkedin.com/in/johnmccormackdba/</a:t>
            </a:r>
            <a:endParaRPr lang="en-US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grpSp>
        <p:nvGrpSpPr>
          <p:cNvPr id="1705" name="Google Shape;1705;p38"/>
          <p:cNvGrpSpPr/>
          <p:nvPr/>
        </p:nvGrpSpPr>
        <p:grpSpPr>
          <a:xfrm>
            <a:off x="5322797" y="1416228"/>
            <a:ext cx="2342799" cy="2087700"/>
            <a:chOff x="5980515" y="2327500"/>
            <a:chExt cx="414660" cy="388350"/>
          </a:xfrm>
          <a:pattFill prst="pct9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706" name="Google Shape;1706;p38"/>
            <p:cNvSpPr/>
            <p:nvPr/>
          </p:nvSpPr>
          <p:spPr>
            <a:xfrm>
              <a:off x="5980515" y="2468934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66D78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65D16-282E-4C40-817A-662C97F1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3219146"/>
            <a:ext cx="324971" cy="324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4EC55-12EA-4914-8AE7-F92F0ED2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28" y="3589544"/>
            <a:ext cx="324971" cy="329605"/>
          </a:xfrm>
          <a:prstGeom prst="rect">
            <a:avLst/>
          </a:prstGeom>
        </p:spPr>
      </p:pic>
      <p:pic>
        <p:nvPicPr>
          <p:cNvPr id="1030" name="Picture 6" descr="Image result for circular linkedin logo">
            <a:extLst>
              <a:ext uri="{FF2B5EF4-FFF2-40B4-BE49-F238E27FC236}">
                <a16:creationId xmlns:a16="http://schemas.microsoft.com/office/drawing/2014/main" id="{EE8EB673-2A45-4CCF-AEDF-60E9B09F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8" y="3959338"/>
            <a:ext cx="329605" cy="3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771170" y="2187450"/>
            <a:ext cx="560166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Bonus Content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96569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Further tools worth investigating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Ask free questions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#sqlhelp on twitter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3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dba.stackexchange.com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4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lvl="3"/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lvl="3"/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Benchmarking and replay traces or 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WorkloadTools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5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Analyse query plans (more detail than SSMS)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Plan Explorer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6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SQLWatch.io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7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Grafana /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Telegraf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-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8"/>
              </a:rPr>
              <a:t>link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1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855695" y="2187450"/>
            <a:ext cx="543261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Really the end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5070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1141750" y="92735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1495" name="Google Shape;1495;p17"/>
          <p:cNvSpPr txBox="1">
            <a:spLocks noGrp="1"/>
          </p:cNvSpPr>
          <p:nvPr>
            <p:ph type="subTitle" idx="4294967295"/>
          </p:nvPr>
        </p:nvSpPr>
        <p:spPr>
          <a:xfrm>
            <a:off x="1141750" y="1564361"/>
            <a:ext cx="5028529" cy="2284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>
                <a:latin typeface="Muli Light" panose="020B0604020202020204" charset="0"/>
                <a:cs typeface="Leelawadee" panose="020B0502040204020203" pitchFamily="34" charset="-34"/>
              </a:rPr>
              <a:t>John</a:t>
            </a:r>
            <a:r>
              <a:rPr lang="en-US" sz="1800" dirty="0">
                <a:latin typeface="Muli Light" panose="020B0604020202020204" charset="0"/>
                <a:cs typeface="Leelawadee" panose="020B0502040204020203" pitchFamily="34" charset="-34"/>
              </a:rPr>
              <a:t> </a:t>
            </a:r>
            <a:r>
              <a:rPr lang="en-US" sz="1800" b="1" dirty="0">
                <a:latin typeface="Muli Light" panose="020B0604020202020204" charset="0"/>
                <a:cs typeface="Leelawadee" panose="020B0502040204020203" pitchFamily="34" charset="-34"/>
              </a:rPr>
              <a:t>McCormack</a:t>
            </a:r>
            <a:br>
              <a:rPr lang="en-US" sz="1800" b="1" dirty="0">
                <a:latin typeface="Muli Light" panose="020B0604020202020204" charset="0"/>
                <a:cs typeface="Leelawadee" panose="020B0502040204020203" pitchFamily="34" charset="-34"/>
              </a:rPr>
            </a:br>
            <a:endParaRPr lang="en-US" sz="1800" dirty="0">
              <a:latin typeface="Muli Light" panose="020B0604020202020204" charset="0"/>
              <a:cs typeface="Leelawadee" panose="020B0502040204020203" pitchFamily="34" charset="-34"/>
            </a:endParaRPr>
          </a:p>
          <a:p>
            <a: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  <a:t>DBA since 2012</a:t>
            </a:r>
          </a:p>
          <a:p>
            <a: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  <a:t>Nebula Data Solutions</a:t>
            </a:r>
          </a:p>
          <a:p>
            <a: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  <a:t>Initially focussed on SQL Server, now working </a:t>
            </a:r>
            <a:b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</a:br>
            <a:r>
              <a:rPr lang="en-GB" sz="1200" dirty="0">
                <a:latin typeface="Muli Light" panose="020B0604020202020204" charset="0"/>
                <a:cs typeface="Leelawadee" panose="020B0502040204020203" pitchFamily="34" charset="-34"/>
              </a:rPr>
              <a:t>with cloud technologies in AWS and Azure</a:t>
            </a:r>
          </a:p>
          <a:p>
            <a:endParaRPr lang="en-GB" sz="1200" dirty="0">
              <a:latin typeface="Muli Light" panose="020B0604020202020204" charset="0"/>
              <a:cs typeface="Leelawadee" panose="020B0502040204020203" pitchFamily="34" charset="-34"/>
            </a:endParaRPr>
          </a:p>
          <a:p>
            <a:r>
              <a:rPr lang="en-GB" sz="1000" dirty="0">
                <a:latin typeface="Muli Light" panose="020B0604020202020204" charset="0"/>
                <a:cs typeface="Leelawadee" panose="020B0502040204020203" pitchFamily="34" charset="-34"/>
                <a:hlinkClick r:id="rId3"/>
              </a:rPr>
              <a:t>https://johnmccormack.it</a:t>
            </a:r>
            <a:endParaRPr lang="en-GB" sz="1000" dirty="0">
              <a:latin typeface="Muli Light" panose="020B0604020202020204" charset="0"/>
              <a:cs typeface="Leelawadee" panose="020B0502040204020203" pitchFamily="34" charset="-34"/>
            </a:endParaRPr>
          </a:p>
          <a:p>
            <a:r>
              <a:rPr lang="en-GB" sz="1000" dirty="0">
                <a:latin typeface="Muli Light" panose="020B0604020202020204" charset="0"/>
                <a:cs typeface="Leelawadee" panose="020B0502040204020203" pitchFamily="34" charset="-34"/>
              </a:rPr>
              <a:t>@actualjohn </a:t>
            </a:r>
          </a:p>
          <a:p>
            <a:r>
              <a:rPr lang="en-GB" sz="1000" dirty="0">
                <a:latin typeface="Muli Light" panose="020B0604020202020204" charset="0"/>
                <a:hlinkClick r:id="rId4"/>
              </a:rPr>
              <a:t>https://linkedin.com/in/johnmccormackdba/</a:t>
            </a:r>
            <a:endParaRPr lang="en-US" sz="1000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pic>
        <p:nvPicPr>
          <p:cNvPr id="1496" name="Google Shape;1496;p17"/>
          <p:cNvPicPr preferRelativeResize="0"/>
          <p:nvPr/>
        </p:nvPicPr>
        <p:blipFill>
          <a:blip r:embed="rId5"/>
          <a:srcRect/>
          <a:stretch/>
        </p:blipFill>
        <p:spPr>
          <a:xfrm>
            <a:off x="6317958" y="563188"/>
            <a:ext cx="2258503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1026" name="Picture 2" descr="Microsoft Certified Trainer 2020-2021">
            <a:extLst>
              <a:ext uri="{FF2B5EF4-FFF2-40B4-BE49-F238E27FC236}">
                <a16:creationId xmlns:a16="http://schemas.microsoft.com/office/drawing/2014/main" id="{630F6560-627D-40C0-8F2B-3611CFEA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30" y="3591128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E: Data Management and Analytics — Certified 2016">
            <a:extLst>
              <a:ext uri="{FF2B5EF4-FFF2-40B4-BE49-F238E27FC236}">
                <a16:creationId xmlns:a16="http://schemas.microsoft.com/office/drawing/2014/main" id="{46350942-A350-4ADC-B7BE-D1B1BD89D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56" y="3591128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366232-3285-4F23-89D4-BACF9361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83" y="3591128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Background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Today we are going to talk about some of the best free tools available for managing your SQL Server.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Why would you use free tools?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Your organisation can’t pay or won’t pay for commercial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Best in class anyway, no paid for tools are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Not available elsewhere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Tried and tested (and trusted)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You can review source code for open source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Drawbacks?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Some organisations can be wary of free tools, even established ones</a:t>
            </a:r>
          </a:p>
        </p:txBody>
      </p:sp>
    </p:spTree>
    <p:extLst>
      <p:ext uri="{BB962C8B-B14F-4D97-AF65-F5344CB8AC3E}">
        <p14:creationId xmlns:p14="http://schemas.microsoft.com/office/powerpoint/2010/main" val="14083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Which tools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sp_whoisactive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First Responder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StatisticsParser.com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Ola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Hallengren’s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 Maintenance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DBATools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DLM Dashboard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095256B-051F-4C29-8E27-682F9658AFD2}"/>
              </a:ext>
            </a:extLst>
          </p:cNvPr>
          <p:cNvSpPr/>
          <p:nvPr/>
        </p:nvSpPr>
        <p:spPr>
          <a:xfrm>
            <a:off x="2634347" y="1719938"/>
            <a:ext cx="336411" cy="748346"/>
          </a:xfrm>
          <a:prstGeom prst="rightBrace">
            <a:avLst>
              <a:gd name="adj1" fmla="val 625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6F1F60C-5CA9-46A4-965E-37F7525D57A1}"/>
              </a:ext>
            </a:extLst>
          </p:cNvPr>
          <p:cNvSpPr/>
          <p:nvPr/>
        </p:nvSpPr>
        <p:spPr>
          <a:xfrm>
            <a:off x="2411307" y="3618268"/>
            <a:ext cx="201436" cy="307778"/>
          </a:xfrm>
          <a:prstGeom prst="rightBrace">
            <a:avLst>
              <a:gd name="adj1" fmla="val 62560"/>
              <a:gd name="adj2" fmla="val 52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BF60C4-1B4E-46DC-8FF8-0BD72D18D8BB}"/>
              </a:ext>
            </a:extLst>
          </p:cNvPr>
          <p:cNvSpPr/>
          <p:nvPr/>
        </p:nvSpPr>
        <p:spPr>
          <a:xfrm>
            <a:off x="4481044" y="2634347"/>
            <a:ext cx="336411" cy="638558"/>
          </a:xfrm>
          <a:prstGeom prst="rightBrace">
            <a:avLst>
              <a:gd name="adj1" fmla="val 625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B37A-AA51-4D4A-80B7-3BE4D298D9E6}"/>
              </a:ext>
            </a:extLst>
          </p:cNvPr>
          <p:cNvSpPr/>
          <p:nvPr/>
        </p:nvSpPr>
        <p:spPr>
          <a:xfrm>
            <a:off x="3058697" y="2023217"/>
            <a:ext cx="4280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Realtime analysis | Troubleshooting |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BFA7C8-F968-4835-B718-7E7E2EE56248}"/>
              </a:ext>
            </a:extLst>
          </p:cNvPr>
          <p:cNvSpPr/>
          <p:nvPr/>
        </p:nvSpPr>
        <p:spPr>
          <a:xfrm>
            <a:off x="5123100" y="2806989"/>
            <a:ext cx="2247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Automation | productivity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6DC2E-C201-47E9-9FD2-8BCFD3D4761C}"/>
              </a:ext>
            </a:extLst>
          </p:cNvPr>
          <p:cNvSpPr/>
          <p:nvPr/>
        </p:nvSpPr>
        <p:spPr>
          <a:xfrm>
            <a:off x="2634347" y="3628838"/>
            <a:ext cx="1992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Governance | Controls</a:t>
            </a:r>
          </a:p>
        </p:txBody>
      </p:sp>
    </p:spTree>
    <p:extLst>
      <p:ext uri="{BB962C8B-B14F-4D97-AF65-F5344CB8AC3E}">
        <p14:creationId xmlns:p14="http://schemas.microsoft.com/office/powerpoint/2010/main" val="38228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6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sp_whoisactive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Developed by Adam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Machanic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What can it do for me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Tell me what is running on my instance right now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Find blockers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Show me query plans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Can be logged to a table for retrospective analysis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Is it safe to run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Completely written in T-SQL so code can be analysed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Been available freely since December 2007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Used by thousands of DBAs worldwide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Adam is highly respected in the SQL Community and is a Data Platform MVP</a:t>
            </a:r>
          </a:p>
        </p:txBody>
      </p:sp>
    </p:spTree>
    <p:extLst>
      <p:ext uri="{BB962C8B-B14F-4D97-AF65-F5344CB8AC3E}">
        <p14:creationId xmlns:p14="http://schemas.microsoft.com/office/powerpoint/2010/main" val="274083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First Responder Kit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Developed by Brent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Ozar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Unlimited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healthcheck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for your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sp_Blitzfirst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Shows you what is slow on your SQL Sever right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sp_Blitzcache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Which queries are using the most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sp_Blitzindex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Are you over or under indexed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Free Power BI reports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See key info at a glance </a:t>
            </a:r>
          </a:p>
        </p:txBody>
      </p:sp>
    </p:spTree>
    <p:extLst>
      <p:ext uri="{BB962C8B-B14F-4D97-AF65-F5344CB8AC3E}">
        <p14:creationId xmlns:p14="http://schemas.microsoft.com/office/powerpoint/2010/main" val="310327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StatisticsParser.com</a:t>
            </a:r>
            <a:endParaRPr lang="en-GB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Richie Rump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SET STATISTICS TIME, IO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Copy/paste output from SSMS into browser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Tabulates information in easy to read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Great for measuring improvements during query tuning</a:t>
            </a:r>
          </a:p>
        </p:txBody>
      </p:sp>
    </p:spTree>
    <p:extLst>
      <p:ext uri="{BB962C8B-B14F-4D97-AF65-F5344CB8AC3E}">
        <p14:creationId xmlns:p14="http://schemas.microsoft.com/office/powerpoint/2010/main" val="243944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Ola </a:t>
            </a:r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Hallengren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MaintenanceSolution.sql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No need to write your own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Highly customizable and flexible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Backup to blob storage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Native backups or 3</a:t>
            </a:r>
            <a:r>
              <a:rPr lang="en-GB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party support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Just download and 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Handy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commandlog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06957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dbatools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SQLCollaborative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team 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The simplest way to automate your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Started out as migration scripts by Chrissy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LeMaire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, now so much more beyond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All code in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Github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178 contributors (including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500+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Don’t need to be a PowerShell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https://dbatools.io/secure/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Digitally signed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Powershell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Gallery | Chocolatey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You can compile it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Publicly used my Microsoft Employees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2D18BF-6E61-44FC-BE96-23617172B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641" y="3332736"/>
            <a:ext cx="2298818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9913</TotalTime>
  <Words>728</Words>
  <Application>Microsoft Office PowerPoint</Application>
  <PresentationFormat>On-screen Show (16:9)</PresentationFormat>
  <Paragraphs>153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Muli</vt:lpstr>
      <vt:lpstr>Roboto Slab</vt:lpstr>
      <vt:lpstr>Muli Black</vt:lpstr>
      <vt:lpstr>Muli Light</vt:lpstr>
      <vt:lpstr>Nym template</vt:lpstr>
      <vt:lpstr>The ZERO budget DBA SQL Community has got your back  John McCormack  |  SQLBits |  3rd Oct 2020</vt:lpstr>
      <vt:lpstr>Hello!</vt:lpstr>
      <vt:lpstr>Background</vt:lpstr>
      <vt:lpstr>Which tools</vt:lpstr>
      <vt:lpstr>sp_whoisactive</vt:lpstr>
      <vt:lpstr>First Responder Kit</vt:lpstr>
      <vt:lpstr>StatisticsParser.com</vt:lpstr>
      <vt:lpstr>Ola Hallengren</vt:lpstr>
      <vt:lpstr>dbatools</vt:lpstr>
      <vt:lpstr>DLM Dashboard</vt:lpstr>
      <vt:lpstr>Thanks!</vt:lpstr>
      <vt:lpstr>Bonus Content</vt:lpstr>
      <vt:lpstr>Further tools worth investigating</vt:lpstr>
      <vt:lpstr>Really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John McCormack</dc:creator>
  <cp:lastModifiedBy>John McCormack</cp:lastModifiedBy>
  <cp:revision>118</cp:revision>
  <dcterms:modified xsi:type="dcterms:W3CDTF">2021-04-24T08:08:46Z</dcterms:modified>
</cp:coreProperties>
</file>