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311" r:id="rId2"/>
    <p:sldId id="293" r:id="rId3"/>
    <p:sldId id="313" r:id="rId4"/>
    <p:sldId id="316" r:id="rId5"/>
    <p:sldId id="318" r:id="rId6"/>
    <p:sldId id="321" r:id="rId7"/>
    <p:sldId id="319" r:id="rId8"/>
    <p:sldId id="322" r:id="rId9"/>
    <p:sldId id="323" r:id="rId10"/>
    <p:sldId id="279" r:id="rId11"/>
    <p:sldId id="317" r:id="rId12"/>
    <p:sldId id="320" r:id="rId1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Muli" panose="020B0604020202020204" charset="0"/>
      <p:regular r:id="rId19"/>
      <p:bold r:id="rId20"/>
      <p:italic r:id="rId21"/>
      <p:boldItalic r:id="rId22"/>
    </p:embeddedFont>
    <p:embeddedFont>
      <p:font typeface="Muli Black" panose="020B0604020202020204" charset="0"/>
      <p:bold r:id="rId23"/>
      <p:boldItalic r:id="rId24"/>
    </p:embeddedFont>
    <p:embeddedFont>
      <p:font typeface="Muli Light" panose="020B0604020202020204" charset="0"/>
      <p:regular r:id="rId25"/>
      <p:bold r:id="rId26"/>
      <p:italic r:id="rId27"/>
      <p:boldItalic r:id="rId28"/>
    </p:embeddedFont>
    <p:embeddedFont>
      <p:font typeface="Roboto Slab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McCormack" initials="JM" lastIdx="1" clrIdx="0">
    <p:extLst>
      <p:ext uri="{19B8F6BF-5375-455C-9EA6-DF929625EA0E}">
        <p15:presenceInfo xmlns:p15="http://schemas.microsoft.com/office/powerpoint/2012/main" userId="7f266ee430cd2e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7076"/>
    <a:srgbClr val="266D78"/>
    <a:srgbClr val="00B140"/>
    <a:srgbClr val="2676BC"/>
    <a:srgbClr val="9ED155"/>
    <a:srgbClr val="27868B"/>
    <a:srgbClr val="DFE954"/>
    <a:srgbClr val="5FBBC5"/>
    <a:srgbClr val="50B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48DF27-EB1D-43B4-AC2B-8DB35E27CEDE}">
  <a:tblStyle styleId="{0E48DF27-EB1D-43B4-AC2B-8DB35E27CE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357" autoAdjust="0"/>
  </p:normalViewPr>
  <p:slideViewPr>
    <p:cSldViewPr snapToGrid="0">
      <p:cViewPr varScale="1">
        <p:scale>
          <a:sx n="145" d="100"/>
          <a:sy n="145" d="100"/>
        </p:scale>
        <p:origin x="54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12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800" dirty="0" err="1"/>
              <a:t>OBS:Default</a:t>
            </a:r>
            <a:r>
              <a:rPr lang="en-US" sz="1800" dirty="0"/>
              <a:t> Scene</a:t>
            </a:r>
          </a:p>
        </p:txBody>
      </p:sp>
    </p:spTree>
    <p:extLst>
      <p:ext uri="{BB962C8B-B14F-4D97-AF65-F5344CB8AC3E}">
        <p14:creationId xmlns:p14="http://schemas.microsoft.com/office/powerpoint/2010/main" val="1546333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OBS:Video</a:t>
            </a:r>
            <a:r>
              <a:rPr lang="en-US" dirty="0"/>
              <a:t> in circle RHS low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OBS:Video</a:t>
            </a:r>
            <a:r>
              <a:rPr lang="en-US" dirty="0"/>
              <a:t> in box RHS</a:t>
            </a:r>
          </a:p>
        </p:txBody>
      </p:sp>
    </p:spTree>
    <p:extLst>
      <p:ext uri="{BB962C8B-B14F-4D97-AF65-F5344CB8AC3E}">
        <p14:creationId xmlns:p14="http://schemas.microsoft.com/office/powerpoint/2010/main" val="2507022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**STOP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94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dirty="0" err="1"/>
              <a:t>OBS:Video</a:t>
            </a:r>
            <a:r>
              <a:rPr lang="en-US" dirty="0"/>
              <a:t> in box RHS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347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OBS:Video</a:t>
            </a:r>
            <a:r>
              <a:rPr lang="en-US" dirty="0"/>
              <a:t> in circle RHS low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6132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OBS:Video</a:t>
            </a:r>
            <a:r>
              <a:rPr lang="en-US" dirty="0"/>
              <a:t> in circle RHS </a:t>
            </a:r>
            <a:r>
              <a:rPr lang="en-US"/>
              <a:t>middle bigger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8603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OBS:Video</a:t>
            </a:r>
            <a:r>
              <a:rPr lang="en-US" dirty="0"/>
              <a:t> in circle RHS middle</a:t>
            </a:r>
          </a:p>
        </p:txBody>
      </p:sp>
    </p:spTree>
    <p:extLst>
      <p:ext uri="{BB962C8B-B14F-4D97-AF65-F5344CB8AC3E}">
        <p14:creationId xmlns:p14="http://schemas.microsoft.com/office/powerpoint/2010/main" val="1835726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OBS:Video</a:t>
            </a:r>
            <a:r>
              <a:rPr lang="en-US" dirty="0"/>
              <a:t> in box RHS low</a:t>
            </a:r>
          </a:p>
        </p:txBody>
      </p:sp>
    </p:spTree>
    <p:extLst>
      <p:ext uri="{BB962C8B-B14F-4D97-AF65-F5344CB8AC3E}">
        <p14:creationId xmlns:p14="http://schemas.microsoft.com/office/powerpoint/2010/main" val="2451444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OBS:Video</a:t>
            </a:r>
            <a:r>
              <a:rPr lang="en-US" dirty="0"/>
              <a:t> in box RHS</a:t>
            </a:r>
          </a:p>
        </p:txBody>
      </p:sp>
    </p:spTree>
    <p:extLst>
      <p:ext uri="{BB962C8B-B14F-4D97-AF65-F5344CB8AC3E}">
        <p14:creationId xmlns:p14="http://schemas.microsoft.com/office/powerpoint/2010/main" val="3958376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OBS:Video</a:t>
            </a:r>
            <a:r>
              <a:rPr lang="en-US" dirty="0"/>
              <a:t> in circle RHS high</a:t>
            </a:r>
          </a:p>
        </p:txBody>
      </p:sp>
    </p:spTree>
    <p:extLst>
      <p:ext uri="{BB962C8B-B14F-4D97-AF65-F5344CB8AC3E}">
        <p14:creationId xmlns:p14="http://schemas.microsoft.com/office/powerpoint/2010/main" val="504683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OBS:Video</a:t>
            </a:r>
            <a:r>
              <a:rPr lang="en-US" dirty="0"/>
              <a:t> in circle RHS low</a:t>
            </a:r>
          </a:p>
        </p:txBody>
      </p:sp>
    </p:spTree>
    <p:extLst>
      <p:ext uri="{BB962C8B-B14F-4D97-AF65-F5344CB8AC3E}">
        <p14:creationId xmlns:p14="http://schemas.microsoft.com/office/powerpoint/2010/main" val="34014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8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Google Shape;446;p8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8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Google Shape;450;p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8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Google Shape;454;p8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Google Shape;459;p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8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Google Shape;464;p8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8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8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69" name="Google Shape;469;p8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0" name="Google Shape;470;p8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1" name="Google Shape;471;p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8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Google Shape;566;p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Google Shape;575;p11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Google Shape;582;p1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Google Shape;591;p1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Google Shape;602;p11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Google Shape;610;p1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1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Google Shape;718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Google Shape;719;p13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Google Shape;745;p13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Google Shape;770;p1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Google Shape;795;p1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Google Shape;821;p13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Google Shape;845;p1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0" name="Google Shape;870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Google Shape;871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Google Shape;872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Google Shape;898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Google Shape;924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Google Shape;950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Google Shape;976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Google Shape;97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Google Shape;102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Google Shape;105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" name="Google Shape;1076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Google Shape;1077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Google Shape;107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Google Shape;110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Google Shape;112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Google Shape;115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Google Shape;1177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Google Shape;1178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Google Shape;1179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Google Shape;1205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Google Shape;1231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Google Shape;1282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Google Shape;1283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Google Shape;1284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Google Shape;1308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Google Shape;1332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Google Shape;1356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Google Shape;1379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Google Shape;1380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Google Shape;1381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Google Shape;14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Google Shape;1405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Google Shape;1429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" name="Google Shape;14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Google Shape;1453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59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johnmccormack.it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linkedin.com/in/johnmccormackdba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ohnmccormack.it/2021/01/azure-iaas-sql-backups-stop-burning-mone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3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6011F0-EF34-490A-8FD8-E589EF2994F1}"/>
              </a:ext>
            </a:extLst>
          </p:cNvPr>
          <p:cNvSpPr txBox="1"/>
          <p:nvPr/>
        </p:nvSpPr>
        <p:spPr>
          <a:xfrm>
            <a:off x="4337050" y="795168"/>
            <a:ext cx="42291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266D78"/>
                </a:solidFill>
                <a:latin typeface="Muli" panose="020B0604020202020204" charset="0"/>
              </a:rPr>
              <a:t> 7 Ways</a:t>
            </a:r>
            <a:br>
              <a:rPr lang="en-GB" sz="2800" dirty="0">
                <a:solidFill>
                  <a:srgbClr val="266D78"/>
                </a:solidFill>
                <a:latin typeface="Muli" panose="020B0604020202020204" charset="0"/>
              </a:rPr>
            </a:br>
            <a:r>
              <a:rPr lang="en-GB" sz="2800" dirty="0">
                <a:solidFill>
                  <a:srgbClr val="266D78"/>
                </a:solidFill>
                <a:latin typeface="Muli" panose="020B0604020202020204" charset="0"/>
              </a:rPr>
              <a:t> </a:t>
            </a:r>
            <a:r>
              <a:rPr lang="en-GB" sz="1600" dirty="0">
                <a:solidFill>
                  <a:srgbClr val="266D78"/>
                </a:solidFill>
                <a:latin typeface="Muli" panose="020B0604020202020204" charset="0"/>
              </a:rPr>
              <a:t>For data teams to save money in Azure</a:t>
            </a:r>
          </a:p>
          <a:p>
            <a:endParaRPr lang="en-GB" sz="1800" dirty="0">
              <a:solidFill>
                <a:srgbClr val="266D78"/>
              </a:solidFill>
              <a:latin typeface="Muli" panose="020B0604020202020204" charset="0"/>
            </a:endParaRPr>
          </a:p>
          <a:p>
            <a:r>
              <a:rPr lang="en-GB" sz="1800" dirty="0">
                <a:solidFill>
                  <a:srgbClr val="266D78"/>
                </a:solidFill>
                <a:latin typeface="Muli" panose="020B0604020202020204" charset="0"/>
              </a:rPr>
              <a:t> </a:t>
            </a:r>
            <a:r>
              <a:rPr lang="en-GB" sz="1800" u="sng" dirty="0">
                <a:solidFill>
                  <a:srgbClr val="266D78"/>
                </a:solidFill>
                <a:latin typeface="Muli" panose="020B0604020202020204" charset="0"/>
              </a:rPr>
              <a:t>John McCormack</a:t>
            </a:r>
            <a:endParaRPr lang="en-GB" sz="1800" dirty="0">
              <a:solidFill>
                <a:srgbClr val="266D78"/>
              </a:solidFill>
              <a:latin typeface="Muli" panose="020B0604020202020204" charset="0"/>
            </a:endParaRPr>
          </a:p>
          <a:p>
            <a:pPr marL="76200" indent="0">
              <a:buNone/>
            </a:pPr>
            <a:r>
              <a:rPr lang="en-GB" sz="1200" dirty="0">
                <a:solidFill>
                  <a:srgbClr val="266D78"/>
                </a:solidFill>
                <a:latin typeface="Muli" panose="020B0604020202020204" charset="0"/>
                <a:cs typeface="Leelawadee" panose="020B0502040204020203" pitchFamily="34" charset="-34"/>
              </a:rPr>
              <a:t>- Working with data since 2012</a:t>
            </a:r>
          </a:p>
          <a:p>
            <a:pPr marL="76200" indent="0">
              <a:buNone/>
            </a:pPr>
            <a:r>
              <a:rPr lang="en-GB" sz="1200" dirty="0">
                <a:solidFill>
                  <a:srgbClr val="266D78"/>
                </a:solidFill>
                <a:latin typeface="Muli" panose="020B0604020202020204" charset="0"/>
                <a:cs typeface="Leelawadee" panose="020B0502040204020203" pitchFamily="34" charset="-34"/>
              </a:rPr>
              <a:t>- Principal DBA @ Monster</a:t>
            </a:r>
          </a:p>
          <a:p>
            <a:pPr marL="76200" indent="0">
              <a:buNone/>
            </a:pPr>
            <a:r>
              <a:rPr lang="en-GB" sz="1200" dirty="0">
                <a:solidFill>
                  <a:srgbClr val="266D78"/>
                </a:solidFill>
                <a:latin typeface="Muli" panose="020B0604020202020204" charset="0"/>
                <a:cs typeface="Leelawadee" panose="020B0502040204020203" pitchFamily="34" charset="-34"/>
              </a:rPr>
              <a:t>- Focussed on SQL Server, AWS &amp; Azure</a:t>
            </a:r>
          </a:p>
          <a:p>
            <a:pPr marL="76200" indent="0">
              <a:buNone/>
            </a:pPr>
            <a:endParaRPr lang="en-GB" sz="1200" b="1" dirty="0">
              <a:solidFill>
                <a:srgbClr val="266D78"/>
              </a:solidFill>
              <a:latin typeface="Muli" panose="020B0604020202020204" charset="0"/>
              <a:cs typeface="Leelawadee" panose="020B0502040204020203" pitchFamily="34" charset="-34"/>
            </a:endParaRPr>
          </a:p>
          <a:p>
            <a:pPr marL="76200" indent="0">
              <a:buNone/>
            </a:pPr>
            <a:br>
              <a:rPr lang="en-GB" sz="1200" b="1" dirty="0">
                <a:solidFill>
                  <a:srgbClr val="266D78"/>
                </a:solidFill>
                <a:latin typeface="Muli" panose="020B0604020202020204" charset="0"/>
                <a:cs typeface="Leelawadee" panose="020B0502040204020203" pitchFamily="34" charset="-34"/>
              </a:rPr>
            </a:br>
            <a:r>
              <a:rPr lang="en-GB" sz="1200" b="1" dirty="0">
                <a:solidFill>
                  <a:srgbClr val="266D78"/>
                </a:solidFill>
                <a:latin typeface="Muli" panose="020B0604020202020204" charset="0"/>
                <a:cs typeface="Leelawadee" panose="020B0502040204020203" pitchFamily="34" charset="-34"/>
              </a:rPr>
              <a:t>Socials</a:t>
            </a:r>
          </a:p>
          <a:p>
            <a:pPr marL="76200" indent="0">
              <a:buNone/>
            </a:pPr>
            <a:r>
              <a:rPr lang="en-GB" sz="1200" dirty="0">
                <a:solidFill>
                  <a:srgbClr val="266D78"/>
                </a:solidFill>
                <a:latin typeface="Muli" panose="020B0604020202020204" charset="0"/>
                <a:cs typeface="Leelawadee" panose="020B0502040204020203" pitchFamily="34" charset="-3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https://johnmccormack.it</a:t>
            </a:r>
            <a:endParaRPr lang="en-GB" sz="1200" dirty="0">
              <a:solidFill>
                <a:srgbClr val="266D78"/>
              </a:solidFill>
              <a:latin typeface="Muli" panose="020B0604020202020204" charset="0"/>
              <a:cs typeface="Leelawadee" panose="020B0502040204020203" pitchFamily="34" charset="-34"/>
            </a:endParaRPr>
          </a:p>
          <a:p>
            <a:pPr marL="76200" indent="0">
              <a:buNone/>
            </a:pPr>
            <a:r>
              <a:rPr lang="en-GB" sz="1200" dirty="0">
                <a:solidFill>
                  <a:srgbClr val="266D78"/>
                </a:solidFill>
                <a:latin typeface="Muli" panose="020B0604020202020204" charset="0"/>
                <a:cs typeface="Leelawadee" panose="020B0502040204020203" pitchFamily="34" charset="-34"/>
              </a:rPr>
              <a:t>@actualjohn </a:t>
            </a:r>
          </a:p>
          <a:p>
            <a:pPr marL="76200" indent="0">
              <a:buNone/>
            </a:pPr>
            <a:r>
              <a:rPr lang="en-GB" sz="1200" dirty="0">
                <a:solidFill>
                  <a:srgbClr val="266D78"/>
                </a:solidFill>
                <a:latin typeface="Muli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https://linkedin.com/in/johnmccormackdba/</a:t>
            </a:r>
            <a:endParaRPr lang="en-US" sz="1200" dirty="0">
              <a:solidFill>
                <a:srgbClr val="266D78"/>
              </a:solidFill>
              <a:latin typeface="Muli" panose="020B0604020202020204" charset="0"/>
              <a:cs typeface="Leelawadee" panose="020B0502040204020203" pitchFamily="34" charset="-34"/>
            </a:endParaRPr>
          </a:p>
          <a:p>
            <a:endParaRPr lang="en-GB" sz="1400" dirty="0">
              <a:solidFill>
                <a:srgbClr val="266D78"/>
              </a:solidFill>
              <a:latin typeface="Muli" panose="020B0604020202020204" charset="0"/>
            </a:endParaRPr>
          </a:p>
          <a:p>
            <a:r>
              <a:rPr lang="en-GB" sz="1400" dirty="0" err="1">
                <a:solidFill>
                  <a:srgbClr val="266D78"/>
                </a:solidFill>
                <a:latin typeface="Muli" panose="020B0604020202020204" charset="0"/>
              </a:rPr>
              <a:t>DataMinutes</a:t>
            </a:r>
            <a:r>
              <a:rPr lang="en-GB" sz="1400" dirty="0">
                <a:solidFill>
                  <a:srgbClr val="266D78"/>
                </a:solidFill>
                <a:latin typeface="Muli" panose="020B0604020202020204" charset="0"/>
              </a:rPr>
              <a:t> 2021 </a:t>
            </a:r>
            <a:endParaRPr lang="en-GB" dirty="0">
              <a:solidFill>
                <a:srgbClr val="266D78"/>
              </a:solidFill>
              <a:latin typeface="Muli" panose="020B0604020202020204" charset="0"/>
            </a:endParaRPr>
          </a:p>
        </p:txBody>
      </p:sp>
      <p:pic>
        <p:nvPicPr>
          <p:cNvPr id="9" name="Picture 2" descr="Microsoft Certified Trainer 2020-2021">
            <a:extLst>
              <a:ext uri="{FF2B5EF4-FFF2-40B4-BE49-F238E27FC236}">
                <a16:creationId xmlns:a16="http://schemas.microsoft.com/office/drawing/2014/main" id="{F3690064-99D8-4220-A2E8-AFC1EFFA6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902" y="4456916"/>
            <a:ext cx="625020" cy="62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CSE: Data Management and Analytics — Certified 2016">
            <a:extLst>
              <a:ext uri="{FF2B5EF4-FFF2-40B4-BE49-F238E27FC236}">
                <a16:creationId xmlns:a16="http://schemas.microsoft.com/office/drawing/2014/main" id="{4D5DC1F4-4E52-4196-81CD-2DC00C0BB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628" y="4456916"/>
            <a:ext cx="625020" cy="62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B7942609-E9EE-4990-89A4-9A11B7697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355" y="4456916"/>
            <a:ext cx="625020" cy="62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7A3C209-6CFC-496C-925D-D0714C3D6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777" y="3911202"/>
            <a:ext cx="1764058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697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3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703" name="Google Shape;1703;p38"/>
          <p:cNvSpPr txBox="1">
            <a:spLocks noGrp="1"/>
          </p:cNvSpPr>
          <p:nvPr>
            <p:ph type="ctrTitle" idx="4294967295"/>
          </p:nvPr>
        </p:nvSpPr>
        <p:spPr>
          <a:xfrm>
            <a:off x="1141750" y="1198272"/>
            <a:ext cx="40242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266D78"/>
                </a:solidFill>
              </a:rPr>
              <a:t>Thanks!</a:t>
            </a:r>
            <a:endParaRPr sz="6000" dirty="0">
              <a:solidFill>
                <a:srgbClr val="266D78"/>
              </a:solidFill>
            </a:endParaRPr>
          </a:p>
        </p:txBody>
      </p:sp>
      <p:sp>
        <p:nvSpPr>
          <p:cNvPr id="1704" name="Google Shape;1704;p38"/>
          <p:cNvSpPr txBox="1">
            <a:spLocks noGrp="1"/>
          </p:cNvSpPr>
          <p:nvPr>
            <p:ph type="subTitle" idx="4294967295"/>
          </p:nvPr>
        </p:nvSpPr>
        <p:spPr>
          <a:xfrm>
            <a:off x="1141750" y="1936647"/>
            <a:ext cx="7195426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300" b="1" dirty="0">
                <a:latin typeface="Muli"/>
                <a:ea typeface="Muli"/>
                <a:cs typeface="Muli"/>
                <a:sym typeface="Muli"/>
              </a:rPr>
              <a:t>If you want to find out more</a:t>
            </a:r>
            <a:endParaRPr lang="en" sz="23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@</a:t>
            </a:r>
            <a:r>
              <a:rPr lang="en-US" dirty="0" err="1"/>
              <a:t>actualjohn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 dirty="0"/>
              <a:t>johnmccormack.it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 dirty="0" err="1"/>
              <a:t>johnmccormackdba</a:t>
            </a:r>
            <a:endParaRPr lang="en-US" dirty="0">
              <a:latin typeface="Muli Light" panose="020B0604020202020204" charset="0"/>
              <a:cs typeface="Leelawadee" panose="020B0502040204020203" pitchFamily="34" charset="-34"/>
            </a:endParaRPr>
          </a:p>
        </p:txBody>
      </p:sp>
      <p:grpSp>
        <p:nvGrpSpPr>
          <p:cNvPr id="1705" name="Google Shape;1705;p38"/>
          <p:cNvGrpSpPr/>
          <p:nvPr/>
        </p:nvGrpSpPr>
        <p:grpSpPr>
          <a:xfrm>
            <a:off x="5994377" y="768115"/>
            <a:ext cx="2342799" cy="2087700"/>
            <a:chOff x="5980515" y="2327500"/>
            <a:chExt cx="414660" cy="388350"/>
          </a:xfrm>
          <a:pattFill prst="pct90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1706" name="Google Shape;1706;p38"/>
            <p:cNvSpPr/>
            <p:nvPr/>
          </p:nvSpPr>
          <p:spPr>
            <a:xfrm>
              <a:off x="5980515" y="2468934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266D78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7F65D16-282E-4C40-817A-662C97F18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129" y="3219146"/>
            <a:ext cx="324971" cy="3249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A4EC55-12EA-4914-8AE7-F92F0ED2B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128" y="3589544"/>
            <a:ext cx="324971" cy="329605"/>
          </a:xfrm>
          <a:prstGeom prst="rect">
            <a:avLst/>
          </a:prstGeom>
        </p:spPr>
      </p:pic>
      <p:pic>
        <p:nvPicPr>
          <p:cNvPr id="1030" name="Picture 6" descr="Image result for circular linkedin logo">
            <a:extLst>
              <a:ext uri="{FF2B5EF4-FFF2-40B4-BE49-F238E27FC236}">
                <a16:creationId xmlns:a16="http://schemas.microsoft.com/office/drawing/2014/main" id="{EE8EB673-2A45-4CCF-AEDF-60E9B09F4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28" y="3959338"/>
            <a:ext cx="329605" cy="32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70395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GB" b="1" dirty="0">
                <a:solidFill>
                  <a:srgbClr val="4D7076"/>
                </a:solidFill>
                <a:latin typeface="Muli" panose="020B0604020202020204" charset="0"/>
              </a:rPr>
              <a:t>Elastic Pools</a:t>
            </a: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GB" b="1" dirty="0">
                <a:solidFill>
                  <a:srgbClr val="4D7076"/>
                </a:solidFill>
                <a:latin typeface="Muli" panose="020B0604020202020204" charset="0"/>
              </a:rPr>
              <a:t>Azure Hybrid Benefit</a:t>
            </a:r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GB" b="1" dirty="0">
                <a:solidFill>
                  <a:srgbClr val="4D7076"/>
                </a:solidFill>
                <a:latin typeface="Muli" panose="020B0604020202020204" charset="0"/>
              </a:rPr>
              <a:t>Cloud Solutions Provider</a:t>
            </a:r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GB" b="1" dirty="0">
                <a:solidFill>
                  <a:srgbClr val="4D7076"/>
                </a:solidFill>
                <a:latin typeface="Muli" panose="020B0604020202020204" charset="0"/>
              </a:rPr>
              <a:t>Purge old and unneeded data</a:t>
            </a:r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b="1" dirty="0">
                <a:solidFill>
                  <a:srgbClr val="4D7076"/>
                </a:solidFill>
                <a:latin typeface="Muli" panose="020B0604020202020204" charset="0"/>
              </a:rPr>
              <a:t>Remove unused indexes (if you are sure)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</p:txBody>
      </p:sp>
      <p:sp>
        <p:nvSpPr>
          <p:cNvPr id="8" name="Google Shape;1597;p27">
            <a:extLst>
              <a:ext uri="{FF2B5EF4-FFF2-40B4-BE49-F238E27FC236}">
                <a16:creationId xmlns:a16="http://schemas.microsoft.com/office/drawing/2014/main" id="{7FFA433A-95FB-4C6C-A496-A61FE745C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96595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rgbClr val="266D78"/>
              </a:buClr>
            </a:pPr>
            <a:r>
              <a:rPr lang="en-US" b="0" i="0" dirty="0">
                <a:solidFill>
                  <a:srgbClr val="266D78"/>
                </a:solidFill>
                <a:effectLst/>
                <a:latin typeface="Muli" panose="020B0604020202020204" charset="0"/>
              </a:rPr>
              <a:t>Quick list of other ideas</a:t>
            </a:r>
          </a:p>
        </p:txBody>
      </p:sp>
    </p:spTree>
    <p:extLst>
      <p:ext uri="{BB962C8B-B14F-4D97-AF65-F5344CB8AC3E}">
        <p14:creationId xmlns:p14="http://schemas.microsoft.com/office/powerpoint/2010/main" val="361284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3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03" name="Google Shape;1703;p38"/>
          <p:cNvSpPr txBox="1">
            <a:spLocks noGrp="1"/>
          </p:cNvSpPr>
          <p:nvPr>
            <p:ph type="ctrTitle" idx="4294967295"/>
          </p:nvPr>
        </p:nvSpPr>
        <p:spPr>
          <a:xfrm>
            <a:off x="1141750" y="1198272"/>
            <a:ext cx="40242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266D78"/>
                </a:solidFill>
              </a:rPr>
              <a:t>Thanks!</a:t>
            </a:r>
            <a:endParaRPr sz="6000" dirty="0">
              <a:solidFill>
                <a:srgbClr val="266D78"/>
              </a:solidFill>
            </a:endParaRPr>
          </a:p>
        </p:txBody>
      </p:sp>
      <p:sp>
        <p:nvSpPr>
          <p:cNvPr id="1704" name="Google Shape;1704;p38"/>
          <p:cNvSpPr txBox="1">
            <a:spLocks noGrp="1"/>
          </p:cNvSpPr>
          <p:nvPr>
            <p:ph type="subTitle" idx="4294967295"/>
          </p:nvPr>
        </p:nvSpPr>
        <p:spPr>
          <a:xfrm>
            <a:off x="1141750" y="1936647"/>
            <a:ext cx="7195426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300" b="1" dirty="0">
                <a:latin typeface="Muli"/>
                <a:ea typeface="Muli"/>
                <a:cs typeface="Muli"/>
                <a:sym typeface="Muli"/>
              </a:rPr>
              <a:t>If you want to find out more</a:t>
            </a:r>
            <a:endParaRPr lang="en" sz="23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@</a:t>
            </a:r>
            <a:r>
              <a:rPr lang="en-US" dirty="0" err="1"/>
              <a:t>actualjohn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 dirty="0"/>
              <a:t>johnmccormack.it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 dirty="0" err="1"/>
              <a:t>johnmccormackdba</a:t>
            </a:r>
            <a:endParaRPr lang="en-US" dirty="0">
              <a:latin typeface="Muli Light" panose="020B0604020202020204" charset="0"/>
              <a:cs typeface="Leelawadee" panose="020B0502040204020203" pitchFamily="34" charset="-34"/>
            </a:endParaRPr>
          </a:p>
        </p:txBody>
      </p:sp>
      <p:grpSp>
        <p:nvGrpSpPr>
          <p:cNvPr id="1705" name="Google Shape;1705;p38"/>
          <p:cNvGrpSpPr/>
          <p:nvPr/>
        </p:nvGrpSpPr>
        <p:grpSpPr>
          <a:xfrm>
            <a:off x="5994377" y="768115"/>
            <a:ext cx="2342799" cy="2087700"/>
            <a:chOff x="5980515" y="2327500"/>
            <a:chExt cx="414660" cy="388350"/>
          </a:xfrm>
          <a:pattFill prst="pct90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1706" name="Google Shape;1706;p38"/>
            <p:cNvSpPr/>
            <p:nvPr/>
          </p:nvSpPr>
          <p:spPr>
            <a:xfrm>
              <a:off x="5980515" y="2468934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266D78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7F65D16-282E-4C40-817A-662C97F18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129" y="3219146"/>
            <a:ext cx="324971" cy="3249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A4EC55-12EA-4914-8AE7-F92F0ED2B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128" y="3589544"/>
            <a:ext cx="324971" cy="329605"/>
          </a:xfrm>
          <a:prstGeom prst="rect">
            <a:avLst/>
          </a:prstGeom>
        </p:spPr>
      </p:pic>
      <p:pic>
        <p:nvPicPr>
          <p:cNvPr id="1030" name="Picture 6" descr="Image result for circular linkedin logo">
            <a:extLst>
              <a:ext uri="{FF2B5EF4-FFF2-40B4-BE49-F238E27FC236}">
                <a16:creationId xmlns:a16="http://schemas.microsoft.com/office/drawing/2014/main" id="{EE8EB673-2A45-4CCF-AEDF-60E9B09F4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28" y="3959338"/>
            <a:ext cx="329605" cy="32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61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7;p27">
            <a:extLst>
              <a:ext uri="{FF2B5EF4-FFF2-40B4-BE49-F238E27FC236}">
                <a16:creationId xmlns:a16="http://schemas.microsoft.com/office/drawing/2014/main" id="{08A5F8C6-9BCD-41E2-914C-EF68895BB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536051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>
                <a:solidFill>
                  <a:srgbClr val="266D78"/>
                </a:solidFill>
                <a:latin typeface="Roboto Slab" panose="020B0604020202020204" charset="0"/>
                <a:ea typeface="Roboto Slab" panose="020B0604020202020204" charset="0"/>
                <a:cs typeface="Leelawadee" panose="020B0502040204020203" pitchFamily="34" charset="-34"/>
              </a:rPr>
              <a:t>10 Minute Overview</a:t>
            </a:r>
            <a:endParaRPr sz="2000" dirty="0">
              <a:solidFill>
                <a:srgbClr val="266D78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46198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266D78"/>
                </a:solidFill>
                <a:latin typeface="Muli" panose="020B0604020202020204" charset="0"/>
              </a:rPr>
              <a:t>Managing costs should be everyone’s responsibility</a:t>
            </a:r>
          </a:p>
          <a:p>
            <a:endParaRPr lang="en-GB" b="1" dirty="0">
              <a:solidFill>
                <a:srgbClr val="266D78"/>
              </a:solidFill>
              <a:latin typeface="Muli" panose="020B0604020202020204" charset="0"/>
            </a:endParaRPr>
          </a:p>
          <a:p>
            <a:pPr marL="342900" indent="-342900" algn="l">
              <a:buClr>
                <a:srgbClr val="266D78"/>
              </a:buClr>
              <a:buFont typeface="+mj-lt"/>
              <a:buAutoNum type="arabicPeriod"/>
            </a:pPr>
            <a:r>
              <a:rPr lang="en-US" b="0" i="0" dirty="0">
                <a:solidFill>
                  <a:srgbClr val="266D78"/>
                </a:solidFill>
                <a:effectLst/>
                <a:latin typeface="Muli" panose="020B0604020202020204" charset="0"/>
              </a:rPr>
              <a:t>Review your backup retention policy</a:t>
            </a:r>
          </a:p>
          <a:p>
            <a:pPr marL="342900" indent="-342900" algn="l">
              <a:buClr>
                <a:srgbClr val="266D78"/>
              </a:buClr>
              <a:buFont typeface="+mj-lt"/>
              <a:buAutoNum type="arabicPeriod"/>
            </a:pPr>
            <a:r>
              <a:rPr lang="en-US" b="0" i="0" dirty="0">
                <a:solidFill>
                  <a:srgbClr val="266D78"/>
                </a:solidFill>
                <a:effectLst/>
                <a:latin typeface="Muli" panose="020B0604020202020204" charset="0"/>
              </a:rPr>
              <a:t>Right size your Azure SQL DBs, managed instances and SQL VMs</a:t>
            </a:r>
          </a:p>
          <a:p>
            <a:pPr marL="342900" indent="-342900">
              <a:buClr>
                <a:srgbClr val="266D78"/>
              </a:buClr>
              <a:buFont typeface="+mj-lt"/>
              <a:buAutoNum type="arabicPeriod"/>
            </a:pPr>
            <a:r>
              <a:rPr lang="en-US" b="0" i="0" dirty="0">
                <a:solidFill>
                  <a:srgbClr val="266D78"/>
                </a:solidFill>
                <a:effectLst/>
                <a:latin typeface="Muli" panose="020B0604020202020204" charset="0"/>
              </a:rPr>
              <a:t>TUNE YOUR QUERIES</a:t>
            </a:r>
          </a:p>
          <a:p>
            <a:pPr marL="342900" indent="-342900">
              <a:buClr>
                <a:srgbClr val="266D78"/>
              </a:buClr>
              <a:buFont typeface="+mj-lt"/>
              <a:buAutoNum type="arabicPeriod"/>
            </a:pPr>
            <a:r>
              <a:rPr lang="en-US" b="0" i="0" dirty="0">
                <a:solidFill>
                  <a:srgbClr val="266D78"/>
                </a:solidFill>
                <a:effectLst/>
                <a:latin typeface="Muli" panose="020B0604020202020204" charset="0"/>
              </a:rPr>
              <a:t>Turn non production instances off out of hours</a:t>
            </a:r>
          </a:p>
          <a:p>
            <a:pPr marL="342900" indent="-342900">
              <a:buClr>
                <a:srgbClr val="266D78"/>
              </a:buClr>
              <a:buFont typeface="+mj-lt"/>
              <a:buAutoNum type="arabicPeriod"/>
            </a:pPr>
            <a:r>
              <a:rPr lang="en-US" b="0" i="0" dirty="0">
                <a:solidFill>
                  <a:srgbClr val="266D78"/>
                </a:solidFill>
                <a:effectLst/>
                <a:latin typeface="Muli" panose="020B0604020202020204" charset="0"/>
              </a:rPr>
              <a:t>Consider moving to Azure SQL DB serverless</a:t>
            </a:r>
          </a:p>
          <a:p>
            <a:pPr marL="342900" indent="-342900">
              <a:buClr>
                <a:srgbClr val="266D78"/>
              </a:buClr>
              <a:buFont typeface="+mj-lt"/>
              <a:buAutoNum type="arabicPeriod"/>
            </a:pPr>
            <a:r>
              <a:rPr lang="en-GB" b="0" i="0" dirty="0">
                <a:solidFill>
                  <a:srgbClr val="266D78"/>
                </a:solidFill>
                <a:effectLst/>
                <a:latin typeface="Muli" panose="020B0604020202020204" charset="0"/>
              </a:rPr>
              <a:t>Reserved instances</a:t>
            </a:r>
          </a:p>
          <a:p>
            <a:pPr marL="342900" indent="-342900">
              <a:buClr>
                <a:srgbClr val="266D78"/>
              </a:buClr>
              <a:buFont typeface="+mj-lt"/>
              <a:buAutoNum type="arabicPeriod"/>
            </a:pPr>
            <a:r>
              <a:rPr lang="en-GB" b="0" i="0" dirty="0">
                <a:solidFill>
                  <a:srgbClr val="266D78"/>
                </a:solidFill>
                <a:effectLst/>
                <a:latin typeface="Muli" panose="020B0604020202020204" charset="0"/>
              </a:rPr>
              <a:t>Delete unused instances</a:t>
            </a:r>
          </a:p>
        </p:txBody>
      </p:sp>
    </p:spTree>
    <p:extLst>
      <p:ext uri="{BB962C8B-B14F-4D97-AF65-F5344CB8AC3E}">
        <p14:creationId xmlns:p14="http://schemas.microsoft.com/office/powerpoint/2010/main" val="140839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7;p27">
            <a:extLst>
              <a:ext uri="{FF2B5EF4-FFF2-40B4-BE49-F238E27FC236}">
                <a16:creationId xmlns:a16="http://schemas.microsoft.com/office/drawing/2014/main" id="{08A5F8C6-9BCD-41E2-914C-EF68895BB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7140872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rgbClr val="266D78"/>
              </a:buClr>
            </a:pPr>
            <a:r>
              <a:rPr lang="en-US" b="0" i="0" dirty="0">
                <a:solidFill>
                  <a:srgbClr val="266D78"/>
                </a:solidFill>
                <a:effectLst/>
                <a:latin typeface="Muli" panose="020B0604020202020204" charset="0"/>
              </a:rPr>
              <a:t>Review your backup retention policy (1)</a:t>
            </a:r>
          </a:p>
        </p:txBody>
      </p:sp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E29EB-EDAC-499E-BB86-E0B086938E74}"/>
              </a:ext>
            </a:extLst>
          </p:cNvPr>
          <p:cNvSpPr/>
          <p:nvPr/>
        </p:nvSpPr>
        <p:spPr>
          <a:xfrm>
            <a:off x="510988" y="1714349"/>
            <a:ext cx="703953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Specific to 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SQL Server on VM (IaaS)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SQL Server on premises (Backup to URL)</a:t>
            </a: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What’s the problem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Keeping every backup eventually adds up, especially databases with t-log backups – See my example in blog 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  <a:hlinkClick r:id="rId3"/>
              </a:rPr>
              <a:t>post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How to </a:t>
            </a:r>
            <a:r>
              <a:rPr lang="en-GB" b="1">
                <a:solidFill>
                  <a:srgbClr val="4D7076"/>
                </a:solidFill>
                <a:latin typeface="Muli Light" panose="020B0604020202020204" charset="0"/>
              </a:rPr>
              <a:t>do it</a:t>
            </a:r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Azure Blob Storage lifecycle management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SQL Server IaaS Agent extension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Roll your own solution</a:t>
            </a:r>
          </a:p>
          <a:p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82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70395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The cloud is scalable and elastic – buy for now, not for the future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Scale when the time is right</a:t>
            </a: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How we used to buy servers (CAPEX)</a:t>
            </a: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How we buy cloud resources (OPEX)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Monitor usage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Use built in Azure Monitor and alerts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Usually safe and effective to scale down </a:t>
            </a:r>
            <a:br>
              <a:rPr lang="en-GB" dirty="0">
                <a:solidFill>
                  <a:srgbClr val="4D7076"/>
                </a:solidFill>
                <a:latin typeface="Muli Light" panose="020B0604020202020204" charset="0"/>
              </a:rPr>
            </a:br>
            <a:r>
              <a:rPr lang="en-GB" sz="1000" dirty="0">
                <a:solidFill>
                  <a:srgbClr val="4D7076"/>
                </a:solidFill>
                <a:latin typeface="Muli Light" panose="020B0604020202020204" charset="0"/>
              </a:rPr>
              <a:t>Ensure the lower tier has the features you need – such as scale out replicas / columnstore indexes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Scale up when the time comes and not before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For IaaS, ensure </a:t>
            </a:r>
            <a:r>
              <a:rPr lang="en-GB" dirty="0" err="1">
                <a:solidFill>
                  <a:srgbClr val="4D7076"/>
                </a:solidFill>
                <a:latin typeface="Muli Light" panose="020B0604020202020204" charset="0"/>
              </a:rPr>
              <a:t>tempdb</a:t>
            </a: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 is on D drive for best performance and </a:t>
            </a:r>
            <a:br>
              <a:rPr lang="en-GB" dirty="0">
                <a:solidFill>
                  <a:srgbClr val="4D7076"/>
                </a:solidFill>
                <a:latin typeface="Muli Light" panose="020B0604020202020204" charset="0"/>
              </a:rPr>
            </a:b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to save space on other storage.</a:t>
            </a:r>
          </a:p>
        </p:txBody>
      </p:sp>
      <p:sp>
        <p:nvSpPr>
          <p:cNvPr id="8" name="Google Shape;1597;p27">
            <a:extLst>
              <a:ext uri="{FF2B5EF4-FFF2-40B4-BE49-F238E27FC236}">
                <a16:creationId xmlns:a16="http://schemas.microsoft.com/office/drawing/2014/main" id="{7FFA433A-95FB-4C6C-A496-A61FE745C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199" y="510775"/>
            <a:ext cx="766056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rgbClr val="266D78"/>
              </a:buClr>
            </a:pPr>
            <a:r>
              <a:rPr lang="en-US" b="0" i="0" dirty="0">
                <a:solidFill>
                  <a:srgbClr val="266D78"/>
                </a:solidFill>
                <a:effectLst/>
                <a:latin typeface="Muli" panose="020B0604020202020204" charset="0"/>
              </a:rPr>
              <a:t>Right size your SQL DBs, MIs and VMs (2)</a:t>
            </a:r>
          </a:p>
        </p:txBody>
      </p:sp>
    </p:spTree>
    <p:extLst>
      <p:ext uri="{BB962C8B-B14F-4D97-AF65-F5344CB8AC3E}">
        <p14:creationId xmlns:p14="http://schemas.microsoft.com/office/powerpoint/2010/main" val="274083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454397"/>
            <a:ext cx="703953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Unlike on premises SQL Server, tuning queries can save you money right away</a:t>
            </a:r>
          </a:p>
          <a:p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The fewer resources that each query needs, the smaller the instance type needed</a:t>
            </a:r>
          </a:p>
          <a:p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Find queries to tune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Azure intelligent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Query Store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Open source scripts</a:t>
            </a:r>
          </a:p>
        </p:txBody>
      </p:sp>
      <p:sp>
        <p:nvSpPr>
          <p:cNvPr id="8" name="Google Shape;1597;p27">
            <a:extLst>
              <a:ext uri="{FF2B5EF4-FFF2-40B4-BE49-F238E27FC236}">
                <a16:creationId xmlns:a16="http://schemas.microsoft.com/office/drawing/2014/main" id="{7FFA433A-95FB-4C6C-A496-A61FE745C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965950" cy="6799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rgbClr val="266D78"/>
              </a:buClr>
            </a:pPr>
            <a:r>
              <a:rPr lang="en-US" b="0" i="0" dirty="0">
                <a:solidFill>
                  <a:srgbClr val="266D78"/>
                </a:solidFill>
                <a:effectLst/>
                <a:latin typeface="Muli" panose="020B0604020202020204" charset="0"/>
              </a:rPr>
              <a:t>TUNE YOUR QUERIES (3)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A6DD0-31E1-47A9-A472-F2ED38414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16" y="3372514"/>
            <a:ext cx="2267266" cy="15908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9EFF1E-09F0-4F44-8125-D0F4663B5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609" y="2254616"/>
            <a:ext cx="2152525" cy="27087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7195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457200" y="1385428"/>
            <a:ext cx="590886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Turn the cloud off at bedtime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SQL VMs, Synapse SQL Pools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Only pay for what you use (compute)</a:t>
            </a: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DEALLOCATE, DEALLOCATE, DEALLOCATE</a:t>
            </a: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How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Azure portal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PowerShell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Automate it</a:t>
            </a: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Used to need to combine Automation Runbooks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Now it can be set in Azure Portal </a:t>
            </a:r>
          </a:p>
        </p:txBody>
      </p:sp>
      <p:sp>
        <p:nvSpPr>
          <p:cNvPr id="8" name="Google Shape;1597;p27">
            <a:extLst>
              <a:ext uri="{FF2B5EF4-FFF2-40B4-BE49-F238E27FC236}">
                <a16:creationId xmlns:a16="http://schemas.microsoft.com/office/drawing/2014/main" id="{7FFA433A-95FB-4C6C-A496-A61FE745C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7731" y="510775"/>
            <a:ext cx="7857919" cy="5417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266D78"/>
              </a:buClr>
            </a:pPr>
            <a:r>
              <a:rPr lang="en-US" sz="2600" b="0" i="0" dirty="0">
                <a:solidFill>
                  <a:srgbClr val="266D78"/>
                </a:solidFill>
                <a:effectLst/>
                <a:latin typeface="Muli" panose="020B0604020202020204" charset="0"/>
              </a:rPr>
              <a:t>Turn non production instances off out of hours (4)</a:t>
            </a:r>
          </a:p>
        </p:txBody>
      </p:sp>
    </p:spTree>
    <p:extLst>
      <p:ext uri="{BB962C8B-B14F-4D97-AF65-F5344CB8AC3E}">
        <p14:creationId xmlns:p14="http://schemas.microsoft.com/office/powerpoint/2010/main" val="282546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04409" y="1470948"/>
            <a:ext cx="5908862" cy="3306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uli Ligh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Don’t pay for compute when you have no queries running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uli Ligh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uli Ligh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Autopause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uli Ligh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uli Ligh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1 hr to 7 days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uli Ligh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Autoscale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uli Ligh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uli Ligh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0.5 to 40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uli Ligh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vCores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uli Ligh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uli Ligh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 second billing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uli Ligh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Remember retry logic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uli Ligh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Handle error code 40613 in your application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uli Light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uli Ligh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uli Ligh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Not the most cost effective solution with steady utilization</a:t>
            </a:r>
          </a:p>
        </p:txBody>
      </p:sp>
      <p:sp>
        <p:nvSpPr>
          <p:cNvPr id="8" name="Google Shape;1597;p27">
            <a:extLst>
              <a:ext uri="{FF2B5EF4-FFF2-40B4-BE49-F238E27FC236}">
                <a16:creationId xmlns:a16="http://schemas.microsoft.com/office/drawing/2014/main" id="{7FFA433A-95FB-4C6C-A496-A61FE745C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7798714" cy="5351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266D78"/>
              </a:buClr>
            </a:pPr>
            <a:r>
              <a:rPr lang="en-US" sz="2600" b="0" i="0" dirty="0">
                <a:solidFill>
                  <a:srgbClr val="266D78"/>
                </a:solidFill>
                <a:effectLst/>
                <a:latin typeface="Muli" panose="020B0604020202020204" charset="0"/>
              </a:rPr>
              <a:t>Consider moving to Azure SQL DB Serverless (5)</a:t>
            </a:r>
          </a:p>
        </p:txBody>
      </p:sp>
    </p:spTree>
    <p:extLst>
      <p:ext uri="{BB962C8B-B14F-4D97-AF65-F5344CB8AC3E}">
        <p14:creationId xmlns:p14="http://schemas.microsoft.com/office/powerpoint/2010/main" val="250511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254132"/>
            <a:ext cx="59088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Save up to 72% on VMs</a:t>
            </a: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Save up to 33% on SQL Database</a:t>
            </a:r>
          </a:p>
        </p:txBody>
      </p:sp>
      <p:sp>
        <p:nvSpPr>
          <p:cNvPr id="8" name="Google Shape;1597;p27">
            <a:extLst>
              <a:ext uri="{FF2B5EF4-FFF2-40B4-BE49-F238E27FC236}">
                <a16:creationId xmlns:a16="http://schemas.microsoft.com/office/drawing/2014/main" id="{7FFA433A-95FB-4C6C-A496-A61FE745C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7435850" cy="5943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266D78"/>
              </a:buClr>
            </a:pPr>
            <a:r>
              <a:rPr lang="en-US" sz="2600" b="0" i="0" dirty="0">
                <a:solidFill>
                  <a:srgbClr val="266D78"/>
                </a:solidFill>
                <a:effectLst/>
                <a:latin typeface="Muli" panose="020B0604020202020204" charset="0"/>
              </a:rPr>
              <a:t>Reserved instances (6)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5D130-40C7-4840-85A1-001E46695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94" y="2353705"/>
            <a:ext cx="6960090" cy="18303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03B743-2384-40ED-A224-D7D46E07D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52351"/>
            <a:ext cx="7066485" cy="312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99;p27">
            <a:extLst>
              <a:ext uri="{FF2B5EF4-FFF2-40B4-BE49-F238E27FC236}">
                <a16:creationId xmlns:a16="http://schemas.microsoft.com/office/drawing/2014/main" id="{F4DAE16C-B2E2-4120-BD77-B913B41D00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993B1-B1D5-46AD-AEFB-16A7C52F2C40}"/>
              </a:ext>
            </a:extLst>
          </p:cNvPr>
          <p:cNvSpPr/>
          <p:nvPr/>
        </p:nvSpPr>
        <p:spPr>
          <a:xfrm>
            <a:off x="510988" y="1714349"/>
            <a:ext cx="59088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Regularly review your estate for unneeded instances</a:t>
            </a:r>
          </a:p>
          <a:p>
            <a:endParaRPr lang="en-GB" b="1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Challenge people who say they need an instance running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Size / 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Time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4D7076"/>
              </a:solidFill>
              <a:latin typeface="Muli Light" panose="020B0604020202020204" charset="0"/>
            </a:endParaRPr>
          </a:p>
          <a:p>
            <a:r>
              <a:rPr lang="en-GB" b="1" dirty="0">
                <a:solidFill>
                  <a:srgbClr val="4D7076"/>
                </a:solidFill>
                <a:latin typeface="Muli Light" panose="020B0604020202020204" charset="0"/>
              </a:rPr>
              <a:t>Tag all resources with an owner and project tag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D7076"/>
                </a:solidFill>
                <a:latin typeface="Muli Light" panose="020B0604020202020204" charset="0"/>
              </a:rPr>
              <a:t>Don’t allow untagged resources</a:t>
            </a:r>
          </a:p>
        </p:txBody>
      </p:sp>
      <p:sp>
        <p:nvSpPr>
          <p:cNvPr id="8" name="Google Shape;1597;p27">
            <a:extLst>
              <a:ext uri="{FF2B5EF4-FFF2-40B4-BE49-F238E27FC236}">
                <a16:creationId xmlns:a16="http://schemas.microsoft.com/office/drawing/2014/main" id="{7FFA433A-95FB-4C6C-A496-A61FE745C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743585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266D78"/>
              </a:buClr>
            </a:pPr>
            <a:r>
              <a:rPr lang="en-US" sz="2600" b="0" i="0" dirty="0">
                <a:solidFill>
                  <a:srgbClr val="266D78"/>
                </a:solidFill>
                <a:effectLst/>
                <a:latin typeface="Muli" panose="020B0604020202020204" charset="0"/>
              </a:rPr>
              <a:t>Delete unused instances (7)</a:t>
            </a:r>
          </a:p>
        </p:txBody>
      </p:sp>
    </p:spTree>
    <p:extLst>
      <p:ext uri="{BB962C8B-B14F-4D97-AF65-F5344CB8AC3E}">
        <p14:creationId xmlns:p14="http://schemas.microsoft.com/office/powerpoint/2010/main" val="2634154368"/>
      </p:ext>
    </p:extLst>
  </p:cSld>
  <p:clrMapOvr>
    <a:masterClrMapping/>
  </p:clrMapOvr>
</p:sld>
</file>

<file path=ppt/theme/theme1.xml><?xml version="1.0" encoding="utf-8"?>
<a:theme xmlns:a="http://schemas.openxmlformats.org/drawingml/2006/main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12445</TotalTime>
  <Words>660</Words>
  <Application>Microsoft Office PowerPoint</Application>
  <PresentationFormat>On-screen Show (16:9)</PresentationFormat>
  <Paragraphs>138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Consolas</vt:lpstr>
      <vt:lpstr>Muli</vt:lpstr>
      <vt:lpstr>Muli Black</vt:lpstr>
      <vt:lpstr>Muli Light</vt:lpstr>
      <vt:lpstr>Roboto Slab</vt:lpstr>
      <vt:lpstr>Arial</vt:lpstr>
      <vt:lpstr>Nym template</vt:lpstr>
      <vt:lpstr>PowerPoint Presentation</vt:lpstr>
      <vt:lpstr>10 Minute Overview</vt:lpstr>
      <vt:lpstr>Review your backup retention policy (1)</vt:lpstr>
      <vt:lpstr>Right size your SQL DBs, MIs and VMs (2)</vt:lpstr>
      <vt:lpstr>TUNE YOUR QUERIES (3)</vt:lpstr>
      <vt:lpstr>Turn non production instances off out of hours (4)</vt:lpstr>
      <vt:lpstr>Consider moving to Azure SQL DB Serverless (5)</vt:lpstr>
      <vt:lpstr>Reserved instances (6)</vt:lpstr>
      <vt:lpstr>Delete unused instances (7)</vt:lpstr>
      <vt:lpstr>Thanks!</vt:lpstr>
      <vt:lpstr>Quick list of other ideas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John McCormack</dc:creator>
  <cp:lastModifiedBy>John McCormack</cp:lastModifiedBy>
  <cp:revision>159</cp:revision>
  <dcterms:modified xsi:type="dcterms:W3CDTF">2021-06-10T17:22:27Z</dcterms:modified>
</cp:coreProperties>
</file>