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325" r:id="rId2"/>
    <p:sldId id="258" r:id="rId3"/>
    <p:sldId id="293" r:id="rId4"/>
    <p:sldId id="317" r:id="rId5"/>
    <p:sldId id="327" r:id="rId6"/>
    <p:sldId id="313" r:id="rId7"/>
    <p:sldId id="316" r:id="rId8"/>
    <p:sldId id="324" r:id="rId9"/>
    <p:sldId id="279" r:id="rId10"/>
    <p:sldId id="326" r:id="rId11"/>
    <p:sldId id="312" r:id="rId12"/>
  </p:sldIdLst>
  <p:sldSz cx="9144000" cy="5143500" type="screen16x9"/>
  <p:notesSz cx="6858000" cy="9144000"/>
  <p:embeddedFontLst>
    <p:embeddedFont>
      <p:font typeface="Muli" panose="020B0604020202020204" charset="0"/>
      <p:regular r:id="rId14"/>
      <p:bold r:id="rId15"/>
      <p:italic r:id="rId16"/>
      <p:boldItalic r:id="rId17"/>
    </p:embeddedFont>
    <p:embeddedFont>
      <p:font typeface="Muli Black" panose="020B0604020202020204" charset="0"/>
      <p:bold r:id="rId18"/>
      <p:boldItalic r:id="rId19"/>
    </p:embeddedFont>
    <p:embeddedFont>
      <p:font typeface="Muli Light" panose="020B0604020202020204" charset="0"/>
      <p:regular r:id="rId20"/>
      <p:bold r:id="rId21"/>
      <p:italic r:id="rId22"/>
      <p:boldItalic r:id="rId23"/>
    </p:embeddedFont>
    <p:embeddedFont>
      <p:font typeface="Roboto Slab"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McCormack" initials="JM" lastIdx="1" clrIdx="0">
    <p:extLst>
      <p:ext uri="{19B8F6BF-5375-455C-9EA6-DF929625EA0E}">
        <p15:presenceInfo xmlns:p15="http://schemas.microsoft.com/office/powerpoint/2012/main" userId="7f266ee430cd2e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155"/>
    <a:srgbClr val="27868B"/>
    <a:srgbClr val="DFE954"/>
    <a:srgbClr val="5FBBC5"/>
    <a:srgbClr val="266D78"/>
    <a:srgbClr val="50B883"/>
    <a:srgbClr val="4D70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48DF27-EB1D-43B4-AC2B-8DB35E27CEDE}">
  <a:tblStyle styleId="{0E48DF27-EB1D-43B4-AC2B-8DB35E27CE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8155" autoAdjust="0"/>
  </p:normalViewPr>
  <p:slideViewPr>
    <p:cSldViewPr snapToGrid="0">
      <p:cViewPr varScale="1">
        <p:scale>
          <a:sx n="60" d="100"/>
          <a:sy n="60" d="100"/>
        </p:scale>
        <p:origin x="140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493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85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18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b="0" dirty="0">
                <a:solidFill>
                  <a:srgbClr val="4D7076"/>
                </a:solidFill>
                <a:latin typeface="Muli Light" panose="020B0604020202020204" charset="0"/>
              </a:rPr>
              <a:t>Left school after S5 with 4 mediocre Highers – probably underachieved but that’s how I was at that age</a:t>
            </a:r>
          </a:p>
          <a:p>
            <a:r>
              <a:rPr lang="en-GB" b="0" dirty="0">
                <a:solidFill>
                  <a:srgbClr val="4D7076"/>
                </a:solidFill>
                <a:latin typeface="Muli Light" panose="020B0604020202020204" charset="0"/>
              </a:rPr>
              <a:t>Worked in banking for around 10 years, then in contact centres. I was getting promoted but still pretty dissatisfied with what I was doing and what I was getting paid.</a:t>
            </a:r>
          </a:p>
          <a:p>
            <a:r>
              <a:rPr lang="en-GB" b="0" dirty="0">
                <a:solidFill>
                  <a:srgbClr val="4D7076"/>
                </a:solidFill>
                <a:latin typeface="Muli Light" panose="020B0604020202020204" charset="0"/>
              </a:rPr>
              <a:t>Always the tech guy, good with excel and systems without GUIs.</a:t>
            </a:r>
          </a:p>
          <a:p>
            <a:r>
              <a:rPr lang="en-GB" b="0" dirty="0">
                <a:solidFill>
                  <a:srgbClr val="4D7076"/>
                </a:solidFill>
                <a:latin typeface="Muli Light" panose="020B0604020202020204" charset="0"/>
              </a:rPr>
              <a:t>Made some fairly crude websites for friends and even got paid. (MS FrontPage, then Dreamweaver)</a:t>
            </a:r>
          </a:p>
          <a:p>
            <a:r>
              <a:rPr lang="en-GB" b="0" dirty="0">
                <a:solidFill>
                  <a:srgbClr val="4D7076"/>
                </a:solidFill>
                <a:latin typeface="Muli Light" panose="020B0604020202020204" charset="0"/>
              </a:rPr>
              <a:t>Wanted to learn properly, so enrolled in BSC Web Dev. Little did I know how much</a:t>
            </a:r>
            <a:r>
              <a:rPr lang="en-GB" b="0" baseline="0" dirty="0">
                <a:solidFill>
                  <a:srgbClr val="4D7076"/>
                </a:solidFill>
                <a:latin typeface="Muli Light" panose="020B0604020202020204" charset="0"/>
              </a:rPr>
              <a:t> programming would be involved, I thought it would be far more design oriented.</a:t>
            </a:r>
            <a:endParaRPr lang="en-GB" b="0" dirty="0">
              <a:solidFill>
                <a:srgbClr val="4D7076"/>
              </a:solidFill>
              <a:latin typeface="Muli Light" panose="020B0604020202020204" charset="0"/>
            </a:endParaRPr>
          </a:p>
          <a:p>
            <a:r>
              <a:rPr lang="en-GB" b="0" dirty="0">
                <a:solidFill>
                  <a:srgbClr val="4D7076"/>
                </a:solidFill>
                <a:latin typeface="Muli Light" panose="020B0604020202020204" charset="0"/>
              </a:rPr>
              <a:t>As the course went on, I was more interested in DB modules. We had a talk similar to this from someone</a:t>
            </a:r>
            <a:r>
              <a:rPr lang="en-GB" b="0" baseline="0" dirty="0">
                <a:solidFill>
                  <a:srgbClr val="4D7076"/>
                </a:solidFill>
                <a:latin typeface="Muli Light" panose="020B0604020202020204" charset="0"/>
              </a:rPr>
              <a:t> who outlined lots of different careers paths in the data world.</a:t>
            </a:r>
          </a:p>
          <a:p>
            <a:r>
              <a:rPr lang="en-GB" b="0" baseline="0" dirty="0">
                <a:solidFill>
                  <a:srgbClr val="4D7076"/>
                </a:solidFill>
                <a:latin typeface="Muli Light" panose="020B0604020202020204" charset="0"/>
              </a:rPr>
              <a:t>Graduated 1</a:t>
            </a:r>
            <a:r>
              <a:rPr lang="en-GB" b="0" baseline="30000" dirty="0">
                <a:solidFill>
                  <a:srgbClr val="4D7076"/>
                </a:solidFill>
                <a:latin typeface="Muli Light" panose="020B0604020202020204" charset="0"/>
              </a:rPr>
              <a:t>st</a:t>
            </a:r>
            <a:r>
              <a:rPr lang="en-GB" b="0" baseline="0" dirty="0">
                <a:solidFill>
                  <a:srgbClr val="4D7076"/>
                </a:solidFill>
                <a:latin typeface="Muli Light" panose="020B0604020202020204" charset="0"/>
              </a:rPr>
              <a:t> Class – It was important to me because I wanted every advantage at interviews.</a:t>
            </a:r>
          </a:p>
          <a:p>
            <a:r>
              <a:rPr lang="en-GB" b="0" baseline="0" dirty="0">
                <a:solidFill>
                  <a:srgbClr val="4D7076"/>
                </a:solidFill>
                <a:latin typeface="Muli Light" panose="020B0604020202020204" charset="0"/>
              </a:rPr>
              <a:t>Put everything into your honours year, try to win medals, prizes and get the highest grades you are capable of.</a:t>
            </a:r>
            <a:endParaRPr lang="en-GB" b="0" dirty="0">
              <a:solidFill>
                <a:srgbClr val="4D7076"/>
              </a:solidFill>
              <a:latin typeface="Muli Light" panose="020B060402020202020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03474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dirty="0">
                <a:solidFill>
                  <a:srgbClr val="4D7076"/>
                </a:solidFill>
                <a:latin typeface="Muli Light" panose="020B0604020202020204" charset="0"/>
              </a:rPr>
              <a:t>BI Developer – Still a very good entry level role into </a:t>
            </a:r>
          </a:p>
          <a:p>
            <a:pPr marL="285750" indent="-285750">
              <a:buFont typeface="Arial" panose="020B0604020202020204" pitchFamily="34" charset="0"/>
              <a:buChar char="•"/>
            </a:pPr>
            <a:r>
              <a:rPr lang="en-GB" b="1" dirty="0">
                <a:solidFill>
                  <a:srgbClr val="4D7076"/>
                </a:solidFill>
                <a:latin typeface="Muli Light" panose="020B0604020202020204" charset="0"/>
              </a:rPr>
              <a:t>Database Developer</a:t>
            </a:r>
          </a:p>
          <a:p>
            <a:pPr marL="285750" indent="-285750">
              <a:buFont typeface="Arial" panose="020B0604020202020204" pitchFamily="34" charset="0"/>
              <a:buChar char="•"/>
            </a:pPr>
            <a:r>
              <a:rPr lang="en-GB" b="1" dirty="0">
                <a:solidFill>
                  <a:srgbClr val="4D7076"/>
                </a:solidFill>
                <a:latin typeface="Muli Light" panose="020B0604020202020204" charset="0"/>
              </a:rPr>
              <a:t>Database Administrator</a:t>
            </a:r>
          </a:p>
          <a:p>
            <a:pPr marL="285750" indent="-285750">
              <a:buFont typeface="Arial" panose="020B0604020202020204" pitchFamily="34" charset="0"/>
              <a:buChar char="•"/>
            </a:pPr>
            <a:r>
              <a:rPr lang="en-GB" b="1" dirty="0">
                <a:solidFill>
                  <a:srgbClr val="4D7076"/>
                </a:solidFill>
                <a:latin typeface="Muli Light" panose="020B0604020202020204" charset="0"/>
              </a:rPr>
              <a:t>Data Engineer</a:t>
            </a:r>
          </a:p>
          <a:p>
            <a:pPr marL="285750" indent="-285750">
              <a:buFont typeface="Arial" panose="020B0604020202020204" pitchFamily="34" charset="0"/>
              <a:buChar char="•"/>
            </a:pPr>
            <a:r>
              <a:rPr lang="en-GB" b="1" dirty="0">
                <a:solidFill>
                  <a:srgbClr val="4D7076"/>
                </a:solidFill>
                <a:latin typeface="Muli Light" panose="020B0604020202020204" charset="0"/>
              </a:rPr>
              <a:t>Data Architect</a:t>
            </a:r>
          </a:p>
          <a:p>
            <a:pPr marL="285750" indent="-285750">
              <a:buFont typeface="Arial" panose="020B0604020202020204" pitchFamily="34" charset="0"/>
              <a:buChar char="•"/>
            </a:pPr>
            <a:r>
              <a:rPr lang="en-GB" b="1" dirty="0">
                <a:solidFill>
                  <a:srgbClr val="4D7076"/>
                </a:solidFill>
                <a:latin typeface="Muli Light" panose="020B0604020202020204" charset="0"/>
              </a:rPr>
              <a:t>Cloud Solutions Architect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Entity Framework is very popular with development teams and far less popular with DBAs. It is a great tool for generating CRUD queries and can rapidly improve development time, however it does not handle complex queries very well. The ability to tune or rewrite these will help you stand out.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6659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dirty="0">
                <a:solidFill>
                  <a:srgbClr val="4D7076"/>
                </a:solidFill>
                <a:latin typeface="Muli Light" panose="020B0604020202020204" charset="0"/>
              </a:rPr>
              <a:t>BI Developer – Still a very good entry level role into </a:t>
            </a:r>
          </a:p>
          <a:p>
            <a:pPr marL="285750" indent="-285750">
              <a:buFont typeface="Arial" panose="020B0604020202020204" pitchFamily="34" charset="0"/>
              <a:buChar char="•"/>
            </a:pPr>
            <a:r>
              <a:rPr lang="en-GB" b="1" dirty="0">
                <a:solidFill>
                  <a:srgbClr val="4D7076"/>
                </a:solidFill>
                <a:latin typeface="Muli Light" panose="020B0604020202020204" charset="0"/>
              </a:rPr>
              <a:t>Database Developer</a:t>
            </a:r>
          </a:p>
          <a:p>
            <a:pPr marL="285750" indent="-285750">
              <a:buFont typeface="Arial" panose="020B0604020202020204" pitchFamily="34" charset="0"/>
              <a:buChar char="•"/>
            </a:pPr>
            <a:r>
              <a:rPr lang="en-GB" b="1" dirty="0">
                <a:solidFill>
                  <a:srgbClr val="4D7076"/>
                </a:solidFill>
                <a:latin typeface="Muli Light" panose="020B0604020202020204" charset="0"/>
              </a:rPr>
              <a:t>Database Administrator</a:t>
            </a:r>
          </a:p>
          <a:p>
            <a:pPr marL="285750" indent="-285750">
              <a:buFont typeface="Arial" panose="020B0604020202020204" pitchFamily="34" charset="0"/>
              <a:buChar char="•"/>
            </a:pPr>
            <a:r>
              <a:rPr lang="en-GB" b="1" dirty="0">
                <a:solidFill>
                  <a:srgbClr val="4D7076"/>
                </a:solidFill>
                <a:latin typeface="Muli Light" panose="020B0604020202020204" charset="0"/>
              </a:rPr>
              <a:t>Data Engineer</a:t>
            </a:r>
          </a:p>
          <a:p>
            <a:pPr marL="285750" indent="-285750">
              <a:buFont typeface="Arial" panose="020B0604020202020204" pitchFamily="34" charset="0"/>
              <a:buChar char="•"/>
            </a:pPr>
            <a:r>
              <a:rPr lang="en-GB" b="1" dirty="0">
                <a:solidFill>
                  <a:srgbClr val="4D7076"/>
                </a:solidFill>
                <a:latin typeface="Muli Light" panose="020B0604020202020204" charset="0"/>
              </a:rPr>
              <a:t>Data Architect</a:t>
            </a:r>
          </a:p>
          <a:p>
            <a:pPr marL="285750" indent="-285750">
              <a:buFont typeface="Arial" panose="020B0604020202020204" pitchFamily="34" charset="0"/>
              <a:buChar char="•"/>
            </a:pPr>
            <a:r>
              <a:rPr lang="en-GB" b="1" dirty="0">
                <a:solidFill>
                  <a:srgbClr val="4D7076"/>
                </a:solidFill>
                <a:latin typeface="Muli Light" panose="020B0604020202020204" charset="0"/>
              </a:rPr>
              <a:t>Cloud Solutions Architect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Entity Framework is very popular with development teams and far less popular with DBAs. It is a great tool for generating CRUD queries and can rapidly improve development time, however it does not handle complex queries very well. The ability to tune or rewrite these will help you stand out.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3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Beyond the Degree</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I did loads of relevant</a:t>
            </a:r>
            <a:r>
              <a:rPr lang="en-US" baseline="0" dirty="0"/>
              <a:t> </a:t>
            </a:r>
            <a:r>
              <a:rPr lang="en-US" dirty="0"/>
              <a:t>certifications, first in SQL Server, then in AWS then Azure. I saw it a good way of formalizing my on-the-job learning, and it’s something that employers</a:t>
            </a:r>
            <a:r>
              <a:rPr lang="en-US" baseline="0" dirty="0"/>
              <a:t> were asking for</a:t>
            </a:r>
          </a:p>
          <a:p>
            <a:pPr marL="171450" lvl="0" indent="-171450" algn="l" rtl="0">
              <a:spcBef>
                <a:spcPts val="0"/>
              </a:spcBef>
              <a:spcAft>
                <a:spcPts val="0"/>
              </a:spcAft>
            </a:pPr>
            <a:r>
              <a:rPr lang="en-US" baseline="0" dirty="0"/>
              <a:t>User groups – Usually free and good place to meet people</a:t>
            </a:r>
          </a:p>
          <a:p>
            <a:pPr marL="171450" lvl="0" indent="-171450" algn="l" rtl="0">
              <a:spcBef>
                <a:spcPts val="0"/>
              </a:spcBef>
              <a:spcAft>
                <a:spcPts val="0"/>
              </a:spcAft>
            </a:pPr>
            <a:r>
              <a:rPr lang="en-US" baseline="0" dirty="0"/>
              <a:t>Conferences – Sometimes cost money but good employers may well sponsor you to go. Free ticket and accommodation to speakers usually.</a:t>
            </a:r>
          </a:p>
          <a:p>
            <a:pPr marL="171450" lvl="0" indent="-171450" algn="l" rtl="0">
              <a:spcBef>
                <a:spcPts val="0"/>
              </a:spcBef>
              <a:spcAft>
                <a:spcPts val="0"/>
              </a:spcAft>
            </a:pPr>
            <a:r>
              <a:rPr lang="en-US" baseline="0" dirty="0"/>
              <a:t>Subscribe to blogs I like</a:t>
            </a:r>
            <a:endParaRPr dirty="0"/>
          </a:p>
        </p:txBody>
      </p:sp>
    </p:spTree>
    <p:extLst>
      <p:ext uri="{BB962C8B-B14F-4D97-AF65-F5344CB8AC3E}">
        <p14:creationId xmlns:p14="http://schemas.microsoft.com/office/powerpoint/2010/main" val="10161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60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dirty="0">
                <a:latin typeface="Roboto Slab" panose="020B0604020202020204" charset="0"/>
                <a:ea typeface="Roboto Slab" panose="020B0604020202020204" charset="0"/>
                <a:cs typeface="Leelawadee" panose="020B0502040204020203" pitchFamily="34" charset="-34"/>
              </a:rPr>
            </a:br>
            <a:r>
              <a:rPr lang="en-GB" sz="1100" dirty="0">
                <a:latin typeface="Roboto Slab" panose="020B0604020202020204" charset="0"/>
                <a:ea typeface="Roboto Slab" panose="020B0604020202020204" charset="0"/>
                <a:cs typeface="Leelawadee" panose="020B0502040204020203" pitchFamily="34" charset="-34"/>
              </a:rPr>
              <a:t>(Get recruiters to do the hard work for you)</a:t>
            </a:r>
            <a:endParaRPr dirty="0"/>
          </a:p>
        </p:txBody>
      </p:sp>
    </p:spTree>
    <p:extLst>
      <p:ext uri="{BB962C8B-B14F-4D97-AF65-F5344CB8AC3E}">
        <p14:creationId xmlns:p14="http://schemas.microsoft.com/office/powerpoint/2010/main" val="111805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73425" y="1746975"/>
            <a:ext cx="4545900" cy="1680600"/>
          </a:xfrm>
          <a:prstGeom prst="rect">
            <a:avLst/>
          </a:prstGeom>
        </p:spPr>
        <p:txBody>
          <a:bodyPr spcFirstLastPara="1" wrap="square" lIns="91425" tIns="91425" rIns="91425" bIns="91425" anchor="ctr" anchorCtr="0">
            <a:noAutofit/>
          </a:bodyPr>
          <a:lstStyle>
            <a:lvl1pPr lvl="0">
              <a:spcBef>
                <a:spcPts val="0"/>
              </a:spcBef>
              <a:spcAft>
                <a:spcPts val="0"/>
              </a:spcAft>
              <a:buClr>
                <a:srgbClr val="27868B"/>
              </a:buClr>
              <a:buSzPts val="4400"/>
              <a:buNone/>
              <a:defRPr sz="4400">
                <a:solidFill>
                  <a:srgbClr val="27868B"/>
                </a:solidFill>
              </a:defRPr>
            </a:lvl1pPr>
            <a:lvl2pPr lvl="1">
              <a:spcBef>
                <a:spcPts val="0"/>
              </a:spcBef>
              <a:spcAft>
                <a:spcPts val="0"/>
              </a:spcAft>
              <a:buClr>
                <a:srgbClr val="27868B"/>
              </a:buClr>
              <a:buSzPts val="4400"/>
              <a:buNone/>
              <a:defRPr sz="4400">
                <a:solidFill>
                  <a:srgbClr val="27868B"/>
                </a:solidFill>
              </a:defRPr>
            </a:lvl2pPr>
            <a:lvl3pPr lvl="2">
              <a:spcBef>
                <a:spcPts val="0"/>
              </a:spcBef>
              <a:spcAft>
                <a:spcPts val="0"/>
              </a:spcAft>
              <a:buClr>
                <a:srgbClr val="27868B"/>
              </a:buClr>
              <a:buSzPts val="4400"/>
              <a:buNone/>
              <a:defRPr sz="4400">
                <a:solidFill>
                  <a:srgbClr val="27868B"/>
                </a:solidFill>
              </a:defRPr>
            </a:lvl3pPr>
            <a:lvl4pPr lvl="3">
              <a:spcBef>
                <a:spcPts val="0"/>
              </a:spcBef>
              <a:spcAft>
                <a:spcPts val="0"/>
              </a:spcAft>
              <a:buClr>
                <a:srgbClr val="27868B"/>
              </a:buClr>
              <a:buSzPts val="4400"/>
              <a:buNone/>
              <a:defRPr sz="4400">
                <a:solidFill>
                  <a:srgbClr val="27868B"/>
                </a:solidFill>
              </a:defRPr>
            </a:lvl4pPr>
            <a:lvl5pPr lvl="4">
              <a:spcBef>
                <a:spcPts val="0"/>
              </a:spcBef>
              <a:spcAft>
                <a:spcPts val="0"/>
              </a:spcAft>
              <a:buClr>
                <a:srgbClr val="27868B"/>
              </a:buClr>
              <a:buSzPts val="4400"/>
              <a:buNone/>
              <a:defRPr sz="4400">
                <a:solidFill>
                  <a:srgbClr val="27868B"/>
                </a:solidFill>
              </a:defRPr>
            </a:lvl5pPr>
            <a:lvl6pPr lvl="5">
              <a:spcBef>
                <a:spcPts val="0"/>
              </a:spcBef>
              <a:spcAft>
                <a:spcPts val="0"/>
              </a:spcAft>
              <a:buClr>
                <a:srgbClr val="27868B"/>
              </a:buClr>
              <a:buSzPts val="4400"/>
              <a:buNone/>
              <a:defRPr sz="4400">
                <a:solidFill>
                  <a:srgbClr val="27868B"/>
                </a:solidFill>
              </a:defRPr>
            </a:lvl6pPr>
            <a:lvl7pPr lvl="6">
              <a:spcBef>
                <a:spcPts val="0"/>
              </a:spcBef>
              <a:spcAft>
                <a:spcPts val="0"/>
              </a:spcAft>
              <a:buClr>
                <a:srgbClr val="27868B"/>
              </a:buClr>
              <a:buSzPts val="4400"/>
              <a:buNone/>
              <a:defRPr sz="4400">
                <a:solidFill>
                  <a:srgbClr val="27868B"/>
                </a:solidFill>
              </a:defRPr>
            </a:lvl7pPr>
            <a:lvl8pPr lvl="7">
              <a:spcBef>
                <a:spcPts val="0"/>
              </a:spcBef>
              <a:spcAft>
                <a:spcPts val="0"/>
              </a:spcAft>
              <a:buClr>
                <a:srgbClr val="27868B"/>
              </a:buClr>
              <a:buSzPts val="4400"/>
              <a:buNone/>
              <a:defRPr sz="4400">
                <a:solidFill>
                  <a:srgbClr val="27868B"/>
                </a:solidFill>
              </a:defRPr>
            </a:lvl8pPr>
            <a:lvl9pPr lvl="8">
              <a:spcBef>
                <a:spcPts val="0"/>
              </a:spcBef>
              <a:spcAft>
                <a:spcPts val="0"/>
              </a:spcAft>
              <a:buClr>
                <a:srgbClr val="27868B"/>
              </a:buClr>
              <a:buSzPts val="4400"/>
              <a:buNone/>
              <a:defRPr sz="4400">
                <a:solidFill>
                  <a:srgbClr val="27868B"/>
                </a:solidFill>
              </a:defRPr>
            </a:lvl9pPr>
          </a:lstStyle>
          <a:p>
            <a:endParaRPr/>
          </a:p>
        </p:txBody>
      </p:sp>
      <p:grpSp>
        <p:nvGrpSpPr>
          <p:cNvPr id="11" name="Google Shape;11;p2"/>
          <p:cNvGrpSpPr/>
          <p:nvPr/>
        </p:nvGrpSpPr>
        <p:grpSpPr>
          <a:xfrm>
            <a:off x="0" y="-4550"/>
            <a:ext cx="9143835" cy="5152509"/>
            <a:chOff x="0" y="-4550"/>
            <a:chExt cx="9143835" cy="5152509"/>
          </a:xfrm>
        </p:grpSpPr>
        <p:sp>
          <p:nvSpPr>
            <p:cNvPr id="12" name="Google Shape;12;p2"/>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573433" y="-4550"/>
            <a:ext cx="8570402" cy="5152509"/>
            <a:chOff x="573433" y="-4550"/>
            <a:chExt cx="8570402" cy="5152509"/>
          </a:xfrm>
        </p:grpSpPr>
        <p:sp>
          <p:nvSpPr>
            <p:cNvPr id="30" name="Google Shape;30;p2"/>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0" y="-4550"/>
            <a:ext cx="9143835" cy="5152509"/>
            <a:chOff x="0" y="-4550"/>
            <a:chExt cx="9143835" cy="5152509"/>
          </a:xfrm>
        </p:grpSpPr>
        <p:sp>
          <p:nvSpPr>
            <p:cNvPr id="46" name="Google Shape;46;p2"/>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0" y="-4550"/>
            <a:ext cx="9143835" cy="5152509"/>
            <a:chOff x="0" y="-4550"/>
            <a:chExt cx="9143835" cy="5152509"/>
          </a:xfrm>
        </p:grpSpPr>
        <p:sp>
          <p:nvSpPr>
            <p:cNvPr id="63" name="Google Shape;63;p2"/>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2"/>
          <p:cNvGrpSpPr/>
          <p:nvPr/>
        </p:nvGrpSpPr>
        <p:grpSpPr>
          <a:xfrm>
            <a:off x="573433" y="-4550"/>
            <a:ext cx="8570402" cy="5152509"/>
            <a:chOff x="573433" y="-4550"/>
            <a:chExt cx="8570402" cy="5152509"/>
          </a:xfrm>
        </p:grpSpPr>
        <p:sp>
          <p:nvSpPr>
            <p:cNvPr id="84" name="Google Shape;84;p2"/>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573433" y="-4550"/>
            <a:ext cx="8570402" cy="5152509"/>
            <a:chOff x="573433" y="-4550"/>
            <a:chExt cx="8570402" cy="5152509"/>
          </a:xfrm>
        </p:grpSpPr>
        <p:sp>
          <p:nvSpPr>
            <p:cNvPr id="99" name="Google Shape;99;p2"/>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4"/>
        <p:cNvGrpSpPr/>
        <p:nvPr/>
      </p:nvGrpSpPr>
      <p:grpSpPr>
        <a:xfrm>
          <a:off x="0" y="0"/>
          <a:ext cx="0" cy="0"/>
          <a:chOff x="0" y="0"/>
          <a:chExt cx="0" cy="0"/>
        </a:xfrm>
      </p:grpSpPr>
      <p:grpSp>
        <p:nvGrpSpPr>
          <p:cNvPr id="445" name="Google Shape;445;p8"/>
          <p:cNvGrpSpPr/>
          <p:nvPr/>
        </p:nvGrpSpPr>
        <p:grpSpPr>
          <a:xfrm>
            <a:off x="7997090" y="1712991"/>
            <a:ext cx="1146746" cy="2862454"/>
            <a:chOff x="7997090" y="1712991"/>
            <a:chExt cx="1146746" cy="2862454"/>
          </a:xfrm>
        </p:grpSpPr>
        <p:sp>
          <p:nvSpPr>
            <p:cNvPr id="446" name="Google Shape;446;p8"/>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8"/>
          <p:cNvGrpSpPr/>
          <p:nvPr/>
        </p:nvGrpSpPr>
        <p:grpSpPr>
          <a:xfrm>
            <a:off x="7997090" y="-4550"/>
            <a:ext cx="1146746" cy="2862454"/>
            <a:chOff x="7997090" y="-4550"/>
            <a:chExt cx="1146746" cy="2862454"/>
          </a:xfrm>
        </p:grpSpPr>
        <p:sp>
          <p:nvSpPr>
            <p:cNvPr id="450" name="Google Shape;450;p8"/>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8"/>
          <p:cNvGrpSpPr/>
          <p:nvPr/>
        </p:nvGrpSpPr>
        <p:grpSpPr>
          <a:xfrm>
            <a:off x="7997090" y="567964"/>
            <a:ext cx="1146746" cy="4579995"/>
            <a:chOff x="7997090" y="567964"/>
            <a:chExt cx="1146746" cy="4579995"/>
          </a:xfrm>
        </p:grpSpPr>
        <p:sp>
          <p:nvSpPr>
            <p:cNvPr id="454" name="Google Shape;454;p8"/>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8"/>
          <p:cNvGrpSpPr/>
          <p:nvPr/>
        </p:nvGrpSpPr>
        <p:grpSpPr>
          <a:xfrm>
            <a:off x="7997090" y="-4550"/>
            <a:ext cx="1146746" cy="4579995"/>
            <a:chOff x="7997090" y="-4550"/>
            <a:chExt cx="1146746" cy="4579995"/>
          </a:xfrm>
        </p:grpSpPr>
        <p:sp>
          <p:nvSpPr>
            <p:cNvPr id="459" name="Google Shape;459;p8"/>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8"/>
          <p:cNvGrpSpPr/>
          <p:nvPr/>
        </p:nvGrpSpPr>
        <p:grpSpPr>
          <a:xfrm>
            <a:off x="7997090" y="2285504"/>
            <a:ext cx="1146746" cy="2862454"/>
            <a:chOff x="7997090" y="2285504"/>
            <a:chExt cx="1146746" cy="2862454"/>
          </a:xfrm>
        </p:grpSpPr>
        <p:sp>
          <p:nvSpPr>
            <p:cNvPr id="464" name="Google Shape;464;p8"/>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8"/>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8" name="Google Shape;468;p8"/>
          <p:cNvSpPr txBox="1">
            <a:spLocks noGrp="1"/>
          </p:cNvSpPr>
          <p:nvPr>
            <p:ph type="body" idx="1"/>
          </p:nvPr>
        </p:nvSpPr>
        <p:spPr>
          <a:xfrm>
            <a:off x="457200" y="1559025"/>
            <a:ext cx="2247600" cy="3012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69" name="Google Shape;469;p8"/>
          <p:cNvSpPr txBox="1">
            <a:spLocks noGrp="1"/>
          </p:cNvSpPr>
          <p:nvPr>
            <p:ph type="body" idx="2"/>
          </p:nvPr>
        </p:nvSpPr>
        <p:spPr>
          <a:xfrm>
            <a:off x="2819925" y="1559025"/>
            <a:ext cx="2247600" cy="3012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70" name="Google Shape;470;p8"/>
          <p:cNvSpPr txBox="1">
            <a:spLocks noGrp="1"/>
          </p:cNvSpPr>
          <p:nvPr>
            <p:ph type="body" idx="3"/>
          </p:nvPr>
        </p:nvSpPr>
        <p:spPr>
          <a:xfrm>
            <a:off x="5182650" y="1559025"/>
            <a:ext cx="2247600" cy="3012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71" name="Google Shape;471;p8"/>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72" name="Google Shape;472;p8"/>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4"/>
        <p:cNvGrpSpPr/>
        <p:nvPr/>
      </p:nvGrpSpPr>
      <p:grpSpPr>
        <a:xfrm>
          <a:off x="0" y="0"/>
          <a:ext cx="0" cy="0"/>
          <a:chOff x="0" y="0"/>
          <a:chExt cx="0" cy="0"/>
        </a:xfrm>
      </p:grpSpPr>
      <p:grpSp>
        <p:nvGrpSpPr>
          <p:cNvPr id="565" name="Google Shape;565;p11"/>
          <p:cNvGrpSpPr/>
          <p:nvPr/>
        </p:nvGrpSpPr>
        <p:grpSpPr>
          <a:xfrm>
            <a:off x="0" y="-4550"/>
            <a:ext cx="9143835" cy="5152509"/>
            <a:chOff x="0" y="-4550"/>
            <a:chExt cx="9143835" cy="5152509"/>
          </a:xfrm>
        </p:grpSpPr>
        <p:sp>
          <p:nvSpPr>
            <p:cNvPr id="566" name="Google Shape;566;p11"/>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1"/>
          <p:cNvGrpSpPr/>
          <p:nvPr/>
        </p:nvGrpSpPr>
        <p:grpSpPr>
          <a:xfrm>
            <a:off x="0" y="-4550"/>
            <a:ext cx="9143835" cy="5152509"/>
            <a:chOff x="0" y="-4550"/>
            <a:chExt cx="9143835" cy="5152509"/>
          </a:xfrm>
        </p:grpSpPr>
        <p:sp>
          <p:nvSpPr>
            <p:cNvPr id="575" name="Google Shape;575;p11"/>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1"/>
          <p:cNvGrpSpPr/>
          <p:nvPr/>
        </p:nvGrpSpPr>
        <p:grpSpPr>
          <a:xfrm>
            <a:off x="0" y="-4550"/>
            <a:ext cx="9143835" cy="5152509"/>
            <a:chOff x="0" y="-4550"/>
            <a:chExt cx="9143835" cy="5152509"/>
          </a:xfrm>
        </p:grpSpPr>
        <p:sp>
          <p:nvSpPr>
            <p:cNvPr id="582" name="Google Shape;582;p11"/>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1"/>
          <p:cNvGrpSpPr/>
          <p:nvPr/>
        </p:nvGrpSpPr>
        <p:grpSpPr>
          <a:xfrm>
            <a:off x="0" y="-4550"/>
            <a:ext cx="9143835" cy="5152509"/>
            <a:chOff x="0" y="-4550"/>
            <a:chExt cx="9143835" cy="5152509"/>
          </a:xfrm>
        </p:grpSpPr>
        <p:sp>
          <p:nvSpPr>
            <p:cNvPr id="591" name="Google Shape;591;p11"/>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1"/>
          <p:cNvGrpSpPr/>
          <p:nvPr/>
        </p:nvGrpSpPr>
        <p:grpSpPr>
          <a:xfrm>
            <a:off x="0" y="-4550"/>
            <a:ext cx="9143835" cy="5152509"/>
            <a:chOff x="0" y="-4550"/>
            <a:chExt cx="9143835" cy="5152509"/>
          </a:xfrm>
        </p:grpSpPr>
        <p:sp>
          <p:nvSpPr>
            <p:cNvPr id="602" name="Google Shape;602;p11"/>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11"/>
          <p:cNvGrpSpPr/>
          <p:nvPr/>
        </p:nvGrpSpPr>
        <p:grpSpPr>
          <a:xfrm>
            <a:off x="0" y="-4550"/>
            <a:ext cx="9143835" cy="5152509"/>
            <a:chOff x="0" y="-4550"/>
            <a:chExt cx="9143835" cy="5152509"/>
          </a:xfrm>
        </p:grpSpPr>
        <p:sp>
          <p:nvSpPr>
            <p:cNvPr id="610" name="Google Shape;610;p11"/>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11"/>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 mosaic">
  <p:cSld name="BLANK_2">
    <p:spTree>
      <p:nvGrpSpPr>
        <p:cNvPr id="1" name="Shape 716"/>
        <p:cNvGrpSpPr/>
        <p:nvPr/>
      </p:nvGrpSpPr>
      <p:grpSpPr>
        <a:xfrm>
          <a:off x="0" y="0"/>
          <a:ext cx="0" cy="0"/>
          <a:chOff x="0" y="0"/>
          <a:chExt cx="0" cy="0"/>
        </a:xfrm>
      </p:grpSpPr>
      <p:sp>
        <p:nvSpPr>
          <p:cNvPr id="717" name="Google Shape;717;p13"/>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18" name="Google Shape;718;p13"/>
          <p:cNvGrpSpPr/>
          <p:nvPr/>
        </p:nvGrpSpPr>
        <p:grpSpPr>
          <a:xfrm>
            <a:off x="0" y="-4550"/>
            <a:ext cx="9143835" cy="5152509"/>
            <a:chOff x="0" y="-4550"/>
            <a:chExt cx="9143835" cy="5152509"/>
          </a:xfrm>
        </p:grpSpPr>
        <p:sp>
          <p:nvSpPr>
            <p:cNvPr id="719" name="Google Shape;719;p13"/>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13"/>
          <p:cNvGrpSpPr/>
          <p:nvPr/>
        </p:nvGrpSpPr>
        <p:grpSpPr>
          <a:xfrm>
            <a:off x="0" y="-4550"/>
            <a:ext cx="9143835" cy="5152509"/>
            <a:chOff x="0" y="-4550"/>
            <a:chExt cx="9143835" cy="5152509"/>
          </a:xfrm>
        </p:grpSpPr>
        <p:sp>
          <p:nvSpPr>
            <p:cNvPr id="745" name="Google Shape;745;p13"/>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13"/>
          <p:cNvGrpSpPr/>
          <p:nvPr/>
        </p:nvGrpSpPr>
        <p:grpSpPr>
          <a:xfrm>
            <a:off x="0" y="-4550"/>
            <a:ext cx="9143835" cy="5152509"/>
            <a:chOff x="0" y="-4550"/>
            <a:chExt cx="9143835" cy="5152509"/>
          </a:xfrm>
        </p:grpSpPr>
        <p:sp>
          <p:nvSpPr>
            <p:cNvPr id="770" name="Google Shape;770;p13"/>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0" y="-4550"/>
            <a:ext cx="9143835" cy="5152509"/>
            <a:chOff x="0" y="-4550"/>
            <a:chExt cx="9143835" cy="5152509"/>
          </a:xfrm>
        </p:grpSpPr>
        <p:sp>
          <p:nvSpPr>
            <p:cNvPr id="795" name="Google Shape;795;p1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a:off x="0" y="-4550"/>
            <a:ext cx="9143835" cy="5152509"/>
            <a:chOff x="0" y="-4550"/>
            <a:chExt cx="9143835" cy="5152509"/>
          </a:xfrm>
        </p:grpSpPr>
        <p:sp>
          <p:nvSpPr>
            <p:cNvPr id="821" name="Google Shape;821;p13"/>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13"/>
          <p:cNvGrpSpPr/>
          <p:nvPr/>
        </p:nvGrpSpPr>
        <p:grpSpPr>
          <a:xfrm>
            <a:off x="0" y="-4550"/>
            <a:ext cx="9143835" cy="5152509"/>
            <a:chOff x="0" y="-4550"/>
            <a:chExt cx="9143835" cy="5152509"/>
          </a:xfrm>
        </p:grpSpPr>
        <p:sp>
          <p:nvSpPr>
            <p:cNvPr id="845" name="Google Shape;845;p1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 mosaic small">
  <p:cSld name="BLANK_1">
    <p:spTree>
      <p:nvGrpSpPr>
        <p:cNvPr id="1" name="Shape 868"/>
        <p:cNvGrpSpPr/>
        <p:nvPr/>
      </p:nvGrpSpPr>
      <p:grpSpPr>
        <a:xfrm>
          <a:off x="0" y="0"/>
          <a:ext cx="0" cy="0"/>
          <a:chOff x="0" y="0"/>
          <a:chExt cx="0" cy="0"/>
        </a:xfrm>
      </p:grpSpPr>
      <p:sp>
        <p:nvSpPr>
          <p:cNvPr id="869" name="Google Shape;869;p14"/>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70" name="Google Shape;870;p14"/>
          <p:cNvGrpSpPr/>
          <p:nvPr/>
        </p:nvGrpSpPr>
        <p:grpSpPr>
          <a:xfrm>
            <a:off x="0" y="-4550"/>
            <a:ext cx="9176752" cy="5171054"/>
            <a:chOff x="0" y="-4550"/>
            <a:chExt cx="9176752" cy="5171054"/>
          </a:xfrm>
        </p:grpSpPr>
        <p:grpSp>
          <p:nvGrpSpPr>
            <p:cNvPr id="871" name="Google Shape;871;p14"/>
            <p:cNvGrpSpPr/>
            <p:nvPr/>
          </p:nvGrpSpPr>
          <p:grpSpPr>
            <a:xfrm>
              <a:off x="0" y="-4550"/>
              <a:ext cx="4588377" cy="2585529"/>
              <a:chOff x="0" y="-4550"/>
              <a:chExt cx="9143835" cy="5152509"/>
            </a:xfrm>
          </p:grpSpPr>
          <p:sp>
            <p:nvSpPr>
              <p:cNvPr id="872" name="Google Shape;872;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4"/>
            <p:cNvGrpSpPr/>
            <p:nvPr/>
          </p:nvGrpSpPr>
          <p:grpSpPr>
            <a:xfrm rot="10800000">
              <a:off x="4588375" y="-4550"/>
              <a:ext cx="4588377" cy="2585529"/>
              <a:chOff x="0" y="-4550"/>
              <a:chExt cx="9143835" cy="5152509"/>
            </a:xfrm>
          </p:grpSpPr>
          <p:sp>
            <p:nvSpPr>
              <p:cNvPr id="898" name="Google Shape;898;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4"/>
            <p:cNvGrpSpPr/>
            <p:nvPr/>
          </p:nvGrpSpPr>
          <p:grpSpPr>
            <a:xfrm>
              <a:off x="0" y="2580975"/>
              <a:ext cx="4588377" cy="2585529"/>
              <a:chOff x="0" y="-4550"/>
              <a:chExt cx="9143835" cy="5152509"/>
            </a:xfrm>
          </p:grpSpPr>
          <p:sp>
            <p:nvSpPr>
              <p:cNvPr id="924" name="Google Shape;924;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4"/>
            <p:cNvGrpSpPr/>
            <p:nvPr/>
          </p:nvGrpSpPr>
          <p:grpSpPr>
            <a:xfrm rot="10800000" flipH="1">
              <a:off x="4588375" y="2580975"/>
              <a:ext cx="4588377" cy="2585529"/>
              <a:chOff x="0" y="-4550"/>
              <a:chExt cx="9143835" cy="5152509"/>
            </a:xfrm>
          </p:grpSpPr>
          <p:sp>
            <p:nvSpPr>
              <p:cNvPr id="950" name="Google Shape;950;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5" name="Google Shape;975;p14"/>
          <p:cNvGrpSpPr/>
          <p:nvPr/>
        </p:nvGrpSpPr>
        <p:grpSpPr>
          <a:xfrm>
            <a:off x="0" y="-4550"/>
            <a:ext cx="9176752" cy="5171054"/>
            <a:chOff x="0" y="-4550"/>
            <a:chExt cx="9176752" cy="5171054"/>
          </a:xfrm>
        </p:grpSpPr>
        <p:grpSp>
          <p:nvGrpSpPr>
            <p:cNvPr id="976" name="Google Shape;976;p14"/>
            <p:cNvGrpSpPr/>
            <p:nvPr/>
          </p:nvGrpSpPr>
          <p:grpSpPr>
            <a:xfrm>
              <a:off x="0" y="-4550"/>
              <a:ext cx="4588377" cy="2585529"/>
              <a:chOff x="0" y="-4550"/>
              <a:chExt cx="9143835" cy="5152509"/>
            </a:xfrm>
          </p:grpSpPr>
          <p:sp>
            <p:nvSpPr>
              <p:cNvPr id="977" name="Google Shape;97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14"/>
            <p:cNvGrpSpPr/>
            <p:nvPr/>
          </p:nvGrpSpPr>
          <p:grpSpPr>
            <a:xfrm rot="10800000">
              <a:off x="4588375" y="-4550"/>
              <a:ext cx="4588377" cy="2585529"/>
              <a:chOff x="0" y="-4550"/>
              <a:chExt cx="9143835" cy="5152509"/>
            </a:xfrm>
          </p:grpSpPr>
          <p:sp>
            <p:nvSpPr>
              <p:cNvPr id="1002" name="Google Shape;100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14"/>
            <p:cNvGrpSpPr/>
            <p:nvPr/>
          </p:nvGrpSpPr>
          <p:grpSpPr>
            <a:xfrm>
              <a:off x="0" y="2580975"/>
              <a:ext cx="4588377" cy="2585529"/>
              <a:chOff x="0" y="-4550"/>
              <a:chExt cx="9143835" cy="5152509"/>
            </a:xfrm>
          </p:grpSpPr>
          <p:sp>
            <p:nvSpPr>
              <p:cNvPr id="1027" name="Google Shape;102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14"/>
            <p:cNvGrpSpPr/>
            <p:nvPr/>
          </p:nvGrpSpPr>
          <p:grpSpPr>
            <a:xfrm rot="10800000" flipH="1">
              <a:off x="4588375" y="2580975"/>
              <a:ext cx="4588377" cy="2585529"/>
              <a:chOff x="0" y="-4550"/>
              <a:chExt cx="9143835" cy="5152509"/>
            </a:xfrm>
          </p:grpSpPr>
          <p:sp>
            <p:nvSpPr>
              <p:cNvPr id="1052" name="Google Shape;105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6" name="Google Shape;1076;p14"/>
          <p:cNvGrpSpPr/>
          <p:nvPr/>
        </p:nvGrpSpPr>
        <p:grpSpPr>
          <a:xfrm>
            <a:off x="0" y="-4550"/>
            <a:ext cx="9176752" cy="5171054"/>
            <a:chOff x="0" y="-4550"/>
            <a:chExt cx="9176752" cy="5171054"/>
          </a:xfrm>
        </p:grpSpPr>
        <p:grpSp>
          <p:nvGrpSpPr>
            <p:cNvPr id="1077" name="Google Shape;1077;p14"/>
            <p:cNvGrpSpPr/>
            <p:nvPr/>
          </p:nvGrpSpPr>
          <p:grpSpPr>
            <a:xfrm>
              <a:off x="0" y="-4550"/>
              <a:ext cx="4588377" cy="2585529"/>
              <a:chOff x="0" y="-4550"/>
              <a:chExt cx="9143835" cy="5152509"/>
            </a:xfrm>
          </p:grpSpPr>
          <p:sp>
            <p:nvSpPr>
              <p:cNvPr id="1078" name="Google Shape;107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4"/>
            <p:cNvGrpSpPr/>
            <p:nvPr/>
          </p:nvGrpSpPr>
          <p:grpSpPr>
            <a:xfrm rot="10800000">
              <a:off x="4588375" y="-4550"/>
              <a:ext cx="4588377" cy="2585529"/>
              <a:chOff x="0" y="-4550"/>
              <a:chExt cx="9143835" cy="5152509"/>
            </a:xfrm>
          </p:grpSpPr>
          <p:sp>
            <p:nvSpPr>
              <p:cNvPr id="1103" name="Google Shape;110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14"/>
            <p:cNvGrpSpPr/>
            <p:nvPr/>
          </p:nvGrpSpPr>
          <p:grpSpPr>
            <a:xfrm>
              <a:off x="0" y="2580975"/>
              <a:ext cx="4588377" cy="2585529"/>
              <a:chOff x="0" y="-4550"/>
              <a:chExt cx="9143835" cy="5152509"/>
            </a:xfrm>
          </p:grpSpPr>
          <p:sp>
            <p:nvSpPr>
              <p:cNvPr id="1128" name="Google Shape;112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14"/>
            <p:cNvGrpSpPr/>
            <p:nvPr/>
          </p:nvGrpSpPr>
          <p:grpSpPr>
            <a:xfrm rot="10800000" flipH="1">
              <a:off x="4588375" y="2580975"/>
              <a:ext cx="4588377" cy="2585529"/>
              <a:chOff x="0" y="-4550"/>
              <a:chExt cx="9143835" cy="5152509"/>
            </a:xfrm>
          </p:grpSpPr>
          <p:sp>
            <p:nvSpPr>
              <p:cNvPr id="1153" name="Google Shape;115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7" name="Google Shape;1177;p14"/>
          <p:cNvGrpSpPr/>
          <p:nvPr/>
        </p:nvGrpSpPr>
        <p:grpSpPr>
          <a:xfrm>
            <a:off x="0" y="-4550"/>
            <a:ext cx="9176752" cy="5171054"/>
            <a:chOff x="0" y="-4550"/>
            <a:chExt cx="9176752" cy="5171054"/>
          </a:xfrm>
        </p:grpSpPr>
        <p:grpSp>
          <p:nvGrpSpPr>
            <p:cNvPr id="1178" name="Google Shape;1178;p14"/>
            <p:cNvGrpSpPr/>
            <p:nvPr/>
          </p:nvGrpSpPr>
          <p:grpSpPr>
            <a:xfrm>
              <a:off x="0" y="-4550"/>
              <a:ext cx="4588377" cy="2585529"/>
              <a:chOff x="0" y="-4550"/>
              <a:chExt cx="9143835" cy="5152509"/>
            </a:xfrm>
          </p:grpSpPr>
          <p:sp>
            <p:nvSpPr>
              <p:cNvPr id="1179" name="Google Shape;1179;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4"/>
            <p:cNvGrpSpPr/>
            <p:nvPr/>
          </p:nvGrpSpPr>
          <p:grpSpPr>
            <a:xfrm rot="10800000">
              <a:off x="4588375" y="-4550"/>
              <a:ext cx="4588377" cy="2585529"/>
              <a:chOff x="0" y="-4550"/>
              <a:chExt cx="9143835" cy="5152509"/>
            </a:xfrm>
          </p:grpSpPr>
          <p:sp>
            <p:nvSpPr>
              <p:cNvPr id="1205" name="Google Shape;1205;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4"/>
            <p:cNvGrpSpPr/>
            <p:nvPr/>
          </p:nvGrpSpPr>
          <p:grpSpPr>
            <a:xfrm>
              <a:off x="0" y="2580975"/>
              <a:ext cx="4588377" cy="2585529"/>
              <a:chOff x="0" y="-4550"/>
              <a:chExt cx="9143835" cy="5152509"/>
            </a:xfrm>
          </p:grpSpPr>
          <p:sp>
            <p:nvSpPr>
              <p:cNvPr id="1231" name="Google Shape;1231;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4"/>
            <p:cNvGrpSpPr/>
            <p:nvPr/>
          </p:nvGrpSpPr>
          <p:grpSpPr>
            <a:xfrm rot="10800000" flipH="1">
              <a:off x="4588375" y="2580975"/>
              <a:ext cx="4588377" cy="2585529"/>
              <a:chOff x="0" y="-4550"/>
              <a:chExt cx="9143835" cy="5152509"/>
            </a:xfrm>
          </p:grpSpPr>
          <p:sp>
            <p:nvSpPr>
              <p:cNvPr id="1257" name="Google Shape;1257;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2" name="Google Shape;1282;p14"/>
          <p:cNvGrpSpPr/>
          <p:nvPr/>
        </p:nvGrpSpPr>
        <p:grpSpPr>
          <a:xfrm>
            <a:off x="0" y="-4550"/>
            <a:ext cx="9176752" cy="5171054"/>
            <a:chOff x="0" y="-4550"/>
            <a:chExt cx="9176752" cy="5171054"/>
          </a:xfrm>
        </p:grpSpPr>
        <p:grpSp>
          <p:nvGrpSpPr>
            <p:cNvPr id="1283" name="Google Shape;1283;p14"/>
            <p:cNvGrpSpPr/>
            <p:nvPr/>
          </p:nvGrpSpPr>
          <p:grpSpPr>
            <a:xfrm>
              <a:off x="0" y="-4550"/>
              <a:ext cx="4588377" cy="2585529"/>
              <a:chOff x="0" y="-4550"/>
              <a:chExt cx="9143835" cy="5152509"/>
            </a:xfrm>
          </p:grpSpPr>
          <p:sp>
            <p:nvSpPr>
              <p:cNvPr id="1284" name="Google Shape;1284;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14"/>
            <p:cNvGrpSpPr/>
            <p:nvPr/>
          </p:nvGrpSpPr>
          <p:grpSpPr>
            <a:xfrm rot="10800000">
              <a:off x="4588375" y="-4550"/>
              <a:ext cx="4588377" cy="2585529"/>
              <a:chOff x="0" y="-4550"/>
              <a:chExt cx="9143835" cy="5152509"/>
            </a:xfrm>
          </p:grpSpPr>
          <p:sp>
            <p:nvSpPr>
              <p:cNvPr id="1308" name="Google Shape;1308;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4"/>
            <p:cNvGrpSpPr/>
            <p:nvPr/>
          </p:nvGrpSpPr>
          <p:grpSpPr>
            <a:xfrm>
              <a:off x="0" y="2580975"/>
              <a:ext cx="4588377" cy="2585529"/>
              <a:chOff x="0" y="-4550"/>
              <a:chExt cx="9143835" cy="5152509"/>
            </a:xfrm>
          </p:grpSpPr>
          <p:sp>
            <p:nvSpPr>
              <p:cNvPr id="1332" name="Google Shape;1332;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14"/>
            <p:cNvGrpSpPr/>
            <p:nvPr/>
          </p:nvGrpSpPr>
          <p:grpSpPr>
            <a:xfrm rot="10800000" flipH="1">
              <a:off x="4588375" y="2580975"/>
              <a:ext cx="4588377" cy="2585529"/>
              <a:chOff x="0" y="-4550"/>
              <a:chExt cx="9143835" cy="5152509"/>
            </a:xfrm>
          </p:grpSpPr>
          <p:sp>
            <p:nvSpPr>
              <p:cNvPr id="1356" name="Google Shape;1356;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9" name="Google Shape;1379;p14"/>
          <p:cNvGrpSpPr/>
          <p:nvPr/>
        </p:nvGrpSpPr>
        <p:grpSpPr>
          <a:xfrm>
            <a:off x="0" y="-4550"/>
            <a:ext cx="9176752" cy="5171054"/>
            <a:chOff x="0" y="-4550"/>
            <a:chExt cx="9176752" cy="5171054"/>
          </a:xfrm>
        </p:grpSpPr>
        <p:grpSp>
          <p:nvGrpSpPr>
            <p:cNvPr id="1380" name="Google Shape;1380;p14"/>
            <p:cNvGrpSpPr/>
            <p:nvPr/>
          </p:nvGrpSpPr>
          <p:grpSpPr>
            <a:xfrm>
              <a:off x="0" y="-4550"/>
              <a:ext cx="4588377" cy="2585529"/>
              <a:chOff x="0" y="-4550"/>
              <a:chExt cx="9143835" cy="5152509"/>
            </a:xfrm>
          </p:grpSpPr>
          <p:sp>
            <p:nvSpPr>
              <p:cNvPr id="1381" name="Google Shape;1381;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14"/>
            <p:cNvGrpSpPr/>
            <p:nvPr/>
          </p:nvGrpSpPr>
          <p:grpSpPr>
            <a:xfrm rot="10800000">
              <a:off x="4588375" y="-4550"/>
              <a:ext cx="4588377" cy="2585529"/>
              <a:chOff x="0" y="-4550"/>
              <a:chExt cx="9143835" cy="5152509"/>
            </a:xfrm>
          </p:grpSpPr>
          <p:sp>
            <p:nvSpPr>
              <p:cNvPr id="1405" name="Google Shape;1405;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4"/>
            <p:cNvGrpSpPr/>
            <p:nvPr/>
          </p:nvGrpSpPr>
          <p:grpSpPr>
            <a:xfrm>
              <a:off x="0" y="2580975"/>
              <a:ext cx="4588377" cy="2585529"/>
              <a:chOff x="0" y="-4550"/>
              <a:chExt cx="9143835" cy="5152509"/>
            </a:xfrm>
          </p:grpSpPr>
          <p:sp>
            <p:nvSpPr>
              <p:cNvPr id="1429" name="Google Shape;1429;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4"/>
            <p:cNvGrpSpPr/>
            <p:nvPr/>
          </p:nvGrpSpPr>
          <p:grpSpPr>
            <a:xfrm rot="10800000" flipH="1">
              <a:off x="4588375" y="2580975"/>
              <a:ext cx="4588377" cy="2585529"/>
              <a:chOff x="0" y="-4550"/>
              <a:chExt cx="9143835" cy="5152509"/>
            </a:xfrm>
          </p:grpSpPr>
          <p:sp>
            <p:nvSpPr>
              <p:cNvPr id="1453" name="Google Shape;1453;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10775"/>
            <a:ext cx="6408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1pPr>
            <a:lvl2pPr lvl="1">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2pPr>
            <a:lvl3pPr lvl="2">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3pPr>
            <a:lvl4pPr lvl="3">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4pPr>
            <a:lvl5pPr lvl="4">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5pPr>
            <a:lvl6pPr lvl="5">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6pPr>
            <a:lvl7pPr lvl="6">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7pPr>
            <a:lvl8pPr lvl="7">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8pPr>
            <a:lvl9pPr lvl="8">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457200" y="1504950"/>
            <a:ext cx="6408300" cy="3266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1pPr>
            <a:lvl2pPr marL="914400" lvl="1"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2pPr>
            <a:lvl3pPr marL="1371600" lvl="2"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3pPr>
            <a:lvl4pPr marL="1828800" lvl="3"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4pPr>
            <a:lvl5pPr marL="2286000" lvl="4"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5pPr>
            <a:lvl6pPr marL="2743200" lvl="5"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6pPr>
            <a:lvl7pPr marL="3200400" lvl="6"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7pPr>
            <a:lvl8pPr marL="3657600" lvl="7"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8pPr>
            <a:lvl9pPr marL="4114800" lvl="8"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570575" y="4571050"/>
            <a:ext cx="573300" cy="5724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Muli Black"/>
                <a:ea typeface="Muli Black"/>
                <a:cs typeface="Muli Black"/>
                <a:sym typeface="Muli Black"/>
              </a:defRPr>
            </a:lvl1pPr>
            <a:lvl2pPr lvl="1" algn="ctr">
              <a:buNone/>
              <a:defRPr sz="1300">
                <a:solidFill>
                  <a:srgbClr val="FFFFFF"/>
                </a:solidFill>
                <a:latin typeface="Muli Black"/>
                <a:ea typeface="Muli Black"/>
                <a:cs typeface="Muli Black"/>
                <a:sym typeface="Muli Black"/>
              </a:defRPr>
            </a:lvl2pPr>
            <a:lvl3pPr lvl="2" algn="ctr">
              <a:buNone/>
              <a:defRPr sz="1300">
                <a:solidFill>
                  <a:srgbClr val="FFFFFF"/>
                </a:solidFill>
                <a:latin typeface="Muli Black"/>
                <a:ea typeface="Muli Black"/>
                <a:cs typeface="Muli Black"/>
                <a:sym typeface="Muli Black"/>
              </a:defRPr>
            </a:lvl3pPr>
            <a:lvl4pPr lvl="3" algn="ctr">
              <a:buNone/>
              <a:defRPr sz="1300">
                <a:solidFill>
                  <a:srgbClr val="FFFFFF"/>
                </a:solidFill>
                <a:latin typeface="Muli Black"/>
                <a:ea typeface="Muli Black"/>
                <a:cs typeface="Muli Black"/>
                <a:sym typeface="Muli Black"/>
              </a:defRPr>
            </a:lvl4pPr>
            <a:lvl5pPr lvl="4" algn="ctr">
              <a:buNone/>
              <a:defRPr sz="1300">
                <a:solidFill>
                  <a:srgbClr val="FFFFFF"/>
                </a:solidFill>
                <a:latin typeface="Muli Black"/>
                <a:ea typeface="Muli Black"/>
                <a:cs typeface="Muli Black"/>
                <a:sym typeface="Muli Black"/>
              </a:defRPr>
            </a:lvl5pPr>
            <a:lvl6pPr lvl="5" algn="ctr">
              <a:buNone/>
              <a:defRPr sz="1300">
                <a:solidFill>
                  <a:srgbClr val="FFFFFF"/>
                </a:solidFill>
                <a:latin typeface="Muli Black"/>
                <a:ea typeface="Muli Black"/>
                <a:cs typeface="Muli Black"/>
                <a:sym typeface="Muli Black"/>
              </a:defRPr>
            </a:lvl6pPr>
            <a:lvl7pPr lvl="6" algn="ctr">
              <a:buNone/>
              <a:defRPr sz="1300">
                <a:solidFill>
                  <a:srgbClr val="FFFFFF"/>
                </a:solidFill>
                <a:latin typeface="Muli Black"/>
                <a:ea typeface="Muli Black"/>
                <a:cs typeface="Muli Black"/>
                <a:sym typeface="Muli Black"/>
              </a:defRPr>
            </a:lvl7pPr>
            <a:lvl8pPr lvl="7" algn="ctr">
              <a:buNone/>
              <a:defRPr sz="1300">
                <a:solidFill>
                  <a:srgbClr val="FFFFFF"/>
                </a:solidFill>
                <a:latin typeface="Muli Black"/>
                <a:ea typeface="Muli Black"/>
                <a:cs typeface="Muli Black"/>
                <a:sym typeface="Muli Black"/>
              </a:defRPr>
            </a:lvl8pPr>
            <a:lvl9pPr lvl="8" algn="ctr">
              <a:buNone/>
              <a:defRPr sz="1300">
                <a:solidFill>
                  <a:srgbClr val="FFFFFF"/>
                </a:solidFill>
                <a:latin typeface="Muli Black"/>
                <a:ea typeface="Muli Black"/>
                <a:cs typeface="Muli Black"/>
                <a:sym typeface="Muli Black"/>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59"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johnmccormack.it/"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linkedin.com/in/johnmccormackdb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15"/>
          <p:cNvSpPr txBox="1">
            <a:spLocks noGrp="1"/>
          </p:cNvSpPr>
          <p:nvPr>
            <p:ph type="ctrTitle"/>
          </p:nvPr>
        </p:nvSpPr>
        <p:spPr>
          <a:xfrm>
            <a:off x="573424" y="1746975"/>
            <a:ext cx="5014575" cy="1680600"/>
          </a:xfrm>
          <a:prstGeom prst="rect">
            <a:avLst/>
          </a:prstGeom>
        </p:spPr>
        <p:txBody>
          <a:bodyPr spcFirstLastPara="1" wrap="square" lIns="91425" tIns="91425" rIns="91425" bIns="91425" anchor="ctr" anchorCtr="0">
            <a:noAutofit/>
          </a:bodyPr>
          <a:lstStyle/>
          <a:p>
            <a:pPr lvl="0"/>
            <a:r>
              <a:rPr lang="en-GB" sz="3200" dirty="0"/>
              <a:t>UWS Career Talk</a:t>
            </a:r>
            <a:br>
              <a:rPr lang="en-GB" sz="3200" dirty="0"/>
            </a:br>
            <a:br>
              <a:rPr lang="en-GB" sz="1600" dirty="0"/>
            </a:br>
            <a:r>
              <a:rPr lang="en-GB" sz="1600" dirty="0"/>
              <a:t>John McCormack  |  23</a:t>
            </a:r>
            <a:r>
              <a:rPr lang="en-GB" sz="1600" baseline="30000" dirty="0"/>
              <a:t>rd</a:t>
            </a:r>
            <a:r>
              <a:rPr lang="en-GB" sz="1600" dirty="0"/>
              <a:t> March 2022</a:t>
            </a:r>
            <a:endParaRPr dirty="0"/>
          </a:p>
        </p:txBody>
      </p:sp>
    </p:spTree>
    <p:extLst>
      <p:ext uri="{BB962C8B-B14F-4D97-AF65-F5344CB8AC3E}">
        <p14:creationId xmlns:p14="http://schemas.microsoft.com/office/powerpoint/2010/main" val="36568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38"/>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1703" name="Google Shape;1703;p38"/>
          <p:cNvSpPr txBox="1">
            <a:spLocks noGrp="1"/>
          </p:cNvSpPr>
          <p:nvPr>
            <p:ph type="ctrTitle" idx="4294967295"/>
          </p:nvPr>
        </p:nvSpPr>
        <p:spPr>
          <a:xfrm>
            <a:off x="1141750" y="1198272"/>
            <a:ext cx="40242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Q and A</a:t>
            </a:r>
            <a:endParaRPr sz="6000" dirty="0"/>
          </a:p>
        </p:txBody>
      </p:sp>
      <p:sp>
        <p:nvSpPr>
          <p:cNvPr id="1704" name="Google Shape;1704;p38"/>
          <p:cNvSpPr txBox="1">
            <a:spLocks noGrp="1"/>
          </p:cNvSpPr>
          <p:nvPr>
            <p:ph type="subTitle" idx="4294967295"/>
          </p:nvPr>
        </p:nvSpPr>
        <p:spPr>
          <a:xfrm>
            <a:off x="1141750" y="1936647"/>
            <a:ext cx="7195426" cy="208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300" b="1" dirty="0">
                <a:latin typeface="Muli"/>
                <a:ea typeface="Muli"/>
                <a:cs typeface="Muli"/>
                <a:sym typeface="Muli"/>
              </a:rPr>
              <a:t>If you want to find out more</a:t>
            </a:r>
            <a:endParaRPr lang="en" sz="2300" b="1" dirty="0">
              <a:latin typeface="Muli"/>
              <a:ea typeface="Muli"/>
              <a:cs typeface="Muli"/>
              <a:sym typeface="Muli"/>
            </a:endParaRPr>
          </a:p>
          <a:p>
            <a:pPr marL="0" lvl="0" indent="0" algn="l" rtl="0">
              <a:spcBef>
                <a:spcPts val="600"/>
              </a:spcBef>
              <a:spcAft>
                <a:spcPts val="0"/>
              </a:spcAft>
              <a:buNone/>
            </a:pPr>
            <a:endParaRPr sz="600"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81000" algn="l" rtl="0">
              <a:spcBef>
                <a:spcPts val="600"/>
              </a:spcBef>
              <a:spcAft>
                <a:spcPts val="0"/>
              </a:spcAft>
              <a:buSzPts val="2400"/>
              <a:buChar char="▪"/>
            </a:pPr>
            <a:r>
              <a:rPr lang="en" dirty="0"/>
              <a:t>@</a:t>
            </a:r>
            <a:r>
              <a:rPr lang="en-US" dirty="0" err="1"/>
              <a:t>actualjohn</a:t>
            </a:r>
            <a:endParaRPr dirty="0"/>
          </a:p>
          <a:p>
            <a:pPr marL="457200" lvl="0" indent="-381000" algn="l" rtl="0">
              <a:spcBef>
                <a:spcPts val="0"/>
              </a:spcBef>
              <a:spcAft>
                <a:spcPts val="0"/>
              </a:spcAft>
              <a:buSzPts val="2400"/>
              <a:buChar char="▪"/>
            </a:pPr>
            <a:r>
              <a:rPr lang="en-GB" dirty="0"/>
              <a:t>johnmccormack.it</a:t>
            </a:r>
            <a:endParaRPr lang="en-GB" sz="2000" dirty="0">
              <a:solidFill>
                <a:srgbClr val="9ED155"/>
              </a:solidFill>
            </a:endParaRPr>
          </a:p>
          <a:p>
            <a:pPr>
              <a:spcBef>
                <a:spcPts val="0"/>
              </a:spcBef>
            </a:pPr>
            <a:r>
              <a:rPr lang="en-GB" dirty="0"/>
              <a:t>https://linkedin.com/in/johnmccormackdba/</a:t>
            </a:r>
            <a:endParaRPr lang="en-US" dirty="0">
              <a:latin typeface="Muli Light" panose="020B0604020202020204" charset="0"/>
              <a:cs typeface="Leelawadee" panose="020B0502040204020203" pitchFamily="34" charset="-34"/>
            </a:endParaRPr>
          </a:p>
        </p:txBody>
      </p:sp>
      <p:grpSp>
        <p:nvGrpSpPr>
          <p:cNvPr id="1705" name="Google Shape;1705;p38"/>
          <p:cNvGrpSpPr/>
          <p:nvPr/>
        </p:nvGrpSpPr>
        <p:grpSpPr>
          <a:xfrm>
            <a:off x="5322797" y="1416228"/>
            <a:ext cx="2342799" cy="2087700"/>
            <a:chOff x="5980515" y="2327500"/>
            <a:chExt cx="414660" cy="388350"/>
          </a:xfrm>
          <a:pattFill prst="pct90">
            <a:fgClr>
              <a:schemeClr val="accent1"/>
            </a:fgClr>
            <a:bgClr>
              <a:schemeClr val="bg1"/>
            </a:bgClr>
          </a:pattFill>
        </p:grpSpPr>
        <p:sp>
          <p:nvSpPr>
            <p:cNvPr id="1706" name="Google Shape;1706;p38"/>
            <p:cNvSpPr/>
            <p:nvPr/>
          </p:nvSpPr>
          <p:spPr>
            <a:xfrm>
              <a:off x="5980515" y="2468934"/>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sp>
          <p:nvSpPr>
            <p:cNvPr id="1707" name="Google Shape;1707;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66D78"/>
                </a:solidFill>
              </a:endParaRPr>
            </a:p>
          </p:txBody>
        </p:sp>
      </p:grpSp>
      <p:pic>
        <p:nvPicPr>
          <p:cNvPr id="3" name="Picture 2">
            <a:extLst>
              <a:ext uri="{FF2B5EF4-FFF2-40B4-BE49-F238E27FC236}">
                <a16:creationId xmlns:a16="http://schemas.microsoft.com/office/drawing/2014/main" id="{F7F65D16-282E-4C40-817A-662C97F180F7}"/>
              </a:ext>
            </a:extLst>
          </p:cNvPr>
          <p:cNvPicPr>
            <a:picLocks noChangeAspect="1"/>
          </p:cNvPicPr>
          <p:nvPr/>
        </p:nvPicPr>
        <p:blipFill>
          <a:blip r:embed="rId3"/>
          <a:stretch>
            <a:fillRect/>
          </a:stretch>
        </p:blipFill>
        <p:spPr>
          <a:xfrm>
            <a:off x="1237129" y="3219146"/>
            <a:ext cx="324971" cy="324971"/>
          </a:xfrm>
          <a:prstGeom prst="rect">
            <a:avLst/>
          </a:prstGeom>
        </p:spPr>
      </p:pic>
      <p:pic>
        <p:nvPicPr>
          <p:cNvPr id="5" name="Picture 4">
            <a:extLst>
              <a:ext uri="{FF2B5EF4-FFF2-40B4-BE49-F238E27FC236}">
                <a16:creationId xmlns:a16="http://schemas.microsoft.com/office/drawing/2014/main" id="{93A4EC55-12EA-4914-8AE7-F92F0ED2BDE4}"/>
              </a:ext>
            </a:extLst>
          </p:cNvPr>
          <p:cNvPicPr>
            <a:picLocks noChangeAspect="1"/>
          </p:cNvPicPr>
          <p:nvPr/>
        </p:nvPicPr>
        <p:blipFill>
          <a:blip r:embed="rId4"/>
          <a:stretch>
            <a:fillRect/>
          </a:stretch>
        </p:blipFill>
        <p:spPr>
          <a:xfrm>
            <a:off x="1237128" y="3589544"/>
            <a:ext cx="324971" cy="329605"/>
          </a:xfrm>
          <a:prstGeom prst="rect">
            <a:avLst/>
          </a:prstGeom>
        </p:spPr>
      </p:pic>
      <p:pic>
        <p:nvPicPr>
          <p:cNvPr id="1030" name="Picture 6" descr="Image result for circular linkedin logo">
            <a:extLst>
              <a:ext uri="{FF2B5EF4-FFF2-40B4-BE49-F238E27FC236}">
                <a16:creationId xmlns:a16="http://schemas.microsoft.com/office/drawing/2014/main" id="{EE8EB673-2A45-4CCF-AEDF-60E9B09F4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128" y="3959338"/>
            <a:ext cx="329605" cy="3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07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38"/>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703" name="Google Shape;1703;p38"/>
          <p:cNvSpPr txBox="1">
            <a:spLocks noGrp="1"/>
          </p:cNvSpPr>
          <p:nvPr>
            <p:ph type="ctrTitle" idx="4294967295"/>
          </p:nvPr>
        </p:nvSpPr>
        <p:spPr>
          <a:xfrm>
            <a:off x="1855695" y="2187450"/>
            <a:ext cx="543261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Really the end</a:t>
            </a:r>
            <a:endParaRPr sz="6000" dirty="0"/>
          </a:p>
        </p:txBody>
      </p:sp>
    </p:spTree>
    <p:extLst>
      <p:ext uri="{BB962C8B-B14F-4D97-AF65-F5344CB8AC3E}">
        <p14:creationId xmlns:p14="http://schemas.microsoft.com/office/powerpoint/2010/main" val="25070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17"/>
          <p:cNvSpPr txBox="1">
            <a:spLocks noGrp="1"/>
          </p:cNvSpPr>
          <p:nvPr>
            <p:ph type="ctrTitle" idx="4294967295"/>
          </p:nvPr>
        </p:nvSpPr>
        <p:spPr>
          <a:xfrm>
            <a:off x="1141750" y="927352"/>
            <a:ext cx="40242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Hello!</a:t>
            </a:r>
            <a:endParaRPr sz="6000" dirty="0"/>
          </a:p>
        </p:txBody>
      </p:sp>
      <p:sp>
        <p:nvSpPr>
          <p:cNvPr id="1495" name="Google Shape;1495;p17"/>
          <p:cNvSpPr txBox="1">
            <a:spLocks noGrp="1"/>
          </p:cNvSpPr>
          <p:nvPr>
            <p:ph type="subTitle" idx="4294967295"/>
          </p:nvPr>
        </p:nvSpPr>
        <p:spPr>
          <a:xfrm>
            <a:off x="1141750" y="1564361"/>
            <a:ext cx="5028529" cy="2284904"/>
          </a:xfrm>
          <a:prstGeom prst="rect">
            <a:avLst/>
          </a:prstGeom>
        </p:spPr>
        <p:txBody>
          <a:bodyPr spcFirstLastPara="1" wrap="square" lIns="91425" tIns="91425" rIns="91425" bIns="91425" anchor="t" anchorCtr="0">
            <a:noAutofit/>
          </a:bodyPr>
          <a:lstStyle/>
          <a:p>
            <a:pPr marL="285750" indent="-285750"/>
            <a:r>
              <a:rPr lang="en-US" sz="1800" b="1" dirty="0">
                <a:latin typeface="Muli Light" panose="020B0604020202020204" charset="0"/>
                <a:cs typeface="Leelawadee" panose="020B0502040204020203" pitchFamily="34" charset="-34"/>
              </a:rPr>
              <a:t>John</a:t>
            </a:r>
            <a:r>
              <a:rPr lang="en-US" sz="1800" dirty="0">
                <a:latin typeface="Muli Light" panose="020B0604020202020204" charset="0"/>
                <a:cs typeface="Leelawadee" panose="020B0502040204020203" pitchFamily="34" charset="-34"/>
              </a:rPr>
              <a:t> </a:t>
            </a:r>
            <a:r>
              <a:rPr lang="en-US" sz="1800" b="1" dirty="0">
                <a:latin typeface="Muli Light" panose="020B0604020202020204" charset="0"/>
                <a:cs typeface="Leelawadee" panose="020B0502040204020203" pitchFamily="34" charset="-34"/>
              </a:rPr>
              <a:t>McCormack</a:t>
            </a:r>
            <a:br>
              <a:rPr lang="en-US" sz="1800" b="1" dirty="0">
                <a:latin typeface="Muli Light" panose="020B0604020202020204" charset="0"/>
                <a:cs typeface="Leelawadee" panose="020B0502040204020203" pitchFamily="34" charset="-34"/>
              </a:rPr>
            </a:br>
            <a:endParaRPr lang="en-US" sz="1800" dirty="0">
              <a:latin typeface="Muli Light" panose="020B0604020202020204" charset="0"/>
              <a:cs typeface="Leelawadee" panose="020B0502040204020203" pitchFamily="34" charset="-34"/>
            </a:endParaRPr>
          </a:p>
          <a:p>
            <a:r>
              <a:rPr lang="en-GB" sz="1200" dirty="0">
                <a:latin typeface="Muli Light" panose="020B0604020202020204" charset="0"/>
                <a:cs typeface="Leelawadee" panose="020B0502040204020203" pitchFamily="34" charset="-34"/>
              </a:rPr>
              <a:t>Graduated 2012</a:t>
            </a:r>
          </a:p>
          <a:p>
            <a:r>
              <a:rPr lang="en-GB" sz="1200" dirty="0">
                <a:latin typeface="Muli Light" panose="020B0604020202020204" charset="0"/>
                <a:cs typeface="Leelawadee" panose="020B0502040204020203" pitchFamily="34" charset="-34"/>
              </a:rPr>
              <a:t>Principal DBA at Monster.com</a:t>
            </a:r>
          </a:p>
          <a:p>
            <a:r>
              <a:rPr lang="en-GB" sz="1200" dirty="0">
                <a:latin typeface="Muli Light" panose="020B0604020202020204" charset="0"/>
                <a:cs typeface="Leelawadee" panose="020B0502040204020203" pitchFamily="34" charset="-34"/>
              </a:rPr>
              <a:t>Initially focussed on SQL Server, now working </a:t>
            </a:r>
            <a:br>
              <a:rPr lang="en-GB" sz="1200" dirty="0">
                <a:latin typeface="Muli Light" panose="020B0604020202020204" charset="0"/>
                <a:cs typeface="Leelawadee" panose="020B0502040204020203" pitchFamily="34" charset="-34"/>
              </a:rPr>
            </a:br>
            <a:r>
              <a:rPr lang="en-GB" sz="1200" dirty="0">
                <a:latin typeface="Muli Light" panose="020B0604020202020204" charset="0"/>
                <a:cs typeface="Leelawadee" panose="020B0502040204020203" pitchFamily="34" charset="-34"/>
              </a:rPr>
              <a:t>with cloud technologies in AWS and Azure</a:t>
            </a:r>
          </a:p>
          <a:p>
            <a:endParaRPr lang="en-GB" sz="1200" dirty="0">
              <a:latin typeface="Muli Light" panose="020B0604020202020204" charset="0"/>
              <a:cs typeface="Leelawadee" panose="020B0502040204020203" pitchFamily="34" charset="-34"/>
            </a:endParaRPr>
          </a:p>
          <a:p>
            <a:r>
              <a:rPr lang="en-GB" sz="1000" dirty="0">
                <a:latin typeface="Muli Light" panose="020B0604020202020204" charset="0"/>
                <a:cs typeface="Leelawadee" panose="020B0502040204020203" pitchFamily="34" charset="-34"/>
                <a:hlinkClick r:id="rId3"/>
              </a:rPr>
              <a:t>https://johnmccormack.it</a:t>
            </a:r>
            <a:endParaRPr lang="en-GB" sz="1000" dirty="0">
              <a:latin typeface="Muli Light" panose="020B0604020202020204" charset="0"/>
              <a:cs typeface="Leelawadee" panose="020B0502040204020203" pitchFamily="34" charset="-34"/>
            </a:endParaRPr>
          </a:p>
          <a:p>
            <a:r>
              <a:rPr lang="en-GB" sz="1000" dirty="0">
                <a:latin typeface="Muli Light" panose="020B0604020202020204" charset="0"/>
                <a:cs typeface="Leelawadee" panose="020B0502040204020203" pitchFamily="34" charset="-34"/>
              </a:rPr>
              <a:t>@actualjohn </a:t>
            </a:r>
          </a:p>
          <a:p>
            <a:r>
              <a:rPr lang="en-GB" sz="1000" dirty="0">
                <a:latin typeface="Muli Light" panose="020B0604020202020204" charset="0"/>
                <a:hlinkClick r:id="rId4"/>
              </a:rPr>
              <a:t>https://linkedin.com/in/johnmccormackdba/</a:t>
            </a:r>
            <a:endParaRPr lang="en-US" sz="1000" dirty="0">
              <a:latin typeface="Muli Light" panose="020B0604020202020204" charset="0"/>
              <a:cs typeface="Leelawadee" panose="020B0502040204020203" pitchFamily="34" charset="-34"/>
            </a:endParaRPr>
          </a:p>
        </p:txBody>
      </p:sp>
      <p:pic>
        <p:nvPicPr>
          <p:cNvPr id="1496" name="Google Shape;1496;p17"/>
          <p:cNvPicPr preferRelativeResize="0"/>
          <p:nvPr/>
        </p:nvPicPr>
        <p:blipFill>
          <a:blip r:embed="rId5"/>
          <a:srcRect/>
          <a:stretch/>
        </p:blipFill>
        <p:spPr>
          <a:xfrm>
            <a:off x="6317958" y="563188"/>
            <a:ext cx="2258503" cy="4017125"/>
          </a:xfrm>
          <a:prstGeom prst="rect">
            <a:avLst/>
          </a:prstGeom>
          <a:noFill/>
          <a:ln>
            <a:noFill/>
          </a:ln>
        </p:spPr>
      </p:pic>
      <p:sp>
        <p:nvSpPr>
          <p:cNvPr id="1497" name="Google Shape;1497;p17"/>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1026" name="Picture 2" descr="Microsoft Certified Trainer 2020-2021">
            <a:extLst>
              <a:ext uri="{FF2B5EF4-FFF2-40B4-BE49-F238E27FC236}">
                <a16:creationId xmlns:a16="http://schemas.microsoft.com/office/drawing/2014/main" id="{630F6560-627D-40C0-8F2B-3611CFEA59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7030" y="3591128"/>
            <a:ext cx="625020" cy="625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CSE: Data Management and Analytics — Certified 2016">
            <a:extLst>
              <a:ext uri="{FF2B5EF4-FFF2-40B4-BE49-F238E27FC236}">
                <a16:creationId xmlns:a16="http://schemas.microsoft.com/office/drawing/2014/main" id="{46350942-A350-4ADC-B7BE-D1B1BD89DD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0756" y="3591128"/>
            <a:ext cx="625020" cy="6250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366232-3285-4F23-89D4-BACF936153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483" y="3591128"/>
            <a:ext cx="625020" cy="625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Background</a:t>
            </a:r>
            <a:endParaRPr sz="2000"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510988" y="1714349"/>
            <a:ext cx="7293310" cy="2308324"/>
          </a:xfrm>
          <a:prstGeom prst="rect">
            <a:avLst/>
          </a:prstGeom>
        </p:spPr>
        <p:txBody>
          <a:bodyPr wrap="square">
            <a:spAutoFit/>
          </a:bodyPr>
          <a:lstStyle/>
          <a:p>
            <a:pPr marL="285750" indent="-285750">
              <a:buFont typeface="Arial" panose="020B0604020202020204" pitchFamily="34" charset="0"/>
              <a:buChar char="•"/>
            </a:pPr>
            <a:r>
              <a:rPr lang="en-GB" sz="1800" dirty="0">
                <a:solidFill>
                  <a:srgbClr val="4D7076"/>
                </a:solidFill>
                <a:latin typeface="Muli Light" panose="020B0604020202020204" charset="0"/>
              </a:rPr>
              <a:t>Left school after S5 with 4 mediocre Highers</a:t>
            </a:r>
          </a:p>
          <a:p>
            <a:pPr marL="285750" indent="-285750">
              <a:buFont typeface="Arial" panose="020B0604020202020204" pitchFamily="34" charset="0"/>
              <a:buChar char="•"/>
            </a:pPr>
            <a:r>
              <a:rPr lang="en-GB" sz="1800" dirty="0">
                <a:solidFill>
                  <a:srgbClr val="4D7076"/>
                </a:solidFill>
                <a:latin typeface="Muli Light" panose="020B0604020202020204" charset="0"/>
              </a:rPr>
              <a:t>Worked in banking for around 10 years, then in contact centres</a:t>
            </a:r>
          </a:p>
          <a:p>
            <a:pPr marL="285750" indent="-285750">
              <a:buFont typeface="Arial" panose="020B0604020202020204" pitchFamily="34" charset="0"/>
              <a:buChar char="•"/>
            </a:pPr>
            <a:r>
              <a:rPr lang="en-GB" sz="1800" dirty="0">
                <a:solidFill>
                  <a:srgbClr val="4D7076"/>
                </a:solidFill>
                <a:latin typeface="Muli Light" panose="020B0604020202020204" charset="0"/>
              </a:rPr>
              <a:t>Always the tech guy, good with excel and systems without GUIs</a:t>
            </a:r>
          </a:p>
          <a:p>
            <a:pPr marL="285750" indent="-285750">
              <a:buFont typeface="Arial" panose="020B0604020202020204" pitchFamily="34" charset="0"/>
              <a:buChar char="•"/>
            </a:pPr>
            <a:r>
              <a:rPr lang="en-GB" sz="1800" dirty="0">
                <a:solidFill>
                  <a:srgbClr val="4D7076"/>
                </a:solidFill>
                <a:latin typeface="Muli Light" panose="020B0604020202020204" charset="0"/>
              </a:rPr>
              <a:t>Made some fairly basic websites for friends and even got paid. </a:t>
            </a:r>
            <a:r>
              <a:rPr lang="en-GB" dirty="0">
                <a:solidFill>
                  <a:srgbClr val="4D7076"/>
                </a:solidFill>
                <a:latin typeface="Muli Light" panose="020B0604020202020204" charset="0"/>
              </a:rPr>
              <a:t>(Front page, then Dreamweaver)</a:t>
            </a:r>
          </a:p>
          <a:p>
            <a:pPr marL="285750" indent="-285750">
              <a:buFont typeface="Arial" panose="020B0604020202020204" pitchFamily="34" charset="0"/>
              <a:buChar char="•"/>
            </a:pPr>
            <a:r>
              <a:rPr lang="en-GB" sz="1800" dirty="0">
                <a:solidFill>
                  <a:srgbClr val="4D7076"/>
                </a:solidFill>
                <a:latin typeface="Muli Light" panose="020B0604020202020204" charset="0"/>
              </a:rPr>
              <a:t>Wanted to learn properly, so enrolled in Web Dev</a:t>
            </a:r>
          </a:p>
          <a:p>
            <a:pPr marL="285750" indent="-285750">
              <a:buFont typeface="Arial" panose="020B0604020202020204" pitchFamily="34" charset="0"/>
              <a:buChar char="•"/>
            </a:pPr>
            <a:r>
              <a:rPr lang="en-GB" sz="1800" dirty="0">
                <a:solidFill>
                  <a:srgbClr val="4D7076"/>
                </a:solidFill>
                <a:latin typeface="Muli Light" panose="020B0604020202020204" charset="0"/>
              </a:rPr>
              <a:t>As the course went on, I was more interested in DB modules</a:t>
            </a:r>
          </a:p>
          <a:p>
            <a:pPr marL="285750" indent="-285750">
              <a:buFont typeface="Arial" panose="020B0604020202020204" pitchFamily="34" charset="0"/>
              <a:buChar char="•"/>
            </a:pPr>
            <a:r>
              <a:rPr lang="en-GB" sz="1800" dirty="0">
                <a:solidFill>
                  <a:srgbClr val="4D7076"/>
                </a:solidFill>
                <a:latin typeface="Muli Light" panose="020B0604020202020204" charset="0"/>
              </a:rPr>
              <a:t>Graduated 1</a:t>
            </a:r>
            <a:r>
              <a:rPr lang="en-GB" sz="1800" baseline="30000" dirty="0">
                <a:solidFill>
                  <a:srgbClr val="4D7076"/>
                </a:solidFill>
                <a:latin typeface="Muli Light" panose="020B0604020202020204" charset="0"/>
              </a:rPr>
              <a:t>st</a:t>
            </a:r>
            <a:r>
              <a:rPr lang="en-GB" sz="1800" dirty="0">
                <a:solidFill>
                  <a:srgbClr val="4D7076"/>
                </a:solidFill>
                <a:latin typeface="Muli Light" panose="020B0604020202020204" charset="0"/>
              </a:rPr>
              <a:t> class</a:t>
            </a:r>
          </a:p>
        </p:txBody>
      </p:sp>
    </p:spTree>
    <p:extLst>
      <p:ext uri="{BB962C8B-B14F-4D97-AF65-F5344CB8AC3E}">
        <p14:creationId xmlns:p14="http://schemas.microsoft.com/office/powerpoint/2010/main" val="140839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My Career Path</a:t>
            </a:r>
            <a:endParaRPr sz="2000"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510988" y="1714349"/>
            <a:ext cx="7039536" cy="1477328"/>
          </a:xfrm>
          <a:prstGeom prst="rect">
            <a:avLst/>
          </a:prstGeom>
        </p:spPr>
        <p:txBody>
          <a:bodyPr wrap="square">
            <a:spAutoFit/>
          </a:bodyPr>
          <a:lstStyle/>
          <a:p>
            <a:pPr marL="285750" indent="-285750">
              <a:buFont typeface="Arial" panose="020B0604020202020204" pitchFamily="34" charset="0"/>
              <a:buChar char="•"/>
            </a:pPr>
            <a:r>
              <a:rPr lang="en-GB" sz="1800" dirty="0">
                <a:solidFill>
                  <a:srgbClr val="4D7076"/>
                </a:solidFill>
                <a:latin typeface="Muli Light" panose="020B0604020202020204" charset="0"/>
              </a:rPr>
              <a:t>Graduated summer 2012</a:t>
            </a:r>
          </a:p>
          <a:p>
            <a:pPr marL="285750" indent="-285750">
              <a:buFont typeface="Arial" panose="020B0604020202020204" pitchFamily="34" charset="0"/>
              <a:buChar char="•"/>
            </a:pPr>
            <a:r>
              <a:rPr lang="en-GB" sz="1800" dirty="0">
                <a:solidFill>
                  <a:srgbClr val="4D7076"/>
                </a:solidFill>
                <a:latin typeface="Muli Light" panose="020B0604020202020204" charset="0"/>
              </a:rPr>
              <a:t>October 2012 - Associate DBA (Monster)</a:t>
            </a:r>
          </a:p>
          <a:p>
            <a:pPr marL="285750" indent="-285750">
              <a:buFont typeface="Arial" panose="020B0604020202020204" pitchFamily="34" charset="0"/>
              <a:buChar char="•"/>
            </a:pPr>
            <a:r>
              <a:rPr lang="en-GB" sz="1800" dirty="0">
                <a:solidFill>
                  <a:srgbClr val="4D7076"/>
                </a:solidFill>
                <a:latin typeface="Muli Light" panose="020B0604020202020204" charset="0"/>
              </a:rPr>
              <a:t>December 2014 – DBA (Monster)</a:t>
            </a:r>
          </a:p>
          <a:p>
            <a:pPr marL="285750" indent="-285750">
              <a:buFont typeface="Arial" panose="020B0604020202020204" pitchFamily="34" charset="0"/>
              <a:buChar char="•"/>
            </a:pPr>
            <a:r>
              <a:rPr lang="en-GB" sz="1800" dirty="0">
                <a:solidFill>
                  <a:srgbClr val="4D7076"/>
                </a:solidFill>
                <a:latin typeface="Muli Light" panose="020B0604020202020204" charset="0"/>
              </a:rPr>
              <a:t>January 2019 – Consultant DBA (Nebula Data Solutions)</a:t>
            </a:r>
          </a:p>
          <a:p>
            <a:pPr marL="285750" indent="-285750">
              <a:buFont typeface="Arial" panose="020B0604020202020204" pitchFamily="34" charset="0"/>
              <a:buChar char="•"/>
            </a:pPr>
            <a:r>
              <a:rPr lang="en-GB" sz="1800" dirty="0">
                <a:solidFill>
                  <a:srgbClr val="4D7076"/>
                </a:solidFill>
                <a:latin typeface="Muli Light" panose="020B0604020202020204" charset="0"/>
              </a:rPr>
              <a:t>March 2021 – Principal DBA (Monster)</a:t>
            </a:r>
          </a:p>
        </p:txBody>
      </p:sp>
    </p:spTree>
    <p:extLst>
      <p:ext uri="{BB962C8B-B14F-4D97-AF65-F5344CB8AC3E}">
        <p14:creationId xmlns:p14="http://schemas.microsoft.com/office/powerpoint/2010/main" val="310327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Data Career paths</a:t>
            </a:r>
            <a:endParaRPr sz="2000"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510988" y="1714349"/>
            <a:ext cx="7039536" cy="2585323"/>
          </a:xfrm>
          <a:prstGeom prst="rect">
            <a:avLst/>
          </a:prstGeom>
        </p:spPr>
        <p:txBody>
          <a:bodyPr wrap="square">
            <a:spAutoFit/>
          </a:bodyPr>
          <a:lstStyle/>
          <a:p>
            <a:pPr marL="285750" indent="-285750">
              <a:buFont typeface="Arial" panose="020B0604020202020204" pitchFamily="34" charset="0"/>
              <a:buChar char="•"/>
            </a:pPr>
            <a:r>
              <a:rPr lang="en-GB" sz="1800" dirty="0">
                <a:solidFill>
                  <a:srgbClr val="4D7076"/>
                </a:solidFill>
                <a:latin typeface="Muli Light" panose="020B0604020202020204" charset="0"/>
              </a:rPr>
              <a:t>BI Developer</a:t>
            </a:r>
          </a:p>
          <a:p>
            <a:pPr marL="285750" indent="-285750">
              <a:buFont typeface="Arial" panose="020B0604020202020204" pitchFamily="34" charset="0"/>
              <a:buChar char="•"/>
            </a:pPr>
            <a:r>
              <a:rPr lang="en-GB" sz="1800" dirty="0">
                <a:solidFill>
                  <a:srgbClr val="4D7076"/>
                </a:solidFill>
                <a:latin typeface="Muli Light" panose="020B0604020202020204" charset="0"/>
              </a:rPr>
              <a:t>Database Developer</a:t>
            </a:r>
          </a:p>
          <a:p>
            <a:pPr marL="285750" indent="-285750">
              <a:buFont typeface="Arial" panose="020B0604020202020204" pitchFamily="34" charset="0"/>
              <a:buChar char="•"/>
            </a:pPr>
            <a:r>
              <a:rPr lang="en-GB" sz="1800" dirty="0">
                <a:solidFill>
                  <a:srgbClr val="4D7076"/>
                </a:solidFill>
                <a:latin typeface="Muli Light" panose="020B0604020202020204" charset="0"/>
              </a:rPr>
              <a:t>Database Administrator</a:t>
            </a:r>
          </a:p>
          <a:p>
            <a:pPr marL="285750" indent="-285750">
              <a:buFont typeface="Arial" panose="020B0604020202020204" pitchFamily="34" charset="0"/>
              <a:buChar char="•"/>
            </a:pPr>
            <a:r>
              <a:rPr lang="en-GB" sz="1800" dirty="0">
                <a:solidFill>
                  <a:srgbClr val="4D7076"/>
                </a:solidFill>
                <a:latin typeface="Muli Light" panose="020B0604020202020204" charset="0"/>
              </a:rPr>
              <a:t>Data Engineer</a:t>
            </a:r>
          </a:p>
          <a:p>
            <a:pPr marL="285750" indent="-285750">
              <a:buFont typeface="Arial" panose="020B0604020202020204" pitchFamily="34" charset="0"/>
              <a:buChar char="•"/>
            </a:pPr>
            <a:r>
              <a:rPr lang="en-GB" sz="1800" dirty="0">
                <a:solidFill>
                  <a:srgbClr val="4D7076"/>
                </a:solidFill>
                <a:latin typeface="Muli Light" panose="020B0604020202020204" charset="0"/>
              </a:rPr>
              <a:t>Data Architect</a:t>
            </a:r>
          </a:p>
          <a:p>
            <a:pPr marL="285750" indent="-285750">
              <a:buFont typeface="Arial" panose="020B0604020202020204" pitchFamily="34" charset="0"/>
              <a:buChar char="•"/>
            </a:pPr>
            <a:r>
              <a:rPr lang="en-GB" sz="1800" dirty="0">
                <a:solidFill>
                  <a:srgbClr val="4D7076"/>
                </a:solidFill>
                <a:latin typeface="Muli Light" panose="020B0604020202020204" charset="0"/>
              </a:rPr>
              <a:t>Cloud Solutions Architect</a:t>
            </a:r>
          </a:p>
          <a:p>
            <a:pPr marL="285750" indent="-285750">
              <a:buFont typeface="Arial" panose="020B0604020202020204" pitchFamily="34" charset="0"/>
              <a:buChar char="•"/>
            </a:pPr>
            <a:endParaRPr lang="en-GB" sz="1800" dirty="0">
              <a:solidFill>
                <a:srgbClr val="4D7076"/>
              </a:solidFill>
              <a:latin typeface="Muli Light" panose="020B0604020202020204" charset="0"/>
            </a:endParaRPr>
          </a:p>
          <a:p>
            <a:r>
              <a:rPr lang="en-GB" sz="1800" dirty="0">
                <a:solidFill>
                  <a:srgbClr val="4D7076"/>
                </a:solidFill>
                <a:latin typeface="Muli Light" panose="020B0604020202020204" charset="0"/>
              </a:rPr>
              <a:t>Remember, good SQL skills will also help to make you a very good web developer. </a:t>
            </a:r>
          </a:p>
        </p:txBody>
      </p:sp>
    </p:spTree>
    <p:extLst>
      <p:ext uri="{BB962C8B-B14F-4D97-AF65-F5344CB8AC3E}">
        <p14:creationId xmlns:p14="http://schemas.microsoft.com/office/powerpoint/2010/main" val="162676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Learning beyond your degree</a:t>
            </a:r>
            <a:endParaRPr sz="2000"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510988" y="1714349"/>
            <a:ext cx="7039536" cy="2031325"/>
          </a:xfrm>
          <a:prstGeom prst="rect">
            <a:avLst/>
          </a:prstGeom>
        </p:spPr>
        <p:txBody>
          <a:bodyPr wrap="square">
            <a:spAutoFit/>
          </a:bodyPr>
          <a:lstStyle/>
          <a:p>
            <a:pPr marL="285750" indent="-285750">
              <a:buFont typeface="Arial" panose="020B0604020202020204" pitchFamily="34" charset="0"/>
              <a:buChar char="•"/>
            </a:pPr>
            <a:r>
              <a:rPr lang="en-GB" sz="1800" dirty="0">
                <a:solidFill>
                  <a:srgbClr val="4D7076"/>
                </a:solidFill>
                <a:latin typeface="Muli Light" panose="020B0604020202020204" charset="0"/>
              </a:rPr>
              <a:t>Certifications</a:t>
            </a:r>
          </a:p>
          <a:p>
            <a:pPr marL="285750" indent="-285750">
              <a:buFont typeface="Arial" panose="020B0604020202020204" pitchFamily="34" charset="0"/>
              <a:buChar char="•"/>
            </a:pPr>
            <a:r>
              <a:rPr lang="en-GB" sz="1800" dirty="0">
                <a:solidFill>
                  <a:srgbClr val="4D7076"/>
                </a:solidFill>
                <a:latin typeface="Muli Light" panose="020B0604020202020204" charset="0"/>
              </a:rPr>
              <a:t>User Groups</a:t>
            </a:r>
          </a:p>
          <a:p>
            <a:pPr marL="285750" indent="-285750">
              <a:buFont typeface="Arial" panose="020B0604020202020204" pitchFamily="34" charset="0"/>
              <a:buChar char="•"/>
            </a:pPr>
            <a:r>
              <a:rPr lang="en-GB" sz="1800" dirty="0">
                <a:solidFill>
                  <a:srgbClr val="4D7076"/>
                </a:solidFill>
                <a:latin typeface="Muli Light" panose="020B0604020202020204" charset="0"/>
              </a:rPr>
              <a:t>Conferences</a:t>
            </a:r>
          </a:p>
          <a:p>
            <a:pPr marL="285750" indent="-285750">
              <a:buFont typeface="Arial" panose="020B0604020202020204" pitchFamily="34" charset="0"/>
              <a:buChar char="•"/>
            </a:pPr>
            <a:r>
              <a:rPr lang="en-GB" sz="1800" dirty="0">
                <a:solidFill>
                  <a:srgbClr val="4D7076"/>
                </a:solidFill>
                <a:latin typeface="Muli Light" panose="020B0604020202020204" charset="0"/>
              </a:rPr>
              <a:t>Blogs</a:t>
            </a:r>
          </a:p>
          <a:p>
            <a:pPr marL="285750" indent="-285750">
              <a:buFont typeface="Arial" panose="020B0604020202020204" pitchFamily="34" charset="0"/>
              <a:buChar char="•"/>
            </a:pPr>
            <a:r>
              <a:rPr lang="en-GB" sz="1800" dirty="0">
                <a:solidFill>
                  <a:srgbClr val="4D7076"/>
                </a:solidFill>
                <a:latin typeface="Muli Light" panose="020B0604020202020204" charset="0"/>
              </a:rPr>
              <a:t>Follow experts on Twitter and LinkedIn</a:t>
            </a:r>
          </a:p>
          <a:p>
            <a:pPr marL="285750" indent="-285750">
              <a:buFont typeface="Arial" panose="020B0604020202020204" pitchFamily="34" charset="0"/>
              <a:buChar char="•"/>
            </a:pPr>
            <a:r>
              <a:rPr lang="en-GB" sz="1800" dirty="0">
                <a:solidFill>
                  <a:srgbClr val="4D7076"/>
                </a:solidFill>
                <a:latin typeface="Muli Light" panose="020B0604020202020204" charset="0"/>
              </a:rPr>
              <a:t>Books</a:t>
            </a:r>
          </a:p>
          <a:p>
            <a:pPr marL="285750" indent="-285750">
              <a:buFont typeface="Arial" panose="020B0604020202020204" pitchFamily="34" charset="0"/>
              <a:buChar char="•"/>
            </a:pPr>
            <a:r>
              <a:rPr lang="en-GB" sz="1800" dirty="0">
                <a:solidFill>
                  <a:srgbClr val="4D7076"/>
                </a:solidFill>
                <a:latin typeface="Muli Light" panose="020B0604020202020204" charset="0"/>
              </a:rPr>
              <a:t>Online courses such as Pluralsight</a:t>
            </a:r>
          </a:p>
        </p:txBody>
      </p:sp>
    </p:spTree>
    <p:extLst>
      <p:ext uri="{BB962C8B-B14F-4D97-AF65-F5344CB8AC3E}">
        <p14:creationId xmlns:p14="http://schemas.microsoft.com/office/powerpoint/2010/main" val="382282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Excelling at work</a:t>
            </a:r>
            <a:endParaRPr sz="2000"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510988" y="1714349"/>
            <a:ext cx="7039536" cy="1477328"/>
          </a:xfrm>
          <a:prstGeom prst="rect">
            <a:avLst/>
          </a:prstGeom>
        </p:spPr>
        <p:txBody>
          <a:bodyPr wrap="square">
            <a:spAutoFit/>
          </a:bodyPr>
          <a:lstStyle/>
          <a:p>
            <a:pPr marL="285750" indent="-285750">
              <a:buFont typeface="Arial" panose="020B0604020202020204" pitchFamily="34" charset="0"/>
              <a:buChar char="•"/>
            </a:pPr>
            <a:r>
              <a:rPr lang="en-GB" sz="1800" dirty="0">
                <a:solidFill>
                  <a:srgbClr val="4D7076"/>
                </a:solidFill>
                <a:latin typeface="Muli Light" panose="020B0604020202020204" charset="0"/>
              </a:rPr>
              <a:t>Listen to experienced colleagues</a:t>
            </a:r>
          </a:p>
          <a:p>
            <a:pPr marL="285750" indent="-285750">
              <a:buFont typeface="Arial" panose="020B0604020202020204" pitchFamily="34" charset="0"/>
              <a:buChar char="•"/>
            </a:pPr>
            <a:r>
              <a:rPr lang="en-GB" sz="1800" dirty="0">
                <a:solidFill>
                  <a:srgbClr val="4D7076"/>
                </a:solidFill>
                <a:latin typeface="Muli Light" panose="020B0604020202020204" charset="0"/>
              </a:rPr>
              <a:t>Find a mentor if you can</a:t>
            </a:r>
          </a:p>
          <a:p>
            <a:pPr marL="285750" indent="-285750">
              <a:buFont typeface="Arial" panose="020B0604020202020204" pitchFamily="34" charset="0"/>
              <a:buChar char="•"/>
            </a:pPr>
            <a:r>
              <a:rPr lang="en-GB" sz="1800" dirty="0">
                <a:solidFill>
                  <a:srgbClr val="4D7076"/>
                </a:solidFill>
                <a:latin typeface="Muli Light" panose="020B0604020202020204" charset="0"/>
              </a:rPr>
              <a:t>Ask for a lot of help at the start, this will reduce over time</a:t>
            </a:r>
          </a:p>
          <a:p>
            <a:pPr marL="285750" indent="-285750">
              <a:buFont typeface="Arial" panose="020B0604020202020204" pitchFamily="34" charset="0"/>
              <a:buChar char="•"/>
            </a:pPr>
            <a:r>
              <a:rPr lang="en-GB" sz="1800" dirty="0">
                <a:solidFill>
                  <a:srgbClr val="4D7076"/>
                </a:solidFill>
                <a:latin typeface="Muli Light" panose="020B0604020202020204" charset="0"/>
              </a:rPr>
              <a:t>Don’t shy away from difficult projects</a:t>
            </a:r>
          </a:p>
          <a:p>
            <a:pPr marL="285750" indent="-285750">
              <a:buFont typeface="Arial" panose="020B0604020202020204" pitchFamily="34" charset="0"/>
              <a:buChar char="•"/>
            </a:pPr>
            <a:r>
              <a:rPr lang="en-GB" sz="1800" dirty="0">
                <a:solidFill>
                  <a:srgbClr val="4D7076"/>
                </a:solidFill>
                <a:latin typeface="Muli Light" panose="020B0604020202020204" charset="0"/>
              </a:rPr>
              <a:t>Share what you learn with the team e.g. Lunch n learn</a:t>
            </a:r>
          </a:p>
        </p:txBody>
      </p:sp>
    </p:spTree>
    <p:extLst>
      <p:ext uri="{BB962C8B-B14F-4D97-AF65-F5344CB8AC3E}">
        <p14:creationId xmlns:p14="http://schemas.microsoft.com/office/powerpoint/2010/main" val="274083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4" name="Google Shape;1597;p27">
            <a:extLst>
              <a:ext uri="{FF2B5EF4-FFF2-40B4-BE49-F238E27FC236}">
                <a16:creationId xmlns:a16="http://schemas.microsoft.com/office/drawing/2014/main" id="{08A5F8C6-9BCD-41E2-914C-EF68895BBA5D}"/>
              </a:ext>
            </a:extLst>
          </p:cNvPr>
          <p:cNvSpPr txBox="1">
            <a:spLocks noGrp="1"/>
          </p:cNvSpPr>
          <p:nvPr>
            <p:ph type="title"/>
          </p:nvPr>
        </p:nvSpPr>
        <p:spPr>
          <a:xfrm>
            <a:off x="457199" y="716437"/>
            <a:ext cx="6942841" cy="651738"/>
          </a:xfrm>
          <a:prstGeom prst="rect">
            <a:avLst/>
          </a:prstGeom>
        </p:spPr>
        <p:txBody>
          <a:bodyPr spcFirstLastPara="1" wrap="square" lIns="91425" tIns="91425" rIns="91425" bIns="91425" anchor="b" anchorCtr="0">
            <a:noAutofit/>
          </a:bodyPr>
          <a:lstStyle/>
          <a:p>
            <a:pPr lvl="0"/>
            <a:r>
              <a:rPr lang="en-GB" dirty="0">
                <a:latin typeface="Roboto Slab" panose="020B0604020202020204" charset="0"/>
                <a:ea typeface="Roboto Slab" panose="020B0604020202020204" charset="0"/>
                <a:cs typeface="Leelawadee" panose="020B0502040204020203" pitchFamily="34" charset="-34"/>
              </a:rPr>
              <a:t>Raise your public profile </a:t>
            </a:r>
            <a:r>
              <a:rPr lang="en-GB" b="1" dirty="0">
                <a:latin typeface="Roboto Slab" panose="020B0604020202020204" charset="0"/>
                <a:ea typeface="Roboto Slab" panose="020B0604020202020204" charset="0"/>
                <a:cs typeface="Leelawadee" panose="020B0502040204020203" pitchFamily="34" charset="-34"/>
              </a:rPr>
              <a:t>(Optional)</a:t>
            </a:r>
            <a:endParaRPr lang="en-GB" sz="2000" b="1" dirty="0">
              <a:latin typeface="Roboto Slab" panose="020B0604020202020204" charset="0"/>
              <a:ea typeface="Roboto Slab" panose="020B0604020202020204" charset="0"/>
            </a:endParaRPr>
          </a:p>
        </p:txBody>
      </p:sp>
      <p:sp>
        <p:nvSpPr>
          <p:cNvPr id="7" name="Google Shape;1599;p27">
            <a:extLst>
              <a:ext uri="{FF2B5EF4-FFF2-40B4-BE49-F238E27FC236}">
                <a16:creationId xmlns:a16="http://schemas.microsoft.com/office/drawing/2014/main" id="{F4DAE16C-B2E2-4120-BD77-B913B41D00D1}"/>
              </a:ext>
            </a:extLst>
          </p:cNvPr>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13" name="Rectangle 12">
            <a:extLst>
              <a:ext uri="{FF2B5EF4-FFF2-40B4-BE49-F238E27FC236}">
                <a16:creationId xmlns:a16="http://schemas.microsoft.com/office/drawing/2014/main" id="{340993B1-B1D5-46AD-AEFB-16A7C52F2C40}"/>
              </a:ext>
            </a:extLst>
          </p:cNvPr>
          <p:cNvSpPr/>
          <p:nvPr/>
        </p:nvSpPr>
        <p:spPr>
          <a:xfrm>
            <a:off x="457199" y="1525812"/>
            <a:ext cx="7039536" cy="3458896"/>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Have a complete and searchable LinkedIn Profile</a:t>
            </a:r>
          </a:p>
          <a:p>
            <a:pPr marL="342900" lvl="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Regularly updated CV on major job board (searchable)</a:t>
            </a:r>
          </a:p>
          <a:p>
            <a:pPr marL="342900" lvl="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Set up a website or blog in your own name</a:t>
            </a:r>
          </a:p>
          <a:p>
            <a:pPr marL="742950" lvl="1" indent="-285750">
              <a:lnSpc>
                <a:spcPct val="107000"/>
              </a:lnSpc>
              <a:spcAft>
                <a:spcPts val="800"/>
              </a:spcAft>
              <a:buFont typeface="Arial" panose="020B0604020202020204" pitchFamily="34" charset="0"/>
              <a:buChar char="•"/>
              <a:tabLst>
                <a:tab pos="9144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Try to create regular content</a:t>
            </a:r>
          </a:p>
          <a:p>
            <a:pPr marL="742950" lvl="1" indent="-285750">
              <a:lnSpc>
                <a:spcPct val="107000"/>
              </a:lnSpc>
              <a:spcAft>
                <a:spcPts val="800"/>
              </a:spcAft>
              <a:buFont typeface="Arial" panose="020B0604020202020204" pitchFamily="34" charset="0"/>
              <a:buChar char="•"/>
              <a:tabLst>
                <a:tab pos="9144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Gain permission from freelance work to showcase them on your site</a:t>
            </a:r>
          </a:p>
          <a:p>
            <a:pPr marL="342900" lvl="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Share your content on your socials</a:t>
            </a:r>
          </a:p>
          <a:p>
            <a:pPr marL="342900" lvl="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Submit to speak at user groups and conferences</a:t>
            </a:r>
          </a:p>
          <a:p>
            <a:pPr marL="342900" indent="-342900">
              <a:lnSpc>
                <a:spcPct val="107000"/>
              </a:lnSpc>
              <a:spcAft>
                <a:spcPts val="800"/>
              </a:spcAft>
              <a:buFont typeface="Arial" panose="020B0604020202020204" pitchFamily="34" charset="0"/>
              <a:buChar char="•"/>
              <a:tabLst>
                <a:tab pos="457200" algn="l"/>
              </a:tabLst>
            </a:pPr>
            <a:r>
              <a:rPr lang="en-GB" sz="1800" dirty="0">
                <a:solidFill>
                  <a:schemeClr val="bg2"/>
                </a:solidFill>
                <a:effectLst/>
                <a:latin typeface="Muli Light" panose="020B0604020202020204" charset="0"/>
                <a:ea typeface="Calibri" panose="020F0502020204030204" pitchFamily="34" charset="0"/>
                <a:cs typeface="Times New Roman" panose="02020603050405020304" pitchFamily="18" charset="0"/>
              </a:rPr>
              <a:t>Try to collaborate on Open Source Projects in GITHUB</a:t>
            </a:r>
          </a:p>
        </p:txBody>
      </p:sp>
    </p:spTree>
    <p:extLst>
      <p:ext uri="{BB962C8B-B14F-4D97-AF65-F5344CB8AC3E}">
        <p14:creationId xmlns:p14="http://schemas.microsoft.com/office/powerpoint/2010/main" val="243944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38"/>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sp>
        <p:nvSpPr>
          <p:cNvPr id="1703" name="Google Shape;1703;p38"/>
          <p:cNvSpPr txBox="1">
            <a:spLocks noGrp="1"/>
          </p:cNvSpPr>
          <p:nvPr>
            <p:ph type="ctrTitle" idx="4294967295"/>
          </p:nvPr>
        </p:nvSpPr>
        <p:spPr>
          <a:xfrm>
            <a:off x="1141750" y="1198272"/>
            <a:ext cx="40242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1704" name="Google Shape;1704;p38"/>
          <p:cNvSpPr txBox="1">
            <a:spLocks noGrp="1"/>
          </p:cNvSpPr>
          <p:nvPr>
            <p:ph type="subTitle" idx="4294967295"/>
          </p:nvPr>
        </p:nvSpPr>
        <p:spPr>
          <a:xfrm>
            <a:off x="1141750" y="1936647"/>
            <a:ext cx="7195426" cy="208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300" b="1" dirty="0">
                <a:latin typeface="Muli"/>
                <a:ea typeface="Muli"/>
                <a:cs typeface="Muli"/>
                <a:sym typeface="Muli"/>
              </a:rPr>
              <a:t>If you want to find out more</a:t>
            </a:r>
            <a:endParaRPr lang="en" sz="2300" b="1" dirty="0">
              <a:latin typeface="Muli"/>
              <a:ea typeface="Muli"/>
              <a:cs typeface="Muli"/>
              <a:sym typeface="Muli"/>
            </a:endParaRPr>
          </a:p>
          <a:p>
            <a:pPr marL="0" lvl="0" indent="0" algn="l" rtl="0">
              <a:spcBef>
                <a:spcPts val="600"/>
              </a:spcBef>
              <a:spcAft>
                <a:spcPts val="0"/>
              </a:spcAft>
              <a:buNone/>
            </a:pPr>
            <a:endParaRPr sz="600"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81000" algn="l" rtl="0">
              <a:spcBef>
                <a:spcPts val="600"/>
              </a:spcBef>
              <a:spcAft>
                <a:spcPts val="0"/>
              </a:spcAft>
              <a:buSzPts val="2400"/>
              <a:buChar char="▪"/>
            </a:pPr>
            <a:r>
              <a:rPr lang="en" dirty="0"/>
              <a:t>@</a:t>
            </a:r>
            <a:r>
              <a:rPr lang="en-US" dirty="0" err="1"/>
              <a:t>actualjohn</a:t>
            </a:r>
            <a:endParaRPr dirty="0"/>
          </a:p>
          <a:p>
            <a:pPr marL="457200" lvl="0" indent="-381000" algn="l" rtl="0">
              <a:spcBef>
                <a:spcPts val="0"/>
              </a:spcBef>
              <a:spcAft>
                <a:spcPts val="0"/>
              </a:spcAft>
              <a:buSzPts val="2400"/>
              <a:buChar char="▪"/>
            </a:pPr>
            <a:r>
              <a:rPr lang="en-GB" dirty="0"/>
              <a:t>johnmccormack.it</a:t>
            </a:r>
            <a:endParaRPr lang="en-GB" sz="2000" dirty="0">
              <a:solidFill>
                <a:srgbClr val="9ED155"/>
              </a:solidFill>
            </a:endParaRPr>
          </a:p>
          <a:p>
            <a:pPr>
              <a:spcBef>
                <a:spcPts val="0"/>
              </a:spcBef>
            </a:pPr>
            <a:r>
              <a:rPr lang="en-GB" dirty="0"/>
              <a:t>https://linkedin.com/in/johnmccormackdba/</a:t>
            </a:r>
            <a:endParaRPr lang="en-US" dirty="0">
              <a:latin typeface="Muli Light" panose="020B0604020202020204" charset="0"/>
              <a:cs typeface="Leelawadee" panose="020B0502040204020203" pitchFamily="34" charset="-34"/>
            </a:endParaRPr>
          </a:p>
        </p:txBody>
      </p:sp>
      <p:grpSp>
        <p:nvGrpSpPr>
          <p:cNvPr id="1705" name="Google Shape;1705;p38"/>
          <p:cNvGrpSpPr/>
          <p:nvPr/>
        </p:nvGrpSpPr>
        <p:grpSpPr>
          <a:xfrm>
            <a:off x="5322797" y="1416228"/>
            <a:ext cx="2342799" cy="2087700"/>
            <a:chOff x="5980515" y="2327500"/>
            <a:chExt cx="414660" cy="388350"/>
          </a:xfrm>
          <a:pattFill prst="pct90">
            <a:fgClr>
              <a:schemeClr val="accent1"/>
            </a:fgClr>
            <a:bgClr>
              <a:schemeClr val="bg1"/>
            </a:bgClr>
          </a:pattFill>
        </p:grpSpPr>
        <p:sp>
          <p:nvSpPr>
            <p:cNvPr id="1706" name="Google Shape;1706;p38"/>
            <p:cNvSpPr/>
            <p:nvPr/>
          </p:nvSpPr>
          <p:spPr>
            <a:xfrm>
              <a:off x="5980515" y="2468934"/>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sp>
          <p:nvSpPr>
            <p:cNvPr id="1707" name="Google Shape;1707;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66D78"/>
                </a:solidFill>
              </a:endParaRPr>
            </a:p>
          </p:txBody>
        </p:sp>
      </p:grpSp>
      <p:pic>
        <p:nvPicPr>
          <p:cNvPr id="3" name="Picture 2">
            <a:extLst>
              <a:ext uri="{FF2B5EF4-FFF2-40B4-BE49-F238E27FC236}">
                <a16:creationId xmlns:a16="http://schemas.microsoft.com/office/drawing/2014/main" id="{F7F65D16-282E-4C40-817A-662C97F180F7}"/>
              </a:ext>
            </a:extLst>
          </p:cNvPr>
          <p:cNvPicPr>
            <a:picLocks noChangeAspect="1"/>
          </p:cNvPicPr>
          <p:nvPr/>
        </p:nvPicPr>
        <p:blipFill>
          <a:blip r:embed="rId3"/>
          <a:stretch>
            <a:fillRect/>
          </a:stretch>
        </p:blipFill>
        <p:spPr>
          <a:xfrm>
            <a:off x="1237129" y="3219146"/>
            <a:ext cx="324971" cy="324971"/>
          </a:xfrm>
          <a:prstGeom prst="rect">
            <a:avLst/>
          </a:prstGeom>
        </p:spPr>
      </p:pic>
      <p:pic>
        <p:nvPicPr>
          <p:cNvPr id="5" name="Picture 4">
            <a:extLst>
              <a:ext uri="{FF2B5EF4-FFF2-40B4-BE49-F238E27FC236}">
                <a16:creationId xmlns:a16="http://schemas.microsoft.com/office/drawing/2014/main" id="{93A4EC55-12EA-4914-8AE7-F92F0ED2BDE4}"/>
              </a:ext>
            </a:extLst>
          </p:cNvPr>
          <p:cNvPicPr>
            <a:picLocks noChangeAspect="1"/>
          </p:cNvPicPr>
          <p:nvPr/>
        </p:nvPicPr>
        <p:blipFill>
          <a:blip r:embed="rId4"/>
          <a:stretch>
            <a:fillRect/>
          </a:stretch>
        </p:blipFill>
        <p:spPr>
          <a:xfrm>
            <a:off x="1237128" y="3589544"/>
            <a:ext cx="324971" cy="329605"/>
          </a:xfrm>
          <a:prstGeom prst="rect">
            <a:avLst/>
          </a:prstGeom>
        </p:spPr>
      </p:pic>
      <p:pic>
        <p:nvPicPr>
          <p:cNvPr id="1030" name="Picture 6" descr="Image result for circular linkedin logo">
            <a:extLst>
              <a:ext uri="{FF2B5EF4-FFF2-40B4-BE49-F238E27FC236}">
                <a16:creationId xmlns:a16="http://schemas.microsoft.com/office/drawing/2014/main" id="{EE8EB673-2A45-4CCF-AEDF-60E9B09F4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128" y="3959338"/>
            <a:ext cx="329605" cy="329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Ny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14275</TotalTime>
  <Words>858</Words>
  <Application>Microsoft Office PowerPoint</Application>
  <PresentationFormat>On-screen Show (16:9)</PresentationFormat>
  <Paragraphs>112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Muli</vt:lpstr>
      <vt:lpstr>Roboto Slab</vt:lpstr>
      <vt:lpstr>Muli Black</vt:lpstr>
      <vt:lpstr>Muli Light</vt:lpstr>
      <vt:lpstr>Nym template</vt:lpstr>
      <vt:lpstr>UWS Career Talk  John McCormack  |  23rd March 2022</vt:lpstr>
      <vt:lpstr>Hello!</vt:lpstr>
      <vt:lpstr>Background</vt:lpstr>
      <vt:lpstr>My Career Path</vt:lpstr>
      <vt:lpstr>Data Career paths</vt:lpstr>
      <vt:lpstr>Learning beyond your degree</vt:lpstr>
      <vt:lpstr>Excelling at work</vt:lpstr>
      <vt:lpstr>Raise your public profile (Optional)</vt:lpstr>
      <vt:lpstr>Thanks!</vt:lpstr>
      <vt:lpstr>Q and A</vt:lpstr>
      <vt:lpstr>Really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John McCormack</dc:creator>
  <cp:lastModifiedBy>John McCormack</cp:lastModifiedBy>
  <cp:revision>121</cp:revision>
  <dcterms:modified xsi:type="dcterms:W3CDTF">2022-03-26T12:15:32Z</dcterms:modified>
</cp:coreProperties>
</file>