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64" r:id="rId8"/>
    <p:sldId id="265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rter Adams" initials="PA" lastIdx="2" clrIdx="0">
    <p:extLst>
      <p:ext uri="{19B8F6BF-5375-455C-9EA6-DF929625EA0E}">
        <p15:presenceInfo xmlns:p15="http://schemas.microsoft.com/office/powerpoint/2012/main" userId="f99fd0d6a1b65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4F4-DFE2-453A-8B8E-AF380B89A24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2E-44A3-4C12-AE25-810EFD0862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2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4F4-DFE2-453A-8B8E-AF380B89A24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2E-44A3-4C12-AE25-810EFD08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4F4-DFE2-453A-8B8E-AF380B89A24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2E-44A3-4C12-AE25-810EFD08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1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4F4-DFE2-453A-8B8E-AF380B89A24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2E-44A3-4C12-AE25-810EFD08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4F4-DFE2-453A-8B8E-AF380B89A24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2E-44A3-4C12-AE25-810EFD0862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2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4F4-DFE2-453A-8B8E-AF380B89A24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2E-44A3-4C12-AE25-810EFD08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5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4F4-DFE2-453A-8B8E-AF380B89A24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2E-44A3-4C12-AE25-810EFD08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2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4F4-DFE2-453A-8B8E-AF380B89A24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2E-44A3-4C12-AE25-810EFD08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4F4-DFE2-453A-8B8E-AF380B89A24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2E-44A3-4C12-AE25-810EFD08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D614F4-DFE2-453A-8B8E-AF380B89A24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FDB52E-44A3-4C12-AE25-810EFD08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0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4F4-DFE2-453A-8B8E-AF380B89A24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2E-44A3-4C12-AE25-810EFD08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6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D614F4-DFE2-453A-8B8E-AF380B89A24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FDB52E-44A3-4C12-AE25-810EFD0862F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5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A7FAE-13D9-4BE6-9113-F5033C131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922000" cy="3892168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rgbClr val="FFFFFF"/>
                </a:solidFill>
              </a:rPr>
              <a:t>AWS Hackathon for Good 2019</a:t>
            </a:r>
            <a:br>
              <a:rPr lang="en-US" sz="6800" dirty="0">
                <a:solidFill>
                  <a:srgbClr val="FFFFFF"/>
                </a:solidFill>
              </a:rPr>
            </a:br>
            <a:r>
              <a:rPr lang="en-US" sz="6800" dirty="0">
                <a:solidFill>
                  <a:srgbClr val="FFFFFF"/>
                </a:solidFill>
              </a:rPr>
              <a:t>Table 16</a:t>
            </a:r>
            <a:br>
              <a:rPr lang="en-US" sz="6800" dirty="0">
                <a:solidFill>
                  <a:srgbClr val="FFFFFF"/>
                </a:solidFill>
              </a:rPr>
            </a:br>
            <a:r>
              <a:rPr lang="en-US" sz="6800" dirty="0">
                <a:solidFill>
                  <a:srgbClr val="FFFFFF"/>
                </a:solidFill>
              </a:rPr>
              <a:t>American Red Cross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A066E-2274-44B5-863D-58E988D9F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Brendan John, Concorde Habineza, Koushik Chatterjee, Breeona Day, and David Adams</a:t>
            </a:r>
          </a:p>
        </p:txBody>
      </p:sp>
    </p:spTree>
    <p:extLst>
      <p:ext uri="{BB962C8B-B14F-4D97-AF65-F5344CB8AC3E}">
        <p14:creationId xmlns:p14="http://schemas.microsoft.com/office/powerpoint/2010/main" val="299588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A380-152F-4C24-BC84-495E67DC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6676-716A-40FE-B6E1-C5DC8290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Red Cross team</a:t>
            </a:r>
          </a:p>
          <a:p>
            <a:r>
              <a:rPr lang="en-US" dirty="0"/>
              <a:t>AWS </a:t>
            </a:r>
            <a:r>
              <a:rPr lang="en-US" dirty="0" err="1"/>
              <a:t>devs</a:t>
            </a:r>
            <a:endParaRPr lang="en-US" dirty="0"/>
          </a:p>
          <a:p>
            <a:r>
              <a:rPr lang="en-US" dirty="0"/>
              <a:t>Amazon Web Services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3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DC12-2130-471F-AD32-57A70547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F1FD-87B6-4E76-B0B8-0FACD08AE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Description: </a:t>
            </a:r>
          </a:p>
          <a:p>
            <a:pPr marL="0" indent="0" algn="ctr">
              <a:buNone/>
            </a:pPr>
            <a:r>
              <a:rPr lang="en-US" sz="2800" dirty="0"/>
              <a:t>Help the American Red Cross create a new way for potential volunteers to accept volunteer opportunities</a:t>
            </a:r>
          </a:p>
          <a:p>
            <a:r>
              <a:rPr lang="en-US" dirty="0"/>
              <a:t>Our solution:</a:t>
            </a:r>
          </a:p>
          <a:p>
            <a:r>
              <a:rPr lang="en-US" dirty="0"/>
              <a:t>AWS Lex chatbot</a:t>
            </a:r>
          </a:p>
          <a:p>
            <a:r>
              <a:rPr lang="en-US" dirty="0"/>
              <a:t>Four Question Quiz</a:t>
            </a:r>
          </a:p>
          <a:p>
            <a:r>
              <a:rPr lang="en-US" dirty="0"/>
              <a:t>Match with top volunteer opportunities</a:t>
            </a:r>
          </a:p>
          <a:p>
            <a:r>
              <a:rPr lang="en-US" dirty="0"/>
              <a:t>Direct toward applying for the position</a:t>
            </a:r>
          </a:p>
        </p:txBody>
      </p:sp>
    </p:spTree>
    <p:extLst>
      <p:ext uri="{BB962C8B-B14F-4D97-AF65-F5344CB8AC3E}">
        <p14:creationId xmlns:p14="http://schemas.microsoft.com/office/powerpoint/2010/main" val="329953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9FCF-1495-483D-8F53-5DE2B718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35BCCC5-F841-439E-9FFD-5109B1BA8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411" y="2258141"/>
            <a:ext cx="1297570" cy="1297570"/>
          </a:xfrm>
          <a:prstGeom prst="rect">
            <a:avLst/>
          </a:prstGeom>
        </p:spPr>
      </p:pic>
      <p:pic>
        <p:nvPicPr>
          <p:cNvPr id="4" name="Picture 3" descr="DynamoDB.png">
            <a:extLst>
              <a:ext uri="{FF2B5EF4-FFF2-40B4-BE49-F238E27FC236}">
                <a16:creationId xmlns:a16="http://schemas.microsoft.com/office/drawing/2014/main" id="{F8AA4A60-8F78-4EF6-8240-D477A43F6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32" y="2366291"/>
            <a:ext cx="1259840" cy="1259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F081C7-421C-4A08-B3E7-D68E71851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862667"/>
            <a:ext cx="1994747" cy="1994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3C89B3-2D93-4D20-A32D-6C5D560D0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4787" y="4686952"/>
            <a:ext cx="894112" cy="894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7E18E-B100-4659-A8A7-66D27F793A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4594" y="4144432"/>
            <a:ext cx="1724660" cy="1724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89E998-1F26-44B4-BA3E-3AFA4A01FA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725" t="-41" r="22706" b="41"/>
          <a:stretch/>
        </p:blipFill>
        <p:spPr>
          <a:xfrm>
            <a:off x="1954772" y="3951074"/>
            <a:ext cx="2194560" cy="2111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053F5-D7A0-4886-8A41-D12CB9082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8794" y="4498657"/>
            <a:ext cx="1259840" cy="12707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189DD0-733B-4A72-92DA-1FD12DF67B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4213" y="2293046"/>
            <a:ext cx="1402315" cy="13793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025285-80B5-4242-A443-D7A9EA744464}"/>
              </a:ext>
            </a:extLst>
          </p:cNvPr>
          <p:cNvSpPr txBox="1"/>
          <p:nvPr/>
        </p:nvSpPr>
        <p:spPr>
          <a:xfrm>
            <a:off x="1331650" y="3590616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Cross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CBB22-9DBE-4E7C-803B-3C858E68584D}"/>
              </a:ext>
            </a:extLst>
          </p:cNvPr>
          <p:cNvSpPr txBox="1"/>
          <p:nvPr/>
        </p:nvSpPr>
        <p:spPr>
          <a:xfrm>
            <a:off x="3581782" y="3672372"/>
            <a:ext cx="140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EE49C2-8063-4C8C-9F15-F53972B5802F}"/>
              </a:ext>
            </a:extLst>
          </p:cNvPr>
          <p:cNvSpPr txBox="1"/>
          <p:nvPr/>
        </p:nvSpPr>
        <p:spPr>
          <a:xfrm>
            <a:off x="5364213" y="3672372"/>
            <a:ext cx="140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Comprehend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894B1E-A4C3-4B2A-BA01-759966E09B05}"/>
              </a:ext>
            </a:extLst>
          </p:cNvPr>
          <p:cNvSpPr txBox="1"/>
          <p:nvPr/>
        </p:nvSpPr>
        <p:spPr>
          <a:xfrm>
            <a:off x="7748305" y="3626536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DynamoDB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F5492-3056-4018-91E9-C412C8FE68FB}"/>
              </a:ext>
            </a:extLst>
          </p:cNvPr>
          <p:cNvSpPr txBox="1"/>
          <p:nvPr/>
        </p:nvSpPr>
        <p:spPr>
          <a:xfrm>
            <a:off x="2610165" y="5839845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Alexa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C6D423-0A7B-4716-87B0-CEBA7AA01758}"/>
              </a:ext>
            </a:extLst>
          </p:cNvPr>
          <p:cNvSpPr txBox="1"/>
          <p:nvPr/>
        </p:nvSpPr>
        <p:spPr>
          <a:xfrm>
            <a:off x="5454763" y="5877783"/>
            <a:ext cx="134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38C851-6D3C-40C2-BD21-65A277A2D015}"/>
              </a:ext>
            </a:extLst>
          </p:cNvPr>
          <p:cNvCxnSpPr/>
          <p:nvPr/>
        </p:nvCxnSpPr>
        <p:spPr>
          <a:xfrm>
            <a:off x="2814221" y="2860040"/>
            <a:ext cx="363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A8FE62-FFD8-460B-AA1A-6CA2367F4D95}"/>
              </a:ext>
            </a:extLst>
          </p:cNvPr>
          <p:cNvCxnSpPr/>
          <p:nvPr/>
        </p:nvCxnSpPr>
        <p:spPr>
          <a:xfrm>
            <a:off x="4884594" y="2860040"/>
            <a:ext cx="299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61B32B-6BD2-458A-B2F8-CAA55E1DA06E}"/>
              </a:ext>
            </a:extLst>
          </p:cNvPr>
          <p:cNvCxnSpPr/>
          <p:nvPr/>
        </p:nvCxnSpPr>
        <p:spPr>
          <a:xfrm>
            <a:off x="7013359" y="2960192"/>
            <a:ext cx="40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D5DB41-EAFA-49DA-82C1-54F175465E06}"/>
              </a:ext>
            </a:extLst>
          </p:cNvPr>
          <p:cNvCxnSpPr/>
          <p:nvPr/>
        </p:nvCxnSpPr>
        <p:spPr>
          <a:xfrm>
            <a:off x="6862439" y="5006761"/>
            <a:ext cx="47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D1C7D0-CF5D-4803-A2C0-798CF16C8B50}"/>
              </a:ext>
            </a:extLst>
          </p:cNvPr>
          <p:cNvCxnSpPr>
            <a:cxnSpLocks/>
          </p:cNvCxnSpPr>
          <p:nvPr/>
        </p:nvCxnSpPr>
        <p:spPr>
          <a:xfrm flipH="1">
            <a:off x="6862439" y="5203550"/>
            <a:ext cx="47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CBEFD6-05FB-4DAD-807A-6E8C36C9610E}"/>
              </a:ext>
            </a:extLst>
          </p:cNvPr>
          <p:cNvCxnSpPr/>
          <p:nvPr/>
        </p:nvCxnSpPr>
        <p:spPr>
          <a:xfrm>
            <a:off x="4149332" y="4937219"/>
            <a:ext cx="47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FE072D-6E8B-497A-A423-6C49F9B9DA89}"/>
              </a:ext>
            </a:extLst>
          </p:cNvPr>
          <p:cNvCxnSpPr>
            <a:cxnSpLocks/>
          </p:cNvCxnSpPr>
          <p:nvPr/>
        </p:nvCxnSpPr>
        <p:spPr>
          <a:xfrm flipH="1">
            <a:off x="4149332" y="5134008"/>
            <a:ext cx="47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0D3F9C-4517-4801-B5B2-E0CE3C965343}"/>
              </a:ext>
            </a:extLst>
          </p:cNvPr>
          <p:cNvCxnSpPr/>
          <p:nvPr/>
        </p:nvCxnSpPr>
        <p:spPr>
          <a:xfrm>
            <a:off x="8123068" y="4144432"/>
            <a:ext cx="0" cy="27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DBD408-FA8A-475D-831A-40FBA88BB54F}"/>
              </a:ext>
            </a:extLst>
          </p:cNvPr>
          <p:cNvCxnSpPr>
            <a:cxnSpLocks/>
          </p:cNvCxnSpPr>
          <p:nvPr/>
        </p:nvCxnSpPr>
        <p:spPr>
          <a:xfrm flipV="1">
            <a:off x="8442664" y="4128920"/>
            <a:ext cx="1" cy="29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AF09186-CEC9-4821-B9EC-C297FD63DBB4}"/>
              </a:ext>
            </a:extLst>
          </p:cNvPr>
          <p:cNvCxnSpPr/>
          <p:nvPr/>
        </p:nvCxnSpPr>
        <p:spPr>
          <a:xfrm>
            <a:off x="9250532" y="5134008"/>
            <a:ext cx="772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CD640C-490E-4F47-8C13-FE5229A49B30}"/>
              </a:ext>
            </a:extLst>
          </p:cNvPr>
          <p:cNvSpPr txBox="1"/>
          <p:nvPr/>
        </p:nvSpPr>
        <p:spPr>
          <a:xfrm>
            <a:off x="7748305" y="5877783"/>
            <a:ext cx="111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4D28BC-CCDF-4FBB-B262-C38979B7B8BD}"/>
              </a:ext>
            </a:extLst>
          </p:cNvPr>
          <p:cNvSpPr txBox="1"/>
          <p:nvPr/>
        </p:nvSpPr>
        <p:spPr>
          <a:xfrm>
            <a:off x="10466773" y="5839845"/>
            <a:ext cx="89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</a:t>
            </a:r>
          </a:p>
        </p:txBody>
      </p:sp>
    </p:spTree>
    <p:extLst>
      <p:ext uri="{BB962C8B-B14F-4D97-AF65-F5344CB8AC3E}">
        <p14:creationId xmlns:p14="http://schemas.microsoft.com/office/powerpoint/2010/main" val="51013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9FCF-1495-483D-8F53-5DE2B718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Data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35BCCC5-F841-439E-9FFD-5109B1BA8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411" y="2258141"/>
            <a:ext cx="1297570" cy="1297570"/>
          </a:xfrm>
          <a:prstGeom prst="rect">
            <a:avLst/>
          </a:prstGeom>
        </p:spPr>
      </p:pic>
      <p:pic>
        <p:nvPicPr>
          <p:cNvPr id="4" name="Picture 3" descr="DynamoDB.png">
            <a:extLst>
              <a:ext uri="{FF2B5EF4-FFF2-40B4-BE49-F238E27FC236}">
                <a16:creationId xmlns:a16="http://schemas.microsoft.com/office/drawing/2014/main" id="{F8AA4A60-8F78-4EF6-8240-D477A43F6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32" y="2366291"/>
            <a:ext cx="1259840" cy="1259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F081C7-421C-4A08-B3E7-D68E71851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862667"/>
            <a:ext cx="1994747" cy="19947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189DD0-733B-4A72-92DA-1FD12DF67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213" y="2293046"/>
            <a:ext cx="1402315" cy="13793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025285-80B5-4242-A443-D7A9EA744464}"/>
              </a:ext>
            </a:extLst>
          </p:cNvPr>
          <p:cNvSpPr txBox="1"/>
          <p:nvPr/>
        </p:nvSpPr>
        <p:spPr>
          <a:xfrm>
            <a:off x="1331650" y="3590616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Cross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CBB22-9DBE-4E7C-803B-3C858E68584D}"/>
              </a:ext>
            </a:extLst>
          </p:cNvPr>
          <p:cNvSpPr txBox="1"/>
          <p:nvPr/>
        </p:nvSpPr>
        <p:spPr>
          <a:xfrm>
            <a:off x="3581782" y="3672372"/>
            <a:ext cx="140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EE49C2-8063-4C8C-9F15-F53972B5802F}"/>
              </a:ext>
            </a:extLst>
          </p:cNvPr>
          <p:cNvSpPr txBox="1"/>
          <p:nvPr/>
        </p:nvSpPr>
        <p:spPr>
          <a:xfrm>
            <a:off x="5364213" y="3672372"/>
            <a:ext cx="140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Comprehend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894B1E-A4C3-4B2A-BA01-759966E09B05}"/>
              </a:ext>
            </a:extLst>
          </p:cNvPr>
          <p:cNvSpPr txBox="1"/>
          <p:nvPr/>
        </p:nvSpPr>
        <p:spPr>
          <a:xfrm>
            <a:off x="7748305" y="3626536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DynamoDB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38C851-6D3C-40C2-BD21-65A277A2D015}"/>
              </a:ext>
            </a:extLst>
          </p:cNvPr>
          <p:cNvCxnSpPr/>
          <p:nvPr/>
        </p:nvCxnSpPr>
        <p:spPr>
          <a:xfrm>
            <a:off x="2814221" y="2860040"/>
            <a:ext cx="363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A8FE62-FFD8-460B-AA1A-6CA2367F4D95}"/>
              </a:ext>
            </a:extLst>
          </p:cNvPr>
          <p:cNvCxnSpPr/>
          <p:nvPr/>
        </p:nvCxnSpPr>
        <p:spPr>
          <a:xfrm>
            <a:off x="4884594" y="2860040"/>
            <a:ext cx="299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61B32B-6BD2-458A-B2F8-CAA55E1DA06E}"/>
              </a:ext>
            </a:extLst>
          </p:cNvPr>
          <p:cNvCxnSpPr/>
          <p:nvPr/>
        </p:nvCxnSpPr>
        <p:spPr>
          <a:xfrm>
            <a:off x="7013359" y="2960192"/>
            <a:ext cx="40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29D5595-B541-4A64-9123-EAE302B42C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274" y="3985533"/>
            <a:ext cx="5506868" cy="2010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A134AF-EC1E-4470-BAF2-80B7C251A6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4024" y="4464891"/>
            <a:ext cx="5506868" cy="10504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4E19F8-CF69-4F8C-9C8D-4D6711AC8724}"/>
              </a:ext>
            </a:extLst>
          </p:cNvPr>
          <p:cNvSpPr txBox="1"/>
          <p:nvPr/>
        </p:nvSpPr>
        <p:spPr>
          <a:xfrm>
            <a:off x="3166638" y="6428351"/>
            <a:ext cx="584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AWS Comprehend uses NLP to extract keywords</a:t>
            </a:r>
          </a:p>
        </p:txBody>
      </p:sp>
    </p:spTree>
    <p:extLst>
      <p:ext uri="{BB962C8B-B14F-4D97-AF65-F5344CB8AC3E}">
        <p14:creationId xmlns:p14="http://schemas.microsoft.com/office/powerpoint/2010/main" val="265363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9FCF-1495-483D-8F53-5DE2B718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Chatting with a Chatbot</a:t>
            </a:r>
          </a:p>
        </p:txBody>
      </p:sp>
      <p:pic>
        <p:nvPicPr>
          <p:cNvPr id="4" name="Picture 3" descr="DynamoDB.png">
            <a:extLst>
              <a:ext uri="{FF2B5EF4-FFF2-40B4-BE49-F238E27FC236}">
                <a16:creationId xmlns:a16="http://schemas.microsoft.com/office/drawing/2014/main" id="{F8AA4A60-8F78-4EF6-8240-D477A43F6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32" y="2366291"/>
            <a:ext cx="1259840" cy="1259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7E18E-B100-4659-A8A7-66D27F793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594" y="4144432"/>
            <a:ext cx="1724660" cy="1724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89E998-1F26-44B4-BA3E-3AFA4A01FA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25" t="-41" r="22706" b="41"/>
          <a:stretch/>
        </p:blipFill>
        <p:spPr>
          <a:xfrm>
            <a:off x="1954772" y="3951074"/>
            <a:ext cx="2194560" cy="2111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053F5-D7A0-4886-8A41-D12CB9082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8794" y="4498657"/>
            <a:ext cx="1259840" cy="12707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5894B1E-A4C3-4B2A-BA01-759966E09B05}"/>
              </a:ext>
            </a:extLst>
          </p:cNvPr>
          <p:cNvSpPr txBox="1"/>
          <p:nvPr/>
        </p:nvSpPr>
        <p:spPr>
          <a:xfrm>
            <a:off x="7748305" y="3626536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DynamoDB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F5492-3056-4018-91E9-C412C8FE68FB}"/>
              </a:ext>
            </a:extLst>
          </p:cNvPr>
          <p:cNvSpPr txBox="1"/>
          <p:nvPr/>
        </p:nvSpPr>
        <p:spPr>
          <a:xfrm>
            <a:off x="2610165" y="5839845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Alexa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C6D423-0A7B-4716-87B0-CEBA7AA01758}"/>
              </a:ext>
            </a:extLst>
          </p:cNvPr>
          <p:cNvSpPr txBox="1"/>
          <p:nvPr/>
        </p:nvSpPr>
        <p:spPr>
          <a:xfrm>
            <a:off x="5454763" y="5877783"/>
            <a:ext cx="134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D5DB41-EAFA-49DA-82C1-54F175465E06}"/>
              </a:ext>
            </a:extLst>
          </p:cNvPr>
          <p:cNvCxnSpPr/>
          <p:nvPr/>
        </p:nvCxnSpPr>
        <p:spPr>
          <a:xfrm>
            <a:off x="6862439" y="5006761"/>
            <a:ext cx="47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D1C7D0-CF5D-4803-A2C0-798CF16C8B50}"/>
              </a:ext>
            </a:extLst>
          </p:cNvPr>
          <p:cNvCxnSpPr>
            <a:cxnSpLocks/>
          </p:cNvCxnSpPr>
          <p:nvPr/>
        </p:nvCxnSpPr>
        <p:spPr>
          <a:xfrm flipH="1">
            <a:off x="6862439" y="5203550"/>
            <a:ext cx="47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CBEFD6-05FB-4DAD-807A-6E8C36C9610E}"/>
              </a:ext>
            </a:extLst>
          </p:cNvPr>
          <p:cNvCxnSpPr/>
          <p:nvPr/>
        </p:nvCxnSpPr>
        <p:spPr>
          <a:xfrm>
            <a:off x="4149332" y="4937219"/>
            <a:ext cx="47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FE072D-6E8B-497A-A423-6C49F9B9DA89}"/>
              </a:ext>
            </a:extLst>
          </p:cNvPr>
          <p:cNvCxnSpPr>
            <a:cxnSpLocks/>
          </p:cNvCxnSpPr>
          <p:nvPr/>
        </p:nvCxnSpPr>
        <p:spPr>
          <a:xfrm flipH="1">
            <a:off x="4149332" y="5134008"/>
            <a:ext cx="47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0D3F9C-4517-4801-B5B2-E0CE3C965343}"/>
              </a:ext>
            </a:extLst>
          </p:cNvPr>
          <p:cNvCxnSpPr/>
          <p:nvPr/>
        </p:nvCxnSpPr>
        <p:spPr>
          <a:xfrm>
            <a:off x="8123068" y="4144432"/>
            <a:ext cx="0" cy="27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DBD408-FA8A-475D-831A-40FBA88BB54F}"/>
              </a:ext>
            </a:extLst>
          </p:cNvPr>
          <p:cNvCxnSpPr>
            <a:cxnSpLocks/>
          </p:cNvCxnSpPr>
          <p:nvPr/>
        </p:nvCxnSpPr>
        <p:spPr>
          <a:xfrm flipV="1">
            <a:off x="8442664" y="4128920"/>
            <a:ext cx="1" cy="29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CD640C-490E-4F47-8C13-FE5229A49B30}"/>
              </a:ext>
            </a:extLst>
          </p:cNvPr>
          <p:cNvSpPr txBox="1"/>
          <p:nvPr/>
        </p:nvSpPr>
        <p:spPr>
          <a:xfrm>
            <a:off x="7748305" y="5877783"/>
            <a:ext cx="111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603DA7-4607-4AB4-AB5B-726A2DCD3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141198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a scale of 1-3, rate your feelings toward working with others?</a:t>
            </a:r>
          </a:p>
          <a:p>
            <a:pPr marL="0" indent="0">
              <a:buNone/>
            </a:pPr>
            <a:r>
              <a:rPr lang="en-US" dirty="0"/>
              <a:t>       1) Warehouse volunteer  2) Event Registration  3)  Speaker</a:t>
            </a:r>
          </a:p>
          <a:p>
            <a:pPr marL="0" indent="0">
              <a:buNone/>
            </a:pPr>
            <a:r>
              <a:rPr lang="en-US" dirty="0"/>
              <a:t>Are you certified to teach CPR?</a:t>
            </a:r>
          </a:p>
          <a:p>
            <a:pPr marL="0" indent="0">
              <a:buNone/>
            </a:pPr>
            <a:r>
              <a:rPr lang="en-US" dirty="0"/>
              <a:t>Do you speak a foreign language?</a:t>
            </a:r>
          </a:p>
          <a:p>
            <a:pPr marL="0" indent="0">
              <a:buNone/>
            </a:pPr>
            <a:r>
              <a:rPr lang="en-US" dirty="0"/>
              <a:t>On a scale of 1-3, how well can you lift heavy objects?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8EDDC-B4B3-4AE5-A439-DD8A7E8780B6}"/>
              </a:ext>
            </a:extLst>
          </p:cNvPr>
          <p:cNvSpPr txBox="1"/>
          <p:nvPr/>
        </p:nvSpPr>
        <p:spPr>
          <a:xfrm>
            <a:off x="10008174" y="4769787"/>
            <a:ext cx="1992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Requirement:</a:t>
            </a:r>
          </a:p>
          <a:p>
            <a:r>
              <a:rPr lang="en-US" dirty="0"/>
              <a:t>Red Cross would need to tag position data to match responses</a:t>
            </a:r>
          </a:p>
        </p:txBody>
      </p:sp>
    </p:spTree>
    <p:extLst>
      <p:ext uri="{BB962C8B-B14F-4D97-AF65-F5344CB8AC3E}">
        <p14:creationId xmlns:p14="http://schemas.microsoft.com/office/powerpoint/2010/main" val="297904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2976-ECE2-4421-933E-C5B96ABE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Chatting with a Chatbot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2625EF7-2684-48A8-8D69-8A1626B08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850723"/>
            <a:ext cx="10058400" cy="2013805"/>
          </a:xfrm>
        </p:spPr>
      </p:pic>
    </p:spTree>
    <p:extLst>
      <p:ext uri="{BB962C8B-B14F-4D97-AF65-F5344CB8AC3E}">
        <p14:creationId xmlns:p14="http://schemas.microsoft.com/office/powerpoint/2010/main" val="206588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9FCF-1495-483D-8F53-5DE2B718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35BCCC5-F841-439E-9FFD-5109B1BA8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411" y="2258141"/>
            <a:ext cx="1297570" cy="1297570"/>
          </a:xfrm>
          <a:prstGeom prst="rect">
            <a:avLst/>
          </a:prstGeom>
        </p:spPr>
      </p:pic>
      <p:pic>
        <p:nvPicPr>
          <p:cNvPr id="4" name="Picture 3" descr="DynamoDB.png">
            <a:extLst>
              <a:ext uri="{FF2B5EF4-FFF2-40B4-BE49-F238E27FC236}">
                <a16:creationId xmlns:a16="http://schemas.microsoft.com/office/drawing/2014/main" id="{F8AA4A60-8F78-4EF6-8240-D477A43F6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32" y="2366291"/>
            <a:ext cx="1259840" cy="1259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F081C7-421C-4A08-B3E7-D68E71851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862667"/>
            <a:ext cx="1994747" cy="1994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3C89B3-2D93-4D20-A32D-6C5D560D0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4787" y="4686952"/>
            <a:ext cx="894112" cy="894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7E18E-B100-4659-A8A7-66D27F793A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4594" y="4144432"/>
            <a:ext cx="1724660" cy="1724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89E998-1F26-44B4-BA3E-3AFA4A01FA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725" t="-41" r="22706" b="41"/>
          <a:stretch/>
        </p:blipFill>
        <p:spPr>
          <a:xfrm>
            <a:off x="1954772" y="3951074"/>
            <a:ext cx="2194560" cy="2111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053F5-D7A0-4886-8A41-D12CB9082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8794" y="4498657"/>
            <a:ext cx="1259840" cy="12707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189DD0-733B-4A72-92DA-1FD12DF67B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4213" y="2293046"/>
            <a:ext cx="1402315" cy="13793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025285-80B5-4242-A443-D7A9EA744464}"/>
              </a:ext>
            </a:extLst>
          </p:cNvPr>
          <p:cNvSpPr txBox="1"/>
          <p:nvPr/>
        </p:nvSpPr>
        <p:spPr>
          <a:xfrm>
            <a:off x="1331650" y="3590616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Cross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CBB22-9DBE-4E7C-803B-3C858E68584D}"/>
              </a:ext>
            </a:extLst>
          </p:cNvPr>
          <p:cNvSpPr txBox="1"/>
          <p:nvPr/>
        </p:nvSpPr>
        <p:spPr>
          <a:xfrm>
            <a:off x="3581782" y="3672372"/>
            <a:ext cx="140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EE49C2-8063-4C8C-9F15-F53972B5802F}"/>
              </a:ext>
            </a:extLst>
          </p:cNvPr>
          <p:cNvSpPr txBox="1"/>
          <p:nvPr/>
        </p:nvSpPr>
        <p:spPr>
          <a:xfrm>
            <a:off x="5364213" y="3672372"/>
            <a:ext cx="140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Comprehend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894B1E-A4C3-4B2A-BA01-759966E09B05}"/>
              </a:ext>
            </a:extLst>
          </p:cNvPr>
          <p:cNvSpPr txBox="1"/>
          <p:nvPr/>
        </p:nvSpPr>
        <p:spPr>
          <a:xfrm>
            <a:off x="7748305" y="3626536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DynamoDB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F5492-3056-4018-91E9-C412C8FE68FB}"/>
              </a:ext>
            </a:extLst>
          </p:cNvPr>
          <p:cNvSpPr txBox="1"/>
          <p:nvPr/>
        </p:nvSpPr>
        <p:spPr>
          <a:xfrm>
            <a:off x="2610165" y="5839845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Alexa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C6D423-0A7B-4716-87B0-CEBA7AA01758}"/>
              </a:ext>
            </a:extLst>
          </p:cNvPr>
          <p:cNvSpPr txBox="1"/>
          <p:nvPr/>
        </p:nvSpPr>
        <p:spPr>
          <a:xfrm>
            <a:off x="5454763" y="5877783"/>
            <a:ext cx="134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38C851-6D3C-40C2-BD21-65A277A2D015}"/>
              </a:ext>
            </a:extLst>
          </p:cNvPr>
          <p:cNvCxnSpPr/>
          <p:nvPr/>
        </p:nvCxnSpPr>
        <p:spPr>
          <a:xfrm>
            <a:off x="2814221" y="2860040"/>
            <a:ext cx="363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A8FE62-FFD8-460B-AA1A-6CA2367F4D95}"/>
              </a:ext>
            </a:extLst>
          </p:cNvPr>
          <p:cNvCxnSpPr/>
          <p:nvPr/>
        </p:nvCxnSpPr>
        <p:spPr>
          <a:xfrm>
            <a:off x="4884594" y="2860040"/>
            <a:ext cx="299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61B32B-6BD2-458A-B2F8-CAA55E1DA06E}"/>
              </a:ext>
            </a:extLst>
          </p:cNvPr>
          <p:cNvCxnSpPr/>
          <p:nvPr/>
        </p:nvCxnSpPr>
        <p:spPr>
          <a:xfrm>
            <a:off x="7013359" y="2960192"/>
            <a:ext cx="40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D5DB41-EAFA-49DA-82C1-54F175465E06}"/>
              </a:ext>
            </a:extLst>
          </p:cNvPr>
          <p:cNvCxnSpPr/>
          <p:nvPr/>
        </p:nvCxnSpPr>
        <p:spPr>
          <a:xfrm>
            <a:off x="6862439" y="5006761"/>
            <a:ext cx="47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D1C7D0-CF5D-4803-A2C0-798CF16C8B50}"/>
              </a:ext>
            </a:extLst>
          </p:cNvPr>
          <p:cNvCxnSpPr>
            <a:cxnSpLocks/>
          </p:cNvCxnSpPr>
          <p:nvPr/>
        </p:nvCxnSpPr>
        <p:spPr>
          <a:xfrm flipH="1">
            <a:off x="6862439" y="5203550"/>
            <a:ext cx="47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CBEFD6-05FB-4DAD-807A-6E8C36C9610E}"/>
              </a:ext>
            </a:extLst>
          </p:cNvPr>
          <p:cNvCxnSpPr/>
          <p:nvPr/>
        </p:nvCxnSpPr>
        <p:spPr>
          <a:xfrm>
            <a:off x="4149332" y="4937219"/>
            <a:ext cx="47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FE072D-6E8B-497A-A423-6C49F9B9DA89}"/>
              </a:ext>
            </a:extLst>
          </p:cNvPr>
          <p:cNvCxnSpPr>
            <a:cxnSpLocks/>
          </p:cNvCxnSpPr>
          <p:nvPr/>
        </p:nvCxnSpPr>
        <p:spPr>
          <a:xfrm flipH="1">
            <a:off x="4149332" y="5134008"/>
            <a:ext cx="47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0D3F9C-4517-4801-B5B2-E0CE3C965343}"/>
              </a:ext>
            </a:extLst>
          </p:cNvPr>
          <p:cNvCxnSpPr/>
          <p:nvPr/>
        </p:nvCxnSpPr>
        <p:spPr>
          <a:xfrm>
            <a:off x="8123068" y="4144432"/>
            <a:ext cx="0" cy="27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DBD408-FA8A-475D-831A-40FBA88BB54F}"/>
              </a:ext>
            </a:extLst>
          </p:cNvPr>
          <p:cNvCxnSpPr>
            <a:cxnSpLocks/>
          </p:cNvCxnSpPr>
          <p:nvPr/>
        </p:nvCxnSpPr>
        <p:spPr>
          <a:xfrm flipV="1">
            <a:off x="8442664" y="4128920"/>
            <a:ext cx="1" cy="29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AF09186-CEC9-4821-B9EC-C297FD63DBB4}"/>
              </a:ext>
            </a:extLst>
          </p:cNvPr>
          <p:cNvCxnSpPr/>
          <p:nvPr/>
        </p:nvCxnSpPr>
        <p:spPr>
          <a:xfrm>
            <a:off x="9250532" y="5134008"/>
            <a:ext cx="772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CD640C-490E-4F47-8C13-FE5229A49B30}"/>
              </a:ext>
            </a:extLst>
          </p:cNvPr>
          <p:cNvSpPr txBox="1"/>
          <p:nvPr/>
        </p:nvSpPr>
        <p:spPr>
          <a:xfrm>
            <a:off x="7748305" y="5877783"/>
            <a:ext cx="111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4D28BC-CCDF-4FBB-B262-C38979B7B8BD}"/>
              </a:ext>
            </a:extLst>
          </p:cNvPr>
          <p:cNvSpPr txBox="1"/>
          <p:nvPr/>
        </p:nvSpPr>
        <p:spPr>
          <a:xfrm>
            <a:off x="10466773" y="5839845"/>
            <a:ext cx="89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</a:t>
            </a:r>
          </a:p>
        </p:txBody>
      </p:sp>
    </p:spTree>
    <p:extLst>
      <p:ext uri="{BB962C8B-B14F-4D97-AF65-F5344CB8AC3E}">
        <p14:creationId xmlns:p14="http://schemas.microsoft.com/office/powerpoint/2010/main" val="112379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7BF7-9291-4245-9DB9-D8C256FE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had more time to add incentives…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C8F1C-3C39-4E43-9F71-E76B7B15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Leaderboard program</a:t>
            </a:r>
          </a:p>
          <a:p>
            <a:r>
              <a:rPr lang="en-US" dirty="0"/>
              <a:t>Tiered awards</a:t>
            </a:r>
          </a:p>
          <a:p>
            <a:r>
              <a:rPr lang="en-US" dirty="0"/>
              <a:t>Connect with friends</a:t>
            </a:r>
          </a:p>
          <a:p>
            <a:r>
              <a:rPr lang="en-US" dirty="0"/>
              <a:t>Pictures</a:t>
            </a:r>
          </a:p>
          <a:p>
            <a:r>
              <a:rPr lang="en-US" dirty="0"/>
              <a:t>Feedback surveys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FB1F1-C236-4D0E-A5D2-9B361BBC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40" y="1894277"/>
            <a:ext cx="5958840" cy="397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8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FD0C-2532-425A-AA35-496E271D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had more time…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0BBB4-5D1C-4832-94B1-A87765D06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937" y="4304859"/>
            <a:ext cx="1194903" cy="1194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ECD5B6-E9C7-4AE4-810B-6EA0B1131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539" y="4463276"/>
            <a:ext cx="829101" cy="832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D3259C-ECAA-46E2-9804-54DBC01D4EED}"/>
              </a:ext>
            </a:extLst>
          </p:cNvPr>
          <p:cNvSpPr txBox="1"/>
          <p:nvPr/>
        </p:nvSpPr>
        <p:spPr>
          <a:xfrm>
            <a:off x="1715937" y="5499762"/>
            <a:ext cx="128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F4900-5585-4E34-AAB7-15B2FB03EA74}"/>
              </a:ext>
            </a:extLst>
          </p:cNvPr>
          <p:cNvSpPr txBox="1"/>
          <p:nvPr/>
        </p:nvSpPr>
        <p:spPr>
          <a:xfrm>
            <a:off x="3142289" y="54997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Messenger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36ABB-493E-464D-B1E6-B5E2771D80A8}"/>
              </a:ext>
            </a:extLst>
          </p:cNvPr>
          <p:cNvSpPr txBox="1"/>
          <p:nvPr/>
        </p:nvSpPr>
        <p:spPr>
          <a:xfrm>
            <a:off x="5285675" y="4579144"/>
            <a:ext cx="266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platforms we won’t name here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67BD0BC-26D4-40A5-B030-6269B3BC4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80969"/>
              </p:ext>
            </p:extLst>
          </p:nvPr>
        </p:nvGraphicFramePr>
        <p:xfrm>
          <a:off x="1589104" y="1899172"/>
          <a:ext cx="8439114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9557">
                  <a:extLst>
                    <a:ext uri="{9D8B030D-6E8A-4147-A177-3AD203B41FA5}">
                      <a16:colId xmlns:a16="http://schemas.microsoft.com/office/drawing/2014/main" val="957778399"/>
                    </a:ext>
                  </a:extLst>
                </a:gridCol>
                <a:gridCol w="4219557">
                  <a:extLst>
                    <a:ext uri="{9D8B030D-6E8A-4147-A177-3AD203B41FA5}">
                      <a16:colId xmlns:a16="http://schemas.microsoft.com/office/drawing/2014/main" val="658952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“Tell me more about being a blood donor ambassador”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compelling facts are shared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68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“I am running late”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Alexa notifies Red Cross 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“Tell me something interesting about volunteering”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Alexa explains volunteer leaderboard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5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“Can I get a reminder for the event?”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Alexa signs you up for Push Notifications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844102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55F6-52E4-48BE-A718-6E68C5289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732" y="2238398"/>
            <a:ext cx="10058400" cy="402336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additional ways to chat:</a:t>
            </a:r>
          </a:p>
        </p:txBody>
      </p:sp>
    </p:spTree>
    <p:extLst>
      <p:ext uri="{BB962C8B-B14F-4D97-AF65-F5344CB8AC3E}">
        <p14:creationId xmlns:p14="http://schemas.microsoft.com/office/powerpoint/2010/main" val="23773425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292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AWS Hackathon for Good 2019 Table 16 American Red Cross</vt:lpstr>
      <vt:lpstr>Project Summary</vt:lpstr>
      <vt:lpstr>Project Architecture</vt:lpstr>
      <vt:lpstr>Setting up the Data</vt:lpstr>
      <vt:lpstr>Chatting with a Chatbot</vt:lpstr>
      <vt:lpstr>Chatting with a Chatbot</vt:lpstr>
      <vt:lpstr>Putting it all together</vt:lpstr>
      <vt:lpstr>If we had more time to add incentives…</vt:lpstr>
      <vt:lpstr>If we had more time…</vt:lpstr>
      <vt:lpstr>Special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Hackathon for Good 2019 Table 16 American Red Cross</dc:title>
  <dc:creator>Porter Adams</dc:creator>
  <cp:lastModifiedBy>Porter Adams</cp:lastModifiedBy>
  <cp:revision>24</cp:revision>
  <dcterms:created xsi:type="dcterms:W3CDTF">2019-06-10T22:00:13Z</dcterms:created>
  <dcterms:modified xsi:type="dcterms:W3CDTF">2019-06-10T23:53:30Z</dcterms:modified>
</cp:coreProperties>
</file>