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aleway Medium" charset="1" panose="00000000000000000000"/>
      <p:regular r:id="rId20"/>
    </p:embeddedFont>
    <p:embeddedFont>
      <p:font typeface="Raleway Semi-Bold" charset="1" panose="00000000000000000000"/>
      <p:regular r:id="rId21"/>
    </p:embeddedFont>
    <p:embeddedFont>
      <p:font typeface="Raleway Bold" charset="1" panose="00000000000000000000"/>
      <p:regular r:id="rId22"/>
    </p:embeddedFont>
    <p:embeddedFont>
      <p:font typeface="Raleway"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19200" y="2990142"/>
            <a:ext cx="8380612" cy="3459100"/>
          </a:xfrm>
          <a:prstGeom prst="rect">
            <a:avLst/>
          </a:prstGeom>
        </p:spPr>
        <p:txBody>
          <a:bodyPr anchor="t" rtlCol="false" tIns="0" lIns="0" bIns="0" rIns="0">
            <a:spAutoFit/>
          </a:bodyPr>
          <a:lstStyle/>
          <a:p>
            <a:pPr algn="l" marL="0" indent="0" lvl="1">
              <a:lnSpc>
                <a:spcPts val="13086"/>
              </a:lnSpc>
            </a:pPr>
            <a:r>
              <a:rPr lang="en-US" sz="14540" spc="-668">
                <a:solidFill>
                  <a:srgbClr val="004AAD"/>
                </a:solidFill>
                <a:latin typeface="Raleway Medium"/>
                <a:ea typeface="Raleway Medium"/>
                <a:cs typeface="Raleway Medium"/>
                <a:sym typeface="Raleway Medium"/>
              </a:rPr>
              <a:t>Songs Analysis in </a:t>
            </a:r>
          </a:p>
        </p:txBody>
      </p:sp>
      <p:sp>
        <p:nvSpPr>
          <p:cNvPr name="TextBox 5" id="5"/>
          <p:cNvSpPr txBox="true"/>
          <p:nvPr/>
        </p:nvSpPr>
        <p:spPr>
          <a:xfrm rot="0">
            <a:off x="1219200" y="6594022"/>
            <a:ext cx="9179504" cy="796290"/>
          </a:xfrm>
          <a:prstGeom prst="rect">
            <a:avLst/>
          </a:prstGeom>
        </p:spPr>
        <p:txBody>
          <a:bodyPr anchor="t" rtlCol="false" tIns="0" lIns="0" bIns="0" rIns="0">
            <a:spAutoFit/>
          </a:bodyPr>
          <a:lstStyle/>
          <a:p>
            <a:pPr algn="l" marL="0" indent="0" lvl="1">
              <a:lnSpc>
                <a:spcPts val="5759"/>
              </a:lnSpc>
            </a:pPr>
            <a:r>
              <a:rPr lang="en-US" sz="6399" spc="-294">
                <a:solidFill>
                  <a:srgbClr val="004AAD"/>
                </a:solidFill>
                <a:latin typeface="Raleway Medium"/>
                <a:ea typeface="Raleway Medium"/>
                <a:cs typeface="Raleway Medium"/>
                <a:sym typeface="Raleway Medium"/>
              </a:rPr>
              <a:t>Power BI</a:t>
            </a:r>
          </a:p>
        </p:txBody>
      </p:sp>
      <p:sp>
        <p:nvSpPr>
          <p:cNvPr name="TextBox 6" id="6"/>
          <p:cNvSpPr txBox="true"/>
          <p:nvPr/>
        </p:nvSpPr>
        <p:spPr>
          <a:xfrm rot="0">
            <a:off x="1219200" y="8873487"/>
            <a:ext cx="9179504" cy="398148"/>
          </a:xfrm>
          <a:prstGeom prst="rect">
            <a:avLst/>
          </a:prstGeom>
        </p:spPr>
        <p:txBody>
          <a:bodyPr anchor="t" rtlCol="false" tIns="0" lIns="0" bIns="0" rIns="0">
            <a:spAutoFit/>
          </a:bodyPr>
          <a:lstStyle/>
          <a:p>
            <a:pPr algn="l" marL="0" indent="0" lvl="1">
              <a:lnSpc>
                <a:spcPts val="2880"/>
              </a:lnSpc>
            </a:pPr>
            <a:r>
              <a:rPr lang="en-US" sz="3200" spc="-147">
                <a:solidFill>
                  <a:srgbClr val="004AAD"/>
                </a:solidFill>
                <a:latin typeface="Raleway Medium"/>
                <a:ea typeface="Raleway Medium"/>
                <a:cs typeface="Raleway Medium"/>
                <a:sym typeface="Raleway Medium"/>
              </a:rPr>
              <a:t>Presented by Sameer Bajpai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219200" y="4825607"/>
            <a:ext cx="16365413" cy="4680986"/>
          </a:xfrm>
          <a:custGeom>
            <a:avLst/>
            <a:gdLst/>
            <a:ahLst/>
            <a:cxnLst/>
            <a:rect r="r" b="b" t="t" l="l"/>
            <a:pathLst>
              <a:path h="4680986" w="16365413">
                <a:moveTo>
                  <a:pt x="0" y="0"/>
                </a:moveTo>
                <a:lnTo>
                  <a:pt x="16365413" y="0"/>
                </a:lnTo>
                <a:lnTo>
                  <a:pt x="16365413" y="4680986"/>
                </a:lnTo>
                <a:lnTo>
                  <a:pt x="0" y="4680986"/>
                </a:lnTo>
                <a:lnTo>
                  <a:pt x="0" y="0"/>
                </a:lnTo>
                <a:close/>
              </a:path>
            </a:pathLst>
          </a:custGeom>
          <a:blipFill>
            <a:blip r:embed="rId2"/>
            <a:stretch>
              <a:fillRect l="-231" t="0" r="-231" b="0"/>
            </a:stretch>
          </a:blipFill>
        </p:spPr>
      </p:sp>
      <p:sp>
        <p:nvSpPr>
          <p:cNvPr name="TextBox 3" id="3"/>
          <p:cNvSpPr txBox="true"/>
          <p:nvPr/>
        </p:nvSpPr>
        <p:spPr>
          <a:xfrm rot="0">
            <a:off x="1219200" y="824398"/>
            <a:ext cx="7924800" cy="3535343"/>
          </a:xfrm>
          <a:prstGeom prst="rect">
            <a:avLst/>
          </a:prstGeom>
        </p:spPr>
        <p:txBody>
          <a:bodyPr anchor="t" rtlCol="false" tIns="0" lIns="0" bIns="0" rIns="0">
            <a:spAutoFit/>
          </a:bodyPr>
          <a:lstStyle/>
          <a:p>
            <a:pPr algn="l" marL="0" indent="0" lvl="1">
              <a:lnSpc>
                <a:spcPts val="9037"/>
              </a:lnSpc>
            </a:pPr>
            <a:r>
              <a:rPr lang="en-US" sz="10041" spc="-461">
                <a:solidFill>
                  <a:srgbClr val="004AAD"/>
                </a:solidFill>
                <a:latin typeface="Raleway Medium"/>
                <a:ea typeface="Raleway Medium"/>
                <a:cs typeface="Raleway Medium"/>
                <a:sym typeface="Raleway Medium"/>
              </a:rPr>
              <a:t>Peak Watching Times</a:t>
            </a:r>
          </a:p>
        </p:txBody>
      </p:sp>
      <p:sp>
        <p:nvSpPr>
          <p:cNvPr name="TextBox 4" id="4"/>
          <p:cNvSpPr txBox="true"/>
          <p:nvPr/>
        </p:nvSpPr>
        <p:spPr>
          <a:xfrm rot="0">
            <a:off x="8826349" y="1067435"/>
            <a:ext cx="7635008" cy="3115945"/>
          </a:xfrm>
          <a:prstGeom prst="rect">
            <a:avLst/>
          </a:prstGeom>
        </p:spPr>
        <p:txBody>
          <a:bodyPr anchor="t" rtlCol="false" tIns="0" lIns="0" bIns="0" rIns="0">
            <a:spAutoFit/>
          </a:bodyPr>
          <a:lstStyle/>
          <a:p>
            <a:pPr algn="l">
              <a:lnSpc>
                <a:spcPts val="3080"/>
              </a:lnSpc>
            </a:pPr>
          </a:p>
          <a:p>
            <a:pPr algn="l">
              <a:lnSpc>
                <a:spcPts val="3080"/>
              </a:lnSpc>
            </a:pPr>
            <a:r>
              <a:rPr lang="en-US" sz="2200">
                <a:solidFill>
                  <a:srgbClr val="004AAD"/>
                </a:solidFill>
                <a:latin typeface="Raleway Semi-Bold"/>
                <a:ea typeface="Raleway Semi-Bold"/>
                <a:cs typeface="Raleway Semi-Bold"/>
                <a:sym typeface="Raleway Semi-Bold"/>
              </a:rPr>
              <a:t>Peak watching time refers to the period when the highest number of viewers are actively watching or engaging with content, such as YouTube songs or videos. This timeframe typically reflects when audience engagement and viewership reach their highest levels during the day or week.</a:t>
            </a:r>
          </a:p>
          <a:p>
            <a:pPr algn="l">
              <a:lnSpc>
                <a:spcPts val="308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830334" y="5044014"/>
            <a:ext cx="16428966" cy="4837404"/>
          </a:xfrm>
          <a:custGeom>
            <a:avLst/>
            <a:gdLst/>
            <a:ahLst/>
            <a:cxnLst/>
            <a:rect r="r" b="b" t="t" l="l"/>
            <a:pathLst>
              <a:path h="4837404" w="16428966">
                <a:moveTo>
                  <a:pt x="0" y="0"/>
                </a:moveTo>
                <a:lnTo>
                  <a:pt x="16428966" y="0"/>
                </a:lnTo>
                <a:lnTo>
                  <a:pt x="16428966" y="4837405"/>
                </a:lnTo>
                <a:lnTo>
                  <a:pt x="0" y="4837405"/>
                </a:lnTo>
                <a:lnTo>
                  <a:pt x="0" y="0"/>
                </a:lnTo>
                <a:close/>
              </a:path>
            </a:pathLst>
          </a:custGeom>
          <a:blipFill>
            <a:blip r:embed="rId2"/>
            <a:stretch>
              <a:fillRect l="-670" t="0" r="-670" b="0"/>
            </a:stretch>
          </a:blipFill>
        </p:spPr>
      </p:sp>
      <p:sp>
        <p:nvSpPr>
          <p:cNvPr name="TextBox 3" id="3"/>
          <p:cNvSpPr txBox="true"/>
          <p:nvPr/>
        </p:nvSpPr>
        <p:spPr>
          <a:xfrm rot="0">
            <a:off x="1028700" y="2569132"/>
            <a:ext cx="8752518" cy="1000126"/>
          </a:xfrm>
          <a:prstGeom prst="rect">
            <a:avLst/>
          </a:prstGeom>
        </p:spPr>
        <p:txBody>
          <a:bodyPr anchor="t" rtlCol="false" tIns="0" lIns="0" bIns="0" rIns="0">
            <a:spAutoFit/>
          </a:bodyPr>
          <a:lstStyle/>
          <a:p>
            <a:pPr algn="l" marL="0" indent="0" lvl="1">
              <a:lnSpc>
                <a:spcPts val="7200"/>
              </a:lnSpc>
            </a:pPr>
            <a:r>
              <a:rPr lang="en-US" sz="8000" spc="-368">
                <a:solidFill>
                  <a:srgbClr val="004AAD"/>
                </a:solidFill>
                <a:latin typeface="Raleway Medium"/>
                <a:ea typeface="Raleway Medium"/>
                <a:cs typeface="Raleway Medium"/>
                <a:sym typeface="Raleway Medium"/>
              </a:rPr>
              <a:t>Most Popular Tags </a:t>
            </a:r>
          </a:p>
        </p:txBody>
      </p:sp>
      <p:sp>
        <p:nvSpPr>
          <p:cNvPr name="TextBox 4" id="4"/>
          <p:cNvSpPr txBox="true"/>
          <p:nvPr/>
        </p:nvSpPr>
        <p:spPr>
          <a:xfrm rot="0">
            <a:off x="9781218" y="1768398"/>
            <a:ext cx="7635008" cy="2334895"/>
          </a:xfrm>
          <a:prstGeom prst="rect">
            <a:avLst/>
          </a:prstGeom>
        </p:spPr>
        <p:txBody>
          <a:bodyPr anchor="t" rtlCol="false" tIns="0" lIns="0" bIns="0" rIns="0">
            <a:spAutoFit/>
          </a:bodyPr>
          <a:lstStyle/>
          <a:p>
            <a:pPr algn="l">
              <a:lnSpc>
                <a:spcPts val="3080"/>
              </a:lnSpc>
              <a:spcBef>
                <a:spcPct val="0"/>
              </a:spcBef>
            </a:pPr>
            <a:r>
              <a:rPr lang="en-US" sz="2200">
                <a:solidFill>
                  <a:srgbClr val="004AAD"/>
                </a:solidFill>
                <a:latin typeface="Raleway Semi-Bold"/>
                <a:ea typeface="Raleway Semi-Bold"/>
                <a:cs typeface="Raleway Semi-Bold"/>
                <a:sym typeface="Raleway Semi-Bold"/>
              </a:rPr>
              <a:t>A treemap is a visual representation of hierarchical data using nested rectangles. Each rectangle's size and color can represent different dimensions of the data, such as the proportion within its parent and additional metrics. This visualization is effective for displaying hierarchical structures and comparing categories based on their size.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523440" y="1652863"/>
            <a:ext cx="15145856" cy="8555675"/>
          </a:xfrm>
          <a:custGeom>
            <a:avLst/>
            <a:gdLst/>
            <a:ahLst/>
            <a:cxnLst/>
            <a:rect r="r" b="b" t="t" l="l"/>
            <a:pathLst>
              <a:path h="8555675" w="15145856">
                <a:moveTo>
                  <a:pt x="0" y="0"/>
                </a:moveTo>
                <a:lnTo>
                  <a:pt x="15145856" y="0"/>
                </a:lnTo>
                <a:lnTo>
                  <a:pt x="15145856" y="8555674"/>
                </a:lnTo>
                <a:lnTo>
                  <a:pt x="0" y="8555674"/>
                </a:lnTo>
                <a:lnTo>
                  <a:pt x="0" y="0"/>
                </a:lnTo>
                <a:close/>
              </a:path>
            </a:pathLst>
          </a:custGeom>
          <a:blipFill>
            <a:blip r:embed="rId2"/>
            <a:stretch>
              <a:fillRect l="0" t="0" r="0" b="0"/>
            </a:stretch>
          </a:blipFill>
        </p:spPr>
      </p:sp>
      <p:sp>
        <p:nvSpPr>
          <p:cNvPr name="TextBox 3" id="3"/>
          <p:cNvSpPr txBox="true"/>
          <p:nvPr/>
        </p:nvSpPr>
        <p:spPr>
          <a:xfrm rot="0">
            <a:off x="4767741" y="455661"/>
            <a:ext cx="8752518" cy="1000126"/>
          </a:xfrm>
          <a:prstGeom prst="rect">
            <a:avLst/>
          </a:prstGeom>
        </p:spPr>
        <p:txBody>
          <a:bodyPr anchor="t" rtlCol="false" tIns="0" lIns="0" bIns="0" rIns="0">
            <a:spAutoFit/>
          </a:bodyPr>
          <a:lstStyle/>
          <a:p>
            <a:pPr algn="l" marL="0" indent="0" lvl="1">
              <a:lnSpc>
                <a:spcPts val="7200"/>
              </a:lnSpc>
            </a:pPr>
            <a:r>
              <a:rPr lang="en-US" sz="8000" spc="-368">
                <a:solidFill>
                  <a:srgbClr val="004AAD"/>
                </a:solidFill>
                <a:latin typeface="Raleway"/>
                <a:ea typeface="Raleway"/>
                <a:cs typeface="Raleway"/>
                <a:sym typeface="Raleway"/>
              </a:rPr>
              <a:t>User Engagement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TextBox 2" id="2"/>
          <p:cNvSpPr txBox="true"/>
          <p:nvPr/>
        </p:nvSpPr>
        <p:spPr>
          <a:xfrm rot="0">
            <a:off x="1028700" y="842068"/>
            <a:ext cx="10262141" cy="1104891"/>
          </a:xfrm>
          <a:prstGeom prst="rect">
            <a:avLst/>
          </a:prstGeom>
        </p:spPr>
        <p:txBody>
          <a:bodyPr anchor="t" rtlCol="false" tIns="0" lIns="0" bIns="0" rIns="0">
            <a:spAutoFit/>
          </a:bodyPr>
          <a:lstStyle/>
          <a:p>
            <a:pPr algn="l" marL="0" indent="0" lvl="1">
              <a:lnSpc>
                <a:spcPts val="8099"/>
              </a:lnSpc>
            </a:pPr>
            <a:r>
              <a:rPr lang="en-US" sz="8999" spc="-413">
                <a:solidFill>
                  <a:srgbClr val="004AAD"/>
                </a:solidFill>
                <a:latin typeface="Raleway Bold"/>
                <a:ea typeface="Raleway Bold"/>
                <a:cs typeface="Raleway Bold"/>
                <a:sym typeface="Raleway Bold"/>
              </a:rPr>
              <a:t>Recommendations</a:t>
            </a:r>
          </a:p>
        </p:txBody>
      </p:sp>
      <p:sp>
        <p:nvSpPr>
          <p:cNvPr name="TextBox 3" id="3"/>
          <p:cNvSpPr txBox="true"/>
          <p:nvPr/>
        </p:nvSpPr>
        <p:spPr>
          <a:xfrm rot="0">
            <a:off x="1028700" y="2643042"/>
            <a:ext cx="9336920" cy="5723762"/>
          </a:xfrm>
          <a:prstGeom prst="rect">
            <a:avLst/>
          </a:prstGeom>
        </p:spPr>
        <p:txBody>
          <a:bodyPr anchor="t" rtlCol="false" tIns="0" lIns="0" bIns="0" rIns="0">
            <a:spAutoFit/>
          </a:bodyPr>
          <a:lstStyle/>
          <a:p>
            <a:pPr algn="l">
              <a:lnSpc>
                <a:spcPts val="3769"/>
              </a:lnSpc>
            </a:pPr>
            <a:r>
              <a:rPr lang="en-US" sz="2692">
                <a:solidFill>
                  <a:srgbClr val="004AAD"/>
                </a:solidFill>
                <a:latin typeface="Raleway Semi-Bold"/>
                <a:ea typeface="Raleway Semi-Bold"/>
                <a:cs typeface="Raleway Semi-Bold"/>
                <a:sym typeface="Raleway Semi-Bold"/>
              </a:rPr>
              <a:t>1) Add the most popular tags (from the treemap) for better performance, Also more the tags more the engagement.  </a:t>
            </a:r>
          </a:p>
          <a:p>
            <a:pPr algn="l">
              <a:lnSpc>
                <a:spcPts val="3769"/>
              </a:lnSpc>
            </a:pPr>
          </a:p>
          <a:p>
            <a:pPr algn="l">
              <a:lnSpc>
                <a:spcPts val="3769"/>
              </a:lnSpc>
            </a:pPr>
            <a:r>
              <a:rPr lang="en-US" sz="2692">
                <a:solidFill>
                  <a:srgbClr val="004AAD"/>
                </a:solidFill>
                <a:latin typeface="Raleway Semi-Bold"/>
                <a:ea typeface="Raleway Semi-Bold"/>
                <a:cs typeface="Raleway Semi-Bold"/>
                <a:sym typeface="Raleway Semi-Bold"/>
              </a:rPr>
              <a:t>2) The Peak Month of viewership is July, followed by February and December. For higher user engagement try to publish the youtube video in these months.</a:t>
            </a:r>
          </a:p>
          <a:p>
            <a:pPr algn="l">
              <a:lnSpc>
                <a:spcPts val="3769"/>
              </a:lnSpc>
            </a:pPr>
          </a:p>
          <a:p>
            <a:pPr algn="l">
              <a:lnSpc>
                <a:spcPts val="3769"/>
              </a:lnSpc>
              <a:spcBef>
                <a:spcPct val="0"/>
              </a:spcBef>
            </a:pPr>
            <a:r>
              <a:rPr lang="en-US" sz="2692">
                <a:solidFill>
                  <a:srgbClr val="004AAD"/>
                </a:solidFill>
                <a:latin typeface="Raleway Semi-Bold"/>
                <a:ea typeface="Raleway Semi-Bold"/>
                <a:cs typeface="Raleway Semi-Bold"/>
                <a:sym typeface="Raleway Semi-Bold"/>
              </a:rPr>
              <a:t>3) Peak Watching Times are around evening (around 7 pm) and in the morning (around 10am). So, content posted during these times may have better chances of performance.</a:t>
            </a:r>
          </a:p>
        </p:txBody>
      </p:sp>
      <p:sp>
        <p:nvSpPr>
          <p:cNvPr name="Freeform 4" id="4"/>
          <p:cNvSpPr/>
          <p:nvPr/>
        </p:nvSpPr>
        <p:spPr>
          <a:xfrm flipH="false" flipV="false" rot="0">
            <a:off x="10567645" y="1920197"/>
            <a:ext cx="6270790" cy="6446606"/>
          </a:xfrm>
          <a:custGeom>
            <a:avLst/>
            <a:gdLst/>
            <a:ahLst/>
            <a:cxnLst/>
            <a:rect r="r" b="b" t="t" l="l"/>
            <a:pathLst>
              <a:path h="6446606" w="6270790">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1652776" y="-1051034"/>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68296" y="2742011"/>
            <a:ext cx="8144502" cy="5212553"/>
          </a:xfrm>
          <a:prstGeom prst="rect">
            <a:avLst/>
          </a:prstGeom>
        </p:spPr>
        <p:txBody>
          <a:bodyPr anchor="t" rtlCol="false" tIns="0" lIns="0" bIns="0" rIns="0">
            <a:spAutoFit/>
          </a:bodyPr>
          <a:lstStyle/>
          <a:p>
            <a:pPr algn="l" marL="0" indent="0" lvl="1">
              <a:lnSpc>
                <a:spcPts val="13331"/>
              </a:lnSpc>
            </a:pPr>
            <a:r>
              <a:rPr lang="en-US" sz="14812" spc="-681">
                <a:solidFill>
                  <a:srgbClr val="004AAD"/>
                </a:solidFill>
                <a:latin typeface="Raleway Medium"/>
                <a:ea typeface="Raleway Medium"/>
                <a:cs typeface="Raleway Medium"/>
                <a:sym typeface="Raleway Medium"/>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0054953" y="1571343"/>
            <a:ext cx="7101255" cy="7300356"/>
          </a:xfrm>
          <a:custGeom>
            <a:avLst/>
            <a:gdLst/>
            <a:ahLst/>
            <a:cxnLst/>
            <a:rect r="r" b="b" t="t" l="l"/>
            <a:pathLst>
              <a:path h="7300356" w="7101255">
                <a:moveTo>
                  <a:pt x="0" y="0"/>
                </a:moveTo>
                <a:lnTo>
                  <a:pt x="7101255" y="0"/>
                </a:lnTo>
                <a:lnTo>
                  <a:pt x="7101255" y="7300356"/>
                </a:lnTo>
                <a:lnTo>
                  <a:pt x="0" y="7300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219200" y="1654691"/>
            <a:ext cx="7924800" cy="2392343"/>
          </a:xfrm>
          <a:prstGeom prst="rect">
            <a:avLst/>
          </a:prstGeom>
        </p:spPr>
        <p:txBody>
          <a:bodyPr anchor="t" rtlCol="false" tIns="0" lIns="0" bIns="0" rIns="0">
            <a:spAutoFit/>
          </a:bodyPr>
          <a:lstStyle/>
          <a:p>
            <a:pPr algn="l" marL="0" indent="0" lvl="1">
              <a:lnSpc>
                <a:spcPts val="9037"/>
              </a:lnSpc>
            </a:pPr>
            <a:r>
              <a:rPr lang="en-US" sz="10041" spc="-461">
                <a:solidFill>
                  <a:srgbClr val="004AAD"/>
                </a:solidFill>
                <a:latin typeface="Raleway Medium"/>
                <a:ea typeface="Raleway Medium"/>
                <a:cs typeface="Raleway Medium"/>
                <a:sym typeface="Raleway Medium"/>
              </a:rPr>
              <a:t>Problem Statement </a:t>
            </a:r>
          </a:p>
        </p:txBody>
      </p:sp>
      <p:sp>
        <p:nvSpPr>
          <p:cNvPr name="TextBox 4" id="4"/>
          <p:cNvSpPr txBox="true"/>
          <p:nvPr/>
        </p:nvSpPr>
        <p:spPr>
          <a:xfrm rot="0">
            <a:off x="1219200" y="5095875"/>
            <a:ext cx="7635008" cy="3896995"/>
          </a:xfrm>
          <a:prstGeom prst="rect">
            <a:avLst/>
          </a:prstGeom>
        </p:spPr>
        <p:txBody>
          <a:bodyPr anchor="t" rtlCol="false" tIns="0" lIns="0" bIns="0" rIns="0">
            <a:spAutoFit/>
          </a:bodyPr>
          <a:lstStyle/>
          <a:p>
            <a:pPr algn="l">
              <a:lnSpc>
                <a:spcPts val="3079"/>
              </a:lnSpc>
            </a:pPr>
            <a:r>
              <a:rPr lang="en-US" sz="2199">
                <a:solidFill>
                  <a:srgbClr val="004AAD"/>
                </a:solidFill>
                <a:latin typeface="Raleway Semi-Bold"/>
                <a:ea typeface="Raleway Semi-Bold"/>
                <a:cs typeface="Raleway Semi-Bold"/>
                <a:sym typeface="Raleway Semi-Bold"/>
              </a:rPr>
              <a:t>This internship project aims to conduct a comprehensive analysis of YouTube songs data using Power BI.</a:t>
            </a:r>
          </a:p>
          <a:p>
            <a:pPr algn="l">
              <a:lnSpc>
                <a:spcPts val="3079"/>
              </a:lnSpc>
            </a:pPr>
            <a:r>
              <a:rPr lang="en-US" sz="2199">
                <a:solidFill>
                  <a:srgbClr val="004AAD"/>
                </a:solidFill>
                <a:latin typeface="Raleway Semi-Bold"/>
                <a:ea typeface="Raleway Semi-Bold"/>
                <a:cs typeface="Raleway Semi-Bold"/>
                <a:sym typeface="Raleway Semi-Bold"/>
              </a:rPr>
              <a:t>The dataset contains key attributes such as video ID, channel title, title, description, tags, published date,</a:t>
            </a:r>
          </a:p>
          <a:p>
            <a:pPr algn="l">
              <a:lnSpc>
                <a:spcPts val="3079"/>
              </a:lnSpc>
            </a:pPr>
            <a:r>
              <a:rPr lang="en-US" sz="2199">
                <a:solidFill>
                  <a:srgbClr val="004AAD"/>
                </a:solidFill>
                <a:latin typeface="Raleway Semi-Bold"/>
                <a:ea typeface="Raleway Semi-Bold"/>
                <a:cs typeface="Raleway Semi-Bold"/>
                <a:sym typeface="Raleway Semi-Bold"/>
              </a:rPr>
              <a:t>view count, like count, favorite count, comment count, video duration, video definition, and caption</a:t>
            </a:r>
          </a:p>
          <a:p>
            <a:pPr algn="l">
              <a:lnSpc>
                <a:spcPts val="3079"/>
              </a:lnSpc>
            </a:pPr>
            <a:r>
              <a:rPr lang="en-US" sz="2199">
                <a:solidFill>
                  <a:srgbClr val="004AAD"/>
                </a:solidFill>
                <a:latin typeface="Raleway Semi-Bold"/>
                <a:ea typeface="Raleway Semi-Bold"/>
                <a:cs typeface="Raleway Semi-Bold"/>
                <a:sym typeface="Raleway Semi-Bold"/>
              </a:rPr>
              <a:t>details. The goal is to utilize Power BI to create insightful visualizations and reports that provide a deeper</a:t>
            </a:r>
          </a:p>
          <a:p>
            <a:pPr algn="l">
              <a:lnSpc>
                <a:spcPts val="3079"/>
              </a:lnSpc>
              <a:spcBef>
                <a:spcPct val="0"/>
              </a:spcBef>
            </a:pPr>
            <a:r>
              <a:rPr lang="en-US" sz="2199">
                <a:solidFill>
                  <a:srgbClr val="004AAD"/>
                </a:solidFill>
                <a:latin typeface="Raleway Semi-Bold"/>
                <a:ea typeface="Raleway Semi-Bold"/>
                <a:cs typeface="Raleway Semi-Bold"/>
                <a:sym typeface="Raleway Semi-Bold"/>
              </a:rPr>
              <a:t>understanding of YouTube songs' performance, popularity, and user engagement.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TextBox 2" id="2"/>
          <p:cNvSpPr txBox="true"/>
          <p:nvPr/>
        </p:nvSpPr>
        <p:spPr>
          <a:xfrm rot="0">
            <a:off x="1219200" y="2678008"/>
            <a:ext cx="8975021" cy="1422941"/>
          </a:xfrm>
          <a:prstGeom prst="rect">
            <a:avLst/>
          </a:prstGeom>
        </p:spPr>
        <p:txBody>
          <a:bodyPr anchor="t" rtlCol="false" tIns="0" lIns="0" bIns="0" rIns="0">
            <a:spAutoFit/>
          </a:bodyPr>
          <a:lstStyle/>
          <a:p>
            <a:pPr algn="l" marL="0" indent="0" lvl="1">
              <a:lnSpc>
                <a:spcPts val="10234"/>
              </a:lnSpc>
            </a:pPr>
            <a:r>
              <a:rPr lang="en-US" sz="11371" spc="-523">
                <a:solidFill>
                  <a:srgbClr val="004AAD"/>
                </a:solidFill>
                <a:latin typeface="Raleway Medium"/>
                <a:ea typeface="Raleway Medium"/>
                <a:cs typeface="Raleway Medium"/>
                <a:sym typeface="Raleway Medium"/>
              </a:rPr>
              <a:t>POWER BI </a:t>
            </a:r>
          </a:p>
        </p:txBody>
      </p:sp>
      <p:sp>
        <p:nvSpPr>
          <p:cNvPr name="TextBox 3" id="3"/>
          <p:cNvSpPr txBox="true"/>
          <p:nvPr/>
        </p:nvSpPr>
        <p:spPr>
          <a:xfrm rot="0">
            <a:off x="1219200" y="5753052"/>
            <a:ext cx="7924800" cy="2734310"/>
          </a:xfrm>
          <a:prstGeom prst="rect">
            <a:avLst/>
          </a:prstGeom>
        </p:spPr>
        <p:txBody>
          <a:bodyPr anchor="t" rtlCol="false" tIns="0" lIns="0" bIns="0" rIns="0">
            <a:spAutoFit/>
          </a:bodyPr>
          <a:lstStyle/>
          <a:p>
            <a:pPr algn="l">
              <a:lnSpc>
                <a:spcPts val="3640"/>
              </a:lnSpc>
              <a:spcBef>
                <a:spcPct val="0"/>
              </a:spcBef>
            </a:pPr>
            <a:r>
              <a:rPr lang="en-US" sz="2600">
                <a:solidFill>
                  <a:srgbClr val="004AAD"/>
                </a:solidFill>
                <a:latin typeface="Raleway Semi-Bold"/>
                <a:ea typeface="Raleway Semi-Bold"/>
                <a:cs typeface="Raleway Semi-Bold"/>
                <a:sym typeface="Raleway Semi-Bold"/>
              </a:rPr>
              <a:t>Power BI is a business analytics tool by Microsoft that allows users to visualize and share insights from their data through interactive dashboards and reports, enabling data-driven decision-making and easy integration with various data sources.</a:t>
            </a:r>
          </a:p>
        </p:txBody>
      </p:sp>
      <p:pic>
        <p:nvPicPr>
          <p:cNvPr name="Picture 4" id="4"/>
          <p:cNvPicPr>
            <a:picLocks noChangeAspect="true"/>
          </p:cNvPicPr>
          <p:nvPr/>
        </p:nvPicPr>
        <p:blipFill>
          <a:blip r:embed="rId2"/>
          <a:stretch>
            <a:fillRect/>
          </a:stretch>
        </p:blipFill>
        <p:spPr>
          <a:xfrm rot="0">
            <a:off x="9260071" y="971107"/>
            <a:ext cx="8539764" cy="834478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3433372" y="8084666"/>
            <a:ext cx="5277926" cy="4404669"/>
          </a:xfrm>
          <a:custGeom>
            <a:avLst/>
            <a:gdLst/>
            <a:ahLst/>
            <a:cxnLst/>
            <a:rect r="r" b="b" t="t" l="l"/>
            <a:pathLst>
              <a:path h="4404669" w="5277926">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254217" y="2086616"/>
            <a:ext cx="9779565" cy="2392343"/>
          </a:xfrm>
          <a:prstGeom prst="rect">
            <a:avLst/>
          </a:prstGeom>
        </p:spPr>
        <p:txBody>
          <a:bodyPr anchor="t" rtlCol="false" tIns="0" lIns="0" bIns="0" rIns="0">
            <a:spAutoFit/>
          </a:bodyPr>
          <a:lstStyle/>
          <a:p>
            <a:pPr algn="ctr" marL="0" indent="0" lvl="1">
              <a:lnSpc>
                <a:spcPts val="9037"/>
              </a:lnSpc>
            </a:pPr>
            <a:r>
              <a:rPr lang="en-US" sz="10041" spc="-461">
                <a:solidFill>
                  <a:srgbClr val="004AAD"/>
                </a:solidFill>
                <a:latin typeface="Raleway Medium"/>
                <a:ea typeface="Raleway Medium"/>
                <a:cs typeface="Raleway Medium"/>
                <a:sym typeface="Raleway Medium"/>
              </a:rPr>
              <a:t>Data Cleaning and Preparation</a:t>
            </a:r>
          </a:p>
        </p:txBody>
      </p:sp>
      <p:sp>
        <p:nvSpPr>
          <p:cNvPr name="TextBox 5" id="5"/>
          <p:cNvSpPr txBox="true"/>
          <p:nvPr/>
        </p:nvSpPr>
        <p:spPr>
          <a:xfrm rot="0">
            <a:off x="2244585" y="5650728"/>
            <a:ext cx="13669433" cy="2399665"/>
          </a:xfrm>
          <a:prstGeom prst="rect">
            <a:avLst/>
          </a:prstGeom>
        </p:spPr>
        <p:txBody>
          <a:bodyPr anchor="t" rtlCol="false" tIns="0" lIns="0" bIns="0" rIns="0">
            <a:spAutoFit/>
          </a:bodyPr>
          <a:lstStyle/>
          <a:p>
            <a:pPr algn="ctr">
              <a:lnSpc>
                <a:spcPts val="4759"/>
              </a:lnSpc>
              <a:spcBef>
                <a:spcPct val="0"/>
              </a:spcBef>
            </a:pPr>
            <a:r>
              <a:rPr lang="en-US" sz="3399">
                <a:solidFill>
                  <a:srgbClr val="004AAD"/>
                </a:solidFill>
                <a:latin typeface="Raleway Semi-Bold"/>
                <a:ea typeface="Raleway Semi-Bold"/>
                <a:cs typeface="Raleway Semi-Bold"/>
                <a:sym typeface="Raleway Semi-Bold"/>
              </a:rPr>
              <a:t>In Power Query, data cleaning and preparation involve steps such as removing duplicates, handling missing values, correcting data types, and transforming data formats. This process ensures that the dataset is accurate, consistent, and ready for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3433372" y="8084666"/>
            <a:ext cx="5277926" cy="4404669"/>
          </a:xfrm>
          <a:custGeom>
            <a:avLst/>
            <a:gdLst/>
            <a:ahLst/>
            <a:cxnLst/>
            <a:rect r="r" b="b" t="t" l="l"/>
            <a:pathLst>
              <a:path h="4404669" w="5277926">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281903" y="2471693"/>
            <a:ext cx="15404934" cy="7611058"/>
          </a:xfrm>
          <a:custGeom>
            <a:avLst/>
            <a:gdLst/>
            <a:ahLst/>
            <a:cxnLst/>
            <a:rect r="r" b="b" t="t" l="l"/>
            <a:pathLst>
              <a:path h="7611058" w="15404934">
                <a:moveTo>
                  <a:pt x="0" y="0"/>
                </a:moveTo>
                <a:lnTo>
                  <a:pt x="15404935" y="0"/>
                </a:lnTo>
                <a:lnTo>
                  <a:pt x="15404935" y="7611057"/>
                </a:lnTo>
                <a:lnTo>
                  <a:pt x="0" y="7611057"/>
                </a:lnTo>
                <a:lnTo>
                  <a:pt x="0" y="0"/>
                </a:lnTo>
                <a:close/>
              </a:path>
            </a:pathLst>
          </a:custGeom>
          <a:blipFill>
            <a:blip r:embed="rId6"/>
            <a:stretch>
              <a:fillRect l="0" t="0" r="0" b="0"/>
            </a:stretch>
          </a:blipFill>
        </p:spPr>
      </p:sp>
      <p:sp>
        <p:nvSpPr>
          <p:cNvPr name="TextBox 5" id="5"/>
          <p:cNvSpPr txBox="true"/>
          <p:nvPr/>
        </p:nvSpPr>
        <p:spPr>
          <a:xfrm rot="0">
            <a:off x="4103255" y="477593"/>
            <a:ext cx="9779565" cy="1914526"/>
          </a:xfrm>
          <a:prstGeom prst="rect">
            <a:avLst/>
          </a:prstGeom>
        </p:spPr>
        <p:txBody>
          <a:bodyPr anchor="t" rtlCol="false" tIns="0" lIns="0" bIns="0" rIns="0">
            <a:spAutoFit/>
          </a:bodyPr>
          <a:lstStyle/>
          <a:p>
            <a:pPr algn="ctr" marL="0" indent="0" lvl="1">
              <a:lnSpc>
                <a:spcPts val="7200"/>
              </a:lnSpc>
            </a:pPr>
            <a:r>
              <a:rPr lang="en-US" sz="8000" spc="-368">
                <a:solidFill>
                  <a:srgbClr val="004AAD"/>
                </a:solidFill>
                <a:latin typeface="Raleway Medium"/>
                <a:ea typeface="Raleway Medium"/>
                <a:cs typeface="Raleway Medium"/>
                <a:sym typeface="Raleway Medium"/>
              </a:rPr>
              <a:t>Data Cleaning and Preparation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1D3FF"/>
        </a:solidFill>
      </p:bgPr>
    </p:bg>
    <p:spTree>
      <p:nvGrpSpPr>
        <p:cNvPr id="1" name=""/>
        <p:cNvGrpSpPr/>
        <p:nvPr/>
      </p:nvGrpSpPr>
      <p:grpSpPr>
        <a:xfrm>
          <a:off x="0" y="0"/>
          <a:ext cx="0" cy="0"/>
          <a:chOff x="0" y="0"/>
          <a:chExt cx="0" cy="0"/>
        </a:xfrm>
      </p:grpSpPr>
      <p:sp>
        <p:nvSpPr>
          <p:cNvPr name="TextBox 2" id="2"/>
          <p:cNvSpPr txBox="true"/>
          <p:nvPr/>
        </p:nvSpPr>
        <p:spPr>
          <a:xfrm rot="0">
            <a:off x="2215665" y="1304925"/>
            <a:ext cx="13856669" cy="2392343"/>
          </a:xfrm>
          <a:prstGeom prst="rect">
            <a:avLst/>
          </a:prstGeom>
        </p:spPr>
        <p:txBody>
          <a:bodyPr anchor="t" rtlCol="false" tIns="0" lIns="0" bIns="0" rIns="0">
            <a:spAutoFit/>
          </a:bodyPr>
          <a:lstStyle/>
          <a:p>
            <a:pPr algn="ctr" marL="0" indent="0" lvl="1">
              <a:lnSpc>
                <a:spcPts val="9037"/>
              </a:lnSpc>
            </a:pPr>
            <a:r>
              <a:rPr lang="en-US" sz="10041" spc="-461">
                <a:solidFill>
                  <a:srgbClr val="004AAD"/>
                </a:solidFill>
                <a:latin typeface="Raleway Medium"/>
                <a:ea typeface="Raleway Medium"/>
                <a:cs typeface="Raleway Medium"/>
                <a:sym typeface="Raleway Medium"/>
              </a:rPr>
              <a:t>Exploratory Data Analysis (EDA)</a:t>
            </a:r>
          </a:p>
        </p:txBody>
      </p:sp>
      <p:grpSp>
        <p:nvGrpSpPr>
          <p:cNvPr name="Group 3" id="3"/>
          <p:cNvGrpSpPr/>
          <p:nvPr/>
        </p:nvGrpSpPr>
        <p:grpSpPr>
          <a:xfrm rot="0">
            <a:off x="1028700" y="4028229"/>
            <a:ext cx="16230600" cy="4944885"/>
            <a:chOff x="0" y="0"/>
            <a:chExt cx="4274726" cy="1302357"/>
          </a:xfrm>
        </p:grpSpPr>
        <p:sp>
          <p:nvSpPr>
            <p:cNvPr name="Freeform 4" id="4"/>
            <p:cNvSpPr/>
            <p:nvPr/>
          </p:nvSpPr>
          <p:spPr>
            <a:xfrm flipH="false" flipV="false" rot="0">
              <a:off x="0" y="0"/>
              <a:ext cx="4274726" cy="1302357"/>
            </a:xfrm>
            <a:custGeom>
              <a:avLst/>
              <a:gdLst/>
              <a:ahLst/>
              <a:cxnLst/>
              <a:rect r="r" b="b" t="t" l="l"/>
              <a:pathLst>
                <a:path h="1302357" w="4274726">
                  <a:moveTo>
                    <a:pt x="3816" y="0"/>
                  </a:moveTo>
                  <a:lnTo>
                    <a:pt x="4270910" y="0"/>
                  </a:lnTo>
                  <a:cubicBezTo>
                    <a:pt x="4271922" y="0"/>
                    <a:pt x="4272893" y="402"/>
                    <a:pt x="4273608" y="1118"/>
                  </a:cubicBezTo>
                  <a:cubicBezTo>
                    <a:pt x="4274324" y="1833"/>
                    <a:pt x="4274726" y="2804"/>
                    <a:pt x="4274726" y="3816"/>
                  </a:cubicBezTo>
                  <a:lnTo>
                    <a:pt x="4274726" y="1298541"/>
                  </a:lnTo>
                  <a:cubicBezTo>
                    <a:pt x="4274726" y="1299553"/>
                    <a:pt x="4274324" y="1300523"/>
                    <a:pt x="4273608" y="1301239"/>
                  </a:cubicBezTo>
                  <a:cubicBezTo>
                    <a:pt x="4272893" y="1301955"/>
                    <a:pt x="4271922" y="1302357"/>
                    <a:pt x="4270910" y="1302357"/>
                  </a:cubicBezTo>
                  <a:lnTo>
                    <a:pt x="3816" y="1302357"/>
                  </a:lnTo>
                  <a:cubicBezTo>
                    <a:pt x="2804" y="1302357"/>
                    <a:pt x="1833" y="1301955"/>
                    <a:pt x="1118" y="1301239"/>
                  </a:cubicBezTo>
                  <a:cubicBezTo>
                    <a:pt x="402" y="1300523"/>
                    <a:pt x="0" y="1299553"/>
                    <a:pt x="0" y="1298541"/>
                  </a:cubicBezTo>
                  <a:lnTo>
                    <a:pt x="0" y="3816"/>
                  </a:lnTo>
                  <a:cubicBezTo>
                    <a:pt x="0" y="2804"/>
                    <a:pt x="402" y="1833"/>
                    <a:pt x="1118" y="1118"/>
                  </a:cubicBezTo>
                  <a:cubicBezTo>
                    <a:pt x="1833" y="402"/>
                    <a:pt x="2804" y="0"/>
                    <a:pt x="3816" y="0"/>
                  </a:cubicBezTo>
                  <a:close/>
                </a:path>
              </a:pathLst>
            </a:custGeom>
            <a:solidFill>
              <a:srgbClr val="B4EBFF"/>
            </a:solidFill>
          </p:spPr>
        </p:sp>
        <p:sp>
          <p:nvSpPr>
            <p:cNvPr name="TextBox 5" id="5"/>
            <p:cNvSpPr txBox="true"/>
            <p:nvPr/>
          </p:nvSpPr>
          <p:spPr>
            <a:xfrm>
              <a:off x="0" y="-38100"/>
              <a:ext cx="4274726" cy="134045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38482" y="4834628"/>
            <a:ext cx="14133853" cy="3348990"/>
          </a:xfrm>
          <a:prstGeom prst="rect">
            <a:avLst/>
          </a:prstGeom>
        </p:spPr>
        <p:txBody>
          <a:bodyPr anchor="t" rtlCol="false" tIns="0" lIns="0" bIns="0" rIns="0">
            <a:spAutoFit/>
          </a:bodyPr>
          <a:lstStyle/>
          <a:p>
            <a:pPr algn="just">
              <a:lnSpc>
                <a:spcPts val="3359"/>
              </a:lnSpc>
              <a:spcBef>
                <a:spcPct val="0"/>
              </a:spcBef>
            </a:pPr>
            <a:r>
              <a:rPr lang="en-US" sz="2400">
                <a:solidFill>
                  <a:srgbClr val="004AAD"/>
                </a:solidFill>
                <a:latin typeface="Raleway Semi-Bold"/>
                <a:ea typeface="Raleway Semi-Bold"/>
                <a:cs typeface="Raleway Semi-Bold"/>
                <a:sym typeface="Raleway Semi-Bold"/>
              </a:rPr>
              <a:t>Exploratory Data Analysis (EDA) is a critical step in data analysis that involves visually and statistically examining datasets to summarize their main characteristics. Using tools like histograms, scatter plots, box plots, and correlation matrices, EDA helps identify patterns, trends, and anomalies. It enables analysts to understand the underlying structure of the data, detect outliers, and test underlying assumptions. EDA also provides insights into relationships between variables, guiding the selection of appropriate modeling techniques. By revealing the data's distribution and key features, EDA forms the foundation for more advanced analysis and helps ensure that subsequent steps are based on accurate, well-understood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9982628" y="2091170"/>
            <a:ext cx="7811801" cy="5652140"/>
          </a:xfrm>
          <a:custGeom>
            <a:avLst/>
            <a:gdLst/>
            <a:ahLst/>
            <a:cxnLst/>
            <a:rect r="r" b="b" t="t" l="l"/>
            <a:pathLst>
              <a:path h="5652140" w="7811801">
                <a:moveTo>
                  <a:pt x="0" y="0"/>
                </a:moveTo>
                <a:lnTo>
                  <a:pt x="7811801" y="0"/>
                </a:lnTo>
                <a:lnTo>
                  <a:pt x="7811801" y="5652140"/>
                </a:lnTo>
                <a:lnTo>
                  <a:pt x="0" y="5652140"/>
                </a:lnTo>
                <a:lnTo>
                  <a:pt x="0" y="0"/>
                </a:lnTo>
                <a:close/>
              </a:path>
            </a:pathLst>
          </a:custGeom>
          <a:blipFill>
            <a:blip r:embed="rId2"/>
            <a:stretch>
              <a:fillRect l="0" t="0" r="0" b="0"/>
            </a:stretch>
          </a:blipFill>
        </p:spPr>
      </p:sp>
      <p:sp>
        <p:nvSpPr>
          <p:cNvPr name="TextBox 3" id="3"/>
          <p:cNvSpPr txBox="true"/>
          <p:nvPr/>
        </p:nvSpPr>
        <p:spPr>
          <a:xfrm rot="0">
            <a:off x="1028700" y="1265053"/>
            <a:ext cx="7414069" cy="2390988"/>
          </a:xfrm>
          <a:prstGeom prst="rect">
            <a:avLst/>
          </a:prstGeom>
        </p:spPr>
        <p:txBody>
          <a:bodyPr anchor="t" rtlCol="false" tIns="0" lIns="0" bIns="0" rIns="0">
            <a:spAutoFit/>
          </a:bodyPr>
          <a:lstStyle/>
          <a:p>
            <a:pPr algn="l" marL="0" indent="0" lvl="1">
              <a:lnSpc>
                <a:spcPts val="6080"/>
              </a:lnSpc>
            </a:pPr>
            <a:r>
              <a:rPr lang="en-US" sz="6755" spc="-310">
                <a:solidFill>
                  <a:srgbClr val="004AAD"/>
                </a:solidFill>
                <a:latin typeface="Raleway Medium"/>
                <a:ea typeface="Raleway Medium"/>
                <a:cs typeface="Raleway Medium"/>
                <a:sym typeface="Raleway Medium"/>
              </a:rPr>
              <a:t>Trends in popularity of YouTube song videos.</a:t>
            </a:r>
          </a:p>
        </p:txBody>
      </p:sp>
      <p:sp>
        <p:nvSpPr>
          <p:cNvPr name="TextBox 4" id="4"/>
          <p:cNvSpPr txBox="true"/>
          <p:nvPr/>
        </p:nvSpPr>
        <p:spPr>
          <a:xfrm rot="0">
            <a:off x="861179" y="5548805"/>
            <a:ext cx="8282821" cy="2967355"/>
          </a:xfrm>
          <a:prstGeom prst="rect">
            <a:avLst/>
          </a:prstGeom>
        </p:spPr>
        <p:txBody>
          <a:bodyPr anchor="t" rtlCol="false" tIns="0" lIns="0" bIns="0" rIns="0">
            <a:spAutoFit/>
          </a:bodyPr>
          <a:lstStyle/>
          <a:p>
            <a:pPr algn="just">
              <a:lnSpc>
                <a:spcPts val="3919"/>
              </a:lnSpc>
              <a:spcBef>
                <a:spcPct val="0"/>
              </a:spcBef>
            </a:pPr>
            <a:r>
              <a:rPr lang="en-US" sz="2799">
                <a:solidFill>
                  <a:srgbClr val="004AAD"/>
                </a:solidFill>
                <a:latin typeface="Raleway Semi-Bold"/>
                <a:ea typeface="Raleway Semi-Bold"/>
                <a:cs typeface="Raleway Semi-Bold"/>
                <a:sym typeface="Raleway Semi-Bold"/>
              </a:rPr>
              <a:t>A Key Performance Indicator (KPI) is a measurable value that demonstrates how effectively an organization is achieving key business objectives. KPIs are used to evaluate success in reaching targets and making data-driven decisions.</a:t>
            </a:r>
          </a:p>
        </p:txBody>
      </p:sp>
      <p:sp>
        <p:nvSpPr>
          <p:cNvPr name="TextBox 5" id="5"/>
          <p:cNvSpPr txBox="true"/>
          <p:nvPr/>
        </p:nvSpPr>
        <p:spPr>
          <a:xfrm rot="0">
            <a:off x="9982628" y="7988554"/>
            <a:ext cx="7811801" cy="1118235"/>
          </a:xfrm>
          <a:prstGeom prst="rect">
            <a:avLst/>
          </a:prstGeom>
        </p:spPr>
        <p:txBody>
          <a:bodyPr anchor="t" rtlCol="false" tIns="0" lIns="0" bIns="0" rIns="0">
            <a:spAutoFit/>
          </a:bodyPr>
          <a:lstStyle/>
          <a:p>
            <a:pPr algn="l">
              <a:lnSpc>
                <a:spcPts val="2940"/>
              </a:lnSpc>
              <a:spcBef>
                <a:spcPct val="0"/>
              </a:spcBef>
            </a:pPr>
            <a:r>
              <a:rPr lang="en-US" sz="2100">
                <a:solidFill>
                  <a:srgbClr val="004AAD"/>
                </a:solidFill>
                <a:latin typeface="Raleway Bold"/>
                <a:ea typeface="Raleway Bold"/>
                <a:cs typeface="Raleway Bold"/>
                <a:sym typeface="Raleway Bold"/>
              </a:rPr>
              <a:t>Vaaste Song is the most viewed, liked and commented video. It has 1.54bn Views, 12.84M Likes and 353.1K Comments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913162" y="2469225"/>
            <a:ext cx="16461676" cy="6483276"/>
          </a:xfrm>
          <a:custGeom>
            <a:avLst/>
            <a:gdLst/>
            <a:ahLst/>
            <a:cxnLst/>
            <a:rect r="r" b="b" t="t" l="l"/>
            <a:pathLst>
              <a:path h="6483276" w="16461676">
                <a:moveTo>
                  <a:pt x="0" y="0"/>
                </a:moveTo>
                <a:lnTo>
                  <a:pt x="16461676" y="0"/>
                </a:lnTo>
                <a:lnTo>
                  <a:pt x="16461676" y="6483276"/>
                </a:lnTo>
                <a:lnTo>
                  <a:pt x="0" y="6483276"/>
                </a:lnTo>
                <a:lnTo>
                  <a:pt x="0" y="0"/>
                </a:lnTo>
                <a:close/>
              </a:path>
            </a:pathLst>
          </a:custGeom>
          <a:blipFill>
            <a:blip r:embed="rId2"/>
            <a:stretch>
              <a:fillRect l="-166" t="0" r="-166" b="0"/>
            </a:stretch>
          </a:blipFill>
        </p:spPr>
      </p:sp>
      <p:sp>
        <p:nvSpPr>
          <p:cNvPr name="TextBox 3" id="3"/>
          <p:cNvSpPr txBox="true"/>
          <p:nvPr/>
        </p:nvSpPr>
        <p:spPr>
          <a:xfrm rot="0">
            <a:off x="2386180" y="966338"/>
            <a:ext cx="13515640" cy="752475"/>
          </a:xfrm>
          <a:prstGeom prst="rect">
            <a:avLst/>
          </a:prstGeom>
        </p:spPr>
        <p:txBody>
          <a:bodyPr anchor="t" rtlCol="false" tIns="0" lIns="0" bIns="0" rIns="0">
            <a:spAutoFit/>
          </a:bodyPr>
          <a:lstStyle/>
          <a:p>
            <a:pPr algn="ctr" marL="0" indent="0" lvl="1">
              <a:lnSpc>
                <a:spcPts val="5400"/>
              </a:lnSpc>
            </a:pPr>
            <a:r>
              <a:rPr lang="en-US" sz="6000" spc="-276">
                <a:solidFill>
                  <a:srgbClr val="004AAD"/>
                </a:solidFill>
                <a:latin typeface="Raleway Medium"/>
                <a:ea typeface="Raleway Medium"/>
                <a:cs typeface="Raleway Medium"/>
                <a:sym typeface="Raleway Medium"/>
              </a:rPr>
              <a:t>TOP TRENDS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1D3FF"/>
        </a:solidFill>
      </p:bgPr>
    </p:bg>
    <p:spTree>
      <p:nvGrpSpPr>
        <p:cNvPr id="1" name=""/>
        <p:cNvGrpSpPr/>
        <p:nvPr/>
      </p:nvGrpSpPr>
      <p:grpSpPr>
        <a:xfrm>
          <a:off x="0" y="0"/>
          <a:ext cx="0" cy="0"/>
          <a:chOff x="0" y="0"/>
          <a:chExt cx="0" cy="0"/>
        </a:xfrm>
      </p:grpSpPr>
      <p:sp>
        <p:nvSpPr>
          <p:cNvPr name="Freeform 2" id="2"/>
          <p:cNvSpPr/>
          <p:nvPr/>
        </p:nvSpPr>
        <p:spPr>
          <a:xfrm flipH="false" flipV="false" rot="0">
            <a:off x="1965025" y="2116857"/>
            <a:ext cx="14096954" cy="7957091"/>
          </a:xfrm>
          <a:custGeom>
            <a:avLst/>
            <a:gdLst/>
            <a:ahLst/>
            <a:cxnLst/>
            <a:rect r="r" b="b" t="t" l="l"/>
            <a:pathLst>
              <a:path h="7957091" w="14096954">
                <a:moveTo>
                  <a:pt x="0" y="0"/>
                </a:moveTo>
                <a:lnTo>
                  <a:pt x="14096954" y="0"/>
                </a:lnTo>
                <a:lnTo>
                  <a:pt x="14096954" y="7957090"/>
                </a:lnTo>
                <a:lnTo>
                  <a:pt x="0" y="7957090"/>
                </a:lnTo>
                <a:lnTo>
                  <a:pt x="0" y="0"/>
                </a:lnTo>
                <a:close/>
              </a:path>
            </a:pathLst>
          </a:custGeom>
          <a:blipFill>
            <a:blip r:embed="rId2"/>
            <a:stretch>
              <a:fillRect l="0" t="0" r="0" b="0"/>
            </a:stretch>
          </a:blipFill>
        </p:spPr>
      </p:sp>
      <p:sp>
        <p:nvSpPr>
          <p:cNvPr name="TextBox 3" id="3"/>
          <p:cNvSpPr txBox="true"/>
          <p:nvPr/>
        </p:nvSpPr>
        <p:spPr>
          <a:xfrm rot="0">
            <a:off x="1123950" y="679510"/>
            <a:ext cx="16040100" cy="1249343"/>
          </a:xfrm>
          <a:prstGeom prst="rect">
            <a:avLst/>
          </a:prstGeom>
        </p:spPr>
        <p:txBody>
          <a:bodyPr anchor="t" rtlCol="false" tIns="0" lIns="0" bIns="0" rIns="0">
            <a:spAutoFit/>
          </a:bodyPr>
          <a:lstStyle/>
          <a:p>
            <a:pPr algn="ctr" marL="0" indent="0" lvl="1">
              <a:lnSpc>
                <a:spcPts val="9037"/>
              </a:lnSpc>
            </a:pPr>
            <a:r>
              <a:rPr lang="en-US" sz="10041" spc="-461">
                <a:solidFill>
                  <a:srgbClr val="004AAD"/>
                </a:solidFill>
                <a:latin typeface="Raleway Medium"/>
                <a:ea typeface="Raleway Medium"/>
                <a:cs typeface="Raleway Medium"/>
                <a:sym typeface="Raleway Medium"/>
              </a:rPr>
              <a:t>Temporal Trends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DAGIxEL4jH0</dc:identifier>
  <dcterms:modified xsi:type="dcterms:W3CDTF">2011-08-01T06:04:30Z</dcterms:modified>
  <cp:revision>1</cp:revision>
  <dc:title>Analyzing Hotel Reservation</dc:title>
</cp:coreProperties>
</file>