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5143500" type="screen16x9"/>
  <p:notesSz cx="6858000" cy="9144000"/>
  <p:embeddedFontLst>
    <p:embeddedFont>
      <p:font typeface="Pacifico" panose="020B0604020202020204" charset="0"/>
      <p:regular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9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9" name="Shape 3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5" name="Shape 3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7.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14.png"/><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15.png"/><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6416052" y="2380300"/>
            <a:ext cx="2727950" cy="2442375"/>
          </a:xfrm>
          <a:prstGeom prst="rect">
            <a:avLst/>
          </a:prstGeom>
          <a:noFill/>
          <a:ln>
            <a:noFill/>
          </a:ln>
        </p:spPr>
      </p:pic>
      <p:sp>
        <p:nvSpPr>
          <p:cNvPr id="55" name="Shape 55"/>
          <p:cNvSpPr txBox="1">
            <a:spLocks noGrp="1"/>
          </p:cNvSpPr>
          <p:nvPr>
            <p:ph type="ctrTitle"/>
          </p:nvPr>
        </p:nvSpPr>
        <p:spPr>
          <a:xfrm>
            <a:off x="671258" y="472850"/>
            <a:ext cx="7801500" cy="1730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Monte-Carlo Simulation of 2D Ising Model</a:t>
            </a:r>
            <a:endParaRPr>
              <a:solidFill>
                <a:srgbClr val="0000FF"/>
              </a:solidFill>
            </a:endParaRPr>
          </a:p>
        </p:txBody>
      </p:sp>
      <p:sp>
        <p:nvSpPr>
          <p:cNvPr id="56" name="Shape 56"/>
          <p:cNvSpPr txBox="1">
            <a:spLocks noGrp="1"/>
          </p:cNvSpPr>
          <p:nvPr>
            <p:ph type="subTitle" idx="1"/>
          </p:nvPr>
        </p:nvSpPr>
        <p:spPr>
          <a:xfrm>
            <a:off x="671250" y="3788275"/>
            <a:ext cx="7801500" cy="1034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4A86E8"/>
                </a:solidFill>
              </a:rPr>
              <a:t>Adityaa Bajpai</a:t>
            </a:r>
            <a:endParaRPr>
              <a:solidFill>
                <a:srgbClr val="4A86E8"/>
              </a:solidFill>
            </a:endParaRPr>
          </a:p>
          <a:p>
            <a:pPr marL="0" lvl="0" indent="0" rtl="0">
              <a:spcBef>
                <a:spcPts val="0"/>
              </a:spcBef>
              <a:spcAft>
                <a:spcPts val="0"/>
              </a:spcAft>
              <a:buNone/>
            </a:pPr>
            <a:r>
              <a:rPr lang="en">
                <a:solidFill>
                  <a:srgbClr val="4A86E8"/>
                </a:solidFill>
              </a:rPr>
              <a:t>Navya Gupta</a:t>
            </a:r>
            <a:endParaRPr>
              <a:solidFill>
                <a:srgbClr val="4A86E8"/>
              </a:solidFill>
            </a:endParaRPr>
          </a:p>
        </p:txBody>
      </p:sp>
      <p:pic>
        <p:nvPicPr>
          <p:cNvPr id="57" name="Shape 57"/>
          <p:cNvPicPr preferRelativeResize="0"/>
          <p:nvPr/>
        </p:nvPicPr>
        <p:blipFill>
          <a:blip r:embed="rId4">
            <a:alphaModFix/>
          </a:blip>
          <a:stretch>
            <a:fillRect/>
          </a:stretch>
        </p:blipFill>
        <p:spPr>
          <a:xfrm>
            <a:off x="3881725" y="2202950"/>
            <a:ext cx="1380550" cy="1380550"/>
          </a:xfrm>
          <a:prstGeom prst="rect">
            <a:avLst/>
          </a:prstGeom>
          <a:noFill/>
          <a:ln>
            <a:noFill/>
          </a:ln>
        </p:spPr>
      </p:pic>
      <p:pic>
        <p:nvPicPr>
          <p:cNvPr id="58" name="Shape 58"/>
          <p:cNvPicPr preferRelativeResize="0"/>
          <p:nvPr/>
        </p:nvPicPr>
        <p:blipFill>
          <a:blip r:embed="rId3">
            <a:alphaModFix/>
          </a:blip>
          <a:stretch>
            <a:fillRect/>
          </a:stretch>
        </p:blipFill>
        <p:spPr>
          <a:xfrm>
            <a:off x="2" y="2380300"/>
            <a:ext cx="2727950" cy="2442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Algorithm</a:t>
            </a:r>
            <a:endParaRPr>
              <a:solidFill>
                <a:srgbClr val="0000FF"/>
              </a:solidFill>
            </a:endParaRPr>
          </a:p>
        </p:txBody>
      </p:sp>
      <p:sp>
        <p:nvSpPr>
          <p:cNvPr id="119" name="Shape 119"/>
          <p:cNvSpPr txBox="1">
            <a:spLocks noGrp="1"/>
          </p:cNvSpPr>
          <p:nvPr>
            <p:ph type="subTitle" idx="1"/>
          </p:nvPr>
        </p:nvSpPr>
        <p:spPr>
          <a:xfrm>
            <a:off x="671250" y="1541900"/>
            <a:ext cx="7801500" cy="348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rgbClr val="FF4848"/>
              </a:solidFill>
            </a:endParaRPr>
          </a:p>
          <a:p>
            <a:pPr marL="0" marR="0" lvl="0" indent="0" algn="l" rtl="0">
              <a:lnSpc>
                <a:spcPct val="100000"/>
              </a:lnSpc>
              <a:spcBef>
                <a:spcPts val="0"/>
              </a:spcBef>
              <a:spcAft>
                <a:spcPts val="0"/>
              </a:spcAft>
              <a:buNone/>
            </a:pPr>
            <a:endParaRPr sz="2400">
              <a:solidFill>
                <a:srgbClr val="FF484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Algorithm</a:t>
            </a:r>
            <a:endParaRPr>
              <a:solidFill>
                <a:srgbClr val="0000FF"/>
              </a:solidFill>
            </a:endParaRPr>
          </a:p>
        </p:txBody>
      </p:sp>
      <p:sp>
        <p:nvSpPr>
          <p:cNvPr id="125" name="Shape 125"/>
          <p:cNvSpPr txBox="1">
            <a:spLocks noGrp="1"/>
          </p:cNvSpPr>
          <p:nvPr>
            <p:ph type="subTitle" idx="1"/>
          </p:nvPr>
        </p:nvSpPr>
        <p:spPr>
          <a:xfrm>
            <a:off x="671250" y="1541900"/>
            <a:ext cx="7801500" cy="34896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FF4848"/>
              </a:buClr>
              <a:buSzPts val="2400"/>
              <a:buFont typeface="Arial"/>
              <a:buChar char="●"/>
            </a:pPr>
            <a:r>
              <a:rPr lang="en" sz="2400">
                <a:solidFill>
                  <a:srgbClr val="FF4848"/>
                </a:solidFill>
              </a:rPr>
              <a:t>Pick a spin in the lattice. If the energy of the system decreases (delE&lt;0) then flip the spin and move to the next one.</a:t>
            </a:r>
            <a:endParaRPr sz="2400">
              <a:solidFill>
                <a:srgbClr val="FF4848"/>
              </a:solidFill>
            </a:endParaRPr>
          </a:p>
          <a:p>
            <a:pPr marL="0" lvl="0" indent="0" algn="l" rtl="0">
              <a:spcBef>
                <a:spcPts val="0"/>
              </a:spcBef>
              <a:spcAft>
                <a:spcPts val="0"/>
              </a:spcAft>
              <a:buNone/>
            </a:pPr>
            <a:endParaRPr sz="2400">
              <a:solidFill>
                <a:srgbClr val="FF4848"/>
              </a:solidFill>
            </a:endParaRPr>
          </a:p>
          <a:p>
            <a:pPr marL="0" marR="0" lvl="0" indent="0" algn="l" rtl="0">
              <a:lnSpc>
                <a:spcPct val="100000"/>
              </a:lnSpc>
              <a:spcBef>
                <a:spcPts val="0"/>
              </a:spcBef>
              <a:spcAft>
                <a:spcPts val="0"/>
              </a:spcAft>
              <a:buNone/>
            </a:pPr>
            <a:endParaRPr sz="2400">
              <a:solidFill>
                <a:srgbClr val="FF484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Algorithm</a:t>
            </a:r>
            <a:endParaRPr>
              <a:solidFill>
                <a:srgbClr val="0000FF"/>
              </a:solidFill>
            </a:endParaRPr>
          </a:p>
        </p:txBody>
      </p:sp>
      <p:sp>
        <p:nvSpPr>
          <p:cNvPr id="131" name="Shape 131"/>
          <p:cNvSpPr txBox="1">
            <a:spLocks noGrp="1"/>
          </p:cNvSpPr>
          <p:nvPr>
            <p:ph type="subTitle" idx="1"/>
          </p:nvPr>
        </p:nvSpPr>
        <p:spPr>
          <a:xfrm>
            <a:off x="671250" y="1541900"/>
            <a:ext cx="7801500" cy="34896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FF4848"/>
              </a:buClr>
              <a:buSzPts val="2400"/>
              <a:buFont typeface="Arial"/>
              <a:buChar char="●"/>
            </a:pPr>
            <a:r>
              <a:rPr lang="en" sz="2400">
                <a:solidFill>
                  <a:srgbClr val="FF4848"/>
                </a:solidFill>
              </a:rPr>
              <a:t>Pick a spin in the lattice. If the energy of the system decreases (delE&lt;0) then flip the spin and move to the next one.</a:t>
            </a:r>
            <a:endParaRPr sz="2400">
              <a:solidFill>
                <a:srgbClr val="FF4848"/>
              </a:solidFill>
            </a:endParaRPr>
          </a:p>
          <a:p>
            <a:pPr marL="457200" marR="0" lvl="0" indent="-381000" algn="l" rtl="0">
              <a:lnSpc>
                <a:spcPct val="100000"/>
              </a:lnSpc>
              <a:spcBef>
                <a:spcPts val="0"/>
              </a:spcBef>
              <a:spcAft>
                <a:spcPts val="0"/>
              </a:spcAft>
              <a:buClr>
                <a:srgbClr val="FF4848"/>
              </a:buClr>
              <a:buSzPts val="2400"/>
              <a:buChar char="●"/>
            </a:pPr>
            <a:r>
              <a:rPr lang="en" sz="2400">
                <a:solidFill>
                  <a:srgbClr val="FF4848"/>
                </a:solidFill>
              </a:rPr>
              <a:t>If the energy of the system increases then flip the spin with a probability exp{-delE/kT}. Where k is the boltzmann constant and T is the ambient temperature.</a:t>
            </a:r>
            <a:endParaRPr sz="2400">
              <a:solidFill>
                <a:srgbClr val="FF4848"/>
              </a:solidFill>
            </a:endParaRPr>
          </a:p>
          <a:p>
            <a:pPr marL="0" lvl="0" indent="0" algn="l" rtl="0">
              <a:spcBef>
                <a:spcPts val="0"/>
              </a:spcBef>
              <a:spcAft>
                <a:spcPts val="0"/>
              </a:spcAft>
              <a:buNone/>
            </a:pPr>
            <a:endParaRPr sz="2400">
              <a:solidFill>
                <a:srgbClr val="FF4848"/>
              </a:solidFill>
            </a:endParaRPr>
          </a:p>
          <a:p>
            <a:pPr marL="0" marR="0" lvl="0" indent="0" algn="l" rtl="0">
              <a:lnSpc>
                <a:spcPct val="100000"/>
              </a:lnSpc>
              <a:spcBef>
                <a:spcPts val="0"/>
              </a:spcBef>
              <a:spcAft>
                <a:spcPts val="0"/>
              </a:spcAft>
              <a:buNone/>
            </a:pPr>
            <a:endParaRPr sz="2400">
              <a:solidFill>
                <a:srgbClr val="FF484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Algorithm</a:t>
            </a:r>
            <a:endParaRPr>
              <a:solidFill>
                <a:srgbClr val="0000FF"/>
              </a:solidFill>
            </a:endParaRPr>
          </a:p>
        </p:txBody>
      </p:sp>
      <p:sp>
        <p:nvSpPr>
          <p:cNvPr id="137" name="Shape 137"/>
          <p:cNvSpPr txBox="1">
            <a:spLocks noGrp="1"/>
          </p:cNvSpPr>
          <p:nvPr>
            <p:ph type="subTitle" idx="1"/>
          </p:nvPr>
        </p:nvSpPr>
        <p:spPr>
          <a:xfrm>
            <a:off x="671250" y="1541900"/>
            <a:ext cx="7801500" cy="34896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FF4848"/>
              </a:buClr>
              <a:buSzPts val="2400"/>
              <a:buFont typeface="Arial"/>
              <a:buChar char="●"/>
            </a:pPr>
            <a:r>
              <a:rPr lang="en" sz="2400">
                <a:solidFill>
                  <a:srgbClr val="FF4848"/>
                </a:solidFill>
              </a:rPr>
              <a:t>Pick a spin in the lattice. If the energy of the system decreases (delE&lt;0) then flip the spin and move to the next one.</a:t>
            </a:r>
            <a:endParaRPr sz="2400">
              <a:solidFill>
                <a:srgbClr val="FF4848"/>
              </a:solidFill>
            </a:endParaRPr>
          </a:p>
          <a:p>
            <a:pPr marL="457200" marR="0" lvl="0" indent="-381000" algn="l" rtl="0">
              <a:lnSpc>
                <a:spcPct val="100000"/>
              </a:lnSpc>
              <a:spcBef>
                <a:spcPts val="0"/>
              </a:spcBef>
              <a:spcAft>
                <a:spcPts val="0"/>
              </a:spcAft>
              <a:buClr>
                <a:srgbClr val="FF4848"/>
              </a:buClr>
              <a:buSzPts val="2400"/>
              <a:buChar char="●"/>
            </a:pPr>
            <a:r>
              <a:rPr lang="en" sz="2400">
                <a:solidFill>
                  <a:srgbClr val="FF4848"/>
                </a:solidFill>
              </a:rPr>
              <a:t>If the energy of the system increases then flip the spin with a probability exp{-delE/kT}. Where k is the boltzmann constant and T is the ambient temperature.</a:t>
            </a:r>
            <a:endParaRPr sz="2400">
              <a:solidFill>
                <a:srgbClr val="FF4848"/>
              </a:solidFill>
            </a:endParaRPr>
          </a:p>
          <a:p>
            <a:pPr marL="457200" marR="0" lvl="0" indent="-381000" algn="l" rtl="0">
              <a:lnSpc>
                <a:spcPct val="100000"/>
              </a:lnSpc>
              <a:spcBef>
                <a:spcPts val="0"/>
              </a:spcBef>
              <a:spcAft>
                <a:spcPts val="0"/>
              </a:spcAft>
              <a:buClr>
                <a:srgbClr val="FF4848"/>
              </a:buClr>
              <a:buSzPts val="2400"/>
              <a:buChar char="●"/>
            </a:pPr>
            <a:r>
              <a:rPr lang="en" sz="2400">
                <a:solidFill>
                  <a:srgbClr val="FF4848"/>
                </a:solidFill>
              </a:rPr>
              <a:t>Repeat this until the system variables (magnetization  or energy per site) reach equilibrium.</a:t>
            </a:r>
            <a:endParaRPr sz="2400">
              <a:solidFill>
                <a:srgbClr val="FF4848"/>
              </a:solidFill>
            </a:endParaRPr>
          </a:p>
          <a:p>
            <a:pPr marL="0" lvl="0" indent="0" algn="l" rtl="0">
              <a:spcBef>
                <a:spcPts val="0"/>
              </a:spcBef>
              <a:spcAft>
                <a:spcPts val="0"/>
              </a:spcAft>
              <a:buNone/>
            </a:pPr>
            <a:endParaRPr sz="2400">
              <a:solidFill>
                <a:srgbClr val="FF4848"/>
              </a:solidFill>
            </a:endParaRPr>
          </a:p>
          <a:p>
            <a:pPr marL="0" marR="0" lvl="0" indent="0" algn="l" rtl="0">
              <a:lnSpc>
                <a:spcPct val="100000"/>
              </a:lnSpc>
              <a:spcBef>
                <a:spcPts val="0"/>
              </a:spcBef>
              <a:spcAft>
                <a:spcPts val="0"/>
              </a:spcAft>
              <a:buNone/>
            </a:pPr>
            <a:endParaRPr sz="2400">
              <a:solidFill>
                <a:srgbClr val="FF484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ctrTitle"/>
          </p:nvPr>
        </p:nvSpPr>
        <p:spPr>
          <a:xfrm>
            <a:off x="671250" y="207990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0000FF"/>
                </a:solidFill>
              </a:rPr>
              <a:t>Hamiltonian</a:t>
            </a:r>
            <a:endParaRPr sz="600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Hamiltonian</a:t>
            </a:r>
            <a:endParaRPr>
              <a:solidFill>
                <a:srgbClr val="0000FF"/>
              </a:solidFill>
            </a:endParaRPr>
          </a:p>
        </p:txBody>
      </p:sp>
      <p:sp>
        <p:nvSpPr>
          <p:cNvPr id="148" name="Shape 148"/>
          <p:cNvSpPr txBox="1">
            <a:spLocks noGrp="1"/>
          </p:cNvSpPr>
          <p:nvPr>
            <p:ph type="subTitle" idx="1"/>
          </p:nvPr>
        </p:nvSpPr>
        <p:spPr>
          <a:xfrm>
            <a:off x="671250" y="1541900"/>
            <a:ext cx="7801500" cy="3280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000">
                <a:solidFill>
                  <a:srgbClr val="FF4848"/>
                </a:solidFill>
                <a:latin typeface="Pacifico"/>
                <a:ea typeface="Pacifico"/>
                <a:cs typeface="Pacifico"/>
                <a:sym typeface="Pacifico"/>
              </a:rPr>
              <a:t>H = </a:t>
            </a:r>
            <a:r>
              <a:rPr lang="en" sz="3000">
                <a:solidFill>
                  <a:srgbClr val="FF4848"/>
                </a:solidFill>
              </a:rPr>
              <a:t>∑</a:t>
            </a:r>
            <a:r>
              <a:rPr lang="en" sz="3000" i="1">
                <a:solidFill>
                  <a:srgbClr val="FF4848"/>
                </a:solidFill>
              </a:rPr>
              <a:t>J</a:t>
            </a:r>
            <a:r>
              <a:rPr lang="en" sz="1200">
                <a:solidFill>
                  <a:srgbClr val="FF4848"/>
                </a:solidFill>
              </a:rPr>
              <a:t>i,j</a:t>
            </a:r>
            <a:r>
              <a:rPr lang="en" sz="3000">
                <a:solidFill>
                  <a:srgbClr val="FF4848"/>
                </a:solidFill>
              </a:rPr>
              <a:t>*S</a:t>
            </a:r>
            <a:r>
              <a:rPr lang="en" sz="1200">
                <a:solidFill>
                  <a:srgbClr val="FF4848"/>
                </a:solidFill>
              </a:rPr>
              <a:t>i</a:t>
            </a:r>
            <a:r>
              <a:rPr lang="en" sz="3000">
                <a:solidFill>
                  <a:srgbClr val="FF4848"/>
                </a:solidFill>
              </a:rPr>
              <a:t>*S</a:t>
            </a:r>
            <a:r>
              <a:rPr lang="en" sz="1200">
                <a:solidFill>
                  <a:srgbClr val="FF4848"/>
                </a:solidFill>
              </a:rPr>
              <a:t>j</a:t>
            </a:r>
            <a:r>
              <a:rPr lang="en" sz="3000">
                <a:solidFill>
                  <a:srgbClr val="FF4848"/>
                </a:solidFill>
              </a:rPr>
              <a:t> - h*∑S</a:t>
            </a:r>
            <a:r>
              <a:rPr lang="en" sz="1200">
                <a:solidFill>
                  <a:srgbClr val="FF4848"/>
                </a:solidFill>
              </a:rPr>
              <a:t>i</a:t>
            </a:r>
            <a:endParaRPr sz="3000" i="1">
              <a:solidFill>
                <a:srgbClr val="FF4848"/>
              </a:solidFill>
            </a:endParaRPr>
          </a:p>
          <a:p>
            <a:pPr marL="0" lvl="0" indent="0" algn="l" rtl="0">
              <a:spcBef>
                <a:spcPts val="0"/>
              </a:spcBef>
              <a:spcAft>
                <a:spcPts val="0"/>
              </a:spcAft>
              <a:buNone/>
            </a:pPr>
            <a:endParaRPr sz="2400">
              <a:solidFill>
                <a:srgbClr val="FF484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Hamiltonian</a:t>
            </a:r>
            <a:endParaRPr>
              <a:solidFill>
                <a:srgbClr val="0000FF"/>
              </a:solidFill>
            </a:endParaRPr>
          </a:p>
        </p:txBody>
      </p:sp>
      <p:sp>
        <p:nvSpPr>
          <p:cNvPr id="154" name="Shape 154"/>
          <p:cNvSpPr txBox="1">
            <a:spLocks noGrp="1"/>
          </p:cNvSpPr>
          <p:nvPr>
            <p:ph type="subTitle" idx="1"/>
          </p:nvPr>
        </p:nvSpPr>
        <p:spPr>
          <a:xfrm>
            <a:off x="671250" y="1541900"/>
            <a:ext cx="7801500" cy="3280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000">
                <a:solidFill>
                  <a:srgbClr val="FF4848"/>
                </a:solidFill>
                <a:latin typeface="Pacifico"/>
                <a:ea typeface="Pacifico"/>
                <a:cs typeface="Pacifico"/>
                <a:sym typeface="Pacifico"/>
              </a:rPr>
              <a:t>H = </a:t>
            </a:r>
            <a:r>
              <a:rPr lang="en" sz="3000">
                <a:solidFill>
                  <a:srgbClr val="FF4848"/>
                </a:solidFill>
              </a:rPr>
              <a:t>∑</a:t>
            </a:r>
            <a:r>
              <a:rPr lang="en" sz="3000" i="1">
                <a:solidFill>
                  <a:srgbClr val="FF4848"/>
                </a:solidFill>
              </a:rPr>
              <a:t>J</a:t>
            </a:r>
            <a:r>
              <a:rPr lang="en" sz="1200">
                <a:solidFill>
                  <a:srgbClr val="FF4848"/>
                </a:solidFill>
              </a:rPr>
              <a:t>i,j</a:t>
            </a:r>
            <a:r>
              <a:rPr lang="en" sz="3000">
                <a:solidFill>
                  <a:srgbClr val="FF4848"/>
                </a:solidFill>
              </a:rPr>
              <a:t>*S</a:t>
            </a:r>
            <a:r>
              <a:rPr lang="en" sz="1200">
                <a:solidFill>
                  <a:srgbClr val="FF4848"/>
                </a:solidFill>
              </a:rPr>
              <a:t>i</a:t>
            </a:r>
            <a:r>
              <a:rPr lang="en" sz="3000">
                <a:solidFill>
                  <a:srgbClr val="FF4848"/>
                </a:solidFill>
              </a:rPr>
              <a:t>*S</a:t>
            </a:r>
            <a:r>
              <a:rPr lang="en" sz="1200">
                <a:solidFill>
                  <a:srgbClr val="FF4848"/>
                </a:solidFill>
              </a:rPr>
              <a:t>j</a:t>
            </a:r>
            <a:r>
              <a:rPr lang="en" sz="3000">
                <a:solidFill>
                  <a:srgbClr val="FF4848"/>
                </a:solidFill>
              </a:rPr>
              <a:t> - h*∑S</a:t>
            </a:r>
            <a:r>
              <a:rPr lang="en" sz="1200">
                <a:solidFill>
                  <a:srgbClr val="FF4848"/>
                </a:solidFill>
              </a:rPr>
              <a:t>i</a:t>
            </a:r>
            <a:endParaRPr sz="3000" i="1">
              <a:solidFill>
                <a:srgbClr val="FF4848"/>
              </a:solidFill>
            </a:endParaRPr>
          </a:p>
          <a:p>
            <a:pPr marL="0" lvl="0" indent="0" algn="l" rtl="0">
              <a:spcBef>
                <a:spcPts val="0"/>
              </a:spcBef>
              <a:spcAft>
                <a:spcPts val="0"/>
              </a:spcAft>
              <a:buNone/>
            </a:pPr>
            <a:endParaRPr sz="3000" i="1">
              <a:solidFill>
                <a:srgbClr val="FF4848"/>
              </a:solidFill>
            </a:endParaRPr>
          </a:p>
          <a:p>
            <a:pPr marL="0" lvl="0" indent="0" algn="l" rtl="0">
              <a:spcBef>
                <a:spcPts val="0"/>
              </a:spcBef>
              <a:spcAft>
                <a:spcPts val="0"/>
              </a:spcAft>
              <a:buNone/>
            </a:pPr>
            <a:r>
              <a:rPr lang="en" sz="3000" i="1">
                <a:solidFill>
                  <a:srgbClr val="FF4848"/>
                </a:solidFill>
              </a:rPr>
              <a:t>J</a:t>
            </a:r>
            <a:r>
              <a:rPr lang="en" sz="1200">
                <a:solidFill>
                  <a:srgbClr val="FF4848"/>
                </a:solidFill>
              </a:rPr>
              <a:t>i,j </a:t>
            </a:r>
            <a:r>
              <a:rPr lang="en" sz="3000">
                <a:solidFill>
                  <a:srgbClr val="FF4848"/>
                </a:solidFill>
              </a:rPr>
              <a:t>: </a:t>
            </a:r>
            <a:r>
              <a:rPr lang="en" sz="2400">
                <a:solidFill>
                  <a:srgbClr val="FF4848"/>
                </a:solidFill>
              </a:rPr>
              <a:t>Coupling between </a:t>
            </a:r>
            <a:r>
              <a:rPr lang="en" sz="2400" i="1">
                <a:solidFill>
                  <a:srgbClr val="FF4848"/>
                </a:solidFill>
              </a:rPr>
              <a:t>j</a:t>
            </a:r>
            <a:r>
              <a:rPr lang="en" sz="2400">
                <a:solidFill>
                  <a:srgbClr val="FF4848"/>
                </a:solidFill>
              </a:rPr>
              <a:t>th and </a:t>
            </a:r>
            <a:r>
              <a:rPr lang="en" sz="2400" i="1">
                <a:solidFill>
                  <a:srgbClr val="FF4848"/>
                </a:solidFill>
              </a:rPr>
              <a:t>i</a:t>
            </a:r>
            <a:r>
              <a:rPr lang="en" sz="2400">
                <a:solidFill>
                  <a:srgbClr val="FF4848"/>
                </a:solidFill>
              </a:rPr>
              <a:t>th spins.</a:t>
            </a:r>
            <a:endParaRPr sz="2400">
              <a:solidFill>
                <a:srgbClr val="FF4848"/>
              </a:solidFill>
            </a:endParaRPr>
          </a:p>
          <a:p>
            <a:pPr marL="0" lvl="0" indent="0" algn="l" rtl="0">
              <a:spcBef>
                <a:spcPts val="0"/>
              </a:spcBef>
              <a:spcAft>
                <a:spcPts val="0"/>
              </a:spcAft>
              <a:buNone/>
            </a:pPr>
            <a:endParaRPr sz="2400">
              <a:solidFill>
                <a:srgbClr val="FF4848"/>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Hamiltonian</a:t>
            </a:r>
            <a:endParaRPr>
              <a:solidFill>
                <a:srgbClr val="0000FF"/>
              </a:solidFill>
            </a:endParaRPr>
          </a:p>
        </p:txBody>
      </p:sp>
      <p:sp>
        <p:nvSpPr>
          <p:cNvPr id="160" name="Shape 160"/>
          <p:cNvSpPr txBox="1">
            <a:spLocks noGrp="1"/>
          </p:cNvSpPr>
          <p:nvPr>
            <p:ph type="subTitle" idx="1"/>
          </p:nvPr>
        </p:nvSpPr>
        <p:spPr>
          <a:xfrm>
            <a:off x="671250" y="1541900"/>
            <a:ext cx="7801500" cy="3280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000">
                <a:solidFill>
                  <a:srgbClr val="FF4848"/>
                </a:solidFill>
                <a:latin typeface="Pacifico"/>
                <a:ea typeface="Pacifico"/>
                <a:cs typeface="Pacifico"/>
                <a:sym typeface="Pacifico"/>
              </a:rPr>
              <a:t>H = </a:t>
            </a:r>
            <a:r>
              <a:rPr lang="en" sz="3000">
                <a:solidFill>
                  <a:srgbClr val="FF4848"/>
                </a:solidFill>
              </a:rPr>
              <a:t>∑</a:t>
            </a:r>
            <a:r>
              <a:rPr lang="en" sz="3000" i="1">
                <a:solidFill>
                  <a:srgbClr val="FF4848"/>
                </a:solidFill>
              </a:rPr>
              <a:t>J</a:t>
            </a:r>
            <a:r>
              <a:rPr lang="en" sz="1200">
                <a:solidFill>
                  <a:srgbClr val="FF4848"/>
                </a:solidFill>
              </a:rPr>
              <a:t>i,j</a:t>
            </a:r>
            <a:r>
              <a:rPr lang="en" sz="3000">
                <a:solidFill>
                  <a:srgbClr val="FF4848"/>
                </a:solidFill>
              </a:rPr>
              <a:t>*S</a:t>
            </a:r>
            <a:r>
              <a:rPr lang="en" sz="1200">
                <a:solidFill>
                  <a:srgbClr val="FF4848"/>
                </a:solidFill>
              </a:rPr>
              <a:t>i</a:t>
            </a:r>
            <a:r>
              <a:rPr lang="en" sz="3000">
                <a:solidFill>
                  <a:srgbClr val="FF4848"/>
                </a:solidFill>
              </a:rPr>
              <a:t>*S</a:t>
            </a:r>
            <a:r>
              <a:rPr lang="en" sz="1200">
                <a:solidFill>
                  <a:srgbClr val="FF4848"/>
                </a:solidFill>
              </a:rPr>
              <a:t>j</a:t>
            </a:r>
            <a:r>
              <a:rPr lang="en" sz="3000">
                <a:solidFill>
                  <a:srgbClr val="FF4848"/>
                </a:solidFill>
              </a:rPr>
              <a:t> - h*∑S</a:t>
            </a:r>
            <a:r>
              <a:rPr lang="en" sz="1200">
                <a:solidFill>
                  <a:srgbClr val="FF4848"/>
                </a:solidFill>
              </a:rPr>
              <a:t>i</a:t>
            </a:r>
            <a:endParaRPr sz="3000" i="1">
              <a:solidFill>
                <a:srgbClr val="FF4848"/>
              </a:solidFill>
            </a:endParaRPr>
          </a:p>
          <a:p>
            <a:pPr marL="0" lvl="0" indent="0" algn="l" rtl="0">
              <a:spcBef>
                <a:spcPts val="0"/>
              </a:spcBef>
              <a:spcAft>
                <a:spcPts val="0"/>
              </a:spcAft>
              <a:buNone/>
            </a:pPr>
            <a:endParaRPr sz="3000" i="1">
              <a:solidFill>
                <a:srgbClr val="FF4848"/>
              </a:solidFill>
            </a:endParaRPr>
          </a:p>
          <a:p>
            <a:pPr marL="0" lvl="0" indent="0" algn="l" rtl="0">
              <a:spcBef>
                <a:spcPts val="0"/>
              </a:spcBef>
              <a:spcAft>
                <a:spcPts val="0"/>
              </a:spcAft>
              <a:buNone/>
            </a:pPr>
            <a:r>
              <a:rPr lang="en" sz="3000" i="1">
                <a:solidFill>
                  <a:srgbClr val="FF4848"/>
                </a:solidFill>
              </a:rPr>
              <a:t>J</a:t>
            </a:r>
            <a:r>
              <a:rPr lang="en" sz="1200">
                <a:solidFill>
                  <a:srgbClr val="FF4848"/>
                </a:solidFill>
              </a:rPr>
              <a:t>i,j </a:t>
            </a:r>
            <a:r>
              <a:rPr lang="en" sz="3000">
                <a:solidFill>
                  <a:srgbClr val="FF4848"/>
                </a:solidFill>
              </a:rPr>
              <a:t>: </a:t>
            </a:r>
            <a:r>
              <a:rPr lang="en" sz="2400">
                <a:solidFill>
                  <a:srgbClr val="FF4848"/>
                </a:solidFill>
              </a:rPr>
              <a:t>Coupling between </a:t>
            </a:r>
            <a:r>
              <a:rPr lang="en" sz="2400" i="1">
                <a:solidFill>
                  <a:srgbClr val="FF4848"/>
                </a:solidFill>
              </a:rPr>
              <a:t>j</a:t>
            </a:r>
            <a:r>
              <a:rPr lang="en" sz="2400">
                <a:solidFill>
                  <a:srgbClr val="FF4848"/>
                </a:solidFill>
              </a:rPr>
              <a:t>th and </a:t>
            </a:r>
            <a:r>
              <a:rPr lang="en" sz="2400" i="1">
                <a:solidFill>
                  <a:srgbClr val="FF4848"/>
                </a:solidFill>
              </a:rPr>
              <a:t>i</a:t>
            </a:r>
            <a:r>
              <a:rPr lang="en" sz="2400">
                <a:solidFill>
                  <a:srgbClr val="FF4848"/>
                </a:solidFill>
              </a:rPr>
              <a:t>th spins.</a:t>
            </a:r>
            <a:endParaRPr sz="2400">
              <a:solidFill>
                <a:srgbClr val="FF4848"/>
              </a:solidFill>
            </a:endParaRPr>
          </a:p>
          <a:p>
            <a:pPr marL="0" lvl="0" indent="0" algn="l" rtl="0">
              <a:spcBef>
                <a:spcPts val="0"/>
              </a:spcBef>
              <a:spcAft>
                <a:spcPts val="0"/>
              </a:spcAft>
              <a:buNone/>
            </a:pPr>
            <a:r>
              <a:rPr lang="en" sz="3000">
                <a:solidFill>
                  <a:srgbClr val="FF4848"/>
                </a:solidFill>
              </a:rPr>
              <a:t>S</a:t>
            </a:r>
            <a:r>
              <a:rPr lang="en" sz="1200">
                <a:solidFill>
                  <a:srgbClr val="FF4848"/>
                </a:solidFill>
              </a:rPr>
              <a:t>i</a:t>
            </a:r>
            <a:r>
              <a:rPr lang="en" sz="3000">
                <a:solidFill>
                  <a:srgbClr val="FF4848"/>
                </a:solidFill>
              </a:rPr>
              <a:t> :</a:t>
            </a:r>
            <a:r>
              <a:rPr lang="en" sz="2400" i="1">
                <a:solidFill>
                  <a:srgbClr val="FF4848"/>
                </a:solidFill>
              </a:rPr>
              <a:t>i</a:t>
            </a:r>
            <a:r>
              <a:rPr lang="en" sz="2400">
                <a:solidFill>
                  <a:srgbClr val="FF4848"/>
                </a:solidFill>
              </a:rPr>
              <a:t>th spin, can take value +1(Up-spin) or-1(Down-spin)</a:t>
            </a:r>
            <a:endParaRPr sz="2400">
              <a:solidFill>
                <a:srgbClr val="FF4848"/>
              </a:solidFill>
            </a:endParaRPr>
          </a:p>
          <a:p>
            <a:pPr marL="0" lvl="0" indent="0" algn="l" rtl="0">
              <a:spcBef>
                <a:spcPts val="0"/>
              </a:spcBef>
              <a:spcAft>
                <a:spcPts val="0"/>
              </a:spcAft>
              <a:buNone/>
            </a:pPr>
            <a:endParaRPr sz="2400">
              <a:solidFill>
                <a:srgbClr val="FF4848"/>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Hamiltonian</a:t>
            </a:r>
            <a:endParaRPr>
              <a:solidFill>
                <a:srgbClr val="0000FF"/>
              </a:solidFill>
            </a:endParaRPr>
          </a:p>
        </p:txBody>
      </p:sp>
      <p:sp>
        <p:nvSpPr>
          <p:cNvPr id="166" name="Shape 166"/>
          <p:cNvSpPr txBox="1">
            <a:spLocks noGrp="1"/>
          </p:cNvSpPr>
          <p:nvPr>
            <p:ph type="subTitle" idx="1"/>
          </p:nvPr>
        </p:nvSpPr>
        <p:spPr>
          <a:xfrm>
            <a:off x="671250" y="1541900"/>
            <a:ext cx="7801500" cy="3280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000">
                <a:solidFill>
                  <a:srgbClr val="FF4848"/>
                </a:solidFill>
                <a:latin typeface="Pacifico"/>
                <a:ea typeface="Pacifico"/>
                <a:cs typeface="Pacifico"/>
                <a:sym typeface="Pacifico"/>
              </a:rPr>
              <a:t>H = </a:t>
            </a:r>
            <a:r>
              <a:rPr lang="en" sz="3000">
                <a:solidFill>
                  <a:srgbClr val="FF4848"/>
                </a:solidFill>
              </a:rPr>
              <a:t>∑</a:t>
            </a:r>
            <a:r>
              <a:rPr lang="en" sz="3000" i="1">
                <a:solidFill>
                  <a:srgbClr val="FF4848"/>
                </a:solidFill>
              </a:rPr>
              <a:t>J</a:t>
            </a:r>
            <a:r>
              <a:rPr lang="en" sz="1200">
                <a:solidFill>
                  <a:srgbClr val="FF4848"/>
                </a:solidFill>
              </a:rPr>
              <a:t>i,j</a:t>
            </a:r>
            <a:r>
              <a:rPr lang="en" sz="3000">
                <a:solidFill>
                  <a:srgbClr val="FF4848"/>
                </a:solidFill>
              </a:rPr>
              <a:t>*S</a:t>
            </a:r>
            <a:r>
              <a:rPr lang="en" sz="1200">
                <a:solidFill>
                  <a:srgbClr val="FF4848"/>
                </a:solidFill>
              </a:rPr>
              <a:t>i</a:t>
            </a:r>
            <a:r>
              <a:rPr lang="en" sz="3000">
                <a:solidFill>
                  <a:srgbClr val="FF4848"/>
                </a:solidFill>
              </a:rPr>
              <a:t>*S</a:t>
            </a:r>
            <a:r>
              <a:rPr lang="en" sz="1200">
                <a:solidFill>
                  <a:srgbClr val="FF4848"/>
                </a:solidFill>
              </a:rPr>
              <a:t>j</a:t>
            </a:r>
            <a:r>
              <a:rPr lang="en" sz="3000">
                <a:solidFill>
                  <a:srgbClr val="FF4848"/>
                </a:solidFill>
              </a:rPr>
              <a:t> - h*∑S</a:t>
            </a:r>
            <a:r>
              <a:rPr lang="en" sz="1200">
                <a:solidFill>
                  <a:srgbClr val="FF4848"/>
                </a:solidFill>
              </a:rPr>
              <a:t>i</a:t>
            </a:r>
            <a:endParaRPr sz="3000" i="1">
              <a:solidFill>
                <a:srgbClr val="FF4848"/>
              </a:solidFill>
            </a:endParaRPr>
          </a:p>
          <a:p>
            <a:pPr marL="0" lvl="0" indent="0" algn="l" rtl="0">
              <a:spcBef>
                <a:spcPts val="0"/>
              </a:spcBef>
              <a:spcAft>
                <a:spcPts val="0"/>
              </a:spcAft>
              <a:buNone/>
            </a:pPr>
            <a:endParaRPr sz="3000" i="1">
              <a:solidFill>
                <a:srgbClr val="FF4848"/>
              </a:solidFill>
            </a:endParaRPr>
          </a:p>
          <a:p>
            <a:pPr marL="0" lvl="0" indent="0" algn="l" rtl="0">
              <a:spcBef>
                <a:spcPts val="0"/>
              </a:spcBef>
              <a:spcAft>
                <a:spcPts val="0"/>
              </a:spcAft>
              <a:buNone/>
            </a:pPr>
            <a:r>
              <a:rPr lang="en" sz="3000" i="1">
                <a:solidFill>
                  <a:srgbClr val="FF4848"/>
                </a:solidFill>
              </a:rPr>
              <a:t>J</a:t>
            </a:r>
            <a:r>
              <a:rPr lang="en" sz="1200">
                <a:solidFill>
                  <a:srgbClr val="FF4848"/>
                </a:solidFill>
              </a:rPr>
              <a:t>i,j </a:t>
            </a:r>
            <a:r>
              <a:rPr lang="en" sz="3000">
                <a:solidFill>
                  <a:srgbClr val="FF4848"/>
                </a:solidFill>
              </a:rPr>
              <a:t>: </a:t>
            </a:r>
            <a:r>
              <a:rPr lang="en" sz="2400">
                <a:solidFill>
                  <a:srgbClr val="FF4848"/>
                </a:solidFill>
              </a:rPr>
              <a:t>Coupling between </a:t>
            </a:r>
            <a:r>
              <a:rPr lang="en" sz="2400" i="1">
                <a:solidFill>
                  <a:srgbClr val="FF4848"/>
                </a:solidFill>
              </a:rPr>
              <a:t>j</a:t>
            </a:r>
            <a:r>
              <a:rPr lang="en" sz="2400">
                <a:solidFill>
                  <a:srgbClr val="FF4848"/>
                </a:solidFill>
              </a:rPr>
              <a:t>th and </a:t>
            </a:r>
            <a:r>
              <a:rPr lang="en" sz="2400" i="1">
                <a:solidFill>
                  <a:srgbClr val="FF4848"/>
                </a:solidFill>
              </a:rPr>
              <a:t>i</a:t>
            </a:r>
            <a:r>
              <a:rPr lang="en" sz="2400">
                <a:solidFill>
                  <a:srgbClr val="FF4848"/>
                </a:solidFill>
              </a:rPr>
              <a:t>th spins.</a:t>
            </a:r>
            <a:endParaRPr sz="2400">
              <a:solidFill>
                <a:srgbClr val="FF4848"/>
              </a:solidFill>
            </a:endParaRPr>
          </a:p>
          <a:p>
            <a:pPr marL="0" lvl="0" indent="0" algn="l" rtl="0">
              <a:spcBef>
                <a:spcPts val="0"/>
              </a:spcBef>
              <a:spcAft>
                <a:spcPts val="0"/>
              </a:spcAft>
              <a:buNone/>
            </a:pPr>
            <a:r>
              <a:rPr lang="en" sz="3000">
                <a:solidFill>
                  <a:srgbClr val="FF4848"/>
                </a:solidFill>
              </a:rPr>
              <a:t>S</a:t>
            </a:r>
            <a:r>
              <a:rPr lang="en" sz="1200">
                <a:solidFill>
                  <a:srgbClr val="FF4848"/>
                </a:solidFill>
              </a:rPr>
              <a:t>i</a:t>
            </a:r>
            <a:r>
              <a:rPr lang="en" sz="3000">
                <a:solidFill>
                  <a:srgbClr val="FF4848"/>
                </a:solidFill>
              </a:rPr>
              <a:t> :</a:t>
            </a:r>
            <a:r>
              <a:rPr lang="en" sz="2400" i="1">
                <a:solidFill>
                  <a:srgbClr val="FF4848"/>
                </a:solidFill>
              </a:rPr>
              <a:t>i</a:t>
            </a:r>
            <a:r>
              <a:rPr lang="en" sz="2400">
                <a:solidFill>
                  <a:srgbClr val="FF4848"/>
                </a:solidFill>
              </a:rPr>
              <a:t>th spin, can take value +1(Up-spin) or-1(Down-spin)</a:t>
            </a:r>
            <a:endParaRPr sz="2400">
              <a:solidFill>
                <a:srgbClr val="FF4848"/>
              </a:solidFill>
            </a:endParaRPr>
          </a:p>
          <a:p>
            <a:pPr marL="0" lvl="0" indent="0" algn="l" rtl="0">
              <a:spcBef>
                <a:spcPts val="0"/>
              </a:spcBef>
              <a:spcAft>
                <a:spcPts val="0"/>
              </a:spcAft>
              <a:buNone/>
            </a:pPr>
            <a:r>
              <a:rPr lang="en" sz="3000">
                <a:solidFill>
                  <a:srgbClr val="FF4848"/>
                </a:solidFill>
              </a:rPr>
              <a:t>h : </a:t>
            </a:r>
            <a:r>
              <a:rPr lang="en" sz="2400">
                <a:solidFill>
                  <a:srgbClr val="FF4848"/>
                </a:solidFill>
              </a:rPr>
              <a:t>External magnetic field</a:t>
            </a:r>
            <a:endParaRPr sz="2400">
              <a:solidFill>
                <a:srgbClr val="FF484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ctrTitle"/>
          </p:nvPr>
        </p:nvSpPr>
        <p:spPr>
          <a:xfrm>
            <a:off x="671250" y="207990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0000FF"/>
                </a:solidFill>
              </a:rPr>
              <a:t>Simplifications</a:t>
            </a:r>
            <a:endParaRPr sz="60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Shape 63"/>
          <p:cNvPicPr preferRelativeResize="0"/>
          <p:nvPr/>
        </p:nvPicPr>
        <p:blipFill>
          <a:blip r:embed="rId3">
            <a:alphaModFix/>
          </a:blip>
          <a:stretch>
            <a:fillRect/>
          </a:stretch>
        </p:blipFill>
        <p:spPr>
          <a:xfrm>
            <a:off x="0" y="0"/>
            <a:ext cx="9144000" cy="5143500"/>
          </a:xfrm>
          <a:prstGeom prst="rect">
            <a:avLst/>
          </a:prstGeom>
          <a:noFill/>
          <a:ln>
            <a:noFill/>
          </a:ln>
        </p:spPr>
      </p:pic>
      <p:sp>
        <p:nvSpPr>
          <p:cNvPr id="64" name="Shape 64"/>
          <p:cNvSpPr txBox="1">
            <a:spLocks noGrp="1"/>
          </p:cNvSpPr>
          <p:nvPr>
            <p:ph type="ctrTitle"/>
          </p:nvPr>
        </p:nvSpPr>
        <p:spPr>
          <a:xfrm>
            <a:off x="671250" y="2054300"/>
            <a:ext cx="7801500" cy="9282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6000">
                <a:solidFill>
                  <a:srgbClr val="0000FF"/>
                </a:solidFill>
              </a:rPr>
              <a:t>Ising Model</a:t>
            </a:r>
            <a:endParaRPr sz="60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Simplifications</a:t>
            </a:r>
            <a:endParaRPr>
              <a:solidFill>
                <a:srgbClr val="0000FF"/>
              </a:solidFill>
            </a:endParaRPr>
          </a:p>
        </p:txBody>
      </p:sp>
      <p:sp>
        <p:nvSpPr>
          <p:cNvPr id="177" name="Shape 177"/>
          <p:cNvSpPr txBox="1">
            <a:spLocks noGrp="1"/>
          </p:cNvSpPr>
          <p:nvPr>
            <p:ph type="subTitle" idx="1"/>
          </p:nvPr>
        </p:nvSpPr>
        <p:spPr>
          <a:xfrm>
            <a:off x="671250" y="1541900"/>
            <a:ext cx="7801500" cy="3489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4848"/>
              </a:buClr>
              <a:buSzPts val="2400"/>
              <a:buChar char="●"/>
            </a:pPr>
            <a:r>
              <a:rPr lang="en" sz="2400">
                <a:solidFill>
                  <a:srgbClr val="FF4848"/>
                </a:solidFill>
              </a:rPr>
              <a:t>Nearest neighbour interaction:</a:t>
            </a:r>
            <a:endParaRPr sz="2400">
              <a:solidFill>
                <a:srgbClr val="FF4848"/>
              </a:solidFill>
            </a:endParaRPr>
          </a:p>
          <a:p>
            <a:pPr marL="0" marR="0" lvl="0" indent="0" algn="l" rtl="0">
              <a:lnSpc>
                <a:spcPct val="100000"/>
              </a:lnSpc>
              <a:spcBef>
                <a:spcPts val="0"/>
              </a:spcBef>
              <a:spcAft>
                <a:spcPts val="0"/>
              </a:spcAft>
              <a:buNone/>
            </a:pPr>
            <a:endParaRPr sz="2400">
              <a:solidFill>
                <a:srgbClr val="FF4848"/>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Simplifications</a:t>
            </a:r>
            <a:endParaRPr>
              <a:solidFill>
                <a:srgbClr val="0000FF"/>
              </a:solidFill>
            </a:endParaRPr>
          </a:p>
        </p:txBody>
      </p:sp>
      <p:sp>
        <p:nvSpPr>
          <p:cNvPr id="183" name="Shape 183"/>
          <p:cNvSpPr txBox="1">
            <a:spLocks noGrp="1"/>
          </p:cNvSpPr>
          <p:nvPr>
            <p:ph type="subTitle" idx="1"/>
          </p:nvPr>
        </p:nvSpPr>
        <p:spPr>
          <a:xfrm>
            <a:off x="671250" y="1541900"/>
            <a:ext cx="7801500" cy="3489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4848"/>
              </a:buClr>
              <a:buSzPts val="2400"/>
              <a:buChar char="●"/>
            </a:pPr>
            <a:r>
              <a:rPr lang="en" sz="2400">
                <a:solidFill>
                  <a:srgbClr val="FF4848"/>
                </a:solidFill>
              </a:rPr>
              <a:t>Nearest neighbour interaction:</a:t>
            </a:r>
            <a:endParaRPr sz="2400">
              <a:solidFill>
                <a:srgbClr val="FF4848"/>
              </a:solidFill>
            </a:endParaRPr>
          </a:p>
          <a:p>
            <a:pPr marL="914400" lvl="1" indent="-381000" algn="l" rtl="0">
              <a:spcBef>
                <a:spcPts val="0"/>
              </a:spcBef>
              <a:spcAft>
                <a:spcPts val="0"/>
              </a:spcAft>
              <a:buClr>
                <a:srgbClr val="FF4848"/>
              </a:buClr>
              <a:buSzPts val="2400"/>
              <a:buChar char="○"/>
            </a:pPr>
            <a:r>
              <a:rPr lang="en" sz="2400">
                <a:solidFill>
                  <a:srgbClr val="FF4848"/>
                </a:solidFill>
              </a:rPr>
              <a:t>Each spin only isotropically interacts with only its nearest neighbours.</a:t>
            </a:r>
            <a:endParaRPr sz="2400">
              <a:solidFill>
                <a:srgbClr val="FF4848"/>
              </a:solidFill>
            </a:endParaRPr>
          </a:p>
          <a:p>
            <a:pPr marL="0" lvl="0" indent="0" algn="l" rtl="0">
              <a:spcBef>
                <a:spcPts val="0"/>
              </a:spcBef>
              <a:spcAft>
                <a:spcPts val="0"/>
              </a:spcAft>
              <a:buNone/>
            </a:pPr>
            <a:endParaRPr sz="2400">
              <a:solidFill>
                <a:srgbClr val="FF4848"/>
              </a:solidFill>
            </a:endParaRPr>
          </a:p>
          <a:p>
            <a:pPr marL="0" marR="0" lvl="0" indent="0" algn="l" rtl="0">
              <a:lnSpc>
                <a:spcPct val="100000"/>
              </a:lnSpc>
              <a:spcBef>
                <a:spcPts val="0"/>
              </a:spcBef>
              <a:spcAft>
                <a:spcPts val="0"/>
              </a:spcAft>
              <a:buNone/>
            </a:pPr>
            <a:endParaRPr sz="2400">
              <a:solidFill>
                <a:srgbClr val="FF4848"/>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Simplifications</a:t>
            </a:r>
            <a:endParaRPr>
              <a:solidFill>
                <a:srgbClr val="0000FF"/>
              </a:solidFill>
            </a:endParaRPr>
          </a:p>
        </p:txBody>
      </p:sp>
      <p:sp>
        <p:nvSpPr>
          <p:cNvPr id="189" name="Shape 189"/>
          <p:cNvSpPr txBox="1">
            <a:spLocks noGrp="1"/>
          </p:cNvSpPr>
          <p:nvPr>
            <p:ph type="subTitle" idx="1"/>
          </p:nvPr>
        </p:nvSpPr>
        <p:spPr>
          <a:xfrm>
            <a:off x="671250" y="1541900"/>
            <a:ext cx="7801500" cy="3489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4848"/>
              </a:buClr>
              <a:buSzPts val="2400"/>
              <a:buChar char="●"/>
            </a:pPr>
            <a:r>
              <a:rPr lang="en" sz="2400">
                <a:solidFill>
                  <a:srgbClr val="FF4848"/>
                </a:solidFill>
              </a:rPr>
              <a:t>Nearest neighbour interaction:</a:t>
            </a:r>
            <a:endParaRPr sz="2400">
              <a:solidFill>
                <a:srgbClr val="FF4848"/>
              </a:solidFill>
            </a:endParaRPr>
          </a:p>
          <a:p>
            <a:pPr marL="914400" lvl="1" indent="-381000" algn="l" rtl="0">
              <a:spcBef>
                <a:spcPts val="0"/>
              </a:spcBef>
              <a:spcAft>
                <a:spcPts val="0"/>
              </a:spcAft>
              <a:buClr>
                <a:srgbClr val="FF4848"/>
              </a:buClr>
              <a:buSzPts val="2400"/>
              <a:buChar char="○"/>
            </a:pPr>
            <a:r>
              <a:rPr lang="en" sz="2400">
                <a:solidFill>
                  <a:srgbClr val="FF4848"/>
                </a:solidFill>
              </a:rPr>
              <a:t>Each spin only isotropically interacts with only its nearest neighbours.</a:t>
            </a:r>
            <a:endParaRPr sz="2400">
              <a:solidFill>
                <a:srgbClr val="FF4848"/>
              </a:solidFill>
            </a:endParaRPr>
          </a:p>
          <a:p>
            <a:pPr marL="914400" lvl="1" indent="-381000" algn="l" rtl="0">
              <a:spcBef>
                <a:spcPts val="0"/>
              </a:spcBef>
              <a:spcAft>
                <a:spcPts val="0"/>
              </a:spcAft>
              <a:buClr>
                <a:srgbClr val="FF4848"/>
              </a:buClr>
              <a:buSzPts val="2400"/>
              <a:buChar char="○"/>
            </a:pPr>
            <a:r>
              <a:rPr lang="en" sz="2400">
                <a:solidFill>
                  <a:srgbClr val="FF4848"/>
                </a:solidFill>
              </a:rPr>
              <a:t>The coupling(</a:t>
            </a:r>
            <a:r>
              <a:rPr lang="en" sz="3000" i="1">
                <a:solidFill>
                  <a:srgbClr val="FF4848"/>
                </a:solidFill>
              </a:rPr>
              <a:t>J</a:t>
            </a:r>
            <a:r>
              <a:rPr lang="en" sz="1200">
                <a:solidFill>
                  <a:srgbClr val="FF4848"/>
                </a:solidFill>
              </a:rPr>
              <a:t>i,j </a:t>
            </a:r>
            <a:r>
              <a:rPr lang="en" sz="2400">
                <a:solidFill>
                  <a:srgbClr val="FF4848"/>
                </a:solidFill>
              </a:rPr>
              <a:t>) between them is taken to be J=±1.</a:t>
            </a:r>
            <a:endParaRPr sz="2400">
              <a:solidFill>
                <a:srgbClr val="FF4848"/>
              </a:solidFill>
            </a:endParaRPr>
          </a:p>
          <a:p>
            <a:pPr marL="0" marR="0" lvl="0" indent="0" algn="l" rtl="0">
              <a:lnSpc>
                <a:spcPct val="100000"/>
              </a:lnSpc>
              <a:spcBef>
                <a:spcPts val="0"/>
              </a:spcBef>
              <a:spcAft>
                <a:spcPts val="0"/>
              </a:spcAft>
              <a:buNone/>
            </a:pPr>
            <a:endParaRPr sz="2400">
              <a:solidFill>
                <a:srgbClr val="FF4848"/>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Simplifications</a:t>
            </a:r>
            <a:endParaRPr>
              <a:solidFill>
                <a:srgbClr val="0000FF"/>
              </a:solidFill>
            </a:endParaRPr>
          </a:p>
        </p:txBody>
      </p:sp>
      <p:sp>
        <p:nvSpPr>
          <p:cNvPr id="195" name="Shape 195"/>
          <p:cNvSpPr txBox="1">
            <a:spLocks noGrp="1"/>
          </p:cNvSpPr>
          <p:nvPr>
            <p:ph type="subTitle" idx="1"/>
          </p:nvPr>
        </p:nvSpPr>
        <p:spPr>
          <a:xfrm>
            <a:off x="671250" y="1541900"/>
            <a:ext cx="7801500" cy="3489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4848"/>
              </a:buClr>
              <a:buSzPts val="2400"/>
              <a:buChar char="●"/>
            </a:pPr>
            <a:r>
              <a:rPr lang="en" sz="2400">
                <a:solidFill>
                  <a:srgbClr val="FF4848"/>
                </a:solidFill>
              </a:rPr>
              <a:t>Nearest neighbour interaction:</a:t>
            </a:r>
            <a:endParaRPr sz="2400">
              <a:solidFill>
                <a:srgbClr val="FF4848"/>
              </a:solidFill>
            </a:endParaRPr>
          </a:p>
          <a:p>
            <a:pPr marL="914400" lvl="1" indent="-381000" algn="l" rtl="0">
              <a:spcBef>
                <a:spcPts val="0"/>
              </a:spcBef>
              <a:spcAft>
                <a:spcPts val="0"/>
              </a:spcAft>
              <a:buClr>
                <a:srgbClr val="FF4848"/>
              </a:buClr>
              <a:buSzPts val="2400"/>
              <a:buChar char="○"/>
            </a:pPr>
            <a:r>
              <a:rPr lang="en" sz="2400">
                <a:solidFill>
                  <a:srgbClr val="FF4848"/>
                </a:solidFill>
              </a:rPr>
              <a:t>Each spin only isotropically interacts with only its nearest neighbours.</a:t>
            </a:r>
            <a:endParaRPr sz="2400">
              <a:solidFill>
                <a:srgbClr val="FF4848"/>
              </a:solidFill>
            </a:endParaRPr>
          </a:p>
          <a:p>
            <a:pPr marL="914400" lvl="1" indent="-381000" algn="l" rtl="0">
              <a:spcBef>
                <a:spcPts val="0"/>
              </a:spcBef>
              <a:spcAft>
                <a:spcPts val="0"/>
              </a:spcAft>
              <a:buClr>
                <a:srgbClr val="FF4848"/>
              </a:buClr>
              <a:buSzPts val="2400"/>
              <a:buChar char="○"/>
            </a:pPr>
            <a:r>
              <a:rPr lang="en" sz="2400">
                <a:solidFill>
                  <a:srgbClr val="FF4848"/>
                </a:solidFill>
              </a:rPr>
              <a:t>The coupling(</a:t>
            </a:r>
            <a:r>
              <a:rPr lang="en" sz="3000" i="1">
                <a:solidFill>
                  <a:srgbClr val="FF4848"/>
                </a:solidFill>
              </a:rPr>
              <a:t>J</a:t>
            </a:r>
            <a:r>
              <a:rPr lang="en" sz="1200">
                <a:solidFill>
                  <a:srgbClr val="FF4848"/>
                </a:solidFill>
              </a:rPr>
              <a:t>i,j </a:t>
            </a:r>
            <a:r>
              <a:rPr lang="en" sz="2400">
                <a:solidFill>
                  <a:srgbClr val="FF4848"/>
                </a:solidFill>
              </a:rPr>
              <a:t>) between them is taken to be J=±1.</a:t>
            </a:r>
            <a:endParaRPr sz="2400">
              <a:solidFill>
                <a:srgbClr val="FF4848"/>
              </a:solidFill>
            </a:endParaRPr>
          </a:p>
          <a:p>
            <a:pPr marL="457200" lvl="0" indent="-381000" algn="l" rtl="0">
              <a:spcBef>
                <a:spcPts val="0"/>
              </a:spcBef>
              <a:spcAft>
                <a:spcPts val="0"/>
              </a:spcAft>
              <a:buClr>
                <a:srgbClr val="FF4848"/>
              </a:buClr>
              <a:buSzPts val="2400"/>
              <a:buChar char="●"/>
            </a:pPr>
            <a:r>
              <a:rPr lang="en" sz="2400">
                <a:solidFill>
                  <a:srgbClr val="FF4848"/>
                </a:solidFill>
              </a:rPr>
              <a:t>Periodic boundary condition:</a:t>
            </a:r>
            <a:endParaRPr sz="2400">
              <a:solidFill>
                <a:srgbClr val="FF4848"/>
              </a:solidFill>
            </a:endParaRPr>
          </a:p>
          <a:p>
            <a:pPr marL="457200" lvl="0" indent="0" algn="l" rtl="0">
              <a:spcBef>
                <a:spcPts val="0"/>
              </a:spcBef>
              <a:spcAft>
                <a:spcPts val="0"/>
              </a:spcAft>
              <a:buNone/>
            </a:pPr>
            <a:endParaRPr sz="2400">
              <a:solidFill>
                <a:srgbClr val="FF4848"/>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Simplifications</a:t>
            </a:r>
            <a:endParaRPr>
              <a:solidFill>
                <a:srgbClr val="0000FF"/>
              </a:solidFill>
            </a:endParaRPr>
          </a:p>
        </p:txBody>
      </p:sp>
      <p:sp>
        <p:nvSpPr>
          <p:cNvPr id="201" name="Shape 201"/>
          <p:cNvSpPr txBox="1">
            <a:spLocks noGrp="1"/>
          </p:cNvSpPr>
          <p:nvPr>
            <p:ph type="subTitle" idx="1"/>
          </p:nvPr>
        </p:nvSpPr>
        <p:spPr>
          <a:xfrm>
            <a:off x="671250" y="1541900"/>
            <a:ext cx="7801500" cy="3489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4848"/>
              </a:buClr>
              <a:buSzPts val="2400"/>
              <a:buChar char="●"/>
            </a:pPr>
            <a:r>
              <a:rPr lang="en" sz="2400">
                <a:solidFill>
                  <a:srgbClr val="FF4848"/>
                </a:solidFill>
              </a:rPr>
              <a:t>Nearest neighbour interaction:</a:t>
            </a:r>
            <a:endParaRPr sz="2400">
              <a:solidFill>
                <a:srgbClr val="FF4848"/>
              </a:solidFill>
            </a:endParaRPr>
          </a:p>
          <a:p>
            <a:pPr marL="914400" lvl="1" indent="-381000" algn="l" rtl="0">
              <a:spcBef>
                <a:spcPts val="0"/>
              </a:spcBef>
              <a:spcAft>
                <a:spcPts val="0"/>
              </a:spcAft>
              <a:buClr>
                <a:srgbClr val="FF4848"/>
              </a:buClr>
              <a:buSzPts val="2400"/>
              <a:buChar char="○"/>
            </a:pPr>
            <a:r>
              <a:rPr lang="en" sz="2400">
                <a:solidFill>
                  <a:srgbClr val="FF4848"/>
                </a:solidFill>
              </a:rPr>
              <a:t>Each spin only isotropically interacts with only its nearest neighbours.</a:t>
            </a:r>
            <a:endParaRPr sz="2400">
              <a:solidFill>
                <a:srgbClr val="FF4848"/>
              </a:solidFill>
            </a:endParaRPr>
          </a:p>
          <a:p>
            <a:pPr marL="914400" lvl="1" indent="-381000" algn="l" rtl="0">
              <a:spcBef>
                <a:spcPts val="0"/>
              </a:spcBef>
              <a:spcAft>
                <a:spcPts val="0"/>
              </a:spcAft>
              <a:buClr>
                <a:srgbClr val="FF4848"/>
              </a:buClr>
              <a:buSzPts val="2400"/>
              <a:buChar char="○"/>
            </a:pPr>
            <a:r>
              <a:rPr lang="en" sz="2400">
                <a:solidFill>
                  <a:srgbClr val="FF4848"/>
                </a:solidFill>
              </a:rPr>
              <a:t>The coupling(</a:t>
            </a:r>
            <a:r>
              <a:rPr lang="en" sz="3000" i="1">
                <a:solidFill>
                  <a:srgbClr val="FF4848"/>
                </a:solidFill>
              </a:rPr>
              <a:t>J</a:t>
            </a:r>
            <a:r>
              <a:rPr lang="en" sz="1200">
                <a:solidFill>
                  <a:srgbClr val="FF4848"/>
                </a:solidFill>
              </a:rPr>
              <a:t>i,j </a:t>
            </a:r>
            <a:r>
              <a:rPr lang="en" sz="2400">
                <a:solidFill>
                  <a:srgbClr val="FF4848"/>
                </a:solidFill>
              </a:rPr>
              <a:t>) between them is taken to be J=±1.</a:t>
            </a:r>
            <a:endParaRPr sz="2400">
              <a:solidFill>
                <a:srgbClr val="FF4848"/>
              </a:solidFill>
            </a:endParaRPr>
          </a:p>
          <a:p>
            <a:pPr marL="457200" lvl="0" indent="-381000" algn="l" rtl="0">
              <a:spcBef>
                <a:spcPts val="0"/>
              </a:spcBef>
              <a:spcAft>
                <a:spcPts val="0"/>
              </a:spcAft>
              <a:buClr>
                <a:srgbClr val="FF4848"/>
              </a:buClr>
              <a:buSzPts val="2400"/>
              <a:buChar char="●"/>
            </a:pPr>
            <a:r>
              <a:rPr lang="en" sz="2400">
                <a:solidFill>
                  <a:srgbClr val="FF4848"/>
                </a:solidFill>
              </a:rPr>
              <a:t>Periodic boundary condition:</a:t>
            </a:r>
            <a:endParaRPr sz="2400">
              <a:solidFill>
                <a:srgbClr val="FF4848"/>
              </a:solidFill>
            </a:endParaRPr>
          </a:p>
          <a:p>
            <a:pPr marL="914400" lvl="1" indent="-381000" algn="l" rtl="0">
              <a:spcBef>
                <a:spcPts val="0"/>
              </a:spcBef>
              <a:spcAft>
                <a:spcPts val="0"/>
              </a:spcAft>
              <a:buClr>
                <a:srgbClr val="FF4848"/>
              </a:buClr>
              <a:buSzPts val="2400"/>
              <a:buChar char="○"/>
            </a:pPr>
            <a:r>
              <a:rPr lang="en" sz="2400">
                <a:solidFill>
                  <a:srgbClr val="FF4848"/>
                </a:solidFill>
              </a:rPr>
              <a:t>We assume that the entire lattice can be repeated in all direction (i.e. the system is periodic).</a:t>
            </a:r>
            <a:endParaRPr sz="2400">
              <a:solidFill>
                <a:srgbClr val="FF4848"/>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Simplifications</a:t>
            </a:r>
            <a:endParaRPr>
              <a:solidFill>
                <a:srgbClr val="0000FF"/>
              </a:solidFill>
            </a:endParaRPr>
          </a:p>
        </p:txBody>
      </p:sp>
      <p:sp>
        <p:nvSpPr>
          <p:cNvPr id="207" name="Shape 207"/>
          <p:cNvSpPr txBox="1">
            <a:spLocks noGrp="1"/>
          </p:cNvSpPr>
          <p:nvPr>
            <p:ph type="subTitle" idx="1"/>
          </p:nvPr>
        </p:nvSpPr>
        <p:spPr>
          <a:xfrm>
            <a:off x="671250" y="1541900"/>
            <a:ext cx="7801500" cy="32805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FF4848"/>
              </a:buClr>
              <a:buSzPts val="2400"/>
              <a:buFont typeface="Arial"/>
              <a:buChar char="●"/>
            </a:pPr>
            <a:r>
              <a:rPr lang="en" sz="2400">
                <a:solidFill>
                  <a:srgbClr val="FF4848"/>
                </a:solidFill>
              </a:rPr>
              <a:t>Zero external field:</a:t>
            </a:r>
            <a:endParaRPr sz="2400">
              <a:solidFill>
                <a:srgbClr val="FF4848"/>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Simplifications</a:t>
            </a:r>
            <a:endParaRPr>
              <a:solidFill>
                <a:srgbClr val="0000FF"/>
              </a:solidFill>
            </a:endParaRPr>
          </a:p>
        </p:txBody>
      </p:sp>
      <p:sp>
        <p:nvSpPr>
          <p:cNvPr id="213" name="Shape 213"/>
          <p:cNvSpPr txBox="1">
            <a:spLocks noGrp="1"/>
          </p:cNvSpPr>
          <p:nvPr>
            <p:ph type="subTitle" idx="1"/>
          </p:nvPr>
        </p:nvSpPr>
        <p:spPr>
          <a:xfrm>
            <a:off x="671250" y="1541900"/>
            <a:ext cx="7801500" cy="32805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FF4848"/>
              </a:buClr>
              <a:buSzPts val="2400"/>
              <a:buFont typeface="Arial"/>
              <a:buChar char="●"/>
            </a:pPr>
            <a:r>
              <a:rPr lang="en" sz="2400">
                <a:solidFill>
                  <a:srgbClr val="FF4848"/>
                </a:solidFill>
              </a:rPr>
              <a:t>Zero external field:</a:t>
            </a:r>
            <a:endParaRPr sz="2400">
              <a:solidFill>
                <a:srgbClr val="FF4848"/>
              </a:solidFill>
            </a:endParaRPr>
          </a:p>
          <a:p>
            <a:pPr marL="914400" marR="0" lvl="1" indent="-381000" algn="l" rtl="0">
              <a:lnSpc>
                <a:spcPct val="100000"/>
              </a:lnSpc>
              <a:spcBef>
                <a:spcPts val="0"/>
              </a:spcBef>
              <a:spcAft>
                <a:spcPts val="0"/>
              </a:spcAft>
              <a:buClr>
                <a:srgbClr val="FF4848"/>
              </a:buClr>
              <a:buSzPts val="2400"/>
              <a:buChar char="○"/>
            </a:pPr>
            <a:r>
              <a:rPr lang="en" sz="2400">
                <a:solidFill>
                  <a:srgbClr val="FF4848"/>
                </a:solidFill>
              </a:rPr>
              <a:t>The is no net external magnetic field (i.e h=0).</a:t>
            </a:r>
            <a:endParaRPr sz="2400">
              <a:solidFill>
                <a:srgbClr val="FF4848"/>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Hamiltonian of S</a:t>
            </a:r>
            <a:r>
              <a:rPr lang="en" sz="3000">
                <a:solidFill>
                  <a:srgbClr val="0000FF"/>
                </a:solidFill>
              </a:rPr>
              <a:t>i,j</a:t>
            </a:r>
            <a:endParaRPr sz="3000">
              <a:solidFill>
                <a:srgbClr val="0000FF"/>
              </a:solidFill>
            </a:endParaRPr>
          </a:p>
        </p:txBody>
      </p:sp>
      <p:sp>
        <p:nvSpPr>
          <p:cNvPr id="219" name="Shape 219"/>
          <p:cNvSpPr txBox="1">
            <a:spLocks noGrp="1"/>
          </p:cNvSpPr>
          <p:nvPr>
            <p:ph type="subTitle" idx="1"/>
          </p:nvPr>
        </p:nvSpPr>
        <p:spPr>
          <a:xfrm>
            <a:off x="0" y="2438275"/>
            <a:ext cx="5485200" cy="238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000">
                <a:solidFill>
                  <a:srgbClr val="FF4848"/>
                </a:solidFill>
                <a:latin typeface="Pacifico"/>
                <a:ea typeface="Pacifico"/>
                <a:cs typeface="Pacifico"/>
                <a:sym typeface="Pacifico"/>
              </a:rPr>
              <a:t>H </a:t>
            </a:r>
            <a:r>
              <a:rPr lang="en" sz="1200">
                <a:solidFill>
                  <a:srgbClr val="FF4848"/>
                </a:solidFill>
                <a:latin typeface="Pacifico"/>
                <a:ea typeface="Pacifico"/>
                <a:cs typeface="Pacifico"/>
                <a:sym typeface="Pacifico"/>
              </a:rPr>
              <a:t>i,j</a:t>
            </a:r>
            <a:r>
              <a:rPr lang="en" sz="3000">
                <a:solidFill>
                  <a:srgbClr val="FF4848"/>
                </a:solidFill>
                <a:latin typeface="Pacifico"/>
                <a:ea typeface="Pacifico"/>
                <a:cs typeface="Pacifico"/>
                <a:sym typeface="Pacifico"/>
              </a:rPr>
              <a:t>= </a:t>
            </a:r>
            <a:r>
              <a:rPr lang="en" sz="3000" i="1">
                <a:solidFill>
                  <a:srgbClr val="FF4848"/>
                </a:solidFill>
              </a:rPr>
              <a:t>J</a:t>
            </a:r>
            <a:r>
              <a:rPr lang="en" sz="3000">
                <a:solidFill>
                  <a:srgbClr val="FF4848"/>
                </a:solidFill>
              </a:rPr>
              <a:t>*S</a:t>
            </a:r>
            <a:r>
              <a:rPr lang="en" sz="1000">
                <a:solidFill>
                  <a:srgbClr val="FF4848"/>
                </a:solidFill>
              </a:rPr>
              <a:t>i,j</a:t>
            </a:r>
            <a:r>
              <a:rPr lang="en" sz="3000">
                <a:solidFill>
                  <a:srgbClr val="FF4848"/>
                </a:solidFill>
              </a:rPr>
              <a:t>*{S</a:t>
            </a:r>
            <a:r>
              <a:rPr lang="en" sz="1200">
                <a:solidFill>
                  <a:srgbClr val="FF4848"/>
                </a:solidFill>
              </a:rPr>
              <a:t>i,j+1 </a:t>
            </a:r>
            <a:r>
              <a:rPr lang="en" sz="3000">
                <a:solidFill>
                  <a:srgbClr val="FF4848"/>
                </a:solidFill>
              </a:rPr>
              <a:t>+S</a:t>
            </a:r>
            <a:r>
              <a:rPr lang="en" sz="1200">
                <a:solidFill>
                  <a:srgbClr val="FF4848"/>
                </a:solidFill>
              </a:rPr>
              <a:t>i,j-1 </a:t>
            </a:r>
            <a:r>
              <a:rPr lang="en" sz="3000">
                <a:solidFill>
                  <a:srgbClr val="FF4848"/>
                </a:solidFill>
              </a:rPr>
              <a:t>+ S</a:t>
            </a:r>
            <a:r>
              <a:rPr lang="en" sz="1200">
                <a:solidFill>
                  <a:srgbClr val="FF4848"/>
                </a:solidFill>
              </a:rPr>
              <a:t>i+1,j </a:t>
            </a:r>
            <a:r>
              <a:rPr lang="en" sz="3000">
                <a:solidFill>
                  <a:srgbClr val="FF4848"/>
                </a:solidFill>
              </a:rPr>
              <a:t>+ S</a:t>
            </a:r>
            <a:r>
              <a:rPr lang="en" sz="1200">
                <a:solidFill>
                  <a:srgbClr val="FF4848"/>
                </a:solidFill>
              </a:rPr>
              <a:t>i-1,j</a:t>
            </a:r>
            <a:r>
              <a:rPr lang="en" sz="3000">
                <a:solidFill>
                  <a:srgbClr val="FF4848"/>
                </a:solidFill>
              </a:rPr>
              <a:t>}</a:t>
            </a:r>
            <a:endParaRPr sz="3000">
              <a:solidFill>
                <a:srgbClr val="FF4848"/>
              </a:solidFill>
            </a:endParaRPr>
          </a:p>
          <a:p>
            <a:pPr marL="0" lvl="0" indent="0" rtl="0">
              <a:spcBef>
                <a:spcPts val="0"/>
              </a:spcBef>
              <a:spcAft>
                <a:spcPts val="0"/>
              </a:spcAft>
              <a:buNone/>
            </a:pPr>
            <a:endParaRPr sz="3000">
              <a:solidFill>
                <a:srgbClr val="FF4848"/>
              </a:solidFill>
            </a:endParaRPr>
          </a:p>
          <a:p>
            <a:pPr marL="0" lvl="0" indent="0" rtl="0">
              <a:spcBef>
                <a:spcPts val="0"/>
              </a:spcBef>
              <a:spcAft>
                <a:spcPts val="0"/>
              </a:spcAft>
              <a:buNone/>
            </a:pPr>
            <a:endParaRPr sz="2400">
              <a:solidFill>
                <a:srgbClr val="FF4848"/>
              </a:solidFill>
            </a:endParaRPr>
          </a:p>
        </p:txBody>
      </p:sp>
      <p:pic>
        <p:nvPicPr>
          <p:cNvPr id="220" name="Shape 220"/>
          <p:cNvPicPr preferRelativeResize="0"/>
          <p:nvPr/>
        </p:nvPicPr>
        <p:blipFill rotWithShape="1">
          <a:blip r:embed="rId3">
            <a:alphaModFix/>
          </a:blip>
          <a:srcRect/>
          <a:stretch/>
        </p:blipFill>
        <p:spPr>
          <a:xfrm>
            <a:off x="5485050" y="1608950"/>
            <a:ext cx="3664117" cy="3280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Hamiltonian of S</a:t>
            </a:r>
            <a:r>
              <a:rPr lang="en" sz="3000">
                <a:solidFill>
                  <a:srgbClr val="0000FF"/>
                </a:solidFill>
              </a:rPr>
              <a:t>i,j</a:t>
            </a:r>
            <a:endParaRPr sz="3000">
              <a:solidFill>
                <a:srgbClr val="0000FF"/>
              </a:solidFill>
            </a:endParaRPr>
          </a:p>
        </p:txBody>
      </p:sp>
      <p:sp>
        <p:nvSpPr>
          <p:cNvPr id="226" name="Shape 226"/>
          <p:cNvSpPr txBox="1">
            <a:spLocks noGrp="1"/>
          </p:cNvSpPr>
          <p:nvPr>
            <p:ph type="subTitle" idx="1"/>
          </p:nvPr>
        </p:nvSpPr>
        <p:spPr>
          <a:xfrm>
            <a:off x="0" y="2438275"/>
            <a:ext cx="5485200" cy="238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000">
                <a:solidFill>
                  <a:srgbClr val="FF4848"/>
                </a:solidFill>
                <a:latin typeface="Pacifico"/>
                <a:ea typeface="Pacifico"/>
                <a:cs typeface="Pacifico"/>
                <a:sym typeface="Pacifico"/>
              </a:rPr>
              <a:t>H </a:t>
            </a:r>
            <a:r>
              <a:rPr lang="en" sz="1200">
                <a:solidFill>
                  <a:srgbClr val="FF4848"/>
                </a:solidFill>
                <a:latin typeface="Pacifico"/>
                <a:ea typeface="Pacifico"/>
                <a:cs typeface="Pacifico"/>
                <a:sym typeface="Pacifico"/>
              </a:rPr>
              <a:t>i,j</a:t>
            </a:r>
            <a:r>
              <a:rPr lang="en" sz="3000">
                <a:solidFill>
                  <a:srgbClr val="FF4848"/>
                </a:solidFill>
                <a:latin typeface="Pacifico"/>
                <a:ea typeface="Pacifico"/>
                <a:cs typeface="Pacifico"/>
                <a:sym typeface="Pacifico"/>
              </a:rPr>
              <a:t>= </a:t>
            </a:r>
            <a:r>
              <a:rPr lang="en" sz="3000" i="1">
                <a:solidFill>
                  <a:srgbClr val="FF4848"/>
                </a:solidFill>
              </a:rPr>
              <a:t>J</a:t>
            </a:r>
            <a:r>
              <a:rPr lang="en" sz="3000">
                <a:solidFill>
                  <a:srgbClr val="FF4848"/>
                </a:solidFill>
              </a:rPr>
              <a:t>*S</a:t>
            </a:r>
            <a:r>
              <a:rPr lang="en" sz="1000">
                <a:solidFill>
                  <a:srgbClr val="FF4848"/>
                </a:solidFill>
              </a:rPr>
              <a:t>i,j</a:t>
            </a:r>
            <a:r>
              <a:rPr lang="en" sz="3000">
                <a:solidFill>
                  <a:srgbClr val="FF4848"/>
                </a:solidFill>
              </a:rPr>
              <a:t>*{S</a:t>
            </a:r>
            <a:r>
              <a:rPr lang="en" sz="1200">
                <a:solidFill>
                  <a:srgbClr val="FF4848"/>
                </a:solidFill>
              </a:rPr>
              <a:t>i,j+1 </a:t>
            </a:r>
            <a:r>
              <a:rPr lang="en" sz="3000">
                <a:solidFill>
                  <a:srgbClr val="FF4848"/>
                </a:solidFill>
              </a:rPr>
              <a:t>+S</a:t>
            </a:r>
            <a:r>
              <a:rPr lang="en" sz="1200">
                <a:solidFill>
                  <a:srgbClr val="FF4848"/>
                </a:solidFill>
              </a:rPr>
              <a:t>i,j-1 </a:t>
            </a:r>
            <a:r>
              <a:rPr lang="en" sz="3000">
                <a:solidFill>
                  <a:srgbClr val="FF4848"/>
                </a:solidFill>
              </a:rPr>
              <a:t>+ S</a:t>
            </a:r>
            <a:r>
              <a:rPr lang="en" sz="1200">
                <a:solidFill>
                  <a:srgbClr val="FF4848"/>
                </a:solidFill>
              </a:rPr>
              <a:t>i+1,j </a:t>
            </a:r>
            <a:r>
              <a:rPr lang="en" sz="3000">
                <a:solidFill>
                  <a:srgbClr val="FF4848"/>
                </a:solidFill>
              </a:rPr>
              <a:t>+ S</a:t>
            </a:r>
            <a:r>
              <a:rPr lang="en" sz="1200">
                <a:solidFill>
                  <a:srgbClr val="FF4848"/>
                </a:solidFill>
              </a:rPr>
              <a:t>i-1,j</a:t>
            </a:r>
            <a:r>
              <a:rPr lang="en" sz="3000">
                <a:solidFill>
                  <a:srgbClr val="FF4848"/>
                </a:solidFill>
              </a:rPr>
              <a:t>}</a:t>
            </a:r>
            <a:endParaRPr sz="3000">
              <a:solidFill>
                <a:srgbClr val="FF4848"/>
              </a:solidFill>
            </a:endParaRPr>
          </a:p>
          <a:p>
            <a:pPr marL="0" lvl="0" indent="0" rtl="0">
              <a:spcBef>
                <a:spcPts val="0"/>
              </a:spcBef>
              <a:spcAft>
                <a:spcPts val="0"/>
              </a:spcAft>
              <a:buNone/>
            </a:pPr>
            <a:endParaRPr sz="3000">
              <a:solidFill>
                <a:srgbClr val="FF4848"/>
              </a:solidFill>
            </a:endParaRPr>
          </a:p>
          <a:p>
            <a:pPr marL="0" lvl="0" indent="0" rtl="0">
              <a:spcBef>
                <a:spcPts val="0"/>
              </a:spcBef>
              <a:spcAft>
                <a:spcPts val="0"/>
              </a:spcAft>
              <a:buNone/>
            </a:pPr>
            <a:r>
              <a:rPr lang="en" sz="2400">
                <a:solidFill>
                  <a:srgbClr val="FF4848"/>
                </a:solidFill>
              </a:rPr>
              <a:t>We take </a:t>
            </a:r>
            <a:r>
              <a:rPr lang="en" sz="2400" i="1">
                <a:solidFill>
                  <a:srgbClr val="FF4848"/>
                </a:solidFill>
              </a:rPr>
              <a:t>J</a:t>
            </a:r>
            <a:r>
              <a:rPr lang="en" sz="2400">
                <a:solidFill>
                  <a:srgbClr val="FF4848"/>
                </a:solidFill>
              </a:rPr>
              <a:t>=+1 to model Ferromagnetic material</a:t>
            </a:r>
            <a:endParaRPr sz="2400">
              <a:solidFill>
                <a:srgbClr val="FF4848"/>
              </a:solidFill>
            </a:endParaRPr>
          </a:p>
        </p:txBody>
      </p:sp>
      <p:pic>
        <p:nvPicPr>
          <p:cNvPr id="227" name="Shape 227"/>
          <p:cNvPicPr preferRelativeResize="0"/>
          <p:nvPr/>
        </p:nvPicPr>
        <p:blipFill rotWithShape="1">
          <a:blip r:embed="rId3">
            <a:alphaModFix/>
          </a:blip>
          <a:srcRect/>
          <a:stretch/>
        </p:blipFill>
        <p:spPr>
          <a:xfrm>
            <a:off x="5485050" y="1608950"/>
            <a:ext cx="3664117" cy="3280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ctrTitle"/>
          </p:nvPr>
        </p:nvSpPr>
        <p:spPr>
          <a:xfrm>
            <a:off x="671250" y="207990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0000FF"/>
                </a:solidFill>
              </a:rPr>
              <a:t>Simulation</a:t>
            </a:r>
            <a:endParaRPr sz="60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Ising Model</a:t>
            </a:r>
            <a:endParaRPr>
              <a:solidFill>
                <a:srgbClr val="0000FF"/>
              </a:solidFill>
            </a:endParaRPr>
          </a:p>
        </p:txBody>
      </p:sp>
      <p:sp>
        <p:nvSpPr>
          <p:cNvPr id="70" name="Shape 70"/>
          <p:cNvSpPr txBox="1">
            <a:spLocks noGrp="1"/>
          </p:cNvSpPr>
          <p:nvPr>
            <p:ph type="subTitle" idx="1"/>
          </p:nvPr>
        </p:nvSpPr>
        <p:spPr>
          <a:xfrm>
            <a:off x="671250" y="1541900"/>
            <a:ext cx="4813800" cy="32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rgbClr val="FF4848"/>
              </a:solidFill>
            </a:endParaRPr>
          </a:p>
          <a:p>
            <a:pPr marL="0" lvl="0" indent="0" algn="l" rtl="0">
              <a:spcBef>
                <a:spcPts val="0"/>
              </a:spcBef>
              <a:spcAft>
                <a:spcPts val="0"/>
              </a:spcAft>
              <a:buNone/>
            </a:pPr>
            <a:endParaRPr sz="2400">
              <a:solidFill>
                <a:srgbClr val="FF4848"/>
              </a:solidFill>
            </a:endParaRPr>
          </a:p>
          <a:p>
            <a:pPr marL="0" lvl="0" indent="0" algn="l" rtl="0">
              <a:spcBef>
                <a:spcPts val="0"/>
              </a:spcBef>
              <a:spcAft>
                <a:spcPts val="0"/>
              </a:spcAft>
              <a:buNone/>
            </a:pPr>
            <a:endParaRPr sz="2400">
              <a:solidFill>
                <a:srgbClr val="FF4848"/>
              </a:solidFill>
            </a:endParaRPr>
          </a:p>
        </p:txBody>
      </p:sp>
      <p:pic>
        <p:nvPicPr>
          <p:cNvPr id="71" name="Shape 71"/>
          <p:cNvPicPr preferRelativeResize="0"/>
          <p:nvPr/>
        </p:nvPicPr>
        <p:blipFill>
          <a:blip r:embed="rId3">
            <a:alphaModFix/>
          </a:blip>
          <a:stretch>
            <a:fillRect/>
          </a:stretch>
        </p:blipFill>
        <p:spPr>
          <a:xfrm>
            <a:off x="5485050" y="1612425"/>
            <a:ext cx="3506550" cy="313943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Simulation</a:t>
            </a:r>
            <a:endParaRPr>
              <a:solidFill>
                <a:srgbClr val="0000FF"/>
              </a:solidFill>
            </a:endParaRPr>
          </a:p>
        </p:txBody>
      </p:sp>
      <p:sp>
        <p:nvSpPr>
          <p:cNvPr id="238" name="Shape 238"/>
          <p:cNvSpPr txBox="1">
            <a:spLocks noGrp="1"/>
          </p:cNvSpPr>
          <p:nvPr>
            <p:ph type="subTitle" idx="1"/>
          </p:nvPr>
        </p:nvSpPr>
        <p:spPr>
          <a:xfrm>
            <a:off x="671250" y="1541900"/>
            <a:ext cx="7801500" cy="34896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a:solidFill>
                <a:srgbClr val="FF4848"/>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Simulation</a:t>
            </a:r>
            <a:endParaRPr>
              <a:solidFill>
                <a:srgbClr val="0000FF"/>
              </a:solidFill>
            </a:endParaRPr>
          </a:p>
        </p:txBody>
      </p:sp>
      <p:sp>
        <p:nvSpPr>
          <p:cNvPr id="244" name="Shape 244"/>
          <p:cNvSpPr txBox="1">
            <a:spLocks noGrp="1"/>
          </p:cNvSpPr>
          <p:nvPr>
            <p:ph type="subTitle" idx="1"/>
          </p:nvPr>
        </p:nvSpPr>
        <p:spPr>
          <a:xfrm>
            <a:off x="671250" y="1541900"/>
            <a:ext cx="7801500" cy="34896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FF4848"/>
              </a:buClr>
              <a:buSzPts val="2400"/>
              <a:buChar char="●"/>
            </a:pPr>
            <a:r>
              <a:rPr lang="en" sz="2400">
                <a:solidFill>
                  <a:srgbClr val="FF4848"/>
                </a:solidFill>
              </a:rPr>
              <a:t>The code is run on a 30x30 lattice and is evolved at 100 temperatures between the temperatures 1.5-to 3.5-J/k.</a:t>
            </a:r>
            <a:endParaRPr sz="2400">
              <a:solidFill>
                <a:srgbClr val="FF4848"/>
              </a:solidFill>
            </a:endParaRPr>
          </a:p>
          <a:p>
            <a:pPr marL="0" marR="0" lvl="0" indent="0" algn="l" rtl="0">
              <a:lnSpc>
                <a:spcPct val="100000"/>
              </a:lnSpc>
              <a:spcBef>
                <a:spcPts val="0"/>
              </a:spcBef>
              <a:spcAft>
                <a:spcPts val="0"/>
              </a:spcAft>
              <a:buNone/>
            </a:pPr>
            <a:endParaRPr sz="2400">
              <a:solidFill>
                <a:srgbClr val="FF4848"/>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Simulation</a:t>
            </a:r>
            <a:endParaRPr>
              <a:solidFill>
                <a:srgbClr val="0000FF"/>
              </a:solidFill>
            </a:endParaRPr>
          </a:p>
        </p:txBody>
      </p:sp>
      <p:sp>
        <p:nvSpPr>
          <p:cNvPr id="250" name="Shape 250"/>
          <p:cNvSpPr txBox="1">
            <a:spLocks noGrp="1"/>
          </p:cNvSpPr>
          <p:nvPr>
            <p:ph type="subTitle" idx="1"/>
          </p:nvPr>
        </p:nvSpPr>
        <p:spPr>
          <a:xfrm>
            <a:off x="671250" y="1541900"/>
            <a:ext cx="7801500" cy="34896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FF4848"/>
              </a:buClr>
              <a:buSzPts val="2400"/>
              <a:buChar char="●"/>
            </a:pPr>
            <a:r>
              <a:rPr lang="en" sz="2400">
                <a:solidFill>
                  <a:srgbClr val="FF4848"/>
                </a:solidFill>
              </a:rPr>
              <a:t>The code is run on a 30x30 lattice and is evolved at 100 temperatures between the temperatures 1.5-to 3.5-J/k.</a:t>
            </a:r>
            <a:endParaRPr sz="2400">
              <a:solidFill>
                <a:srgbClr val="FF4848"/>
              </a:solidFill>
            </a:endParaRPr>
          </a:p>
          <a:p>
            <a:pPr marL="457200" marR="0" lvl="0" indent="-381000" algn="l" rtl="0">
              <a:lnSpc>
                <a:spcPct val="100000"/>
              </a:lnSpc>
              <a:spcBef>
                <a:spcPts val="0"/>
              </a:spcBef>
              <a:spcAft>
                <a:spcPts val="0"/>
              </a:spcAft>
              <a:buClr>
                <a:srgbClr val="FF4848"/>
              </a:buClr>
              <a:buSzPts val="2400"/>
              <a:buChar char="●"/>
            </a:pPr>
            <a:r>
              <a:rPr lang="en" sz="2400">
                <a:solidFill>
                  <a:srgbClr val="FF4848"/>
                </a:solidFill>
              </a:rPr>
              <a:t>The process of flipping spins is performed over 100 iterations to get the lattice to equilibrium, we arrived at this value by trial and error as stated in the previous section.</a:t>
            </a:r>
            <a:endParaRPr sz="2400">
              <a:solidFill>
                <a:srgbClr val="FF4848"/>
              </a:solidFill>
            </a:endParaRPr>
          </a:p>
          <a:p>
            <a:pPr marL="0" marR="0" lvl="0" indent="0" algn="l" rtl="0">
              <a:lnSpc>
                <a:spcPct val="100000"/>
              </a:lnSpc>
              <a:spcBef>
                <a:spcPts val="0"/>
              </a:spcBef>
              <a:spcAft>
                <a:spcPts val="0"/>
              </a:spcAft>
              <a:buNone/>
            </a:pPr>
            <a:endParaRPr sz="2400">
              <a:solidFill>
                <a:srgbClr val="FF4848"/>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Simulation</a:t>
            </a:r>
            <a:endParaRPr>
              <a:solidFill>
                <a:srgbClr val="0000FF"/>
              </a:solidFill>
            </a:endParaRPr>
          </a:p>
        </p:txBody>
      </p:sp>
      <p:sp>
        <p:nvSpPr>
          <p:cNvPr id="256" name="Shape 256"/>
          <p:cNvSpPr txBox="1">
            <a:spLocks noGrp="1"/>
          </p:cNvSpPr>
          <p:nvPr>
            <p:ph type="subTitle" idx="1"/>
          </p:nvPr>
        </p:nvSpPr>
        <p:spPr>
          <a:xfrm>
            <a:off x="671250" y="1541900"/>
            <a:ext cx="7801500" cy="34896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FF4848"/>
              </a:buClr>
              <a:buSzPts val="2400"/>
              <a:buChar char="●"/>
            </a:pPr>
            <a:r>
              <a:rPr lang="en" sz="2400">
                <a:solidFill>
                  <a:srgbClr val="FF4848"/>
                </a:solidFill>
              </a:rPr>
              <a:t>The code is run on a 30x30 lattice and is evolved at 100 temperatures between the temperatures 1.5-to 3.5-J/k.</a:t>
            </a:r>
            <a:endParaRPr sz="2400">
              <a:solidFill>
                <a:srgbClr val="FF4848"/>
              </a:solidFill>
            </a:endParaRPr>
          </a:p>
          <a:p>
            <a:pPr marL="457200" marR="0" lvl="0" indent="-381000" algn="l" rtl="0">
              <a:lnSpc>
                <a:spcPct val="100000"/>
              </a:lnSpc>
              <a:spcBef>
                <a:spcPts val="0"/>
              </a:spcBef>
              <a:spcAft>
                <a:spcPts val="0"/>
              </a:spcAft>
              <a:buClr>
                <a:srgbClr val="FF4848"/>
              </a:buClr>
              <a:buSzPts val="2400"/>
              <a:buChar char="●"/>
            </a:pPr>
            <a:r>
              <a:rPr lang="en" sz="2400">
                <a:solidFill>
                  <a:srgbClr val="FF4848"/>
                </a:solidFill>
              </a:rPr>
              <a:t>The process of flipping spins is performed over 100 iterations to get the lattice to equilibrium, we arrived at this value by trial and error as stated in the previous section.</a:t>
            </a:r>
            <a:endParaRPr sz="2400">
              <a:solidFill>
                <a:srgbClr val="FF4848"/>
              </a:solidFill>
            </a:endParaRPr>
          </a:p>
          <a:p>
            <a:pPr marL="457200" marR="0" lvl="0" indent="-381000" algn="l" rtl="0">
              <a:lnSpc>
                <a:spcPct val="100000"/>
              </a:lnSpc>
              <a:spcBef>
                <a:spcPts val="0"/>
              </a:spcBef>
              <a:spcAft>
                <a:spcPts val="0"/>
              </a:spcAft>
              <a:buClr>
                <a:srgbClr val="FF4848"/>
              </a:buClr>
              <a:buSzPts val="2400"/>
              <a:buChar char="●"/>
            </a:pPr>
            <a:r>
              <a:rPr lang="en" sz="2400">
                <a:solidFill>
                  <a:srgbClr val="FF4848"/>
                </a:solidFill>
              </a:rPr>
              <a:t>Magnetization and Internal Energy is averaged over 100 iterations of the function Eq().</a:t>
            </a:r>
            <a:endParaRPr sz="2400">
              <a:solidFill>
                <a:srgbClr val="FF4848"/>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ctrTitle"/>
          </p:nvPr>
        </p:nvSpPr>
        <p:spPr>
          <a:xfrm>
            <a:off x="671250" y="2091600"/>
            <a:ext cx="7801500" cy="960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0000FF"/>
                </a:solidFill>
              </a:rPr>
              <a:t>Results</a:t>
            </a:r>
            <a:endParaRPr sz="6000">
              <a:solidFill>
                <a:srgbClr val="0000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ctrTitle"/>
          </p:nvPr>
        </p:nvSpPr>
        <p:spPr>
          <a:xfrm>
            <a:off x="671250" y="794925"/>
            <a:ext cx="7801500" cy="3393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0000FF"/>
                </a:solidFill>
              </a:rPr>
              <a:t>Ferromagnetic Coupling</a:t>
            </a:r>
            <a:endParaRPr sz="6000">
              <a:solidFill>
                <a:srgbClr val="0000FF"/>
              </a:solidFill>
            </a:endParaRPr>
          </a:p>
          <a:p>
            <a:pPr marL="0" lvl="0" indent="0" rtl="0">
              <a:spcBef>
                <a:spcPts val="0"/>
              </a:spcBef>
              <a:spcAft>
                <a:spcPts val="0"/>
              </a:spcAft>
              <a:buNone/>
            </a:pPr>
            <a:r>
              <a:rPr lang="en" sz="6000">
                <a:solidFill>
                  <a:srgbClr val="0000FF"/>
                </a:solidFill>
              </a:rPr>
              <a:t>(J=+1)</a:t>
            </a:r>
            <a:endParaRPr sz="6000">
              <a:solidFill>
                <a:srgbClr val="0000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a:p>
        </p:txBody>
      </p:sp>
      <p:sp>
        <p:nvSpPr>
          <p:cNvPr id="272" name="Shape 27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3" name="Ferro_mag">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143000" y="0"/>
            <a:ext cx="6863576" cy="5147682"/>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Shape 278"/>
          <p:cNvPicPr preferRelativeResize="0"/>
          <p:nvPr/>
        </p:nvPicPr>
        <p:blipFill>
          <a:blip r:embed="rId3">
            <a:alphaModFix/>
          </a:blip>
          <a:stretch>
            <a:fillRect/>
          </a:stretch>
        </p:blipFill>
        <p:spPr>
          <a:xfrm>
            <a:off x="1450288" y="418225"/>
            <a:ext cx="6243426" cy="4682575"/>
          </a:xfrm>
          <a:prstGeom prst="rect">
            <a:avLst/>
          </a:prstGeom>
          <a:noFill/>
          <a:ln>
            <a:noFill/>
          </a:ln>
        </p:spPr>
      </p:pic>
      <p:sp>
        <p:nvSpPr>
          <p:cNvPr id="279" name="Shape 279"/>
          <p:cNvSpPr txBox="1">
            <a:spLocks noGrp="1"/>
          </p:cNvSpPr>
          <p:nvPr>
            <p:ph type="ctrTitle"/>
          </p:nvPr>
        </p:nvSpPr>
        <p:spPr>
          <a:xfrm>
            <a:off x="311700" y="90625"/>
            <a:ext cx="8520600" cy="990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solidFill>
                  <a:srgbClr val="0000FF"/>
                </a:solidFill>
              </a:rPr>
              <a:t>Average Magnetization</a:t>
            </a:r>
            <a:endParaRPr>
              <a:solidFill>
                <a:srgbClr val="0000FF"/>
              </a:solidFill>
            </a:endParaRPr>
          </a:p>
        </p:txBody>
      </p:sp>
      <p:sp>
        <p:nvSpPr>
          <p:cNvPr id="280" name="Shape 28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Shape 285"/>
          <p:cNvPicPr preferRelativeResize="0"/>
          <p:nvPr/>
        </p:nvPicPr>
        <p:blipFill rotWithShape="1">
          <a:blip r:embed="rId3">
            <a:alphaModFix/>
          </a:blip>
          <a:srcRect/>
          <a:stretch/>
        </p:blipFill>
        <p:spPr>
          <a:xfrm>
            <a:off x="1450288" y="418225"/>
            <a:ext cx="6243426" cy="4682575"/>
          </a:xfrm>
          <a:prstGeom prst="rect">
            <a:avLst/>
          </a:prstGeom>
          <a:noFill/>
          <a:ln>
            <a:noFill/>
          </a:ln>
        </p:spPr>
      </p:pic>
      <p:sp>
        <p:nvSpPr>
          <p:cNvPr id="286" name="Shape 286"/>
          <p:cNvSpPr txBox="1">
            <a:spLocks noGrp="1"/>
          </p:cNvSpPr>
          <p:nvPr>
            <p:ph type="ctrTitle"/>
          </p:nvPr>
        </p:nvSpPr>
        <p:spPr>
          <a:xfrm>
            <a:off x="311700" y="90625"/>
            <a:ext cx="8520600" cy="990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Average Internal Energy</a:t>
            </a:r>
            <a:endParaRPr>
              <a:solidFill>
                <a:srgbClr val="0000FF"/>
              </a:solidFill>
            </a:endParaRPr>
          </a:p>
        </p:txBody>
      </p:sp>
      <p:sp>
        <p:nvSpPr>
          <p:cNvPr id="287" name="Shape 28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Shape 292"/>
          <p:cNvPicPr preferRelativeResize="0"/>
          <p:nvPr/>
        </p:nvPicPr>
        <p:blipFill rotWithShape="1">
          <a:blip r:embed="rId3">
            <a:alphaModFix/>
          </a:blip>
          <a:srcRect/>
          <a:stretch/>
        </p:blipFill>
        <p:spPr>
          <a:xfrm>
            <a:off x="1450288" y="418225"/>
            <a:ext cx="6243426" cy="4682575"/>
          </a:xfrm>
          <a:prstGeom prst="rect">
            <a:avLst/>
          </a:prstGeom>
          <a:noFill/>
          <a:ln>
            <a:noFill/>
          </a:ln>
        </p:spPr>
      </p:pic>
      <p:sp>
        <p:nvSpPr>
          <p:cNvPr id="293" name="Shape 293"/>
          <p:cNvSpPr txBox="1">
            <a:spLocks noGrp="1"/>
          </p:cNvSpPr>
          <p:nvPr>
            <p:ph type="ctrTitle"/>
          </p:nvPr>
        </p:nvSpPr>
        <p:spPr>
          <a:xfrm>
            <a:off x="311700" y="90625"/>
            <a:ext cx="8520600" cy="990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Magnetic Susceptibility</a:t>
            </a:r>
            <a:endParaRPr>
              <a:solidFill>
                <a:srgbClr val="0000FF"/>
              </a:solidFill>
            </a:endParaRPr>
          </a:p>
        </p:txBody>
      </p:sp>
      <p:sp>
        <p:nvSpPr>
          <p:cNvPr id="294" name="Shape 29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Ising Model</a:t>
            </a:r>
            <a:endParaRPr>
              <a:solidFill>
                <a:srgbClr val="0000FF"/>
              </a:solidFill>
            </a:endParaRPr>
          </a:p>
        </p:txBody>
      </p:sp>
      <p:sp>
        <p:nvSpPr>
          <p:cNvPr id="77" name="Shape 77"/>
          <p:cNvSpPr txBox="1">
            <a:spLocks noGrp="1"/>
          </p:cNvSpPr>
          <p:nvPr>
            <p:ph type="subTitle" idx="1"/>
          </p:nvPr>
        </p:nvSpPr>
        <p:spPr>
          <a:xfrm>
            <a:off x="671250" y="1541900"/>
            <a:ext cx="4813800" cy="3280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4848"/>
              </a:buClr>
              <a:buSzPts val="2400"/>
              <a:buChar char="●"/>
            </a:pPr>
            <a:r>
              <a:rPr lang="en" sz="2400">
                <a:solidFill>
                  <a:srgbClr val="FF4848"/>
                </a:solidFill>
              </a:rPr>
              <a:t>The Ising model, developed by Dr. Ernst Ising, is a  simplified representation of magnetic &amp; dielectric material.</a:t>
            </a:r>
            <a:endParaRPr sz="2400">
              <a:solidFill>
                <a:srgbClr val="FF4848"/>
              </a:solidFill>
            </a:endParaRPr>
          </a:p>
          <a:p>
            <a:pPr marL="0" lvl="0" indent="0" algn="l" rtl="0">
              <a:spcBef>
                <a:spcPts val="0"/>
              </a:spcBef>
              <a:spcAft>
                <a:spcPts val="0"/>
              </a:spcAft>
              <a:buNone/>
            </a:pPr>
            <a:endParaRPr sz="2400">
              <a:solidFill>
                <a:srgbClr val="FF4848"/>
              </a:solidFill>
            </a:endParaRPr>
          </a:p>
          <a:p>
            <a:pPr marL="0" lvl="0" indent="0" algn="l" rtl="0">
              <a:spcBef>
                <a:spcPts val="0"/>
              </a:spcBef>
              <a:spcAft>
                <a:spcPts val="0"/>
              </a:spcAft>
              <a:buNone/>
            </a:pPr>
            <a:endParaRPr sz="2400">
              <a:solidFill>
                <a:srgbClr val="FF4848"/>
              </a:solidFill>
            </a:endParaRPr>
          </a:p>
        </p:txBody>
      </p:sp>
      <p:pic>
        <p:nvPicPr>
          <p:cNvPr id="78" name="Shape 78"/>
          <p:cNvPicPr preferRelativeResize="0"/>
          <p:nvPr/>
        </p:nvPicPr>
        <p:blipFill>
          <a:blip r:embed="rId3">
            <a:alphaModFix/>
          </a:blip>
          <a:stretch>
            <a:fillRect/>
          </a:stretch>
        </p:blipFill>
        <p:spPr>
          <a:xfrm>
            <a:off x="5485050" y="1612425"/>
            <a:ext cx="3506550" cy="313943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Shape 299"/>
          <p:cNvPicPr preferRelativeResize="0"/>
          <p:nvPr/>
        </p:nvPicPr>
        <p:blipFill rotWithShape="1">
          <a:blip r:embed="rId3">
            <a:alphaModFix/>
          </a:blip>
          <a:srcRect/>
          <a:stretch/>
        </p:blipFill>
        <p:spPr>
          <a:xfrm>
            <a:off x="1450288" y="418225"/>
            <a:ext cx="6243426" cy="4682575"/>
          </a:xfrm>
          <a:prstGeom prst="rect">
            <a:avLst/>
          </a:prstGeom>
          <a:noFill/>
          <a:ln>
            <a:noFill/>
          </a:ln>
        </p:spPr>
      </p:pic>
      <p:sp>
        <p:nvSpPr>
          <p:cNvPr id="300" name="Shape 300"/>
          <p:cNvSpPr txBox="1">
            <a:spLocks noGrp="1"/>
          </p:cNvSpPr>
          <p:nvPr>
            <p:ph type="ctrTitle"/>
          </p:nvPr>
        </p:nvSpPr>
        <p:spPr>
          <a:xfrm>
            <a:off x="311700" y="90625"/>
            <a:ext cx="8520600" cy="990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Curie Temperature(T</a:t>
            </a:r>
            <a:r>
              <a:rPr lang="en" baseline="-25000">
                <a:solidFill>
                  <a:srgbClr val="0000FF"/>
                </a:solidFill>
              </a:rPr>
              <a:t>c</a:t>
            </a:r>
            <a:r>
              <a:rPr lang="en">
                <a:solidFill>
                  <a:srgbClr val="0000FF"/>
                </a:solidFill>
              </a:rPr>
              <a:t>)</a:t>
            </a:r>
            <a:endParaRPr>
              <a:solidFill>
                <a:srgbClr val="0000FF"/>
              </a:solidFill>
            </a:endParaRPr>
          </a:p>
        </p:txBody>
      </p:sp>
      <p:sp>
        <p:nvSpPr>
          <p:cNvPr id="301" name="Shape 30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02" name="Shape 302"/>
          <p:cNvSpPr/>
          <p:nvPr/>
        </p:nvSpPr>
        <p:spPr>
          <a:xfrm>
            <a:off x="2134225" y="1019025"/>
            <a:ext cx="2187900" cy="1216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anim calcmode="lin" valueType="num">
                                      <p:cBhvr additive="base">
                                        <p:cTn id="7" dur="1000"/>
                                        <p:tgtEl>
                                          <p:spTgt spid="302"/>
                                        </p:tgtEl>
                                        <p:attrNameLst>
                                          <p:attrName>ppt_w</p:attrName>
                                        </p:attrNameLst>
                                      </p:cBhvr>
                                      <p:tavLst>
                                        <p:tav tm="0">
                                          <p:val>
                                            <p:strVal val="0"/>
                                          </p:val>
                                        </p:tav>
                                        <p:tav tm="100000">
                                          <p:val>
                                            <p:strVal val="#ppt_w"/>
                                          </p:val>
                                        </p:tav>
                                      </p:tavLst>
                                    </p:anim>
                                    <p:anim calcmode="lin" valueType="num">
                                      <p:cBhvr additive="base">
                                        <p:cTn id="8" dur="1000"/>
                                        <p:tgtEl>
                                          <p:spTgt spid="30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Shape 307"/>
          <p:cNvPicPr preferRelativeResize="0"/>
          <p:nvPr/>
        </p:nvPicPr>
        <p:blipFill rotWithShape="1">
          <a:blip r:embed="rId3">
            <a:alphaModFix/>
          </a:blip>
          <a:srcRect/>
          <a:stretch/>
        </p:blipFill>
        <p:spPr>
          <a:xfrm>
            <a:off x="1450288" y="418225"/>
            <a:ext cx="6243426" cy="4682575"/>
          </a:xfrm>
          <a:prstGeom prst="rect">
            <a:avLst/>
          </a:prstGeom>
          <a:noFill/>
          <a:ln>
            <a:noFill/>
          </a:ln>
        </p:spPr>
      </p:pic>
      <p:sp>
        <p:nvSpPr>
          <p:cNvPr id="308" name="Shape 308"/>
          <p:cNvSpPr txBox="1">
            <a:spLocks noGrp="1"/>
          </p:cNvSpPr>
          <p:nvPr>
            <p:ph type="ctrTitle"/>
          </p:nvPr>
        </p:nvSpPr>
        <p:spPr>
          <a:xfrm>
            <a:off x="311700" y="90625"/>
            <a:ext cx="8520600" cy="990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Curie Temperature(T</a:t>
            </a:r>
            <a:r>
              <a:rPr lang="en" baseline="-25000">
                <a:solidFill>
                  <a:srgbClr val="0000FF"/>
                </a:solidFill>
              </a:rPr>
              <a:t>c</a:t>
            </a:r>
            <a:r>
              <a:rPr lang="en">
                <a:solidFill>
                  <a:srgbClr val="0000FF"/>
                </a:solidFill>
              </a:rPr>
              <a:t>)</a:t>
            </a:r>
            <a:endParaRPr>
              <a:solidFill>
                <a:srgbClr val="0000FF"/>
              </a:solidFill>
            </a:endParaRPr>
          </a:p>
        </p:txBody>
      </p:sp>
      <p:sp>
        <p:nvSpPr>
          <p:cNvPr id="309" name="Shape 30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Curie Temperature (T</a:t>
            </a:r>
            <a:r>
              <a:rPr lang="en" baseline="-25000">
                <a:solidFill>
                  <a:srgbClr val="0000FF"/>
                </a:solidFill>
              </a:rPr>
              <a:t>c</a:t>
            </a:r>
            <a:r>
              <a:rPr lang="en">
                <a:solidFill>
                  <a:srgbClr val="0000FF"/>
                </a:solidFill>
              </a:rPr>
              <a:t>)</a:t>
            </a:r>
            <a:endParaRPr>
              <a:solidFill>
                <a:srgbClr val="0000FF"/>
              </a:solidFill>
            </a:endParaRPr>
          </a:p>
        </p:txBody>
      </p:sp>
      <p:sp>
        <p:nvSpPr>
          <p:cNvPr id="315" name="Shape 315"/>
          <p:cNvSpPr txBox="1">
            <a:spLocks noGrp="1"/>
          </p:cNvSpPr>
          <p:nvPr>
            <p:ph type="subTitle" idx="1"/>
          </p:nvPr>
        </p:nvSpPr>
        <p:spPr>
          <a:xfrm>
            <a:off x="671250" y="1541900"/>
            <a:ext cx="7801500" cy="34896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400">
                <a:solidFill>
                  <a:srgbClr val="FF4848"/>
                </a:solidFill>
              </a:rPr>
              <a:t>The equation that is used to fit into the data is :</a:t>
            </a:r>
            <a:endParaRPr sz="2400">
              <a:solidFill>
                <a:srgbClr val="FF4848"/>
              </a:solidFill>
            </a:endParaRPr>
          </a:p>
          <a:p>
            <a:pPr marL="0" marR="0" lvl="0" indent="0" rtl="0">
              <a:lnSpc>
                <a:spcPct val="100000"/>
              </a:lnSpc>
              <a:spcBef>
                <a:spcPts val="0"/>
              </a:spcBef>
              <a:spcAft>
                <a:spcPts val="0"/>
              </a:spcAft>
              <a:buNone/>
            </a:pPr>
            <a:r>
              <a:rPr lang="en" sz="2400">
                <a:solidFill>
                  <a:srgbClr val="FF4848"/>
                </a:solidFill>
              </a:rPr>
              <a:t>y=a(1-x/b)</a:t>
            </a:r>
            <a:r>
              <a:rPr lang="en" sz="2400" baseline="30000">
                <a:solidFill>
                  <a:srgbClr val="FF4848"/>
                </a:solidFill>
              </a:rPr>
              <a:t>c</a:t>
            </a:r>
            <a:endParaRPr sz="2400">
              <a:solidFill>
                <a:srgbClr val="FF4848"/>
              </a:solidFill>
            </a:endParaRPr>
          </a:p>
          <a:p>
            <a:pPr marL="457200" marR="0" lvl="0" indent="-381000" algn="l" rtl="0">
              <a:lnSpc>
                <a:spcPct val="100000"/>
              </a:lnSpc>
              <a:spcBef>
                <a:spcPts val="0"/>
              </a:spcBef>
              <a:spcAft>
                <a:spcPts val="0"/>
              </a:spcAft>
              <a:buClr>
                <a:srgbClr val="FF4848"/>
              </a:buClr>
              <a:buSzPts val="2400"/>
              <a:buChar char="●"/>
            </a:pPr>
            <a:r>
              <a:rPr lang="en" sz="2400">
                <a:solidFill>
                  <a:srgbClr val="FF4848"/>
                </a:solidFill>
              </a:rPr>
              <a:t>a=1.080</a:t>
            </a:r>
            <a:endParaRPr sz="2400">
              <a:solidFill>
                <a:srgbClr val="FF4848"/>
              </a:solidFill>
            </a:endParaRPr>
          </a:p>
          <a:p>
            <a:pPr marL="457200" marR="0" lvl="0" indent="-381000" algn="l" rtl="0">
              <a:lnSpc>
                <a:spcPct val="100000"/>
              </a:lnSpc>
              <a:spcBef>
                <a:spcPts val="0"/>
              </a:spcBef>
              <a:spcAft>
                <a:spcPts val="0"/>
              </a:spcAft>
              <a:buClr>
                <a:srgbClr val="FF4848"/>
              </a:buClr>
              <a:buSzPts val="2400"/>
              <a:buChar char="●"/>
            </a:pPr>
            <a:r>
              <a:rPr lang="en" sz="2400" b="1">
                <a:solidFill>
                  <a:srgbClr val="FF4848"/>
                </a:solidFill>
              </a:rPr>
              <a:t>b=T</a:t>
            </a:r>
            <a:r>
              <a:rPr lang="en" sz="2400" b="1" baseline="-25000">
                <a:solidFill>
                  <a:srgbClr val="FF4848"/>
                </a:solidFill>
              </a:rPr>
              <a:t>c</a:t>
            </a:r>
            <a:r>
              <a:rPr lang="en" sz="2400" b="1">
                <a:solidFill>
                  <a:srgbClr val="FF4848"/>
                </a:solidFill>
              </a:rPr>
              <a:t>= 2.227(J/k</a:t>
            </a:r>
            <a:r>
              <a:rPr lang="en" sz="2400" b="1" baseline="-25000">
                <a:solidFill>
                  <a:srgbClr val="FF4848"/>
                </a:solidFill>
              </a:rPr>
              <a:t>b</a:t>
            </a:r>
            <a:r>
              <a:rPr lang="en" sz="2400" b="1">
                <a:solidFill>
                  <a:srgbClr val="FF4848"/>
                </a:solidFill>
              </a:rPr>
              <a:t>)</a:t>
            </a:r>
            <a:endParaRPr sz="2400" b="1">
              <a:solidFill>
                <a:srgbClr val="FF4848"/>
              </a:solidFill>
            </a:endParaRPr>
          </a:p>
          <a:p>
            <a:pPr marL="457200" marR="0" lvl="0" indent="-381000" algn="l" rtl="0">
              <a:lnSpc>
                <a:spcPct val="100000"/>
              </a:lnSpc>
              <a:spcBef>
                <a:spcPts val="0"/>
              </a:spcBef>
              <a:spcAft>
                <a:spcPts val="0"/>
              </a:spcAft>
              <a:buClr>
                <a:srgbClr val="FF4848"/>
              </a:buClr>
              <a:buSzPts val="2400"/>
              <a:buChar char="●"/>
            </a:pPr>
            <a:r>
              <a:rPr lang="en" sz="2400">
                <a:solidFill>
                  <a:srgbClr val="FF4848"/>
                </a:solidFill>
              </a:rPr>
              <a:t>c=0.075</a:t>
            </a:r>
            <a:endParaRPr sz="2400">
              <a:solidFill>
                <a:srgbClr val="FF4848"/>
              </a:solidFill>
            </a:endParaRPr>
          </a:p>
          <a:p>
            <a:pPr marL="0" marR="0" lvl="0" indent="0" algn="l" rtl="0">
              <a:lnSpc>
                <a:spcPct val="100000"/>
              </a:lnSpc>
              <a:spcBef>
                <a:spcPts val="0"/>
              </a:spcBef>
              <a:spcAft>
                <a:spcPts val="0"/>
              </a:spcAft>
              <a:buNone/>
            </a:pPr>
            <a:endParaRPr sz="2400">
              <a:solidFill>
                <a:srgbClr val="FF4848"/>
              </a:solidFill>
            </a:endParaRPr>
          </a:p>
          <a:p>
            <a:pPr marL="0" marR="0" lvl="0" indent="0" algn="l" rtl="0">
              <a:lnSpc>
                <a:spcPct val="100000"/>
              </a:lnSpc>
              <a:spcBef>
                <a:spcPts val="0"/>
              </a:spcBef>
              <a:spcAft>
                <a:spcPts val="0"/>
              </a:spcAft>
              <a:buNone/>
            </a:pPr>
            <a:r>
              <a:rPr lang="en" sz="2400">
                <a:solidFill>
                  <a:srgbClr val="FF4848"/>
                </a:solidFill>
              </a:rPr>
              <a:t>Comparing to the value obtained analytically:</a:t>
            </a:r>
            <a:endParaRPr sz="2400">
              <a:solidFill>
                <a:srgbClr val="FF4848"/>
              </a:solidFill>
            </a:endParaRPr>
          </a:p>
          <a:p>
            <a:pPr marL="0" marR="0" lvl="0" indent="0" rtl="0">
              <a:lnSpc>
                <a:spcPct val="100000"/>
              </a:lnSpc>
              <a:spcBef>
                <a:spcPts val="0"/>
              </a:spcBef>
              <a:spcAft>
                <a:spcPts val="0"/>
              </a:spcAft>
              <a:buNone/>
            </a:pPr>
            <a:r>
              <a:rPr lang="en" sz="2400">
                <a:solidFill>
                  <a:srgbClr val="FF4848"/>
                </a:solidFill>
              </a:rPr>
              <a:t>T</a:t>
            </a:r>
            <a:r>
              <a:rPr lang="en" sz="2400" baseline="-25000">
                <a:solidFill>
                  <a:srgbClr val="FF4848"/>
                </a:solidFill>
              </a:rPr>
              <a:t>c</a:t>
            </a:r>
            <a:r>
              <a:rPr lang="en" sz="2400">
                <a:solidFill>
                  <a:srgbClr val="FF4848"/>
                </a:solidFill>
              </a:rPr>
              <a:t>=2.269(J/k</a:t>
            </a:r>
            <a:r>
              <a:rPr lang="en" sz="2400" baseline="-25000">
                <a:solidFill>
                  <a:srgbClr val="FF4848"/>
                </a:solidFill>
              </a:rPr>
              <a:t>b</a:t>
            </a:r>
            <a:r>
              <a:rPr lang="en" sz="2400">
                <a:solidFill>
                  <a:srgbClr val="FF4848"/>
                </a:solidFill>
              </a:rPr>
              <a:t>) </a:t>
            </a:r>
            <a:endParaRPr sz="2400">
              <a:solidFill>
                <a:srgbClr val="FF4848"/>
              </a:solidFill>
            </a:endParaRPr>
          </a:p>
          <a:p>
            <a:pPr marL="0" marR="0" lvl="0" indent="0" algn="l" rtl="0">
              <a:lnSpc>
                <a:spcPct val="100000"/>
              </a:lnSpc>
              <a:spcBef>
                <a:spcPts val="0"/>
              </a:spcBef>
              <a:spcAft>
                <a:spcPts val="0"/>
              </a:spcAft>
              <a:buNone/>
            </a:pPr>
            <a:r>
              <a:rPr lang="en" sz="2400">
                <a:solidFill>
                  <a:srgbClr val="FF4848"/>
                </a:solidFill>
              </a:rPr>
              <a:t>We have an </a:t>
            </a:r>
            <a:r>
              <a:rPr lang="en" sz="2400" b="1">
                <a:solidFill>
                  <a:srgbClr val="FF4848"/>
                </a:solidFill>
              </a:rPr>
              <a:t>error</a:t>
            </a:r>
            <a:r>
              <a:rPr lang="en" sz="2400">
                <a:solidFill>
                  <a:srgbClr val="FF4848"/>
                </a:solidFill>
              </a:rPr>
              <a:t> of </a:t>
            </a:r>
            <a:r>
              <a:rPr lang="en" sz="2400" b="1">
                <a:solidFill>
                  <a:srgbClr val="FF4848"/>
                </a:solidFill>
              </a:rPr>
              <a:t>1.8% </a:t>
            </a:r>
            <a:r>
              <a:rPr lang="en" sz="2400">
                <a:solidFill>
                  <a:srgbClr val="FF4848"/>
                </a:solidFill>
              </a:rPr>
              <a:t> </a:t>
            </a:r>
            <a:endParaRPr sz="2400">
              <a:solidFill>
                <a:srgbClr val="FF4848"/>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Shape 320"/>
          <p:cNvPicPr preferRelativeResize="0"/>
          <p:nvPr/>
        </p:nvPicPr>
        <p:blipFill>
          <a:blip r:embed="rId3">
            <a:alphaModFix/>
          </a:blip>
          <a:stretch>
            <a:fillRect/>
          </a:stretch>
        </p:blipFill>
        <p:spPr>
          <a:xfrm>
            <a:off x="0" y="0"/>
            <a:ext cx="9144000" cy="5143500"/>
          </a:xfrm>
          <a:prstGeom prst="rect">
            <a:avLst/>
          </a:prstGeom>
          <a:noFill/>
          <a:ln>
            <a:noFill/>
          </a:ln>
        </p:spPr>
      </p:pic>
      <p:sp>
        <p:nvSpPr>
          <p:cNvPr id="321" name="Shape 321"/>
          <p:cNvSpPr txBox="1">
            <a:spLocks noGrp="1"/>
          </p:cNvSpPr>
          <p:nvPr>
            <p:ph type="ctrTitle"/>
          </p:nvPr>
        </p:nvSpPr>
        <p:spPr>
          <a:xfrm>
            <a:off x="671250" y="1552650"/>
            <a:ext cx="7801500" cy="1177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0000FF"/>
                </a:solidFill>
              </a:rPr>
              <a:t>When a magnet is </a:t>
            </a:r>
            <a:endParaRPr sz="6000">
              <a:solidFill>
                <a:srgbClr val="0000FF"/>
              </a:solidFill>
            </a:endParaRPr>
          </a:p>
        </p:txBody>
      </p:sp>
      <p:pic>
        <p:nvPicPr>
          <p:cNvPr id="322" name="Shape 322"/>
          <p:cNvPicPr preferRelativeResize="0"/>
          <p:nvPr/>
        </p:nvPicPr>
        <p:blipFill>
          <a:blip r:embed="rId4">
            <a:alphaModFix/>
          </a:blip>
          <a:stretch>
            <a:fillRect/>
          </a:stretch>
        </p:blipFill>
        <p:spPr>
          <a:xfrm>
            <a:off x="945945" y="62825"/>
            <a:ext cx="993475" cy="1177900"/>
          </a:xfrm>
          <a:prstGeom prst="rect">
            <a:avLst/>
          </a:prstGeom>
          <a:noFill/>
          <a:ln>
            <a:noFill/>
          </a:ln>
        </p:spPr>
      </p:pic>
      <p:pic>
        <p:nvPicPr>
          <p:cNvPr id="323" name="Shape 323"/>
          <p:cNvPicPr preferRelativeResize="0"/>
          <p:nvPr/>
        </p:nvPicPr>
        <p:blipFill>
          <a:blip r:embed="rId4">
            <a:alphaModFix/>
          </a:blip>
          <a:stretch>
            <a:fillRect/>
          </a:stretch>
        </p:blipFill>
        <p:spPr>
          <a:xfrm>
            <a:off x="1471770" y="3313800"/>
            <a:ext cx="993475" cy="1177900"/>
          </a:xfrm>
          <a:prstGeom prst="rect">
            <a:avLst/>
          </a:prstGeom>
          <a:noFill/>
          <a:ln>
            <a:noFill/>
          </a:ln>
        </p:spPr>
      </p:pic>
      <p:pic>
        <p:nvPicPr>
          <p:cNvPr id="324" name="Shape 324"/>
          <p:cNvPicPr preferRelativeResize="0"/>
          <p:nvPr/>
        </p:nvPicPr>
        <p:blipFill>
          <a:blip r:embed="rId4">
            <a:alphaModFix/>
          </a:blip>
          <a:stretch>
            <a:fillRect/>
          </a:stretch>
        </p:blipFill>
        <p:spPr>
          <a:xfrm>
            <a:off x="6803795" y="3965600"/>
            <a:ext cx="993475" cy="1177900"/>
          </a:xfrm>
          <a:prstGeom prst="rect">
            <a:avLst/>
          </a:prstGeom>
          <a:noFill/>
          <a:ln>
            <a:noFill/>
          </a:ln>
        </p:spPr>
      </p:pic>
      <p:pic>
        <p:nvPicPr>
          <p:cNvPr id="325" name="Shape 325"/>
          <p:cNvPicPr preferRelativeResize="0"/>
          <p:nvPr/>
        </p:nvPicPr>
        <p:blipFill>
          <a:blip r:embed="rId4">
            <a:alphaModFix/>
          </a:blip>
          <a:stretch>
            <a:fillRect/>
          </a:stretch>
        </p:blipFill>
        <p:spPr>
          <a:xfrm>
            <a:off x="6078945" y="439375"/>
            <a:ext cx="993475" cy="1177900"/>
          </a:xfrm>
          <a:prstGeom prst="rect">
            <a:avLst/>
          </a:prstGeom>
          <a:noFill/>
          <a:ln>
            <a:noFill/>
          </a:ln>
        </p:spPr>
      </p:pic>
      <p:sp>
        <p:nvSpPr>
          <p:cNvPr id="326" name="Shape 326"/>
          <p:cNvSpPr txBox="1"/>
          <p:nvPr/>
        </p:nvSpPr>
        <p:spPr>
          <a:xfrm>
            <a:off x="1664700" y="2337838"/>
            <a:ext cx="5933100" cy="90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6000">
                <a:solidFill>
                  <a:srgbClr val="0000FF"/>
                </a:solidFill>
              </a:rPr>
              <a:t>cooled down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fade">
                                      <p:cBhvr>
                                        <p:cTn id="7" dur="1000"/>
                                        <p:tgtEl>
                                          <p:spTgt spid="322"/>
                                        </p:tgtEl>
                                      </p:cBhvr>
                                    </p:animEffect>
                                  </p:childTnLst>
                                </p:cTn>
                              </p:par>
                              <p:par>
                                <p:cTn id="8" presetID="10" presetClass="entr" presetSubtype="0" fill="hold" nodeType="withEffect">
                                  <p:stCondLst>
                                    <p:cond delay="0"/>
                                  </p:stCondLst>
                                  <p:childTnLst>
                                    <p:set>
                                      <p:cBhvr>
                                        <p:cTn id="9" dur="1" fill="hold">
                                          <p:stCondLst>
                                            <p:cond delay="0"/>
                                          </p:stCondLst>
                                        </p:cTn>
                                        <p:tgtEl>
                                          <p:spTgt spid="323"/>
                                        </p:tgtEl>
                                        <p:attrNameLst>
                                          <p:attrName>style.visibility</p:attrName>
                                        </p:attrNameLst>
                                      </p:cBhvr>
                                      <p:to>
                                        <p:strVal val="visible"/>
                                      </p:to>
                                    </p:set>
                                    <p:animEffect transition="in" filter="fade">
                                      <p:cBhvr>
                                        <p:cTn id="10" dur="1000"/>
                                        <p:tgtEl>
                                          <p:spTgt spid="323"/>
                                        </p:tgtEl>
                                      </p:cBhvr>
                                    </p:animEffect>
                                  </p:childTnLst>
                                </p:cTn>
                              </p:par>
                              <p:par>
                                <p:cTn id="11" presetID="10" presetClass="entr" presetSubtype="0" fill="hold" nodeType="withEffect">
                                  <p:stCondLst>
                                    <p:cond delay="0"/>
                                  </p:stCondLst>
                                  <p:childTnLst>
                                    <p:set>
                                      <p:cBhvr>
                                        <p:cTn id="12" dur="1" fill="hold">
                                          <p:stCondLst>
                                            <p:cond delay="0"/>
                                          </p:stCondLst>
                                        </p:cTn>
                                        <p:tgtEl>
                                          <p:spTgt spid="325"/>
                                        </p:tgtEl>
                                        <p:attrNameLst>
                                          <p:attrName>style.visibility</p:attrName>
                                        </p:attrNameLst>
                                      </p:cBhvr>
                                      <p:to>
                                        <p:strVal val="visible"/>
                                      </p:to>
                                    </p:set>
                                    <p:animEffect transition="in" filter="fade">
                                      <p:cBhvr>
                                        <p:cTn id="13" dur="1000"/>
                                        <p:tgtEl>
                                          <p:spTgt spid="325"/>
                                        </p:tgtEl>
                                      </p:cBhvr>
                                    </p:animEffect>
                                  </p:childTnLst>
                                </p:cTn>
                              </p:par>
                              <p:par>
                                <p:cTn id="14" presetID="10" presetClass="entr" presetSubtype="0" fill="hold" nodeType="withEffect">
                                  <p:stCondLst>
                                    <p:cond delay="0"/>
                                  </p:stCondLst>
                                  <p:childTnLst>
                                    <p:set>
                                      <p:cBhvr>
                                        <p:cTn id="15" dur="1" fill="hold">
                                          <p:stCondLst>
                                            <p:cond delay="0"/>
                                          </p:stCondLst>
                                        </p:cTn>
                                        <p:tgtEl>
                                          <p:spTgt spid="324"/>
                                        </p:tgtEl>
                                        <p:attrNameLst>
                                          <p:attrName>style.visibility</p:attrName>
                                        </p:attrNameLst>
                                      </p:cBhvr>
                                      <p:to>
                                        <p:strVal val="visible"/>
                                      </p:to>
                                    </p:set>
                                    <p:animEffect transition="in" filter="fade">
                                      <p:cBhvr>
                                        <p:cTn id="16" dur="1000"/>
                                        <p:tgtEl>
                                          <p:spTgt spid="324"/>
                                        </p:tgtEl>
                                      </p:cBhvr>
                                    </p:animEffect>
                                  </p:childTnLst>
                                </p:cTn>
                              </p:par>
                              <p:par>
                                <p:cTn id="17" presetID="10" presetClass="entr" presetSubtype="0" fill="hold" nodeType="withEffect">
                                  <p:stCondLst>
                                    <p:cond delay="0"/>
                                  </p:stCondLst>
                                  <p:childTnLst>
                                    <p:set>
                                      <p:cBhvr>
                                        <p:cTn id="18" dur="1" fill="hold">
                                          <p:stCondLst>
                                            <p:cond delay="0"/>
                                          </p:stCondLst>
                                        </p:cTn>
                                        <p:tgtEl>
                                          <p:spTgt spid="326"/>
                                        </p:tgtEl>
                                        <p:attrNameLst>
                                          <p:attrName>style.visibility</p:attrName>
                                        </p:attrNameLst>
                                      </p:cBhvr>
                                      <p:to>
                                        <p:strVal val="visible"/>
                                      </p:to>
                                    </p:set>
                                    <p:animEffect transition="in" filter="fade">
                                      <p:cBhvr>
                                        <p:cTn id="19" dur="10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endParaRPr/>
          </a:p>
        </p:txBody>
      </p:sp>
      <p:sp>
        <p:nvSpPr>
          <p:cNvPr id="332" name="Shape 33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pic>
        <p:nvPicPr>
          <p:cNvPr id="2" name="$Ferro_rev1">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143000" y="0"/>
            <a:ext cx="6863575" cy="5147681"/>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ctrTitle"/>
          </p:nvPr>
        </p:nvSpPr>
        <p:spPr>
          <a:xfrm>
            <a:off x="671250" y="1173900"/>
            <a:ext cx="7801500" cy="279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6000">
                <a:solidFill>
                  <a:srgbClr val="0000FF"/>
                </a:solidFill>
              </a:rPr>
              <a:t>Antiferromagnetic Coupling</a:t>
            </a:r>
            <a:endParaRPr sz="6000">
              <a:solidFill>
                <a:srgbClr val="0000FF"/>
              </a:solidFill>
            </a:endParaRPr>
          </a:p>
          <a:p>
            <a:pPr marL="0" lvl="0" indent="0" rtl="0">
              <a:spcBef>
                <a:spcPts val="0"/>
              </a:spcBef>
              <a:spcAft>
                <a:spcPts val="0"/>
              </a:spcAft>
              <a:buNone/>
            </a:pPr>
            <a:r>
              <a:rPr lang="en" sz="6000">
                <a:solidFill>
                  <a:srgbClr val="0000FF"/>
                </a:solidFill>
              </a:rPr>
              <a:t>(J=-1)</a:t>
            </a:r>
            <a:endParaRPr sz="6000">
              <a:solidFill>
                <a:srgbClr val="0000FF"/>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a:p>
        </p:txBody>
      </p:sp>
      <p:sp>
        <p:nvSpPr>
          <p:cNvPr id="344" name="Shape 34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2" name="Antiferro_vid">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143000" y="0"/>
            <a:ext cx="6858000" cy="51435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Shape 350"/>
          <p:cNvPicPr preferRelativeResize="0"/>
          <p:nvPr/>
        </p:nvPicPr>
        <p:blipFill rotWithShape="1">
          <a:blip r:embed="rId3">
            <a:alphaModFix/>
          </a:blip>
          <a:srcRect/>
          <a:stretch/>
        </p:blipFill>
        <p:spPr>
          <a:xfrm>
            <a:off x="1450288" y="418225"/>
            <a:ext cx="6243426" cy="4682575"/>
          </a:xfrm>
          <a:prstGeom prst="rect">
            <a:avLst/>
          </a:prstGeom>
          <a:noFill/>
          <a:ln>
            <a:noFill/>
          </a:ln>
        </p:spPr>
      </p:pic>
      <p:sp>
        <p:nvSpPr>
          <p:cNvPr id="351" name="Shape 351"/>
          <p:cNvSpPr txBox="1">
            <a:spLocks noGrp="1"/>
          </p:cNvSpPr>
          <p:nvPr>
            <p:ph type="ctrTitle"/>
          </p:nvPr>
        </p:nvSpPr>
        <p:spPr>
          <a:xfrm>
            <a:off x="311700" y="90625"/>
            <a:ext cx="8520600" cy="990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Average Internal Energy</a:t>
            </a:r>
            <a:endParaRPr>
              <a:solidFill>
                <a:srgbClr val="0000FF"/>
              </a:solidFill>
            </a:endParaRPr>
          </a:p>
        </p:txBody>
      </p:sp>
      <p:sp>
        <p:nvSpPr>
          <p:cNvPr id="352" name="Shape 35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Shape 357"/>
          <p:cNvPicPr preferRelativeResize="0"/>
          <p:nvPr/>
        </p:nvPicPr>
        <p:blipFill rotWithShape="1">
          <a:blip r:embed="rId3">
            <a:alphaModFix/>
          </a:blip>
          <a:srcRect/>
          <a:stretch/>
        </p:blipFill>
        <p:spPr>
          <a:xfrm>
            <a:off x="1450288" y="418225"/>
            <a:ext cx="6243426" cy="4682575"/>
          </a:xfrm>
          <a:prstGeom prst="rect">
            <a:avLst/>
          </a:prstGeom>
          <a:noFill/>
          <a:ln>
            <a:noFill/>
          </a:ln>
        </p:spPr>
      </p:pic>
      <p:sp>
        <p:nvSpPr>
          <p:cNvPr id="358" name="Shape 358"/>
          <p:cNvSpPr txBox="1">
            <a:spLocks noGrp="1"/>
          </p:cNvSpPr>
          <p:nvPr>
            <p:ph type="ctrTitle"/>
          </p:nvPr>
        </p:nvSpPr>
        <p:spPr>
          <a:xfrm>
            <a:off x="311700" y="90625"/>
            <a:ext cx="8520600" cy="990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Average Magnetization</a:t>
            </a:r>
            <a:endParaRPr>
              <a:solidFill>
                <a:srgbClr val="0000FF"/>
              </a:solidFill>
            </a:endParaRPr>
          </a:p>
        </p:txBody>
      </p:sp>
      <p:sp>
        <p:nvSpPr>
          <p:cNvPr id="359" name="Shape 35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Future Prospects </a:t>
            </a:r>
            <a:endParaRPr>
              <a:solidFill>
                <a:srgbClr val="0000FF"/>
              </a:solidFill>
            </a:endParaRPr>
          </a:p>
        </p:txBody>
      </p:sp>
      <p:sp>
        <p:nvSpPr>
          <p:cNvPr id="365" name="Shape 365"/>
          <p:cNvSpPr txBox="1">
            <a:spLocks noGrp="1"/>
          </p:cNvSpPr>
          <p:nvPr>
            <p:ph type="subTitle" idx="1"/>
          </p:nvPr>
        </p:nvSpPr>
        <p:spPr>
          <a:xfrm>
            <a:off x="671250" y="1349825"/>
            <a:ext cx="7801500" cy="3702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4848"/>
              </a:buClr>
              <a:buSzPts val="1800"/>
              <a:buChar char="●"/>
            </a:pPr>
            <a:r>
              <a:rPr lang="en" sz="1800">
                <a:solidFill>
                  <a:srgbClr val="FF4848"/>
                </a:solidFill>
              </a:rPr>
              <a:t>What happens if we extend the interaction to more neighbours(</a:t>
            </a:r>
            <a:r>
              <a:rPr lang="en" sz="1800">
                <a:solidFill>
                  <a:srgbClr val="FF4848"/>
                </a:solidFill>
                <a:latin typeface="Pacifico"/>
                <a:ea typeface="Pacifico"/>
                <a:cs typeface="Pacifico"/>
                <a:sym typeface="Pacifico"/>
              </a:rPr>
              <a:t>r</a:t>
            </a:r>
            <a:r>
              <a:rPr lang="en" sz="1800" baseline="30000">
                <a:solidFill>
                  <a:srgbClr val="FF4848"/>
                </a:solidFill>
                <a:latin typeface="Pacifico"/>
                <a:ea typeface="Pacifico"/>
                <a:cs typeface="Pacifico"/>
                <a:sym typeface="Pacifico"/>
              </a:rPr>
              <a:t>-3</a:t>
            </a:r>
            <a:r>
              <a:rPr lang="en" sz="1800">
                <a:solidFill>
                  <a:srgbClr val="FF4848"/>
                </a:solidFill>
              </a:rPr>
              <a:t> coupling)?</a:t>
            </a:r>
            <a:endParaRPr sz="1800">
              <a:solidFill>
                <a:srgbClr val="FF4848"/>
              </a:solidFill>
            </a:endParaRPr>
          </a:p>
          <a:p>
            <a:pPr marL="457200" lvl="0" indent="-342900" algn="l" rtl="0">
              <a:spcBef>
                <a:spcPts val="0"/>
              </a:spcBef>
              <a:spcAft>
                <a:spcPts val="0"/>
              </a:spcAft>
              <a:buClr>
                <a:srgbClr val="FF4848"/>
              </a:buClr>
              <a:buSzPts val="1800"/>
              <a:buChar char="●"/>
            </a:pPr>
            <a:r>
              <a:rPr lang="en" sz="1800">
                <a:solidFill>
                  <a:srgbClr val="FF4848"/>
                </a:solidFill>
              </a:rPr>
              <a:t>What kind of structures would we see if we used Heisenberg spins(Vortices pairs)?</a:t>
            </a:r>
            <a:endParaRPr sz="1800">
              <a:solidFill>
                <a:srgbClr val="FF4848"/>
              </a:solidFill>
            </a:endParaRPr>
          </a:p>
          <a:p>
            <a:pPr marL="457200" marR="0" lvl="0" indent="-342900" algn="l" rtl="0">
              <a:lnSpc>
                <a:spcPct val="100000"/>
              </a:lnSpc>
              <a:spcBef>
                <a:spcPts val="0"/>
              </a:spcBef>
              <a:spcAft>
                <a:spcPts val="0"/>
              </a:spcAft>
              <a:buClr>
                <a:srgbClr val="FF4848"/>
              </a:buClr>
              <a:buSzPts val="1800"/>
              <a:buChar char="●"/>
            </a:pPr>
            <a:r>
              <a:rPr lang="en" sz="1800">
                <a:solidFill>
                  <a:srgbClr val="FF4848"/>
                </a:solidFill>
              </a:rPr>
              <a:t>What happens if we turn on an external magnetic field (hysteresis)?</a:t>
            </a:r>
            <a:endParaRPr sz="1800">
              <a:solidFill>
                <a:srgbClr val="FF4848"/>
              </a:solidFill>
            </a:endParaRPr>
          </a:p>
          <a:p>
            <a:pPr marL="457200" marR="0" lvl="0" indent="-342900" algn="l" rtl="0">
              <a:lnSpc>
                <a:spcPct val="100000"/>
              </a:lnSpc>
              <a:spcBef>
                <a:spcPts val="0"/>
              </a:spcBef>
              <a:spcAft>
                <a:spcPts val="0"/>
              </a:spcAft>
              <a:buClr>
                <a:srgbClr val="FF4848"/>
              </a:buClr>
              <a:buSzPts val="1800"/>
              <a:buChar char="●"/>
            </a:pPr>
            <a:r>
              <a:rPr lang="en" sz="1800">
                <a:solidFill>
                  <a:srgbClr val="FF4848"/>
                </a:solidFill>
              </a:rPr>
              <a:t>What happens to Tc as we increase the lattice size/ change its shape?</a:t>
            </a:r>
            <a:endParaRPr sz="1800">
              <a:solidFill>
                <a:srgbClr val="FF4848"/>
              </a:solidFill>
            </a:endParaRPr>
          </a:p>
          <a:p>
            <a:pPr marL="457200" marR="0" lvl="0" indent="-342900" algn="l" rtl="0">
              <a:lnSpc>
                <a:spcPct val="100000"/>
              </a:lnSpc>
              <a:spcBef>
                <a:spcPts val="0"/>
              </a:spcBef>
              <a:spcAft>
                <a:spcPts val="0"/>
              </a:spcAft>
              <a:buClr>
                <a:srgbClr val="FF4848"/>
              </a:buClr>
              <a:buSzPts val="1800"/>
              <a:buChar char="●"/>
            </a:pPr>
            <a:r>
              <a:rPr lang="en" sz="1800">
                <a:solidFill>
                  <a:srgbClr val="FF4848"/>
                </a:solidFill>
              </a:rPr>
              <a:t>How do free and periodic boundary conditions affect the physics of the system?</a:t>
            </a:r>
            <a:endParaRPr sz="1800">
              <a:solidFill>
                <a:srgbClr val="FF4848"/>
              </a:solidFill>
            </a:endParaRPr>
          </a:p>
          <a:p>
            <a:pPr marL="457200" marR="0" lvl="0" indent="-342900" algn="l" rtl="0">
              <a:lnSpc>
                <a:spcPct val="100000"/>
              </a:lnSpc>
              <a:spcBef>
                <a:spcPts val="0"/>
              </a:spcBef>
              <a:spcAft>
                <a:spcPts val="0"/>
              </a:spcAft>
              <a:buClr>
                <a:srgbClr val="FF4848"/>
              </a:buClr>
              <a:buSzPts val="1800"/>
              <a:buChar char="●"/>
            </a:pPr>
            <a:r>
              <a:rPr lang="en" sz="1800">
                <a:solidFill>
                  <a:srgbClr val="FF4848"/>
                </a:solidFill>
              </a:rPr>
              <a:t>Can we observe spontaneous symmetry breaking in our simulation?</a:t>
            </a:r>
            <a:endParaRPr sz="1800">
              <a:solidFill>
                <a:srgbClr val="FF4848"/>
              </a:solidFill>
            </a:endParaRPr>
          </a:p>
          <a:p>
            <a:pPr marL="457200" marR="0" lvl="0" indent="-342900" algn="l" rtl="0">
              <a:lnSpc>
                <a:spcPct val="100000"/>
              </a:lnSpc>
              <a:spcBef>
                <a:spcPts val="0"/>
              </a:spcBef>
              <a:spcAft>
                <a:spcPts val="0"/>
              </a:spcAft>
              <a:buClr>
                <a:srgbClr val="FF4848"/>
              </a:buClr>
              <a:buSzPts val="1800"/>
              <a:buChar char="●"/>
            </a:pPr>
            <a:r>
              <a:rPr lang="en" sz="1800">
                <a:solidFill>
                  <a:srgbClr val="FF4848"/>
                </a:solidFill>
              </a:rPr>
              <a:t>What happens to the correlation functions as we increase temperature?</a:t>
            </a:r>
            <a:endParaRPr sz="1800">
              <a:solidFill>
                <a:srgbClr val="FF4848"/>
              </a:solidFill>
            </a:endParaRPr>
          </a:p>
          <a:p>
            <a:pPr marL="457200" marR="0" lvl="0" indent="-342900" algn="l" rtl="0">
              <a:lnSpc>
                <a:spcPct val="100000"/>
              </a:lnSpc>
              <a:spcBef>
                <a:spcPts val="0"/>
              </a:spcBef>
              <a:spcAft>
                <a:spcPts val="0"/>
              </a:spcAft>
              <a:buClr>
                <a:srgbClr val="FF4848"/>
              </a:buClr>
              <a:buSzPts val="1800"/>
              <a:buChar char="●"/>
            </a:pPr>
            <a:r>
              <a:rPr lang="en" sz="1800">
                <a:solidFill>
                  <a:srgbClr val="FF4848"/>
                </a:solidFill>
              </a:rPr>
              <a:t>What happens if we extend the interaction to more neighbours?</a:t>
            </a:r>
            <a:endParaRPr sz="1800">
              <a:solidFill>
                <a:srgbClr val="FF484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Ising Model</a:t>
            </a:r>
            <a:endParaRPr>
              <a:solidFill>
                <a:srgbClr val="0000FF"/>
              </a:solidFill>
            </a:endParaRPr>
          </a:p>
        </p:txBody>
      </p:sp>
      <p:sp>
        <p:nvSpPr>
          <p:cNvPr id="84" name="Shape 84"/>
          <p:cNvSpPr txBox="1">
            <a:spLocks noGrp="1"/>
          </p:cNvSpPr>
          <p:nvPr>
            <p:ph type="subTitle" idx="1"/>
          </p:nvPr>
        </p:nvSpPr>
        <p:spPr>
          <a:xfrm>
            <a:off x="671250" y="1541900"/>
            <a:ext cx="4813800" cy="3280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4848"/>
              </a:buClr>
              <a:buSzPts val="2400"/>
              <a:buChar char="●"/>
            </a:pPr>
            <a:r>
              <a:rPr lang="en" sz="2400">
                <a:solidFill>
                  <a:srgbClr val="FF4848"/>
                </a:solidFill>
              </a:rPr>
              <a:t>The Ising model, developed by Dr. Ernst Ising, is a  simplified representation of magnetic &amp; dielectric material.</a:t>
            </a:r>
            <a:endParaRPr sz="2400">
              <a:solidFill>
                <a:srgbClr val="FF4848"/>
              </a:solidFill>
            </a:endParaRPr>
          </a:p>
          <a:p>
            <a:pPr marL="0" lvl="0" indent="0" algn="l" rtl="0">
              <a:spcBef>
                <a:spcPts val="0"/>
              </a:spcBef>
              <a:spcAft>
                <a:spcPts val="0"/>
              </a:spcAft>
              <a:buNone/>
            </a:pPr>
            <a:endParaRPr sz="2400">
              <a:solidFill>
                <a:srgbClr val="FF4848"/>
              </a:solidFill>
            </a:endParaRPr>
          </a:p>
          <a:p>
            <a:pPr marL="457200" lvl="0" indent="-381000" algn="l" rtl="0">
              <a:spcBef>
                <a:spcPts val="0"/>
              </a:spcBef>
              <a:spcAft>
                <a:spcPts val="0"/>
              </a:spcAft>
              <a:buClr>
                <a:srgbClr val="FF4848"/>
              </a:buClr>
              <a:buSzPts val="2400"/>
              <a:buChar char="●"/>
            </a:pPr>
            <a:r>
              <a:rPr lang="en" sz="2400">
                <a:solidFill>
                  <a:srgbClr val="FF4848"/>
                </a:solidFill>
              </a:rPr>
              <a:t>The model represents these materials as a lattice filled with dipoles or spins.</a:t>
            </a:r>
            <a:endParaRPr sz="2400">
              <a:solidFill>
                <a:srgbClr val="FF4848"/>
              </a:solidFill>
            </a:endParaRPr>
          </a:p>
        </p:txBody>
      </p:sp>
      <p:pic>
        <p:nvPicPr>
          <p:cNvPr id="85" name="Shape 85"/>
          <p:cNvPicPr preferRelativeResize="0"/>
          <p:nvPr/>
        </p:nvPicPr>
        <p:blipFill>
          <a:blip r:embed="rId3">
            <a:alphaModFix/>
          </a:blip>
          <a:stretch>
            <a:fillRect/>
          </a:stretch>
        </p:blipFill>
        <p:spPr>
          <a:xfrm>
            <a:off x="5485050" y="1612425"/>
            <a:ext cx="3506550" cy="313943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ctrTitle"/>
          </p:nvPr>
        </p:nvSpPr>
        <p:spPr>
          <a:xfrm>
            <a:off x="671250" y="2056800"/>
            <a:ext cx="7801500" cy="1029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0000FF"/>
                </a:solidFill>
              </a:rPr>
              <a:t>Thank You</a:t>
            </a:r>
            <a:endParaRPr sz="60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Ising Model</a:t>
            </a:r>
            <a:endParaRPr>
              <a:solidFill>
                <a:srgbClr val="0000FF"/>
              </a:solidFill>
            </a:endParaRPr>
          </a:p>
        </p:txBody>
      </p:sp>
      <p:sp>
        <p:nvSpPr>
          <p:cNvPr id="91" name="Shape 91"/>
          <p:cNvSpPr txBox="1">
            <a:spLocks noGrp="1"/>
          </p:cNvSpPr>
          <p:nvPr>
            <p:ph type="subTitle" idx="1"/>
          </p:nvPr>
        </p:nvSpPr>
        <p:spPr>
          <a:xfrm>
            <a:off x="671250" y="1541900"/>
            <a:ext cx="4813800" cy="32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rgbClr val="FF4848"/>
              </a:solidFill>
            </a:endParaRPr>
          </a:p>
        </p:txBody>
      </p:sp>
      <p:pic>
        <p:nvPicPr>
          <p:cNvPr id="92" name="Shape 92"/>
          <p:cNvPicPr preferRelativeResize="0"/>
          <p:nvPr/>
        </p:nvPicPr>
        <p:blipFill>
          <a:blip r:embed="rId3">
            <a:alphaModFix/>
          </a:blip>
          <a:stretch>
            <a:fillRect/>
          </a:stretch>
        </p:blipFill>
        <p:spPr>
          <a:xfrm>
            <a:off x="5485050" y="1612425"/>
            <a:ext cx="3506550" cy="31394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Ising Model</a:t>
            </a:r>
            <a:endParaRPr>
              <a:solidFill>
                <a:srgbClr val="0000FF"/>
              </a:solidFill>
            </a:endParaRPr>
          </a:p>
        </p:txBody>
      </p:sp>
      <p:sp>
        <p:nvSpPr>
          <p:cNvPr id="98" name="Shape 98"/>
          <p:cNvSpPr txBox="1">
            <a:spLocks noGrp="1"/>
          </p:cNvSpPr>
          <p:nvPr>
            <p:ph type="subTitle" idx="1"/>
          </p:nvPr>
        </p:nvSpPr>
        <p:spPr>
          <a:xfrm>
            <a:off x="671250" y="1541900"/>
            <a:ext cx="4813800" cy="3280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4848"/>
              </a:buClr>
              <a:buSzPts val="2400"/>
              <a:buChar char="●"/>
            </a:pPr>
            <a:r>
              <a:rPr lang="en" sz="2400">
                <a:solidFill>
                  <a:srgbClr val="FF4848"/>
                </a:solidFill>
              </a:rPr>
              <a:t>This model predicts second order transition around the Curie temperature for lattice dimension higher than 1.</a:t>
            </a:r>
            <a:endParaRPr sz="2400">
              <a:solidFill>
                <a:srgbClr val="FF4848"/>
              </a:solidFill>
            </a:endParaRPr>
          </a:p>
          <a:p>
            <a:pPr marL="0" lvl="0" indent="0" algn="l" rtl="0">
              <a:spcBef>
                <a:spcPts val="0"/>
              </a:spcBef>
              <a:spcAft>
                <a:spcPts val="0"/>
              </a:spcAft>
              <a:buNone/>
            </a:pPr>
            <a:endParaRPr sz="2400">
              <a:solidFill>
                <a:srgbClr val="FF4848"/>
              </a:solidFill>
            </a:endParaRPr>
          </a:p>
          <a:p>
            <a:pPr marL="0" lvl="0" indent="0" algn="l" rtl="0">
              <a:spcBef>
                <a:spcPts val="0"/>
              </a:spcBef>
              <a:spcAft>
                <a:spcPts val="0"/>
              </a:spcAft>
              <a:buNone/>
            </a:pPr>
            <a:endParaRPr sz="2400">
              <a:solidFill>
                <a:srgbClr val="FF4848"/>
              </a:solidFill>
            </a:endParaRPr>
          </a:p>
        </p:txBody>
      </p:sp>
      <p:pic>
        <p:nvPicPr>
          <p:cNvPr id="99" name="Shape 99"/>
          <p:cNvPicPr preferRelativeResize="0"/>
          <p:nvPr/>
        </p:nvPicPr>
        <p:blipFill>
          <a:blip r:embed="rId3">
            <a:alphaModFix/>
          </a:blip>
          <a:stretch>
            <a:fillRect/>
          </a:stretch>
        </p:blipFill>
        <p:spPr>
          <a:xfrm>
            <a:off x="5485050" y="1612425"/>
            <a:ext cx="3506550" cy="31394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671250" y="472850"/>
            <a:ext cx="7801500" cy="983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0000FF"/>
                </a:solidFill>
              </a:rPr>
              <a:t>Ising Model</a:t>
            </a:r>
            <a:endParaRPr>
              <a:solidFill>
                <a:srgbClr val="0000FF"/>
              </a:solidFill>
            </a:endParaRPr>
          </a:p>
        </p:txBody>
      </p:sp>
      <p:sp>
        <p:nvSpPr>
          <p:cNvPr id="105" name="Shape 105"/>
          <p:cNvSpPr txBox="1">
            <a:spLocks noGrp="1"/>
          </p:cNvSpPr>
          <p:nvPr>
            <p:ph type="subTitle" idx="1"/>
          </p:nvPr>
        </p:nvSpPr>
        <p:spPr>
          <a:xfrm>
            <a:off x="671250" y="1541900"/>
            <a:ext cx="4813800" cy="3280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4848"/>
              </a:buClr>
              <a:buSzPts val="2400"/>
              <a:buChar char="●"/>
            </a:pPr>
            <a:r>
              <a:rPr lang="en" sz="2400">
                <a:solidFill>
                  <a:srgbClr val="FF4848"/>
                </a:solidFill>
              </a:rPr>
              <a:t>This model predicts second order transition around the Curie temperature for lattice dimension higher than 1.</a:t>
            </a:r>
            <a:endParaRPr sz="2400">
              <a:solidFill>
                <a:srgbClr val="FF4848"/>
              </a:solidFill>
            </a:endParaRPr>
          </a:p>
          <a:p>
            <a:pPr marL="0" lvl="0" indent="0" algn="l" rtl="0">
              <a:spcBef>
                <a:spcPts val="0"/>
              </a:spcBef>
              <a:spcAft>
                <a:spcPts val="0"/>
              </a:spcAft>
              <a:buNone/>
            </a:pPr>
            <a:endParaRPr sz="2400">
              <a:solidFill>
                <a:srgbClr val="FF4848"/>
              </a:solidFill>
            </a:endParaRPr>
          </a:p>
          <a:p>
            <a:pPr marL="457200" lvl="0" indent="-381000" algn="l" rtl="0">
              <a:spcBef>
                <a:spcPts val="0"/>
              </a:spcBef>
              <a:spcAft>
                <a:spcPts val="0"/>
              </a:spcAft>
              <a:buClr>
                <a:srgbClr val="FF4848"/>
              </a:buClr>
              <a:buSzPts val="2400"/>
              <a:buChar char="●"/>
            </a:pPr>
            <a:r>
              <a:rPr lang="en" sz="2400">
                <a:solidFill>
                  <a:srgbClr val="FF4848"/>
                </a:solidFill>
              </a:rPr>
              <a:t>The phase transition is identified by measurables like Magnetization and Energy per site.</a:t>
            </a:r>
            <a:endParaRPr sz="2400">
              <a:solidFill>
                <a:srgbClr val="FF4848"/>
              </a:solidFill>
            </a:endParaRPr>
          </a:p>
        </p:txBody>
      </p:sp>
      <p:pic>
        <p:nvPicPr>
          <p:cNvPr id="106" name="Shape 106"/>
          <p:cNvPicPr preferRelativeResize="0"/>
          <p:nvPr/>
        </p:nvPicPr>
        <p:blipFill>
          <a:blip r:embed="rId3">
            <a:alphaModFix/>
          </a:blip>
          <a:stretch>
            <a:fillRect/>
          </a:stretch>
        </p:blipFill>
        <p:spPr>
          <a:xfrm>
            <a:off x="5485050" y="1612425"/>
            <a:ext cx="3506550" cy="31394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Shape 111"/>
          <p:cNvPicPr preferRelativeResize="0"/>
          <p:nvPr/>
        </p:nvPicPr>
        <p:blipFill rotWithShape="1">
          <a:blip r:embed="rId3">
            <a:alphaModFix/>
          </a:blip>
          <a:srcRect l="5555" r="5555"/>
          <a:stretch/>
        </p:blipFill>
        <p:spPr>
          <a:xfrm>
            <a:off x="0" y="0"/>
            <a:ext cx="9144000" cy="5143500"/>
          </a:xfrm>
          <a:prstGeom prst="rect">
            <a:avLst/>
          </a:prstGeom>
          <a:noFill/>
          <a:ln>
            <a:noFill/>
          </a:ln>
        </p:spPr>
      </p:pic>
      <p:sp>
        <p:nvSpPr>
          <p:cNvPr id="112" name="Shape 1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0000FF"/>
                </a:solidFill>
              </a:rPr>
              <a:t>Monte-Carlo Algorithm</a:t>
            </a:r>
            <a:endParaRPr/>
          </a:p>
        </p:txBody>
      </p:sp>
      <p:sp>
        <p:nvSpPr>
          <p:cNvPr id="113" name="Shape 1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922</Words>
  <Application>Microsoft Office PowerPoint</Application>
  <PresentationFormat>On-screen Show (16:9)</PresentationFormat>
  <Paragraphs>125</Paragraphs>
  <Slides>50</Slides>
  <Notes>50</Notes>
  <HiddenSlides>0</HiddenSlides>
  <MMClips>3</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Arial</vt:lpstr>
      <vt:lpstr>Pacifico</vt:lpstr>
      <vt:lpstr>Simple Light</vt:lpstr>
      <vt:lpstr>Monte-Carlo Simulation of 2D Ising Model</vt:lpstr>
      <vt:lpstr>Ising Model</vt:lpstr>
      <vt:lpstr>Ising Model</vt:lpstr>
      <vt:lpstr>Ising Model</vt:lpstr>
      <vt:lpstr>Ising Model</vt:lpstr>
      <vt:lpstr>Ising Model</vt:lpstr>
      <vt:lpstr>Ising Model</vt:lpstr>
      <vt:lpstr>Ising Model</vt:lpstr>
      <vt:lpstr>Monte-Carlo Algorithm</vt:lpstr>
      <vt:lpstr>Algorithm</vt:lpstr>
      <vt:lpstr>Algorithm</vt:lpstr>
      <vt:lpstr>Algorithm</vt:lpstr>
      <vt:lpstr>Algorithm</vt:lpstr>
      <vt:lpstr>Hamiltonian</vt:lpstr>
      <vt:lpstr>Hamiltonian</vt:lpstr>
      <vt:lpstr>Hamiltonian</vt:lpstr>
      <vt:lpstr>Hamiltonian</vt:lpstr>
      <vt:lpstr>Hamiltonian</vt:lpstr>
      <vt:lpstr>Simplifications</vt:lpstr>
      <vt:lpstr>Simplifications</vt:lpstr>
      <vt:lpstr>Simplifications</vt:lpstr>
      <vt:lpstr>Simplifications</vt:lpstr>
      <vt:lpstr>Simplifications</vt:lpstr>
      <vt:lpstr>Simplifications</vt:lpstr>
      <vt:lpstr>Simplifications</vt:lpstr>
      <vt:lpstr>Simplifications</vt:lpstr>
      <vt:lpstr>Hamiltonian of Si,j</vt:lpstr>
      <vt:lpstr>Hamiltonian of Si,j</vt:lpstr>
      <vt:lpstr>Simulation</vt:lpstr>
      <vt:lpstr>Simulation</vt:lpstr>
      <vt:lpstr>Simulation</vt:lpstr>
      <vt:lpstr>Simulation</vt:lpstr>
      <vt:lpstr>Simulation</vt:lpstr>
      <vt:lpstr>Results</vt:lpstr>
      <vt:lpstr>Ferromagnetic Coupling (J=+1)</vt:lpstr>
      <vt:lpstr>PowerPoint Presentation</vt:lpstr>
      <vt:lpstr>Average Magnetization</vt:lpstr>
      <vt:lpstr>Average Internal Energy</vt:lpstr>
      <vt:lpstr>Magnetic Susceptibility</vt:lpstr>
      <vt:lpstr>Curie Temperature(Tc)</vt:lpstr>
      <vt:lpstr>Curie Temperature(Tc)</vt:lpstr>
      <vt:lpstr>Curie Temperature (Tc)</vt:lpstr>
      <vt:lpstr>When a magnet is </vt:lpstr>
      <vt:lpstr>PowerPoint Presentation</vt:lpstr>
      <vt:lpstr>Antiferromagnetic Coupling (J=-1)</vt:lpstr>
      <vt:lpstr>PowerPoint Presentation</vt:lpstr>
      <vt:lpstr>Average Internal Energy</vt:lpstr>
      <vt:lpstr>Average Magnetization</vt:lpstr>
      <vt:lpstr>Future Prospects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Monte-Carlo Simulation of 2D Ising Model</dc:title>
  <dc:creator>adityaa bajpai</dc:creator>
  <cp:lastModifiedBy>adityaa bajpai</cp:lastModifiedBy>
  <cp:revision>1</cp:revision>
  <dcterms:modified xsi:type="dcterms:W3CDTF">2018-04-18T12:27:25Z</dcterms:modified>
</cp:coreProperties>
</file>