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Lobster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D8B54DE-6E74-41D0-AA15-B926FA20BF10}">
  <a:tblStyle styleId="{3D8B54DE-6E74-41D0-AA15-B926FA20BF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5993C46-42A5-4894-B083-470521BE41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obst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7bbfe724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7bbfe724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7bbfe724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7bbfe724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7bbfe724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7bbfe72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7bbfe724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7bbfe724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7bbfe724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7bbfe724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7bbfe724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7bbfe724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7bbfe724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7bbfe724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7bbfe724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7bbfe724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7bbfe724d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7bbfe724d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b2fab5c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7b2fab5c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7b2fab5c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7b2fab5c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b2fab5c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b2fab5c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7bbfe72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7bbfe72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7bbfe72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7bbfe72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7bbfe72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7bbfe72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7bbfe724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7bbfe724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7bbfe724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7bbfe724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sciencedirect.com/science/article/pii/S0009261415007290#!" TargetMode="External"/><Relationship Id="rId4" Type="http://schemas.openxmlformats.org/officeDocument/2006/relationships/hyperlink" Target="https://www.sciencedirect.com/science/article/pii/S0009261415007290#!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8145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Screening in the Yukawa Atom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4195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UGP Presentation (PHY556)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Adityaa Bajpai (150056)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Advisor: Prof. Manoj K Harbola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948" y="3367650"/>
            <a:ext cx="1448100" cy="14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Work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434350" y="3783875"/>
            <a:ext cx="7505700" cy="1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Two electron Yukawa atom has two critical screening constants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The first when only one electron becomes unbound (λ</a:t>
            </a:r>
            <a:r>
              <a:rPr baseline="-25000" lang="en" sz="1800">
                <a:solidFill>
                  <a:schemeClr val="accent1"/>
                </a:solidFill>
              </a:rPr>
              <a:t>2</a:t>
            </a:r>
            <a:r>
              <a:rPr lang="en" sz="1800">
                <a:solidFill>
                  <a:schemeClr val="accent1"/>
                </a:solidFill>
              </a:rPr>
              <a:t>) and the second when the left out electron is also unbound (λ</a:t>
            </a:r>
            <a:r>
              <a:rPr baseline="-25000" lang="en" sz="1800">
                <a:solidFill>
                  <a:schemeClr val="accent1"/>
                </a:solidFill>
              </a:rPr>
              <a:t>1</a:t>
            </a:r>
            <a:r>
              <a:rPr lang="en" sz="1800">
                <a:solidFill>
                  <a:schemeClr val="accent1"/>
                </a:solidFill>
              </a:rPr>
              <a:t>)</a:t>
            </a:r>
            <a:endParaRPr sz="1800">
              <a:solidFill>
                <a:schemeClr val="accen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25" y="1404938"/>
            <a:ext cx="54959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work</a:t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050" y="1345325"/>
            <a:ext cx="3619550" cy="269205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819150" y="1990725"/>
            <a:ext cx="45039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λ</a:t>
            </a:r>
            <a:r>
              <a:rPr baseline="-25000" lang="en" sz="1800">
                <a:solidFill>
                  <a:schemeClr val="accent1"/>
                </a:solidFill>
              </a:rPr>
              <a:t>2</a:t>
            </a:r>
            <a:r>
              <a:rPr lang="en" sz="1800">
                <a:solidFill>
                  <a:schemeClr val="accent1"/>
                </a:solidFill>
              </a:rPr>
              <a:t> is obtained by observing E</a:t>
            </a:r>
            <a:r>
              <a:rPr baseline="-25000" lang="en" sz="1800">
                <a:solidFill>
                  <a:schemeClr val="accent1"/>
                </a:solidFill>
              </a:rPr>
              <a:t>1</a:t>
            </a:r>
            <a:r>
              <a:rPr lang="en" sz="1800">
                <a:solidFill>
                  <a:schemeClr val="accent1"/>
                </a:solidFill>
              </a:rPr>
              <a:t>- E</a:t>
            </a:r>
            <a:r>
              <a:rPr baseline="-25000" lang="en" sz="1800">
                <a:solidFill>
                  <a:schemeClr val="accent1"/>
                </a:solidFill>
              </a:rPr>
              <a:t>2</a:t>
            </a:r>
            <a:r>
              <a:rPr lang="en" sz="1800">
                <a:solidFill>
                  <a:schemeClr val="accent1"/>
                </a:solidFill>
              </a:rPr>
              <a:t> </a:t>
            </a:r>
            <a:endParaRPr sz="1800">
              <a:solidFill>
                <a:schemeClr val="accen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819200" y="2847525"/>
            <a:ext cx="45039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As the screening constant approaches λ</a:t>
            </a:r>
            <a:r>
              <a:rPr baseline="-25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this quantity goes to zero</a:t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819200" y="3937800"/>
            <a:ext cx="4606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r>
              <a:rPr baseline="-25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can be found fairly easily by the method discussed for one -electron Yukawa atom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Work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819150" y="1990725"/>
            <a:ext cx="75057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E</a:t>
            </a:r>
            <a:r>
              <a:rPr baseline="-25000" lang="en" sz="1800">
                <a:solidFill>
                  <a:schemeClr val="accent1"/>
                </a:solidFill>
              </a:rPr>
              <a:t>2 </a:t>
            </a:r>
            <a:r>
              <a:rPr lang="en" sz="1800">
                <a:solidFill>
                  <a:schemeClr val="accent1"/>
                </a:solidFill>
              </a:rPr>
              <a:t> is Variationally obtained using the Hyllera’s wave function.</a:t>
            </a:r>
            <a:endParaRPr sz="1800">
              <a:solidFill>
                <a:schemeClr val="accent1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782425" y="4168675"/>
            <a:ext cx="75423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This is a very tedious method, though it gives very accurate results.</a:t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1552225" y="2892950"/>
            <a:ext cx="6002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𝛙</a:t>
            </a:r>
            <a:r>
              <a:rPr baseline="-25000" lang="en" sz="1800">
                <a:solidFill>
                  <a:schemeClr val="accent1"/>
                </a:solidFill>
              </a:rPr>
              <a:t>hyllera</a:t>
            </a:r>
            <a:r>
              <a:rPr lang="en" sz="1800">
                <a:solidFill>
                  <a:schemeClr val="accent1"/>
                </a:solidFill>
              </a:rPr>
              <a:t>=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exp(−αs)∑s</a:t>
            </a:r>
            <a:r>
              <a:rPr baseline="30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t</a:t>
            </a:r>
            <a:r>
              <a:rPr baseline="30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u</a:t>
            </a:r>
            <a:r>
              <a:rPr baseline="30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800">
                <a:solidFill>
                  <a:schemeClr val="accent1"/>
                </a:solidFill>
              </a:rPr>
              <a:t> , 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where s=r</a:t>
            </a:r>
            <a:r>
              <a:rPr baseline="-25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+r</a:t>
            </a:r>
            <a:r>
              <a:rPr baseline="-25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u=r</a:t>
            </a:r>
            <a:r>
              <a:rPr baseline="-25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and t=r</a:t>
            </a:r>
            <a:r>
              <a:rPr baseline="-25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-r</a:t>
            </a:r>
            <a:r>
              <a:rPr baseline="-25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Candidates </a:t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We considered two more wave function to variationally obtain E</a:t>
            </a:r>
            <a:r>
              <a:rPr baseline="-25000" lang="en" sz="1800">
                <a:solidFill>
                  <a:schemeClr val="accent1"/>
                </a:solidFill>
              </a:rPr>
              <a:t>2</a:t>
            </a:r>
            <a:r>
              <a:rPr lang="en" sz="1800">
                <a:solidFill>
                  <a:schemeClr val="accent1"/>
                </a:solidFill>
              </a:rPr>
              <a:t>  and hence </a:t>
            </a:r>
            <a:r>
              <a:rPr lang="en" sz="1800">
                <a:solidFill>
                  <a:schemeClr val="accent1"/>
                </a:solidFill>
              </a:rPr>
              <a:t>λ</a:t>
            </a:r>
            <a:r>
              <a:rPr baseline="-25000" lang="en" sz="1800">
                <a:solidFill>
                  <a:schemeClr val="accent1"/>
                </a:solidFill>
              </a:rPr>
              <a:t>2</a:t>
            </a:r>
            <a:r>
              <a:rPr lang="en" sz="1800">
                <a:solidFill>
                  <a:schemeClr val="accent1"/>
                </a:solidFill>
              </a:rPr>
              <a:t> 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𝛙</a:t>
            </a:r>
            <a:r>
              <a:rPr baseline="-25000" lang="en" sz="1800">
                <a:solidFill>
                  <a:schemeClr val="accent1"/>
                </a:solidFill>
              </a:rPr>
              <a:t>Zeff</a:t>
            </a:r>
            <a:r>
              <a:rPr lang="en" sz="1800">
                <a:solidFill>
                  <a:schemeClr val="accent1"/>
                </a:solidFill>
              </a:rPr>
              <a:t>=C</a:t>
            </a:r>
            <a:r>
              <a:rPr baseline="-25000" lang="en" sz="1800">
                <a:solidFill>
                  <a:schemeClr val="accent1"/>
                </a:solidFill>
              </a:rPr>
              <a:t>n</a:t>
            </a:r>
            <a:r>
              <a:rPr lang="en" sz="1800">
                <a:solidFill>
                  <a:schemeClr val="accent1"/>
                </a:solidFill>
              </a:rPr>
              <a:t>e</a:t>
            </a:r>
            <a:r>
              <a:rPr baseline="30000" lang="en" sz="1800">
                <a:solidFill>
                  <a:schemeClr val="accent1"/>
                </a:solidFill>
              </a:rPr>
              <a:t>-Zeff(r1+r2)</a:t>
            </a:r>
            <a:endParaRPr baseline="30000"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𝛙</a:t>
            </a:r>
            <a:r>
              <a:rPr baseline="-25000" lang="en" sz="1800">
                <a:solidFill>
                  <a:schemeClr val="accent1"/>
                </a:solidFill>
              </a:rPr>
              <a:t>CS</a:t>
            </a:r>
            <a:r>
              <a:rPr lang="en" sz="1800">
                <a:solidFill>
                  <a:schemeClr val="accent1"/>
                </a:solidFill>
              </a:rPr>
              <a:t>=</a:t>
            </a:r>
            <a:r>
              <a:rPr i="1" lang="en" sz="1800">
                <a:solidFill>
                  <a:schemeClr val="accent1"/>
                </a:solidFill>
              </a:rPr>
              <a:t>C</a:t>
            </a:r>
            <a:r>
              <a:rPr baseline="-25000" i="1" lang="en" sz="1800">
                <a:solidFill>
                  <a:schemeClr val="accent1"/>
                </a:solidFill>
              </a:rPr>
              <a:t>n</a:t>
            </a:r>
            <a:r>
              <a:rPr i="1" lang="en" sz="1800">
                <a:solidFill>
                  <a:schemeClr val="accent1"/>
                </a:solidFill>
              </a:rPr>
              <a:t>{exp(-[Z</a:t>
            </a:r>
            <a:r>
              <a:rPr baseline="-25000" i="1" lang="en" sz="1800">
                <a:solidFill>
                  <a:schemeClr val="accent1"/>
                </a:solidFill>
              </a:rPr>
              <a:t>1</a:t>
            </a:r>
            <a:r>
              <a:rPr i="1" lang="en" sz="1800">
                <a:solidFill>
                  <a:schemeClr val="accent1"/>
                </a:solidFill>
              </a:rPr>
              <a:t>r</a:t>
            </a:r>
            <a:r>
              <a:rPr baseline="-25000" i="1" lang="en" sz="1800">
                <a:solidFill>
                  <a:schemeClr val="accent1"/>
                </a:solidFill>
              </a:rPr>
              <a:t>1</a:t>
            </a:r>
            <a:r>
              <a:rPr i="1" lang="en" sz="1800">
                <a:solidFill>
                  <a:schemeClr val="accent1"/>
                </a:solidFill>
              </a:rPr>
              <a:t>+Z</a:t>
            </a:r>
            <a:r>
              <a:rPr baseline="-25000" i="1" lang="en" sz="1800">
                <a:solidFill>
                  <a:schemeClr val="accent1"/>
                </a:solidFill>
              </a:rPr>
              <a:t>2</a:t>
            </a:r>
            <a:r>
              <a:rPr i="1" lang="en" sz="1800">
                <a:solidFill>
                  <a:schemeClr val="accent1"/>
                </a:solidFill>
              </a:rPr>
              <a:t>r</a:t>
            </a:r>
            <a:r>
              <a:rPr baseline="-25000" i="1" lang="en" sz="1800">
                <a:solidFill>
                  <a:schemeClr val="accent1"/>
                </a:solidFill>
              </a:rPr>
              <a:t>2</a:t>
            </a:r>
            <a:r>
              <a:rPr i="1" lang="en" sz="1800">
                <a:solidFill>
                  <a:schemeClr val="accent1"/>
                </a:solidFill>
              </a:rPr>
              <a:t>])+exp(-[Z</a:t>
            </a:r>
            <a:r>
              <a:rPr baseline="-25000" i="1" lang="en" sz="1800">
                <a:solidFill>
                  <a:schemeClr val="accent1"/>
                </a:solidFill>
              </a:rPr>
              <a:t>2</a:t>
            </a:r>
            <a:r>
              <a:rPr i="1" lang="en" sz="1800">
                <a:solidFill>
                  <a:schemeClr val="accent1"/>
                </a:solidFill>
              </a:rPr>
              <a:t>r</a:t>
            </a:r>
            <a:r>
              <a:rPr baseline="-25000" i="1" lang="en" sz="1800">
                <a:solidFill>
                  <a:schemeClr val="accent1"/>
                </a:solidFill>
              </a:rPr>
              <a:t>1</a:t>
            </a:r>
            <a:r>
              <a:rPr i="1" lang="en" sz="1800">
                <a:solidFill>
                  <a:schemeClr val="accent1"/>
                </a:solidFill>
              </a:rPr>
              <a:t>+Z</a:t>
            </a:r>
            <a:r>
              <a:rPr baseline="-25000" i="1" lang="en" sz="1800">
                <a:solidFill>
                  <a:schemeClr val="accent1"/>
                </a:solidFill>
              </a:rPr>
              <a:t>1</a:t>
            </a:r>
            <a:r>
              <a:rPr i="1" lang="en" sz="1800">
                <a:solidFill>
                  <a:schemeClr val="accent1"/>
                </a:solidFill>
              </a:rPr>
              <a:t>r</a:t>
            </a:r>
            <a:r>
              <a:rPr baseline="-25000" i="1" lang="en" sz="1800">
                <a:solidFill>
                  <a:schemeClr val="accent1"/>
                </a:solidFill>
              </a:rPr>
              <a:t>2</a:t>
            </a:r>
            <a:r>
              <a:rPr i="1" lang="en" sz="1800">
                <a:solidFill>
                  <a:schemeClr val="accent1"/>
                </a:solidFill>
              </a:rPr>
              <a:t>])}</a:t>
            </a:r>
            <a:endParaRPr i="1"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36" name="Google Shape;236;p26"/>
          <p:cNvGraphicFramePr/>
          <p:nvPr/>
        </p:nvGraphicFramePr>
        <p:xfrm>
          <a:off x="689500" y="1800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{3D8B54DE-6E74-41D0-AA15-B926FA20BF10}</a:tableStyleId>
              </a:tblPr>
              <a:tblGrid>
                <a:gridCol w="1270800"/>
                <a:gridCol w="1681275"/>
                <a:gridCol w="1604300"/>
                <a:gridCol w="1655625"/>
                <a:gridCol w="1553000"/>
              </a:tblGrid>
              <a:tr h="45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𝛙</a:t>
                      </a:r>
                      <a:r>
                        <a:rPr baseline="-25000"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Zeff</a:t>
                      </a:r>
                      <a:endParaRPr baseline="-25000"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𝛙</a:t>
                      </a:r>
                      <a:r>
                        <a:rPr baseline="-25000"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CS</a:t>
                      </a:r>
                      <a:endParaRPr baseline="-25000"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𝛙</a:t>
                      </a:r>
                      <a:r>
                        <a:rPr baseline="-25000"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hyllera</a:t>
                      </a:r>
                      <a:endParaRPr baseline="-25000"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591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b="1"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λ</a:t>
                      </a:r>
                      <a:r>
                        <a:rPr b="1" baseline="-25000"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λ</a:t>
                      </a:r>
                      <a:r>
                        <a:rPr baseline="-25000"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λ</a:t>
                      </a:r>
                      <a:r>
                        <a:rPr baseline="-25000"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λ</a:t>
                      </a:r>
                      <a:r>
                        <a:rPr baseline="-25000"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aseline="-25000"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1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1.1867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Bound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0.5947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1.125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1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2.3665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1.4238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1.7369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2.30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1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3.5556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2.4265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2.7507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3.48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1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4.732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3.3922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3.7541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819150" y="1990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The results show clearly that the two wave functions we considered are not very useful for estimating the two-electron ground state energy</a:t>
            </a:r>
            <a:endParaRPr sz="18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820900" y="3360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Notice a pattern in  λ</a:t>
            </a:r>
            <a:r>
              <a:rPr baseline="-25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values: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𝛙</a:t>
            </a:r>
            <a:r>
              <a:rPr baseline="-25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Zeff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&lt; 𝛙</a:t>
            </a:r>
            <a:r>
              <a:rPr baseline="-25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&lt; 𝛙</a:t>
            </a:r>
            <a:r>
              <a:rPr baseline="-25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hyllera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aphicFrame>
        <p:nvGraphicFramePr>
          <p:cNvPr id="249" name="Google Shape;249;p28"/>
          <p:cNvGraphicFramePr/>
          <p:nvPr/>
        </p:nvGraphicFramePr>
        <p:xfrm>
          <a:off x="952500" y="326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{55993C46-42A5-4894-B083-470521BE41EF}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𝛙</a:t>
                      </a:r>
                      <a:r>
                        <a:rPr baseline="-25000"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Zeff</a:t>
                      </a: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𝛙</a:t>
                      </a:r>
                      <a:r>
                        <a:rPr baseline="-25000"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CS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𝛙</a:t>
                      </a:r>
                      <a:r>
                        <a:rPr baseline="-25000"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hyllera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-2.847656 Hartree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-2.8756610532 Hartree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-2.9037 Hartree*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0" name="Google Shape;250;p28"/>
          <p:cNvSpPr txBox="1"/>
          <p:nvPr/>
        </p:nvSpPr>
        <p:spPr>
          <a:xfrm>
            <a:off x="910700" y="2000975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This pattern is also visible in the ground state energy values of He computed using these wave functions</a:t>
            </a:r>
            <a:endParaRPr/>
          </a:p>
        </p:txBody>
      </p:sp>
      <p:sp>
        <p:nvSpPr>
          <p:cNvPr id="251" name="Google Shape;251;p28"/>
          <p:cNvSpPr txBox="1"/>
          <p:nvPr/>
        </p:nvSpPr>
        <p:spPr>
          <a:xfrm>
            <a:off x="2385775" y="4515000"/>
            <a:ext cx="6541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*http://www.chem.unt.edu/~mschwart/chem5210/Files/Hdout-Chap-7-5210.pdf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819150" y="1580275"/>
            <a:ext cx="75057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These pattern in the critical screening constants can be explained by the boundedness of the three wave functions</a:t>
            </a:r>
            <a:endParaRPr sz="18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813600" y="2484200"/>
            <a:ext cx="75168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This leads us to our prospective wavefunction : Le Sech wave function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 txBox="1"/>
          <p:nvPr/>
        </p:nvSpPr>
        <p:spPr>
          <a:xfrm>
            <a:off x="890700" y="3262425"/>
            <a:ext cx="73626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𝛙</a:t>
            </a:r>
            <a:r>
              <a:rPr baseline="-25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 Sech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=exp(-Z(r</a:t>
            </a:r>
            <a:r>
              <a:rPr baseline="-25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+r</a:t>
            </a:r>
            <a:r>
              <a:rPr baseline="-25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))[Cosh(ar</a:t>
            </a:r>
            <a:r>
              <a:rPr baseline="-25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)+Cosh(ar</a:t>
            </a:r>
            <a:r>
              <a:rPr baseline="-25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)]{1+0.5 r</a:t>
            </a:r>
            <a:r>
              <a:rPr baseline="-25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exp(-b r</a:t>
            </a:r>
            <a:r>
              <a:rPr baseline="-25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)}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819150" y="1990725"/>
            <a:ext cx="75057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The energy of He calculated through Le Sech’s wavefunction lies in between those of Chandrashekhar and Hyllera’s.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6" name="Google Shape;266;p30"/>
          <p:cNvGraphicFramePr/>
          <p:nvPr/>
        </p:nvGraphicFramePr>
        <p:xfrm>
          <a:off x="644650" y="302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{55993C46-42A5-4894-B083-470521BE41EF}</a:tableStyleId>
              </a:tblPr>
              <a:tblGrid>
                <a:gridCol w="1963675"/>
                <a:gridCol w="1963675"/>
                <a:gridCol w="1963675"/>
                <a:gridCol w="1963675"/>
              </a:tblGrid>
              <a:tr h="715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𝛙</a:t>
                      </a:r>
                      <a:r>
                        <a:rPr baseline="-25000" lang="en" sz="10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Zeff</a:t>
                      </a:r>
                      <a:r>
                        <a:rPr lang="en" sz="10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0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𝛙</a:t>
                      </a:r>
                      <a:r>
                        <a:rPr baseline="-25000" lang="en" sz="10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CS</a:t>
                      </a:r>
                      <a:endParaRPr sz="10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𝛙</a:t>
                      </a:r>
                      <a:r>
                        <a:rPr baseline="-25000" lang="en" sz="10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 Sech</a:t>
                      </a:r>
                      <a:endParaRPr sz="10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𝛙</a:t>
                      </a:r>
                      <a:r>
                        <a:rPr baseline="-25000" lang="en" sz="10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hyllera</a:t>
                      </a:r>
                      <a:endParaRPr sz="10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53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-2.847656 Hartree</a:t>
                      </a:r>
                      <a:endParaRPr sz="10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-2.8756610532 Hartree</a:t>
                      </a:r>
                      <a:endParaRPr sz="10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-2.9020 Hartree*</a:t>
                      </a:r>
                      <a:endParaRPr sz="10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-2.9037 Hartree</a:t>
                      </a:r>
                      <a:endParaRPr sz="10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7" name="Google Shape;267;p30"/>
          <p:cNvSpPr txBox="1"/>
          <p:nvPr/>
        </p:nvSpPr>
        <p:spPr>
          <a:xfrm>
            <a:off x="3104050" y="4399550"/>
            <a:ext cx="58875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*Improved Le Sech wavefunctions for two-electron atomic systems </a:t>
            </a:r>
            <a:r>
              <a:rPr lang="en" sz="10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Rabeet  Singh Chauhan Manoj K.Harbola</a:t>
            </a:r>
            <a:endParaRPr sz="100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Yukawa Atom : </a:t>
            </a:r>
            <a:r>
              <a:rPr lang="en">
                <a:solidFill>
                  <a:schemeClr val="accent1"/>
                </a:solidFill>
              </a:rPr>
              <a:t>Physical Inspiration</a:t>
            </a:r>
            <a:endParaRPr/>
          </a:p>
        </p:txBody>
      </p:sp>
      <p:pic>
        <p:nvPicPr>
          <p:cNvPr descr="Image result for Atom Electron cloud"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750" y="1393950"/>
            <a:ext cx="2794000" cy="279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4"/>
          <p:cNvCxnSpPr/>
          <p:nvPr/>
        </p:nvCxnSpPr>
        <p:spPr>
          <a:xfrm flipH="1" rot="10800000">
            <a:off x="6832650" y="1680425"/>
            <a:ext cx="1475700" cy="10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4"/>
          <p:cNvSpPr txBox="1"/>
          <p:nvPr/>
        </p:nvSpPr>
        <p:spPr>
          <a:xfrm>
            <a:off x="8229750" y="1393950"/>
            <a:ext cx="5409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baseline="30000" lang="en"/>
              <a:t>-</a:t>
            </a:r>
            <a:endParaRPr baseline="30000"/>
          </a:p>
        </p:txBody>
      </p:sp>
      <p:pic>
        <p:nvPicPr>
          <p:cNvPr descr="Image result for plasma" id="139" name="Google Shape;13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825" y="2281350"/>
            <a:ext cx="4193726" cy="22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2498700" y="2834775"/>
            <a:ext cx="847500" cy="832800"/>
          </a:xfrm>
          <a:prstGeom prst="donut">
            <a:avLst>
              <a:gd fmla="val 4012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14"/>
          <p:cNvCxnSpPr>
            <a:stCxn id="140" idx="0"/>
            <a:endCxn id="136" idx="0"/>
          </p:cNvCxnSpPr>
          <p:nvPr/>
        </p:nvCxnSpPr>
        <p:spPr>
          <a:xfrm flipH="1" rot="10800000">
            <a:off x="2922450" y="1393875"/>
            <a:ext cx="3910200" cy="14409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4"/>
          <p:cNvCxnSpPr>
            <a:stCxn id="140" idx="4"/>
            <a:endCxn id="136" idx="2"/>
          </p:cNvCxnSpPr>
          <p:nvPr/>
        </p:nvCxnSpPr>
        <p:spPr>
          <a:xfrm>
            <a:off x="2922450" y="3667575"/>
            <a:ext cx="3910200" cy="5205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4"/>
          <p:cNvCxnSpPr/>
          <p:nvPr/>
        </p:nvCxnSpPr>
        <p:spPr>
          <a:xfrm rot="10800000">
            <a:off x="7379275" y="3331550"/>
            <a:ext cx="832800" cy="5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4"/>
          <p:cNvSpPr txBox="1"/>
          <p:nvPr/>
        </p:nvSpPr>
        <p:spPr>
          <a:xfrm>
            <a:off x="7510800" y="3784575"/>
            <a:ext cx="15489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Electron Cloud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Yukawa Atom : </a:t>
            </a:r>
            <a:r>
              <a:rPr lang="en">
                <a:solidFill>
                  <a:schemeClr val="accent1"/>
                </a:solidFill>
              </a:rPr>
              <a:t>Potential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descr="Image result for Atom Electron cloud"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750" y="1174750"/>
            <a:ext cx="2794000" cy="279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5"/>
          <p:cNvCxnSpPr/>
          <p:nvPr/>
        </p:nvCxnSpPr>
        <p:spPr>
          <a:xfrm flipH="1" rot="10800000">
            <a:off x="6853125" y="1475850"/>
            <a:ext cx="1475700" cy="10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5"/>
          <p:cNvSpPr txBox="1"/>
          <p:nvPr/>
        </p:nvSpPr>
        <p:spPr>
          <a:xfrm>
            <a:off x="8328825" y="1227950"/>
            <a:ext cx="5409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baseline="30000" lang="en"/>
              <a:t>-</a:t>
            </a:r>
            <a:endParaRPr baseline="30000"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400" y="2272200"/>
            <a:ext cx="3450757" cy="25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/>
        </p:nvSpPr>
        <p:spPr>
          <a:xfrm>
            <a:off x="1111375" y="1928750"/>
            <a:ext cx="2513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V=-Z exp(−λr)/r</a:t>
            </a:r>
            <a:endParaRPr baseline="30000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Yukawa Atom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819150" y="1990725"/>
            <a:ext cx="47481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As the screening constant (</a:t>
            </a:r>
            <a:r>
              <a:rPr i="1" lang="en" sz="1800">
                <a:solidFill>
                  <a:schemeClr val="accent1"/>
                </a:solidFill>
              </a:rPr>
              <a:t>λ</a:t>
            </a:r>
            <a:r>
              <a:rPr lang="en" sz="1800">
                <a:solidFill>
                  <a:schemeClr val="accent1"/>
                </a:solidFill>
              </a:rPr>
              <a:t>) is increased the potential becomes more and more confining and its strength at a point keeps decreasing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551" y="2203053"/>
            <a:ext cx="3012400" cy="215907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/>
        </p:nvSpPr>
        <p:spPr>
          <a:xfrm>
            <a:off x="6341646" y="1914125"/>
            <a:ext cx="21942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V=-Z exp(−λr)/r</a:t>
            </a:r>
            <a:endParaRPr baseline="30000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840600" y="3536150"/>
            <a:ext cx="47052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Therefore we expect that at some particular λ the e</a:t>
            </a:r>
            <a:r>
              <a:rPr baseline="30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has to become unbound: hence the term Critical screening (λ</a:t>
            </a:r>
            <a:r>
              <a:rPr baseline="-25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One-electron Yukawa Atom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Numerov’s Algorithm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538550" y="1990725"/>
            <a:ext cx="6066900" cy="1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For an equation : d</a:t>
            </a:r>
            <a:r>
              <a:rPr baseline="30000" lang="en" sz="1800">
                <a:solidFill>
                  <a:schemeClr val="accent1"/>
                </a:solidFill>
              </a:rPr>
              <a:t>2</a:t>
            </a:r>
            <a:r>
              <a:rPr lang="en" sz="1800">
                <a:solidFill>
                  <a:schemeClr val="accent1"/>
                </a:solidFill>
              </a:rPr>
              <a:t>𝝍/dx</a:t>
            </a:r>
            <a:r>
              <a:rPr baseline="30000" lang="en" sz="1800">
                <a:solidFill>
                  <a:schemeClr val="accent1"/>
                </a:solidFill>
              </a:rPr>
              <a:t>2</a:t>
            </a:r>
            <a:r>
              <a:rPr lang="en" sz="1800">
                <a:solidFill>
                  <a:schemeClr val="accent1"/>
                </a:solidFill>
              </a:rPr>
              <a:t>=f(x) 𝝍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𝝓</a:t>
            </a:r>
            <a:r>
              <a:rPr baseline="-25000" lang="en" sz="1800">
                <a:solidFill>
                  <a:schemeClr val="accent1"/>
                </a:solidFill>
              </a:rPr>
              <a:t> k+1</a:t>
            </a:r>
            <a:r>
              <a:rPr lang="en" sz="1800">
                <a:solidFill>
                  <a:schemeClr val="accent1"/>
                </a:solidFill>
              </a:rPr>
              <a:t>= 2 𝝓</a:t>
            </a:r>
            <a:r>
              <a:rPr baseline="-25000" lang="en" sz="1800">
                <a:solidFill>
                  <a:schemeClr val="accent1"/>
                </a:solidFill>
              </a:rPr>
              <a:t>k </a:t>
            </a:r>
            <a:r>
              <a:rPr lang="en" sz="1800">
                <a:solidFill>
                  <a:schemeClr val="accent1"/>
                </a:solidFill>
              </a:rPr>
              <a:t> - 𝝓</a:t>
            </a:r>
            <a:r>
              <a:rPr baseline="-25000" lang="en" sz="1800">
                <a:solidFill>
                  <a:schemeClr val="accent1"/>
                </a:solidFill>
              </a:rPr>
              <a:t>k-1</a:t>
            </a:r>
            <a:r>
              <a:rPr lang="en" sz="1800">
                <a:solidFill>
                  <a:schemeClr val="accent1"/>
                </a:solidFill>
              </a:rPr>
              <a:t> + h</a:t>
            </a:r>
            <a:r>
              <a:rPr baseline="30000" lang="en" sz="1800">
                <a:solidFill>
                  <a:schemeClr val="accent1"/>
                </a:solidFill>
              </a:rPr>
              <a:t>2</a:t>
            </a:r>
            <a:r>
              <a:rPr lang="en" sz="1800">
                <a:solidFill>
                  <a:schemeClr val="accent1"/>
                </a:solidFill>
              </a:rPr>
              <a:t> f</a:t>
            </a:r>
            <a:r>
              <a:rPr baseline="-25000" lang="en" sz="1800">
                <a:solidFill>
                  <a:schemeClr val="accent1"/>
                </a:solidFill>
              </a:rPr>
              <a:t>k</a:t>
            </a:r>
            <a:r>
              <a:rPr lang="en" sz="1800">
                <a:solidFill>
                  <a:schemeClr val="accent1"/>
                </a:solidFill>
              </a:rPr>
              <a:t>𝝍</a:t>
            </a:r>
            <a:r>
              <a:rPr baseline="-25000" lang="en" sz="1800">
                <a:solidFill>
                  <a:schemeClr val="accent1"/>
                </a:solidFill>
              </a:rPr>
              <a:t>k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𝝓</a:t>
            </a:r>
            <a:r>
              <a:rPr baseline="-25000" lang="en" sz="1800">
                <a:solidFill>
                  <a:schemeClr val="accent1"/>
                </a:solidFill>
              </a:rPr>
              <a:t>k</a:t>
            </a:r>
            <a:r>
              <a:rPr lang="en" sz="1800">
                <a:solidFill>
                  <a:schemeClr val="accent1"/>
                </a:solidFill>
              </a:rPr>
              <a:t>= 𝝍</a:t>
            </a:r>
            <a:r>
              <a:rPr baseline="-25000" lang="en" sz="1800">
                <a:solidFill>
                  <a:schemeClr val="accent1"/>
                </a:solidFill>
              </a:rPr>
              <a:t>k</a:t>
            </a:r>
            <a:r>
              <a:rPr lang="en" sz="1800">
                <a:solidFill>
                  <a:schemeClr val="accent1"/>
                </a:solidFill>
              </a:rPr>
              <a:t>(1-(1/12)h</a:t>
            </a:r>
            <a:r>
              <a:rPr baseline="30000" lang="en" sz="1800">
                <a:solidFill>
                  <a:schemeClr val="accent1"/>
                </a:solidFill>
              </a:rPr>
              <a:t>2 </a:t>
            </a:r>
            <a:r>
              <a:rPr lang="en" sz="1800">
                <a:solidFill>
                  <a:schemeClr val="accent1"/>
                </a:solidFill>
              </a:rPr>
              <a:t>f</a:t>
            </a:r>
            <a:r>
              <a:rPr baseline="-25000" lang="en" sz="1800">
                <a:solidFill>
                  <a:schemeClr val="accent1"/>
                </a:solidFill>
              </a:rPr>
              <a:t>k</a:t>
            </a:r>
            <a:r>
              <a:rPr lang="en" sz="1800">
                <a:solidFill>
                  <a:schemeClr val="accent1"/>
                </a:solidFill>
              </a:rPr>
              <a:t>)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1538550" y="3950625"/>
            <a:ext cx="4797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 our case f=2[V(r) - E</a:t>
            </a:r>
            <a:r>
              <a:rPr baseline="-25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] (for ground state </a:t>
            </a:r>
            <a:r>
              <a:rPr lang="en" sz="18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l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=0)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Numerov’s Algorithm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975" y="1554975"/>
            <a:ext cx="4085378" cy="303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19"/>
          <p:cNvCxnSpPr/>
          <p:nvPr/>
        </p:nvCxnSpPr>
        <p:spPr>
          <a:xfrm flipH="1">
            <a:off x="6387600" y="2962975"/>
            <a:ext cx="1116000" cy="8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9"/>
          <p:cNvSpPr txBox="1"/>
          <p:nvPr/>
        </p:nvSpPr>
        <p:spPr>
          <a:xfrm>
            <a:off x="7362525" y="2488375"/>
            <a:ext cx="1282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from the back</a:t>
            </a:r>
            <a:endParaRPr/>
          </a:p>
        </p:txBody>
      </p:sp>
      <p:cxnSp>
        <p:nvCxnSpPr>
          <p:cNvPr id="184" name="Google Shape;184;p19"/>
          <p:cNvCxnSpPr/>
          <p:nvPr/>
        </p:nvCxnSpPr>
        <p:spPr>
          <a:xfrm flipH="1">
            <a:off x="5552350" y="2435550"/>
            <a:ext cx="1116000" cy="8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19"/>
          <p:cNvSpPr txBox="1"/>
          <p:nvPr/>
        </p:nvSpPr>
        <p:spPr>
          <a:xfrm>
            <a:off x="6387600" y="1926188"/>
            <a:ext cx="1282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from the front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819150" y="1990725"/>
            <a:ext cx="4170300" cy="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Since 𝝌=r R</a:t>
            </a:r>
            <a:r>
              <a:rPr baseline="-25000" lang="en" sz="1800">
                <a:solidFill>
                  <a:schemeClr val="accent1"/>
                </a:solidFill>
              </a:rPr>
              <a:t>nlm</a:t>
            </a:r>
            <a:r>
              <a:rPr lang="en" sz="1800">
                <a:solidFill>
                  <a:schemeClr val="accent1"/>
                </a:solidFill>
              </a:rPr>
              <a:t>(r), it goes to zero at r=0 and r=r</a:t>
            </a:r>
            <a:r>
              <a:rPr baseline="-25000" lang="en" sz="1800">
                <a:solidFill>
                  <a:schemeClr val="accent1"/>
                </a:solidFill>
              </a:rPr>
              <a:t>max</a:t>
            </a:r>
            <a:endParaRPr sz="18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819150" y="2783400"/>
            <a:ext cx="41703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 start building the solution from both the sides </a:t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819150" y="3578650"/>
            <a:ext cx="41703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 compare the slope of the two solution at an intermediate point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Numerov’s Algorithm</a:t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949175" y="1757250"/>
            <a:ext cx="61182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Energy E</a:t>
            </a:r>
            <a:r>
              <a:rPr baseline="-25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 varied until the difference in the slope goes below a certain tolerance (10</a:t>
            </a:r>
            <a:r>
              <a:rPr baseline="30000"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-12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949175" y="3514500"/>
            <a:ext cx="59643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 don’t worry about the continuity since both the solutions can be rescaled to attain that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Two-electron Yukawa Atom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