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301" r:id="rId3"/>
    <p:sldId id="262" r:id="rId4"/>
    <p:sldId id="264" r:id="rId5"/>
    <p:sldId id="265" r:id="rId6"/>
    <p:sldId id="266" r:id="rId7"/>
    <p:sldId id="302" r:id="rId8"/>
    <p:sldId id="267" r:id="rId9"/>
    <p:sldId id="268" r:id="rId10"/>
    <p:sldId id="269" r:id="rId11"/>
    <p:sldId id="270" r:id="rId12"/>
    <p:sldId id="271" r:id="rId13"/>
    <p:sldId id="272" r:id="rId14"/>
    <p:sldId id="273" r:id="rId15"/>
    <p:sldId id="274" r:id="rId16"/>
    <p:sldId id="303" r:id="rId17"/>
    <p:sldId id="275" r:id="rId18"/>
    <p:sldId id="276" r:id="rId19"/>
    <p:sldId id="277" r:id="rId20"/>
    <p:sldId id="304" r:id="rId21"/>
    <p:sldId id="278" r:id="rId22"/>
    <p:sldId id="279" r:id="rId23"/>
    <p:sldId id="305" r:id="rId24"/>
    <p:sldId id="280" r:id="rId25"/>
    <p:sldId id="281" r:id="rId26"/>
    <p:sldId id="282" r:id="rId27"/>
    <p:sldId id="283" r:id="rId28"/>
    <p:sldId id="284" r:id="rId29"/>
    <p:sldId id="285" r:id="rId30"/>
    <p:sldId id="286" r:id="rId31"/>
    <p:sldId id="306" r:id="rId32"/>
    <p:sldId id="287" r:id="rId33"/>
    <p:sldId id="288" r:id="rId34"/>
    <p:sldId id="289" r:id="rId35"/>
    <p:sldId id="290" r:id="rId36"/>
    <p:sldId id="291" r:id="rId37"/>
    <p:sldId id="292" r:id="rId38"/>
    <p:sldId id="293" r:id="rId39"/>
    <p:sldId id="294" r:id="rId40"/>
    <p:sldId id="295" r:id="rId41"/>
    <p:sldId id="296" r:id="rId42"/>
    <p:sldId id="297" r:id="rId43"/>
    <p:sldId id="311" r:id="rId44"/>
    <p:sldId id="312" r:id="rId45"/>
    <p:sldId id="308" r:id="rId46"/>
    <p:sldId id="309" r:id="rId47"/>
    <p:sldId id="310" r:id="rId48"/>
    <p:sldId id="313" r:id="rId49"/>
    <p:sldId id="298" r:id="rId50"/>
    <p:sldId id="26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5" d="100"/>
          <a:sy n="65" d="100"/>
        </p:scale>
        <p:origin x="145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11.xml"/><Relationship Id="rId7" Type="http://schemas.openxmlformats.org/officeDocument/2006/relationships/slide" Target="slides/slide15.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B07A0-4E36-47BE-97E6-4575303753F2}"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9745B-A86B-48FF-808C-EA345F7E8B4E}" type="slidenum">
              <a:rPr lang="en-US" smtClean="0"/>
              <a:t>‹#›</a:t>
            </a:fld>
            <a:endParaRPr lang="en-US"/>
          </a:p>
        </p:txBody>
      </p:sp>
    </p:spTree>
    <p:extLst>
      <p:ext uri="{BB962C8B-B14F-4D97-AF65-F5344CB8AC3E}">
        <p14:creationId xmlns:p14="http://schemas.microsoft.com/office/powerpoint/2010/main" val="183074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virtualforge.de/vmovie.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buFont typeface="Webdings" pitchFamily="18" charset="2"/>
              <a:buNone/>
              <a:defRPr/>
            </a:pPr>
            <a:r>
              <a:rPr lang="en-US" sz="2400" b="1" dirty="0">
                <a:latin typeface="Arial Narrow" pitchFamily="34" charset="0"/>
              </a:rPr>
              <a:t>Example Session ID using cookie</a:t>
            </a:r>
          </a:p>
          <a:p>
            <a:pPr lvl="1">
              <a:buFont typeface="Webdings" pitchFamily="18" charset="2"/>
              <a:buNone/>
              <a:defRPr/>
            </a:pPr>
            <a:r>
              <a:rPr lang="en-US" sz="2400" b="1" dirty="0">
                <a:latin typeface="Courier New" pitchFamily="49" charset="0"/>
              </a:rPr>
              <a:t>Set-Cookie:</a:t>
            </a:r>
            <a:r>
              <a:rPr lang="en-US" sz="2400" dirty="0">
                <a:latin typeface="Courier New" pitchFamily="49" charset="0"/>
              </a:rPr>
              <a:t> </a:t>
            </a:r>
            <a:br>
              <a:rPr lang="en-US" sz="2400" dirty="0">
                <a:latin typeface="Courier New" pitchFamily="49" charset="0"/>
              </a:rPr>
            </a:br>
            <a:r>
              <a:rPr lang="en-US" sz="2400" dirty="0" err="1">
                <a:latin typeface="Courier New" pitchFamily="49" charset="0"/>
              </a:rPr>
              <a:t>siteid</a:t>
            </a:r>
            <a:r>
              <a:rPr lang="en-US" sz="2400" dirty="0">
                <a:latin typeface="Courier New" pitchFamily="49" charset="0"/>
              </a:rPr>
              <a:t>=91d3dc13713aa579d0f148972384f4; </a:t>
            </a:r>
            <a:br>
              <a:rPr lang="en-US" sz="2400" dirty="0">
                <a:latin typeface="Courier New" pitchFamily="49" charset="0"/>
              </a:rPr>
            </a:br>
            <a:r>
              <a:rPr lang="en-US" sz="2400" dirty="0">
                <a:latin typeface="Courier New" pitchFamily="49" charset="0"/>
              </a:rPr>
              <a:t>path=/; </a:t>
            </a:r>
            <a:br>
              <a:rPr lang="en-US" sz="2400" dirty="0">
                <a:latin typeface="Courier New" pitchFamily="49" charset="0"/>
              </a:rPr>
            </a:br>
            <a:r>
              <a:rPr lang="en-US" sz="2400" dirty="0">
                <a:latin typeface="Courier New" pitchFamily="49" charset="0"/>
              </a:rPr>
              <a:t>expires=Wednesday, 22-Oct-2006 02:12:40</a:t>
            </a:r>
            <a:br>
              <a:rPr lang="en-US" sz="2400" dirty="0">
                <a:latin typeface="Courier New" pitchFamily="49" charset="0"/>
              </a:rPr>
            </a:br>
            <a:r>
              <a:rPr lang="en-US" sz="2400" dirty="0">
                <a:latin typeface="Courier New" pitchFamily="49" charset="0"/>
              </a:rPr>
              <a:t>domain=.www.rd1.net</a:t>
            </a:r>
          </a:p>
          <a:p>
            <a:pPr lvl="1">
              <a:buFont typeface="Webdings" pitchFamily="18" charset="2"/>
              <a:buNone/>
              <a:defRPr/>
            </a:pPr>
            <a:r>
              <a:rPr lang="en-US" sz="2400" dirty="0">
                <a:latin typeface="Courier New" pitchFamily="49" charset="0"/>
              </a:rPr>
              <a:t>  secure</a:t>
            </a:r>
          </a:p>
          <a:p>
            <a:pPr lvl="1">
              <a:buFont typeface="Webdings" pitchFamily="18" charset="2"/>
              <a:buNone/>
              <a:defRPr/>
            </a:pPr>
            <a:r>
              <a:rPr lang="en-US" sz="2400" b="1" dirty="0">
                <a:latin typeface="Courier New" pitchFamily="49" charset="0"/>
              </a:rPr>
              <a:t>Cookie:</a:t>
            </a:r>
            <a:r>
              <a:rPr lang="en-US" sz="2400" dirty="0">
                <a:latin typeface="Courier New" pitchFamily="49" charset="0"/>
              </a:rPr>
              <a:t> </a:t>
            </a:r>
            <a:r>
              <a:rPr lang="en-US" sz="2400" dirty="0" err="1">
                <a:latin typeface="Courier New" pitchFamily="49" charset="0"/>
              </a:rPr>
              <a:t>siteid</a:t>
            </a:r>
            <a:r>
              <a:rPr lang="en-US" sz="2400" dirty="0">
                <a:latin typeface="Courier New" pitchFamily="49" charset="0"/>
              </a:rPr>
              <a:t>=91d3dc13713aa579d0f148972384f4</a:t>
            </a:r>
            <a:endParaRPr lang="en-US" sz="2400" dirty="0"/>
          </a:p>
          <a:p>
            <a:pPr>
              <a:defRPr/>
            </a:pPr>
            <a:endParaRPr lang="en-US" dirty="0"/>
          </a:p>
        </p:txBody>
      </p:sp>
      <p:sp>
        <p:nvSpPr>
          <p:cNvPr id="70660" name="Slide Number Placeholder 3"/>
          <p:cNvSpPr>
            <a:spLocks noGrp="1"/>
          </p:cNvSpPr>
          <p:nvPr>
            <p:ph type="sldNum" sz="quarter" idx="5"/>
          </p:nvPr>
        </p:nvSpPr>
        <p:spPr>
          <a:noFill/>
        </p:spPr>
        <p:txBody>
          <a:bodyPr/>
          <a:lstStyle/>
          <a:p>
            <a:fld id="{6A749FD4-6339-403E-993F-DC627D006E18}" type="slidenum">
              <a:rPr lang="en-US" smtClean="0">
                <a:latin typeface="Times New Roman" pitchFamily="18" charset="0"/>
              </a:rPr>
              <a:pPr/>
              <a:t>10</a:t>
            </a:fld>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US">
                <a:latin typeface="Times New Roman" pitchFamily="18" charset="0"/>
              </a:rPr>
              <a:t>Some good video tutorials about how this attack is executed: </a:t>
            </a:r>
            <a:r>
              <a:rPr lang="en-US">
                <a:solidFill>
                  <a:schemeClr val="tx2"/>
                </a:solidFill>
                <a:latin typeface="Times New Roman" pitchFamily="18" charset="0"/>
                <a:hlinkClick r:id="rId3"/>
              </a:rPr>
              <a:t>http://www.virtualforge.de/vmovie.php</a:t>
            </a:r>
            <a:r>
              <a:rPr lang="en-US">
                <a:solidFill>
                  <a:schemeClr val="tx2"/>
                </a:solidFill>
                <a:latin typeface="Times New Roman" pitchFamily="18" charset="0"/>
              </a:rPr>
              <a:t> </a:t>
            </a:r>
          </a:p>
        </p:txBody>
      </p:sp>
      <p:sp>
        <p:nvSpPr>
          <p:cNvPr id="68612" name="Slide Number Placeholder 3"/>
          <p:cNvSpPr>
            <a:spLocks noGrp="1"/>
          </p:cNvSpPr>
          <p:nvPr>
            <p:ph type="sldNum" sz="quarter" idx="5"/>
          </p:nvPr>
        </p:nvSpPr>
        <p:spPr>
          <a:noFill/>
        </p:spPr>
        <p:txBody>
          <a:bodyPr/>
          <a:lstStyle/>
          <a:p>
            <a:fld id="{BE263330-81ED-408F-B01F-B7ED80839FD6}" type="slidenum">
              <a:rPr lang="en-US" smtClean="0">
                <a:latin typeface="Times New Roman" pitchFamily="18" charset="0"/>
              </a:rPr>
              <a:pPr/>
              <a:t>14</a:t>
            </a:fld>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150B9-E2EE-4EF8-B018-69E2EC071BFC}"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37" y="0"/>
            <a:ext cx="9139125" cy="6858000"/>
          </a:xfrm>
          <a:prstGeom prst="rect">
            <a:avLst/>
          </a:prstGeom>
        </p:spPr>
      </p:pic>
    </p:spTree>
    <p:extLst>
      <p:ext uri="{BB962C8B-B14F-4D97-AF65-F5344CB8AC3E}">
        <p14:creationId xmlns:p14="http://schemas.microsoft.com/office/powerpoint/2010/main" val="396639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128367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311380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5259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DF543907-6C22-44BA-85E4-FD03F9F839BF}" type="datetimeFigureOut">
              <a:rPr lang="en-IN" smtClean="0"/>
              <a:pPr/>
              <a:t>01-11-2018</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150B9-E2EE-4EF8-B018-69E2EC071BFC}" type="slidenum">
              <a:rPr lang="en-IN" smtClean="0"/>
              <a:pPr/>
              <a:t>‹#›</a:t>
            </a:fld>
            <a:endParaRPr lang="en-IN"/>
          </a:p>
        </p:txBody>
      </p:sp>
      <p:sp>
        <p:nvSpPr>
          <p:cNvPr id="8" name="Title 7"/>
          <p:cNvSpPr>
            <a:spLocks noGrp="1"/>
          </p:cNvSpPr>
          <p:nvPr>
            <p:ph type="title"/>
          </p:nvPr>
        </p:nvSpPr>
        <p:spPr>
          <a:xfrm>
            <a:off x="395536" y="-27384"/>
            <a:ext cx="8748464" cy="896632"/>
          </a:xfrm>
        </p:spPr>
        <p:txBody>
          <a:bodyPr/>
          <a:lstStyle>
            <a:lvl1pPr algn="l">
              <a:defRPr>
                <a:solidFill>
                  <a:schemeClr val="tx1">
                    <a:lumMod val="75000"/>
                    <a:lumOff val="25000"/>
                  </a:schemeClr>
                </a:solidFill>
              </a:defRPr>
            </a:lvl1pPr>
          </a:lstStyle>
          <a:p>
            <a:r>
              <a:rPr lang="en-US" dirty="0"/>
              <a:t>Click to edit Master title style</a:t>
            </a:r>
            <a:endParaRPr lang="en-IN" dirty="0"/>
          </a:p>
        </p:txBody>
      </p:sp>
      <p:pic>
        <p:nvPicPr>
          <p:cNvPr id="11" name="Picture 2" descr="C:\Users\m.raman.sharma\Desktop\MPOWER\Stationary\Templates\ref\lin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53" y="764704"/>
            <a:ext cx="9138247" cy="24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3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95051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287452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416324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254455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304084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351387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543907-6C22-44BA-85E4-FD03F9F839BF}" type="datetimeFigureOut">
              <a:rPr lang="en-IN" smtClean="0"/>
              <a:pPr/>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150B9-E2EE-4EF8-B018-69E2EC071BFC}" type="slidenum">
              <a:rPr lang="en-IN" smtClean="0"/>
              <a:pPr/>
              <a:t>‹#›</a:t>
            </a:fld>
            <a:endParaRPr lang="en-IN"/>
          </a:p>
        </p:txBody>
      </p:sp>
    </p:spTree>
    <p:extLst>
      <p:ext uri="{BB962C8B-B14F-4D97-AF65-F5344CB8AC3E}">
        <p14:creationId xmlns:p14="http://schemas.microsoft.com/office/powerpoint/2010/main" val="122168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43907-6C22-44BA-85E4-FD03F9F839BF}" type="datetimeFigureOut">
              <a:rPr lang="en-IN" smtClean="0"/>
              <a:pPr/>
              <a:t>01-11-2018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150B9-E2EE-4EF8-B018-69E2EC071BFC}" type="slidenum">
              <a:rPr lang="en-IN" smtClean="0"/>
              <a:pPr/>
              <a:t>‹#›</a:t>
            </a:fld>
            <a:endParaRPr lang="en-IN"/>
          </a:p>
        </p:txBody>
      </p:sp>
      <p:sp>
        <p:nvSpPr>
          <p:cNvPr id="9" name="TextBox 8"/>
          <p:cNvSpPr txBox="1"/>
          <p:nvPr userDrawn="1"/>
        </p:nvSpPr>
        <p:spPr>
          <a:xfrm>
            <a:off x="111542" y="6499169"/>
            <a:ext cx="4736746" cy="276999"/>
          </a:xfrm>
          <a:prstGeom prst="rect">
            <a:avLst/>
          </a:prstGeom>
          <a:noFill/>
        </p:spPr>
        <p:txBody>
          <a:bodyPr wrap="none" rtlCol="0">
            <a:spAutoFit/>
          </a:bodyPr>
          <a:lstStyle/>
          <a:p>
            <a:r>
              <a:rPr lang="en-IN" sz="1200" dirty="0">
                <a:solidFill>
                  <a:schemeClr val="tx1">
                    <a:lumMod val="75000"/>
                    <a:lumOff val="25000"/>
                  </a:schemeClr>
                </a:solidFill>
                <a:latin typeface="Arial" pitchFamily="34" charset="0"/>
                <a:cs typeface="Arial" pitchFamily="34" charset="0"/>
              </a:rPr>
              <a:t>Copyright@2014 </a:t>
            </a:r>
            <a:r>
              <a:rPr lang="en-IN" sz="1200" dirty="0" err="1">
                <a:solidFill>
                  <a:schemeClr val="tx1">
                    <a:lumMod val="75000"/>
                    <a:lumOff val="25000"/>
                  </a:schemeClr>
                </a:solidFill>
                <a:latin typeface="Arial" pitchFamily="34" charset="0"/>
                <a:cs typeface="Arial" pitchFamily="34" charset="0"/>
              </a:rPr>
              <a:t>Mpower</a:t>
            </a:r>
            <a:r>
              <a:rPr lang="en-IN" sz="1200" dirty="0">
                <a:solidFill>
                  <a:schemeClr val="tx1">
                    <a:lumMod val="75000"/>
                    <a:lumOff val="25000"/>
                  </a:schemeClr>
                </a:solidFill>
                <a:latin typeface="Arial" pitchFamily="34" charset="0"/>
                <a:cs typeface="Arial" pitchFamily="34" charset="0"/>
              </a:rPr>
              <a:t> </a:t>
            </a:r>
            <a:r>
              <a:rPr lang="en-IN" sz="1200" dirty="0" err="1">
                <a:solidFill>
                  <a:schemeClr val="tx1">
                    <a:lumMod val="75000"/>
                    <a:lumOff val="25000"/>
                  </a:schemeClr>
                </a:solidFill>
                <a:latin typeface="Arial" pitchFamily="34" charset="0"/>
                <a:cs typeface="Arial" pitchFamily="34" charset="0"/>
              </a:rPr>
              <a:t>Softcomm</a:t>
            </a:r>
            <a:r>
              <a:rPr lang="en-IN" sz="1200" dirty="0">
                <a:solidFill>
                  <a:schemeClr val="tx1">
                    <a:lumMod val="75000"/>
                    <a:lumOff val="25000"/>
                  </a:schemeClr>
                </a:solidFill>
                <a:latin typeface="Arial" pitchFamily="34" charset="0"/>
                <a:cs typeface="Arial" pitchFamily="34" charset="0"/>
              </a:rPr>
              <a:t> </a:t>
            </a:r>
            <a:r>
              <a:rPr lang="en-IN" sz="1200" dirty="0" err="1">
                <a:solidFill>
                  <a:schemeClr val="tx1">
                    <a:lumMod val="75000"/>
                    <a:lumOff val="25000"/>
                  </a:schemeClr>
                </a:solidFill>
                <a:latin typeface="Arial" pitchFamily="34" charset="0"/>
                <a:cs typeface="Arial" pitchFamily="34" charset="0"/>
              </a:rPr>
              <a:t>Pvt.</a:t>
            </a:r>
            <a:r>
              <a:rPr lang="en-IN" sz="1200" dirty="0">
                <a:solidFill>
                  <a:schemeClr val="tx1">
                    <a:lumMod val="75000"/>
                    <a:lumOff val="25000"/>
                  </a:schemeClr>
                </a:solidFill>
                <a:latin typeface="Arial" pitchFamily="34" charset="0"/>
                <a:cs typeface="Arial" pitchFamily="34" charset="0"/>
              </a:rPr>
              <a:t> Ltd. All Rights Reserved</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37" y="0"/>
            <a:ext cx="9139125" cy="6858000"/>
          </a:xfrm>
          <a:prstGeom prst="rect">
            <a:avLst/>
          </a:prstGeom>
        </p:spPr>
      </p:pic>
      <p:sp>
        <p:nvSpPr>
          <p:cNvPr id="13" name="TextBox 12"/>
          <p:cNvSpPr txBox="1"/>
          <p:nvPr userDrawn="1"/>
        </p:nvSpPr>
        <p:spPr>
          <a:xfrm>
            <a:off x="132086" y="6479758"/>
            <a:ext cx="4022255" cy="246221"/>
          </a:xfrm>
          <a:prstGeom prst="rect">
            <a:avLst/>
          </a:prstGeom>
          <a:noFill/>
        </p:spPr>
        <p:txBody>
          <a:bodyPr wrap="none" rtlCol="0">
            <a:spAutoFit/>
          </a:bodyPr>
          <a:lstStyle/>
          <a:p>
            <a:r>
              <a:rPr lang="en-IN" sz="1000" dirty="0">
                <a:solidFill>
                  <a:schemeClr val="tx1">
                    <a:lumMod val="65000"/>
                    <a:lumOff val="35000"/>
                  </a:schemeClr>
                </a:solidFill>
                <a:latin typeface="Arial" pitchFamily="34" charset="0"/>
                <a:cs typeface="Arial" pitchFamily="34" charset="0"/>
              </a:rPr>
              <a:t>Copyright@2014</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MPower</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Softcomm</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Pvt.</a:t>
            </a:r>
            <a:r>
              <a:rPr lang="en-IN" sz="1000" baseline="0" dirty="0">
                <a:solidFill>
                  <a:schemeClr val="tx1">
                    <a:lumMod val="65000"/>
                    <a:lumOff val="35000"/>
                  </a:schemeClr>
                </a:solidFill>
                <a:latin typeface="Arial" pitchFamily="34" charset="0"/>
                <a:cs typeface="Arial" pitchFamily="34" charset="0"/>
              </a:rPr>
              <a:t> Ltd. | All Rights Reserved.</a:t>
            </a:r>
            <a:endParaRPr lang="en-IN" sz="1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5246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mpowersoft.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 y="0"/>
            <a:ext cx="9139125"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340768"/>
            <a:ext cx="4871070" cy="832243"/>
          </a:xfrm>
          <a:prstGeom prst="rect">
            <a:avLst/>
          </a:prstGeom>
        </p:spPr>
      </p:pic>
      <p:sp>
        <p:nvSpPr>
          <p:cNvPr id="7" name="TextBox 6"/>
          <p:cNvSpPr txBox="1"/>
          <p:nvPr/>
        </p:nvSpPr>
        <p:spPr>
          <a:xfrm>
            <a:off x="143714" y="5661248"/>
            <a:ext cx="3240360" cy="646331"/>
          </a:xfrm>
          <a:prstGeom prst="rect">
            <a:avLst/>
          </a:prstGeom>
          <a:noFill/>
        </p:spPr>
        <p:txBody>
          <a:bodyPr wrap="square" rtlCol="0">
            <a:spAutoFit/>
          </a:bodyPr>
          <a:lstStyle/>
          <a:p>
            <a:r>
              <a:rPr lang="en-IN" sz="1200" dirty="0">
                <a:solidFill>
                  <a:schemeClr val="tx1">
                    <a:lumMod val="75000"/>
                    <a:lumOff val="25000"/>
                  </a:schemeClr>
                </a:solidFill>
                <a:latin typeface="Arial" pitchFamily="34" charset="0"/>
                <a:cs typeface="Arial" pitchFamily="34" charset="0"/>
              </a:rPr>
              <a:t>Plot No: 94, Sector – 32, Institutional Area,</a:t>
            </a:r>
          </a:p>
          <a:p>
            <a:r>
              <a:rPr lang="en-IN" sz="1200" dirty="0">
                <a:solidFill>
                  <a:schemeClr val="tx1">
                    <a:lumMod val="75000"/>
                    <a:lumOff val="25000"/>
                  </a:schemeClr>
                </a:solidFill>
                <a:latin typeface="Arial" pitchFamily="34" charset="0"/>
                <a:cs typeface="Arial" pitchFamily="34" charset="0"/>
              </a:rPr>
              <a:t>Gurgaon – 122006. Haryana (India)</a:t>
            </a:r>
          </a:p>
          <a:p>
            <a:r>
              <a:rPr lang="en-IN" sz="1200" dirty="0">
                <a:solidFill>
                  <a:schemeClr val="tx1">
                    <a:lumMod val="75000"/>
                    <a:lumOff val="25000"/>
                  </a:schemeClr>
                </a:solidFill>
                <a:latin typeface="Arial" pitchFamily="34" charset="0"/>
                <a:cs typeface="Arial" pitchFamily="34" charset="0"/>
                <a:hlinkClick r:id="rId4"/>
              </a:rPr>
              <a:t>www.mpowersoft.com</a:t>
            </a:r>
            <a:endParaRPr lang="en-IN" sz="1200" dirty="0">
              <a:solidFill>
                <a:schemeClr val="tx1">
                  <a:lumMod val="75000"/>
                  <a:lumOff val="25000"/>
                </a:schemeClr>
              </a:solidFill>
              <a:latin typeface="Arial" pitchFamily="34" charset="0"/>
              <a:cs typeface="Arial" pitchFamily="34" charset="0"/>
            </a:endParaRPr>
          </a:p>
        </p:txBody>
      </p:sp>
      <p:sp>
        <p:nvSpPr>
          <p:cNvPr id="11" name="TextBox 10"/>
          <p:cNvSpPr txBox="1"/>
          <p:nvPr/>
        </p:nvSpPr>
        <p:spPr>
          <a:xfrm>
            <a:off x="132086" y="6479758"/>
            <a:ext cx="4022255" cy="246221"/>
          </a:xfrm>
          <a:prstGeom prst="rect">
            <a:avLst/>
          </a:prstGeom>
          <a:noFill/>
        </p:spPr>
        <p:txBody>
          <a:bodyPr wrap="none" rtlCol="0">
            <a:spAutoFit/>
          </a:bodyPr>
          <a:lstStyle/>
          <a:p>
            <a:r>
              <a:rPr lang="en-IN" sz="1000" dirty="0">
                <a:solidFill>
                  <a:schemeClr val="tx1">
                    <a:lumMod val="65000"/>
                    <a:lumOff val="35000"/>
                  </a:schemeClr>
                </a:solidFill>
                <a:latin typeface="Arial" pitchFamily="34" charset="0"/>
                <a:cs typeface="Arial" pitchFamily="34" charset="0"/>
              </a:rPr>
              <a:t>Copyright@2014</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MPower</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Softcomm</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Pvt.</a:t>
            </a:r>
            <a:r>
              <a:rPr lang="en-IN" sz="1000" baseline="0" dirty="0">
                <a:solidFill>
                  <a:schemeClr val="tx1">
                    <a:lumMod val="65000"/>
                    <a:lumOff val="35000"/>
                  </a:schemeClr>
                </a:solidFill>
                <a:latin typeface="Arial" pitchFamily="34" charset="0"/>
                <a:cs typeface="Arial" pitchFamily="34" charset="0"/>
              </a:rPr>
              <a:t> Ltd. | All Rights Reserved.</a:t>
            </a:r>
            <a:endParaRPr lang="en-IN" sz="1000" dirty="0">
              <a:solidFill>
                <a:schemeClr val="tx1">
                  <a:lumMod val="65000"/>
                  <a:lumOff val="35000"/>
                </a:schemeClr>
              </a:solidFill>
              <a:latin typeface="Arial" pitchFamily="34" charset="0"/>
              <a:cs typeface="Arial" pitchFamily="34" charset="0"/>
            </a:endParaRPr>
          </a:p>
        </p:txBody>
      </p:sp>
      <p:sp>
        <p:nvSpPr>
          <p:cNvPr id="8" name="TextBox 2"/>
          <p:cNvSpPr txBox="1">
            <a:spLocks noChangeArrowheads="1"/>
          </p:cNvSpPr>
          <p:nvPr/>
        </p:nvSpPr>
        <p:spPr bwMode="auto">
          <a:xfrm>
            <a:off x="1371599" y="2564956"/>
            <a:ext cx="6400800" cy="584775"/>
          </a:xfrm>
          <a:prstGeom prst="rect">
            <a:avLst/>
          </a:prstGeom>
          <a:noFill/>
          <a:ln w="9525">
            <a:noFill/>
            <a:miter lim="800000"/>
            <a:headEnd/>
            <a:tailEnd/>
          </a:ln>
        </p:spPr>
        <p:txBody>
          <a:bodyPr wrap="square">
            <a:spAutoFit/>
          </a:bodyPr>
          <a:lstStyle/>
          <a:p>
            <a:pPr algn="ctr"/>
            <a:r>
              <a:rPr lang="en-US" sz="3200" b="1" dirty="0">
                <a:solidFill>
                  <a:schemeClr val="tx2"/>
                </a:solidFill>
                <a:latin typeface="Candara" pitchFamily="34" charset="0"/>
              </a:rPr>
              <a:t>Secure Software Coding Practice</a:t>
            </a:r>
            <a:endParaRPr lang="en-US" sz="3200" b="1" dirty="0">
              <a:solidFill>
                <a:schemeClr val="accent1">
                  <a:lumMod val="75000"/>
                </a:schemeClr>
              </a:solidFill>
              <a:latin typeface="Candara" pitchFamily="34" charset="0"/>
            </a:endParaRPr>
          </a:p>
        </p:txBody>
      </p:sp>
      <p:sp>
        <p:nvSpPr>
          <p:cNvPr id="9" name="TextBox 2"/>
          <p:cNvSpPr txBox="1">
            <a:spLocks noChangeArrowheads="1"/>
          </p:cNvSpPr>
          <p:nvPr/>
        </p:nvSpPr>
        <p:spPr bwMode="auto">
          <a:xfrm>
            <a:off x="2324099" y="3626903"/>
            <a:ext cx="4495800" cy="523220"/>
          </a:xfrm>
          <a:prstGeom prst="rect">
            <a:avLst/>
          </a:prstGeom>
          <a:noFill/>
          <a:ln w="9525">
            <a:noFill/>
            <a:miter lim="800000"/>
            <a:headEnd/>
            <a:tailEnd/>
          </a:ln>
        </p:spPr>
        <p:txBody>
          <a:bodyPr wrap="square">
            <a:spAutoFit/>
          </a:bodyPr>
          <a:lstStyle/>
          <a:p>
            <a:pPr algn="ctr"/>
            <a:r>
              <a:rPr lang="en-US" sz="2800" b="1" dirty="0">
                <a:solidFill>
                  <a:schemeClr val="tx2"/>
                </a:solidFill>
                <a:latin typeface="Candara" pitchFamily="34" charset="0"/>
              </a:rPr>
              <a:t>Training Date : 5th Sept 2018</a:t>
            </a:r>
            <a:endParaRPr lang="en-US" sz="2800" b="1" dirty="0">
              <a:solidFill>
                <a:schemeClr val="accent1">
                  <a:lumMod val="75000"/>
                </a:schemeClr>
              </a:solidFill>
              <a:latin typeface="Candara" pitchFamily="34" charset="0"/>
            </a:endParaRPr>
          </a:p>
        </p:txBody>
      </p:sp>
    </p:spTree>
    <p:extLst>
      <p:ext uri="{BB962C8B-B14F-4D97-AF65-F5344CB8AC3E}">
        <p14:creationId xmlns:p14="http://schemas.microsoft.com/office/powerpoint/2010/main" val="326101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67865" y="0"/>
            <a:ext cx="8748464" cy="896632"/>
          </a:xfrm>
        </p:spPr>
        <p:txBody>
          <a:bodyPr/>
          <a:lstStyle/>
          <a:p>
            <a:pPr eaLnBrk="1" hangingPunct="1"/>
            <a:r>
              <a:rPr lang="en-US" sz="2600" dirty="0">
                <a:solidFill>
                  <a:schemeClr val="tx1"/>
                </a:solidFill>
              </a:rPr>
              <a:t>Session Management: Protection</a:t>
            </a:r>
            <a:r>
              <a:rPr lang="en-US" sz="1800" dirty="0">
                <a:solidFill>
                  <a:schemeClr val="tx1"/>
                </a:solidFill>
              </a:rPr>
              <a:t> </a:t>
            </a:r>
          </a:p>
        </p:txBody>
      </p:sp>
      <p:sp>
        <p:nvSpPr>
          <p:cNvPr id="47107" name="Rectangle 3"/>
          <p:cNvSpPr>
            <a:spLocks noGrp="1" noChangeArrowheads="1"/>
          </p:cNvSpPr>
          <p:nvPr>
            <p:ph idx="1"/>
          </p:nvPr>
        </p:nvSpPr>
        <p:spPr>
          <a:xfrm>
            <a:off x="367865" y="1196752"/>
            <a:ext cx="8017089" cy="4613120"/>
          </a:xfrm>
        </p:spPr>
        <p:txBody>
          <a:bodyPr/>
          <a:lstStyle/>
          <a:p>
            <a:pPr algn="just" eaLnBrk="1" hangingPunct="1">
              <a:buClr>
                <a:srgbClr val="292929"/>
              </a:buClr>
              <a:buFont typeface="Wingdings" pitchFamily="2" charset="2"/>
              <a:buChar char="§"/>
            </a:pPr>
            <a:r>
              <a:rPr lang="en-US" sz="2300" dirty="0">
                <a:solidFill>
                  <a:schemeClr val="tx1"/>
                </a:solidFill>
                <a:latin typeface="+mj-lt"/>
              </a:rPr>
              <a:t>Entire session should be transmitted via HTTPS to prevent disclosure of the session ID.  (Not just the authentication)</a:t>
            </a:r>
          </a:p>
          <a:p>
            <a:pPr algn="just" eaLnBrk="1" hangingPunct="1">
              <a:buClr>
                <a:srgbClr val="292929"/>
              </a:buClr>
              <a:buFont typeface="Wingdings" pitchFamily="2" charset="2"/>
              <a:buChar char="§"/>
            </a:pPr>
            <a:r>
              <a:rPr lang="en-US" sz="2300" dirty="0">
                <a:solidFill>
                  <a:schemeClr val="tx1"/>
                </a:solidFill>
                <a:latin typeface="+mj-lt"/>
              </a:rPr>
              <a:t>Avoid or protect any session information transmitted to/from the client.</a:t>
            </a:r>
          </a:p>
          <a:p>
            <a:pPr algn="just" eaLnBrk="1" hangingPunct="1">
              <a:buClr>
                <a:srgbClr val="292929"/>
              </a:buClr>
              <a:buFont typeface="Wingdings" pitchFamily="2" charset="2"/>
              <a:buChar char="§"/>
            </a:pPr>
            <a:r>
              <a:rPr lang="en-US" sz="2300" dirty="0">
                <a:solidFill>
                  <a:schemeClr val="tx1"/>
                </a:solidFill>
                <a:latin typeface="+mj-lt"/>
              </a:rPr>
              <a:t>Session ID should expire and/or time-out </a:t>
            </a:r>
            <a:r>
              <a:rPr lang="en-US" sz="2300" b="1" dirty="0">
                <a:solidFill>
                  <a:schemeClr val="tx1"/>
                </a:solidFill>
                <a:latin typeface="+mj-lt"/>
              </a:rPr>
              <a:t>on the Server </a:t>
            </a:r>
            <a:r>
              <a:rPr lang="en-US" sz="2300" dirty="0">
                <a:solidFill>
                  <a:schemeClr val="tx1"/>
                </a:solidFill>
                <a:latin typeface="+mj-lt"/>
              </a:rPr>
              <a:t>when idle or on logout.</a:t>
            </a:r>
          </a:p>
          <a:p>
            <a:pPr algn="just" eaLnBrk="1" hangingPunct="1">
              <a:buClr>
                <a:srgbClr val="292929"/>
              </a:buClr>
              <a:buFont typeface="Wingdings" pitchFamily="2" charset="2"/>
              <a:buChar char="§"/>
            </a:pPr>
            <a:r>
              <a:rPr lang="en-US" sz="2300" dirty="0">
                <a:solidFill>
                  <a:schemeClr val="tx1"/>
                </a:solidFill>
                <a:latin typeface="+mj-lt"/>
              </a:rPr>
              <a:t>Client side cookie expirations are useful, but should not be trusted.</a:t>
            </a:r>
          </a:p>
          <a:p>
            <a:pPr algn="just" eaLnBrk="1" hangingPunct="1">
              <a:buClr>
                <a:srgbClr val="292929"/>
              </a:buClr>
              <a:buFont typeface="Wingdings" pitchFamily="2" charset="2"/>
              <a:buChar char="§"/>
            </a:pPr>
            <a:r>
              <a:rPr lang="en-US" sz="2300" dirty="0">
                <a:solidFill>
                  <a:schemeClr val="tx1"/>
                </a:solidFill>
                <a:latin typeface="+mj-lt"/>
              </a:rPr>
              <a:t>Consider regenerating a new session upon successful authentication or privilege level change.</a:t>
            </a:r>
          </a:p>
        </p:txBody>
      </p:sp>
      <p:sp>
        <p:nvSpPr>
          <p:cNvPr id="4" name="Slide Number Placeholder 3"/>
          <p:cNvSpPr>
            <a:spLocks noGrp="1"/>
          </p:cNvSpPr>
          <p:nvPr>
            <p:ph type="sldNum" sz="quarter" idx="12"/>
          </p:nvPr>
        </p:nvSpPr>
        <p:spPr/>
        <p:txBody>
          <a:bodyPr/>
          <a:lstStyle/>
          <a:p>
            <a:pPr>
              <a:defRPr/>
            </a:pPr>
            <a:fld id="{5458092F-C64D-4ECE-B84F-C01605C73F14}" type="slidenum">
              <a:rPr lang="en-US">
                <a:latin typeface="+mj-lt"/>
              </a:rPr>
              <a:pPr>
                <a:defRPr/>
              </a:pPr>
              <a:t>10</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1000"/>
                                        <p:tgtEl>
                                          <p:spTgt spid="47107">
                                            <p:txEl>
                                              <p:pRg st="0" end="0"/>
                                            </p:txEl>
                                          </p:spTgt>
                                        </p:tgtEl>
                                      </p:cBhvr>
                                    </p:animEffect>
                                    <p:anim calcmode="lin" valueType="num">
                                      <p:cBhvr>
                                        <p:cTn id="8" dur="10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Effect transition="in" filter="fade">
                                      <p:cBhvr>
                                        <p:cTn id="21" dur="1000"/>
                                        <p:tgtEl>
                                          <p:spTgt spid="47107">
                                            <p:txEl>
                                              <p:pRg st="2" end="2"/>
                                            </p:txEl>
                                          </p:spTgt>
                                        </p:tgtEl>
                                      </p:cBhvr>
                                    </p:animEffect>
                                    <p:anim calcmode="lin" valueType="num">
                                      <p:cBhvr>
                                        <p:cTn id="22"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7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107">
                                            <p:txEl>
                                              <p:pRg st="3" end="3"/>
                                            </p:txEl>
                                          </p:spTgt>
                                        </p:tgtEl>
                                        <p:attrNameLst>
                                          <p:attrName>style.visibility</p:attrName>
                                        </p:attrNameLst>
                                      </p:cBhvr>
                                      <p:to>
                                        <p:strVal val="visible"/>
                                      </p:to>
                                    </p:set>
                                    <p:animEffect transition="in" filter="fade">
                                      <p:cBhvr>
                                        <p:cTn id="28" dur="1000"/>
                                        <p:tgtEl>
                                          <p:spTgt spid="47107">
                                            <p:txEl>
                                              <p:pRg st="3" end="3"/>
                                            </p:txEl>
                                          </p:spTgt>
                                        </p:tgtEl>
                                      </p:cBhvr>
                                    </p:animEffect>
                                    <p:anim calcmode="lin" valueType="num">
                                      <p:cBhvr>
                                        <p:cTn id="29"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71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7107">
                                            <p:txEl>
                                              <p:pRg st="4" end="4"/>
                                            </p:txEl>
                                          </p:spTgt>
                                        </p:tgtEl>
                                        <p:attrNameLst>
                                          <p:attrName>style.visibility</p:attrName>
                                        </p:attrNameLst>
                                      </p:cBhvr>
                                      <p:to>
                                        <p:strVal val="visible"/>
                                      </p:to>
                                    </p:set>
                                    <p:animEffect transition="in" filter="fade">
                                      <p:cBhvr>
                                        <p:cTn id="35" dur="1000"/>
                                        <p:tgtEl>
                                          <p:spTgt spid="47107">
                                            <p:txEl>
                                              <p:pRg st="4" end="4"/>
                                            </p:txEl>
                                          </p:spTgt>
                                        </p:tgtEl>
                                      </p:cBhvr>
                                    </p:animEffect>
                                    <p:anim calcmode="lin" valueType="num">
                                      <p:cBhvr>
                                        <p:cTn id="36" dur="10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71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47828" y="34854"/>
            <a:ext cx="7825456" cy="826231"/>
          </a:xfrm>
        </p:spPr>
        <p:txBody>
          <a:bodyPr/>
          <a:lstStyle/>
          <a:p>
            <a:pPr eaLnBrk="1" hangingPunct="1"/>
            <a:r>
              <a:rPr lang="en-US" sz="2600" dirty="0">
                <a:solidFill>
                  <a:schemeClr val="tx1"/>
                </a:solidFill>
              </a:rPr>
              <a:t>Broken Account Management</a:t>
            </a:r>
          </a:p>
        </p:txBody>
      </p:sp>
      <p:sp>
        <p:nvSpPr>
          <p:cNvPr id="48131" name="Rectangle 3"/>
          <p:cNvSpPr>
            <a:spLocks noGrp="1" noChangeArrowheads="1"/>
          </p:cNvSpPr>
          <p:nvPr>
            <p:ph idx="1"/>
          </p:nvPr>
        </p:nvSpPr>
        <p:spPr>
          <a:xfrm>
            <a:off x="468792" y="1186486"/>
            <a:ext cx="7969895" cy="4831153"/>
          </a:xfrm>
        </p:spPr>
        <p:txBody>
          <a:bodyPr/>
          <a:lstStyle/>
          <a:p>
            <a:pPr marL="0" indent="0">
              <a:spcBef>
                <a:spcPct val="30000"/>
              </a:spcBef>
              <a:spcAft>
                <a:spcPct val="30000"/>
              </a:spcAft>
              <a:buNone/>
            </a:pPr>
            <a:r>
              <a:rPr lang="en-US" sz="2300" dirty="0">
                <a:solidFill>
                  <a:schemeClr val="tx1"/>
                </a:solidFill>
                <a:latin typeface="+mj-lt"/>
              </a:rPr>
              <a:t>Even valid authentication schemes can be undermined by flawed account management functions including:</a:t>
            </a:r>
          </a:p>
          <a:p>
            <a:pPr lvl="1" eaLnBrk="1" hangingPunct="1">
              <a:spcBef>
                <a:spcPct val="30000"/>
              </a:spcBef>
              <a:spcAft>
                <a:spcPct val="30000"/>
              </a:spcAft>
              <a:buClr>
                <a:srgbClr val="292929"/>
              </a:buClr>
              <a:buFont typeface="Wingdings" pitchFamily="2" charset="2"/>
              <a:buChar char="§"/>
            </a:pPr>
            <a:r>
              <a:rPr lang="en-US" sz="2300" dirty="0">
                <a:solidFill>
                  <a:schemeClr val="tx1"/>
                </a:solidFill>
                <a:latin typeface="+mj-lt"/>
              </a:rPr>
              <a:t>Account update</a:t>
            </a:r>
          </a:p>
          <a:p>
            <a:pPr lvl="1" eaLnBrk="1" hangingPunct="1">
              <a:spcBef>
                <a:spcPct val="30000"/>
              </a:spcBef>
              <a:spcAft>
                <a:spcPct val="30000"/>
              </a:spcAft>
              <a:buClr>
                <a:srgbClr val="292929"/>
              </a:buClr>
              <a:buFont typeface="Wingdings" pitchFamily="2" charset="2"/>
              <a:buChar char="§"/>
            </a:pPr>
            <a:r>
              <a:rPr lang="en-US" sz="2300" dirty="0">
                <a:solidFill>
                  <a:schemeClr val="tx1"/>
                </a:solidFill>
                <a:latin typeface="+mj-lt"/>
              </a:rPr>
              <a:t>Forgotten password recovery or reset</a:t>
            </a:r>
          </a:p>
          <a:p>
            <a:pPr lvl="1" eaLnBrk="1" hangingPunct="1">
              <a:spcBef>
                <a:spcPct val="30000"/>
              </a:spcBef>
              <a:spcAft>
                <a:spcPct val="30000"/>
              </a:spcAft>
              <a:buClr>
                <a:srgbClr val="292929"/>
              </a:buClr>
              <a:buFont typeface="Wingdings" pitchFamily="2" charset="2"/>
              <a:buChar char="§"/>
            </a:pPr>
            <a:r>
              <a:rPr lang="en-US" sz="2300" dirty="0">
                <a:solidFill>
                  <a:schemeClr val="tx1"/>
                </a:solidFill>
                <a:latin typeface="+mj-lt"/>
              </a:rPr>
              <a:t>Change password, and other similar functions</a:t>
            </a:r>
          </a:p>
        </p:txBody>
      </p:sp>
      <p:sp>
        <p:nvSpPr>
          <p:cNvPr id="4" name="Slide Number Placeholder 3"/>
          <p:cNvSpPr>
            <a:spLocks noGrp="1"/>
          </p:cNvSpPr>
          <p:nvPr>
            <p:ph type="sldNum" sz="quarter" idx="12"/>
          </p:nvPr>
        </p:nvSpPr>
        <p:spPr>
          <a:xfrm>
            <a:off x="7924133" y="6343041"/>
            <a:ext cx="762238" cy="364345"/>
          </a:xfrm>
        </p:spPr>
        <p:txBody>
          <a:bodyPr/>
          <a:lstStyle/>
          <a:p>
            <a:pPr>
              <a:defRPr/>
            </a:pPr>
            <a:fld id="{E01EA665-4D1C-434C-A0E8-606BA0993CEC}" type="slidenum">
              <a:rPr lang="en-US">
                <a:latin typeface="+mj-lt"/>
              </a:rPr>
              <a:pPr>
                <a:defRPr/>
              </a:pPr>
              <a:t>11</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fade">
                                      <p:cBhvr>
                                        <p:cTn id="12" dur="1000"/>
                                        <p:tgtEl>
                                          <p:spTgt spid="48131">
                                            <p:txEl>
                                              <p:pRg st="1" end="1"/>
                                            </p:txEl>
                                          </p:spTgt>
                                        </p:tgtEl>
                                      </p:cBhvr>
                                    </p:animEffect>
                                    <p:anim calcmode="lin" valueType="num">
                                      <p:cBhvr>
                                        <p:cTn id="13"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81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1000"/>
                                        <p:tgtEl>
                                          <p:spTgt spid="48131">
                                            <p:txEl>
                                              <p:pRg st="2" end="2"/>
                                            </p:txEl>
                                          </p:spTgt>
                                        </p:tgtEl>
                                      </p:cBhvr>
                                    </p:animEffect>
                                    <p:anim calcmode="lin" valueType="num">
                                      <p:cBhvr>
                                        <p:cTn id="18"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81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fade">
                                      <p:cBhvr>
                                        <p:cTn id="22" dur="1000"/>
                                        <p:tgtEl>
                                          <p:spTgt spid="48131">
                                            <p:txEl>
                                              <p:pRg st="3" end="3"/>
                                            </p:txEl>
                                          </p:spTgt>
                                        </p:tgtEl>
                                      </p:cBhvr>
                                    </p:animEffect>
                                    <p:anim calcmode="lin" valueType="num">
                                      <p:cBhvr>
                                        <p:cTn id="23"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81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177800"/>
            <a:ext cx="7848338" cy="573771"/>
          </a:xfrm>
        </p:spPr>
        <p:txBody>
          <a:bodyPr>
            <a:noAutofit/>
          </a:bodyPr>
          <a:lstStyle/>
          <a:p>
            <a:pPr eaLnBrk="1" hangingPunct="1"/>
            <a:r>
              <a:rPr lang="en-US" sz="3200" dirty="0">
                <a:solidFill>
                  <a:schemeClr val="tx1"/>
                </a:solidFill>
              </a:rPr>
              <a:t>A3. Cross-Site Scripting (XSS) Flaws</a:t>
            </a:r>
          </a:p>
        </p:txBody>
      </p:sp>
      <p:sp>
        <p:nvSpPr>
          <p:cNvPr id="21507" name="Rectangle 3"/>
          <p:cNvSpPr>
            <a:spLocks noGrp="1" noChangeArrowheads="1"/>
          </p:cNvSpPr>
          <p:nvPr>
            <p:ph idx="1"/>
          </p:nvPr>
        </p:nvSpPr>
        <p:spPr/>
        <p:txBody>
          <a:bodyPr>
            <a:normAutofit/>
          </a:bodyPr>
          <a:lstStyle/>
          <a:p>
            <a:pPr algn="just" eaLnBrk="1" hangingPunct="1">
              <a:buFont typeface="Webdings" pitchFamily="18" charset="2"/>
              <a:buNone/>
            </a:pPr>
            <a:r>
              <a:rPr lang="en-US" sz="2400" u="sng" dirty="0">
                <a:solidFill>
                  <a:schemeClr val="tx1"/>
                </a:solidFill>
                <a:latin typeface="+mj-lt"/>
              </a:rPr>
              <a:t>OWASP Definition:</a:t>
            </a:r>
            <a:r>
              <a:rPr lang="en-US" sz="2400" dirty="0">
                <a:solidFill>
                  <a:schemeClr val="tx1"/>
                </a:solidFill>
                <a:latin typeface="+mj-lt"/>
              </a:rPr>
              <a:t> </a:t>
            </a:r>
          </a:p>
          <a:p>
            <a:pPr marL="415485" lvl="1" indent="-7670" algn="just">
              <a:buNone/>
            </a:pPr>
            <a:r>
              <a:rPr lang="en-US" sz="2400" dirty="0">
                <a:solidFill>
                  <a:schemeClr val="tx1"/>
                </a:solidFill>
                <a:latin typeface="+mj-lt"/>
              </a:rPr>
              <a:t>XSS flaws occur whenever an application takes user supplied data and sends it to a web browser without first validating or encoding that content. XSS allows attackers to execute script in the victim's browser which can hijack user sessions, deface web sites, possibly introduce worms, etc.</a:t>
            </a:r>
          </a:p>
        </p:txBody>
      </p:sp>
      <p:sp>
        <p:nvSpPr>
          <p:cNvPr id="4" name="Slide Number Placeholder 3"/>
          <p:cNvSpPr>
            <a:spLocks noGrp="1"/>
          </p:cNvSpPr>
          <p:nvPr>
            <p:ph type="sldNum" sz="quarter" idx="12"/>
          </p:nvPr>
        </p:nvSpPr>
        <p:spPr/>
        <p:txBody>
          <a:bodyPr/>
          <a:lstStyle/>
          <a:p>
            <a:pPr>
              <a:defRPr/>
            </a:pPr>
            <a:fld id="{4A0C00B6-B6FD-4E13-B999-CF219FC215D3}" type="slidenum">
              <a:rPr lang="en-US">
                <a:latin typeface="+mj-lt"/>
              </a:rPr>
              <a:pPr>
                <a:defRPr/>
              </a:pPr>
              <a:t>12</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1000"/>
                                        <p:tgtEl>
                                          <p:spTgt spid="21507">
                                            <p:txEl>
                                              <p:pRg st="1" end="1"/>
                                            </p:txEl>
                                          </p:spTgt>
                                        </p:tgtEl>
                                      </p:cBhvr>
                                    </p:animEffect>
                                    <p:anim calcmode="lin" valueType="num">
                                      <p:cBhvr>
                                        <p:cTn id="13"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528" y="12088"/>
            <a:ext cx="8748464" cy="896632"/>
          </a:xfrm>
        </p:spPr>
        <p:txBody>
          <a:bodyPr>
            <a:normAutofit/>
          </a:bodyPr>
          <a:lstStyle/>
          <a:p>
            <a:pPr eaLnBrk="1" hangingPunct="1"/>
            <a:r>
              <a:rPr lang="en-US" sz="3200" dirty="0">
                <a:solidFill>
                  <a:schemeClr val="tx1"/>
                </a:solidFill>
              </a:rPr>
              <a:t>A3. Cross-Site Scripting (XSS) Attacks</a:t>
            </a:r>
          </a:p>
        </p:txBody>
      </p:sp>
      <p:sp>
        <p:nvSpPr>
          <p:cNvPr id="22531" name="Rectangle 3"/>
          <p:cNvSpPr>
            <a:spLocks noGrp="1" noChangeArrowheads="1"/>
          </p:cNvSpPr>
          <p:nvPr>
            <p:ph idx="1"/>
          </p:nvPr>
        </p:nvSpPr>
        <p:spPr/>
        <p:txBody>
          <a:bodyPr>
            <a:normAutofit/>
          </a:bodyPr>
          <a:lstStyle/>
          <a:p>
            <a:pPr marL="536934" indent="-536934">
              <a:buClr>
                <a:srgbClr val="292929"/>
              </a:buClr>
              <a:buNone/>
            </a:pPr>
            <a:r>
              <a:rPr lang="en-US" sz="1900" b="1" dirty="0">
                <a:solidFill>
                  <a:schemeClr val="tx1"/>
                </a:solidFill>
                <a:latin typeface="+mj-lt"/>
              </a:rPr>
              <a:t>3 Categories of XSS attacks:</a:t>
            </a:r>
            <a:r>
              <a:rPr lang="en-US" sz="1900" dirty="0">
                <a:solidFill>
                  <a:schemeClr val="tx1"/>
                </a:solidFill>
                <a:latin typeface="+mj-lt"/>
              </a:rPr>
              <a:t> </a:t>
            </a:r>
          </a:p>
          <a:p>
            <a:pPr marL="883384" lvl="1" indent="-475570">
              <a:buClr>
                <a:srgbClr val="292929"/>
              </a:buClr>
              <a:buSzPct val="140000"/>
              <a:buFont typeface="Wingdings" panose="05000000000000000000" pitchFamily="2" charset="2"/>
              <a:buChar char="§"/>
            </a:pPr>
            <a:r>
              <a:rPr lang="en-US" sz="1900" b="1" dirty="0">
                <a:solidFill>
                  <a:schemeClr val="tx1"/>
                </a:solidFill>
                <a:latin typeface="+mj-lt"/>
              </a:rPr>
              <a:t>Stored </a:t>
            </a:r>
            <a:r>
              <a:rPr lang="en-US" sz="1900" dirty="0">
                <a:solidFill>
                  <a:schemeClr val="tx1"/>
                </a:solidFill>
                <a:latin typeface="+mj-lt"/>
              </a:rPr>
              <a:t>- the injected code is permanently stored </a:t>
            </a:r>
            <a:br>
              <a:rPr lang="en-US" sz="1900" dirty="0">
                <a:solidFill>
                  <a:schemeClr val="tx1"/>
                </a:solidFill>
                <a:latin typeface="+mj-lt"/>
              </a:rPr>
            </a:br>
            <a:r>
              <a:rPr lang="en-US" sz="1900" dirty="0">
                <a:solidFill>
                  <a:schemeClr val="tx1"/>
                </a:solidFill>
                <a:latin typeface="+mj-lt"/>
              </a:rPr>
              <a:t>(in a database, message forum, visitor log, etc.)</a:t>
            </a:r>
          </a:p>
          <a:p>
            <a:pPr marL="883384" lvl="1" indent="-475570">
              <a:buClr>
                <a:srgbClr val="292929"/>
              </a:buClr>
              <a:buSzPct val="140000"/>
              <a:buFont typeface="Wingdings" panose="05000000000000000000" pitchFamily="2" charset="2"/>
              <a:buChar char="§"/>
            </a:pPr>
            <a:r>
              <a:rPr lang="en-US" sz="1900" b="1" dirty="0">
                <a:solidFill>
                  <a:schemeClr val="tx1"/>
                </a:solidFill>
                <a:latin typeface="+mj-lt"/>
              </a:rPr>
              <a:t>Reflected</a:t>
            </a:r>
            <a:r>
              <a:rPr lang="en-US" sz="1900" dirty="0">
                <a:solidFill>
                  <a:schemeClr val="tx1"/>
                </a:solidFill>
                <a:latin typeface="+mj-lt"/>
              </a:rPr>
              <a:t> - attacks that are reflected take some other route to the victim (through an e-mail message, or bounced off from some other server)</a:t>
            </a:r>
          </a:p>
          <a:p>
            <a:pPr marL="883384" lvl="1" indent="-475570">
              <a:buClr>
                <a:srgbClr val="292929"/>
              </a:buClr>
              <a:buSzPct val="140000"/>
              <a:buFont typeface="Wingdings" panose="05000000000000000000" pitchFamily="2" charset="2"/>
              <a:buChar char="§"/>
            </a:pPr>
            <a:r>
              <a:rPr lang="en-US" sz="1900" b="1" dirty="0">
                <a:solidFill>
                  <a:schemeClr val="tx1"/>
                </a:solidFill>
                <a:latin typeface="+mj-lt"/>
              </a:rPr>
              <a:t>DOM injection</a:t>
            </a:r>
            <a:r>
              <a:rPr lang="en-US" sz="1900" dirty="0">
                <a:solidFill>
                  <a:schemeClr val="tx1"/>
                </a:solidFill>
                <a:latin typeface="+mj-lt"/>
              </a:rPr>
              <a:t> – Injected code manipulates sites </a:t>
            </a:r>
            <a:r>
              <a:rPr lang="en-US" sz="1900" dirty="0" err="1">
                <a:solidFill>
                  <a:schemeClr val="tx1"/>
                </a:solidFill>
                <a:latin typeface="+mj-lt"/>
              </a:rPr>
              <a:t>javascript</a:t>
            </a:r>
            <a:r>
              <a:rPr lang="en-US" sz="1900" dirty="0">
                <a:solidFill>
                  <a:schemeClr val="tx1"/>
                </a:solidFill>
                <a:latin typeface="+mj-lt"/>
              </a:rPr>
              <a:t> code or variables, rather than HTML objects.</a:t>
            </a:r>
          </a:p>
        </p:txBody>
      </p:sp>
      <p:sp>
        <p:nvSpPr>
          <p:cNvPr id="4" name="Slide Number Placeholder 3"/>
          <p:cNvSpPr>
            <a:spLocks noGrp="1"/>
          </p:cNvSpPr>
          <p:nvPr>
            <p:ph type="sldNum" sz="quarter" idx="12"/>
          </p:nvPr>
        </p:nvSpPr>
        <p:spPr/>
        <p:txBody>
          <a:bodyPr/>
          <a:lstStyle/>
          <a:p>
            <a:pPr>
              <a:defRPr/>
            </a:pPr>
            <a:fld id="{04B5DAD3-9D08-4386-B066-EF5EF027BA7C}" type="slidenum">
              <a:rPr lang="en-US">
                <a:latin typeface="+mj-lt"/>
              </a:rPr>
              <a:pPr>
                <a:defRPr/>
              </a:pPr>
              <a:t>13</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1000"/>
                                        <p:tgtEl>
                                          <p:spTgt spid="22531">
                                            <p:txEl>
                                              <p:pRg st="3" end="3"/>
                                            </p:txEl>
                                          </p:spTgt>
                                        </p:tgtEl>
                                      </p:cBhvr>
                                    </p:animEffect>
                                    <p:anim calcmode="lin" valueType="num">
                                      <p:cBhvr>
                                        <p:cTn id="23"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528" y="12088"/>
            <a:ext cx="8748464" cy="896632"/>
          </a:xfrm>
        </p:spPr>
        <p:txBody>
          <a:bodyPr/>
          <a:lstStyle/>
          <a:p>
            <a:pPr eaLnBrk="1" hangingPunct="1"/>
            <a:r>
              <a:rPr lang="en-US" sz="3200" dirty="0">
                <a:solidFill>
                  <a:schemeClr val="tx1"/>
                </a:solidFill>
              </a:rPr>
              <a:t>A3</a:t>
            </a:r>
            <a:r>
              <a:rPr lang="en-US" sz="2600" dirty="0">
                <a:solidFill>
                  <a:schemeClr val="tx1"/>
                </a:solidFill>
              </a:rPr>
              <a:t>. </a:t>
            </a:r>
            <a:r>
              <a:rPr lang="en-US" sz="3200" dirty="0">
                <a:solidFill>
                  <a:schemeClr val="tx1"/>
                </a:solidFill>
              </a:rPr>
              <a:t>Cross-Site</a:t>
            </a:r>
            <a:r>
              <a:rPr lang="en-US" sz="2600" dirty="0">
                <a:solidFill>
                  <a:schemeClr val="tx1"/>
                </a:solidFill>
              </a:rPr>
              <a:t> </a:t>
            </a:r>
            <a:r>
              <a:rPr lang="en-US" sz="3200" dirty="0">
                <a:solidFill>
                  <a:schemeClr val="tx1"/>
                </a:solidFill>
              </a:rPr>
              <a:t>Scripting (XSS)</a:t>
            </a:r>
          </a:p>
        </p:txBody>
      </p:sp>
      <p:sp>
        <p:nvSpPr>
          <p:cNvPr id="95235" name="Rectangle 3"/>
          <p:cNvSpPr>
            <a:spLocks noGrp="1" noChangeArrowheads="1"/>
          </p:cNvSpPr>
          <p:nvPr>
            <p:ph idx="1"/>
          </p:nvPr>
        </p:nvSpPr>
        <p:spPr>
          <a:xfrm>
            <a:off x="549156" y="1340768"/>
            <a:ext cx="8114335" cy="4475415"/>
          </a:xfrm>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Occurs when an attacker can manipulate a Web application to send malicious scripts to a third party.</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This is usually done when there is a location that arbitrary content can be entered into (such as an e-mail message, or free text field for example) and then referenced by the target of the attack.</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The attack typically takes the form of an HTML tag (frequently a hyperlink) that contains malicious scripting (often JavaScript).</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The target of the attack trusts the Web application and thus XSS attacks exploit that trust to do things that would not normally be allowed.</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The use of Unicode and other methods of encoding the malicious portion of the tag are often used so the request looks less suspicious to the target user or to evade IDS/IPS.</a:t>
            </a:r>
          </a:p>
        </p:txBody>
      </p:sp>
      <p:sp>
        <p:nvSpPr>
          <p:cNvPr id="4" name="Slide Number Placeholder 3"/>
          <p:cNvSpPr>
            <a:spLocks noGrp="1"/>
          </p:cNvSpPr>
          <p:nvPr>
            <p:ph type="sldNum" sz="quarter" idx="12"/>
          </p:nvPr>
        </p:nvSpPr>
        <p:spPr/>
        <p:txBody>
          <a:bodyPr/>
          <a:lstStyle/>
          <a:p>
            <a:pPr>
              <a:defRPr/>
            </a:pPr>
            <a:fld id="{D2731DF5-16F4-4FB8-B8BF-DA9D7408FFBA}" type="slidenum">
              <a:rPr lang="en-US">
                <a:latin typeface="+mj-lt"/>
              </a:rPr>
              <a:pPr>
                <a:defRPr/>
              </a:pPr>
              <a:t>14</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1000"/>
                                        <p:tgtEl>
                                          <p:spTgt spid="95235">
                                            <p:txEl>
                                              <p:pRg st="0" end="0"/>
                                            </p:txEl>
                                          </p:spTgt>
                                        </p:tgtEl>
                                      </p:cBhvr>
                                    </p:animEffect>
                                    <p:anim calcmode="lin" valueType="num">
                                      <p:cBhvr>
                                        <p:cTn id="8" dur="10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5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5235">
                                            <p:txEl>
                                              <p:pRg st="1" end="1"/>
                                            </p:txEl>
                                          </p:spTgt>
                                        </p:tgtEl>
                                        <p:attrNameLst>
                                          <p:attrName>style.visibility</p:attrName>
                                        </p:attrNameLst>
                                      </p:cBhvr>
                                      <p:to>
                                        <p:strVal val="visible"/>
                                      </p:to>
                                    </p:set>
                                    <p:animEffect transition="in" filter="fade">
                                      <p:cBhvr>
                                        <p:cTn id="14" dur="1000"/>
                                        <p:tgtEl>
                                          <p:spTgt spid="95235">
                                            <p:txEl>
                                              <p:pRg st="1" end="1"/>
                                            </p:txEl>
                                          </p:spTgt>
                                        </p:tgtEl>
                                      </p:cBhvr>
                                    </p:animEffect>
                                    <p:anim calcmode="lin" valueType="num">
                                      <p:cBhvr>
                                        <p:cTn id="15" dur="10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52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5235">
                                            <p:txEl>
                                              <p:pRg st="2" end="2"/>
                                            </p:txEl>
                                          </p:spTgt>
                                        </p:tgtEl>
                                        <p:attrNameLst>
                                          <p:attrName>style.visibility</p:attrName>
                                        </p:attrNameLst>
                                      </p:cBhvr>
                                      <p:to>
                                        <p:strVal val="visible"/>
                                      </p:to>
                                    </p:set>
                                    <p:animEffect transition="in" filter="fade">
                                      <p:cBhvr>
                                        <p:cTn id="21" dur="1000"/>
                                        <p:tgtEl>
                                          <p:spTgt spid="95235">
                                            <p:txEl>
                                              <p:pRg st="2" end="2"/>
                                            </p:txEl>
                                          </p:spTgt>
                                        </p:tgtEl>
                                      </p:cBhvr>
                                    </p:animEffect>
                                    <p:anim calcmode="lin" valueType="num">
                                      <p:cBhvr>
                                        <p:cTn id="22" dur="10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52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5235">
                                            <p:txEl>
                                              <p:pRg st="3" end="3"/>
                                            </p:txEl>
                                          </p:spTgt>
                                        </p:tgtEl>
                                        <p:attrNameLst>
                                          <p:attrName>style.visibility</p:attrName>
                                        </p:attrNameLst>
                                      </p:cBhvr>
                                      <p:to>
                                        <p:strVal val="visible"/>
                                      </p:to>
                                    </p:set>
                                    <p:animEffect transition="in" filter="fade">
                                      <p:cBhvr>
                                        <p:cTn id="28" dur="1000"/>
                                        <p:tgtEl>
                                          <p:spTgt spid="95235">
                                            <p:txEl>
                                              <p:pRg st="3" end="3"/>
                                            </p:txEl>
                                          </p:spTgt>
                                        </p:tgtEl>
                                      </p:cBhvr>
                                    </p:animEffect>
                                    <p:anim calcmode="lin" valueType="num">
                                      <p:cBhvr>
                                        <p:cTn id="29" dur="10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52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fade">
                                      <p:cBhvr>
                                        <p:cTn id="35" dur="1000"/>
                                        <p:tgtEl>
                                          <p:spTgt spid="95235">
                                            <p:txEl>
                                              <p:pRg st="4" end="4"/>
                                            </p:txEl>
                                          </p:spTgt>
                                        </p:tgtEl>
                                      </p:cBhvr>
                                    </p:animEffect>
                                    <p:anim calcmode="lin" valueType="num">
                                      <p:cBhvr>
                                        <p:cTn id="36" dur="10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5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12088"/>
            <a:ext cx="8748464" cy="896632"/>
          </a:xfrm>
        </p:spPr>
        <p:txBody>
          <a:bodyPr>
            <a:normAutofit/>
          </a:bodyPr>
          <a:lstStyle/>
          <a:p>
            <a:pPr eaLnBrk="1" hangingPunct="1"/>
            <a:r>
              <a:rPr lang="en-US" sz="3200" dirty="0">
                <a:solidFill>
                  <a:schemeClr val="tx1"/>
                </a:solidFill>
              </a:rPr>
              <a:t>Cross Site Scripting - Protection</a:t>
            </a:r>
          </a:p>
        </p:txBody>
      </p:sp>
      <p:sp>
        <p:nvSpPr>
          <p:cNvPr id="24579" name="Rectangle 3"/>
          <p:cNvSpPr>
            <a:spLocks noGrp="1" noChangeArrowheads="1"/>
          </p:cNvSpPr>
          <p:nvPr>
            <p:ph idx="1"/>
          </p:nvPr>
        </p:nvSpPr>
        <p:spPr/>
        <p:txBody>
          <a:bodyPr/>
          <a:lstStyle/>
          <a:p>
            <a:pPr algn="just" eaLnBrk="1" hangingPunct="1">
              <a:spcBef>
                <a:spcPct val="30000"/>
              </a:spcBef>
              <a:spcAft>
                <a:spcPct val="30000"/>
              </a:spcAft>
              <a:buFont typeface="Webdings" pitchFamily="18" charset="2"/>
              <a:buNone/>
            </a:pPr>
            <a:r>
              <a:rPr lang="en-US" sz="2300" dirty="0">
                <a:solidFill>
                  <a:schemeClr val="tx1"/>
                </a:solidFill>
                <a:latin typeface="+mj-lt"/>
              </a:rPr>
              <a:t>Protect your application from XSS attacks </a:t>
            </a:r>
          </a:p>
          <a:p>
            <a:pPr algn="just" eaLnBrk="1" hangingPunct="1">
              <a:spcBef>
                <a:spcPct val="30000"/>
              </a:spcBef>
              <a:spcAft>
                <a:spcPct val="30000"/>
              </a:spcAft>
              <a:buClr>
                <a:srgbClr val="292929"/>
              </a:buClr>
              <a:buFont typeface="Wingdings" pitchFamily="2" charset="2"/>
              <a:buChar char="§"/>
            </a:pPr>
            <a:r>
              <a:rPr lang="en-US" sz="2300" dirty="0">
                <a:solidFill>
                  <a:schemeClr val="tx1"/>
                </a:solidFill>
                <a:latin typeface="+mj-lt"/>
              </a:rPr>
              <a:t>Filter output by converting text/data which might have dangerous HTML characters to its encoded format:</a:t>
            </a:r>
          </a:p>
          <a:p>
            <a:pPr lvl="1" algn="just" eaLnBrk="1" hangingPunct="1">
              <a:spcBef>
                <a:spcPct val="30000"/>
              </a:spcBef>
              <a:spcAft>
                <a:spcPct val="30000"/>
              </a:spcAft>
            </a:pPr>
            <a:r>
              <a:rPr lang="en-US" dirty="0">
                <a:solidFill>
                  <a:schemeClr val="tx1"/>
                </a:solidFill>
                <a:latin typeface="+mj-lt"/>
              </a:rPr>
              <a:t> '&lt;' and '&gt;' to '&amp;</a:t>
            </a:r>
            <a:r>
              <a:rPr lang="en-US" dirty="0" err="1">
                <a:solidFill>
                  <a:schemeClr val="tx1"/>
                </a:solidFill>
                <a:latin typeface="+mj-lt"/>
              </a:rPr>
              <a:t>lt</a:t>
            </a:r>
            <a:r>
              <a:rPr lang="en-US" dirty="0">
                <a:solidFill>
                  <a:schemeClr val="tx1"/>
                </a:solidFill>
                <a:latin typeface="+mj-lt"/>
              </a:rPr>
              <a:t>;' and '&amp;</a:t>
            </a:r>
            <a:r>
              <a:rPr lang="en-US" dirty="0" err="1">
                <a:solidFill>
                  <a:schemeClr val="tx1"/>
                </a:solidFill>
                <a:latin typeface="+mj-lt"/>
              </a:rPr>
              <a:t>gt</a:t>
            </a:r>
            <a:r>
              <a:rPr lang="en-US" dirty="0">
                <a:solidFill>
                  <a:schemeClr val="tx1"/>
                </a:solidFill>
                <a:latin typeface="+mj-lt"/>
              </a:rPr>
              <a:t>;’</a:t>
            </a:r>
          </a:p>
          <a:p>
            <a:pPr lvl="1" algn="just" eaLnBrk="1" hangingPunct="1">
              <a:spcBef>
                <a:spcPct val="30000"/>
              </a:spcBef>
              <a:spcAft>
                <a:spcPct val="30000"/>
              </a:spcAft>
            </a:pPr>
            <a:r>
              <a:rPr lang="en-US" dirty="0">
                <a:solidFill>
                  <a:schemeClr val="tx1"/>
                </a:solidFill>
                <a:latin typeface="+mj-lt"/>
              </a:rPr>
              <a:t>'(' and ')' to '&amp;#40;' and '&amp;#41;’</a:t>
            </a:r>
          </a:p>
          <a:p>
            <a:pPr lvl="1" algn="just" eaLnBrk="1" hangingPunct="1">
              <a:spcBef>
                <a:spcPct val="30000"/>
              </a:spcBef>
              <a:spcAft>
                <a:spcPct val="30000"/>
              </a:spcAft>
            </a:pPr>
            <a:r>
              <a:rPr lang="en-US" dirty="0">
                <a:solidFill>
                  <a:schemeClr val="tx1"/>
                </a:solidFill>
                <a:latin typeface="+mj-lt"/>
              </a:rPr>
              <a:t>'#' and '&amp;' to '&amp;#35;' and '&amp;#38;‘</a:t>
            </a:r>
          </a:p>
          <a:p>
            <a:pPr algn="just" eaLnBrk="1" hangingPunct="1">
              <a:spcBef>
                <a:spcPct val="30000"/>
              </a:spcBef>
              <a:spcAft>
                <a:spcPct val="30000"/>
              </a:spcAft>
              <a:buClr>
                <a:srgbClr val="292929"/>
              </a:buClr>
              <a:buFont typeface="Wingdings" pitchFamily="2" charset="2"/>
              <a:buChar char="§"/>
            </a:pPr>
            <a:r>
              <a:rPr lang="en-US" sz="2300" dirty="0">
                <a:solidFill>
                  <a:schemeClr val="tx1"/>
                </a:solidFill>
                <a:latin typeface="+mj-lt"/>
              </a:rPr>
              <a:t>Recommend filtering on input as much as possible. (some data may need to allow special characters.)</a:t>
            </a:r>
          </a:p>
        </p:txBody>
      </p:sp>
      <p:sp>
        <p:nvSpPr>
          <p:cNvPr id="4" name="Slide Number Placeholder 3"/>
          <p:cNvSpPr>
            <a:spLocks noGrp="1"/>
          </p:cNvSpPr>
          <p:nvPr>
            <p:ph type="sldNum" sz="quarter" idx="12"/>
          </p:nvPr>
        </p:nvSpPr>
        <p:spPr/>
        <p:txBody>
          <a:bodyPr/>
          <a:lstStyle/>
          <a:p>
            <a:pPr>
              <a:defRPr/>
            </a:pPr>
            <a:fld id="{596D6D1D-8F99-40A5-B6D3-0CC7EE2517C8}" type="slidenum">
              <a:rPr lang="en-US">
                <a:latin typeface="+mj-lt"/>
              </a:rPr>
              <a:pPr>
                <a:defRPr/>
              </a:pPr>
              <a:t>15</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Effect transition="in" filter="fade">
                                      <p:cBhvr>
                                        <p:cTn id="14" dur="1000"/>
                                        <p:tgtEl>
                                          <p:spTgt spid="24579">
                                            <p:txEl>
                                              <p:pRg st="1" end="1"/>
                                            </p:txEl>
                                          </p:spTgt>
                                        </p:tgtEl>
                                      </p:cBhvr>
                                    </p:animEffect>
                                    <p:anim calcmode="lin" valueType="num">
                                      <p:cBhvr>
                                        <p:cTn id="15"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7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Effect transition="in" filter="fade">
                                      <p:cBhvr>
                                        <p:cTn id="19" dur="1000"/>
                                        <p:tgtEl>
                                          <p:spTgt spid="24579">
                                            <p:txEl>
                                              <p:pRg st="2" end="2"/>
                                            </p:txEl>
                                          </p:spTgt>
                                        </p:tgtEl>
                                      </p:cBhvr>
                                    </p:animEffect>
                                    <p:anim calcmode="lin" valueType="num">
                                      <p:cBhvr>
                                        <p:cTn id="20"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7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579">
                                            <p:txEl>
                                              <p:pRg st="3" end="3"/>
                                            </p:txEl>
                                          </p:spTgt>
                                        </p:tgtEl>
                                        <p:attrNameLst>
                                          <p:attrName>style.visibility</p:attrName>
                                        </p:attrNameLst>
                                      </p:cBhvr>
                                      <p:to>
                                        <p:strVal val="visible"/>
                                      </p:to>
                                    </p:set>
                                    <p:animEffect transition="in" filter="fade">
                                      <p:cBhvr>
                                        <p:cTn id="24" dur="1000"/>
                                        <p:tgtEl>
                                          <p:spTgt spid="24579">
                                            <p:txEl>
                                              <p:pRg st="3" end="3"/>
                                            </p:txEl>
                                          </p:spTgt>
                                        </p:tgtEl>
                                      </p:cBhvr>
                                    </p:animEffect>
                                    <p:anim calcmode="lin" valueType="num">
                                      <p:cBhvr>
                                        <p:cTn id="25"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7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579">
                                            <p:txEl>
                                              <p:pRg st="4" end="4"/>
                                            </p:txEl>
                                          </p:spTgt>
                                        </p:tgtEl>
                                        <p:attrNameLst>
                                          <p:attrName>style.visibility</p:attrName>
                                        </p:attrNameLst>
                                      </p:cBhvr>
                                      <p:to>
                                        <p:strVal val="visible"/>
                                      </p:to>
                                    </p:set>
                                    <p:animEffect transition="in" filter="fade">
                                      <p:cBhvr>
                                        <p:cTn id="29" dur="1000"/>
                                        <p:tgtEl>
                                          <p:spTgt spid="24579">
                                            <p:txEl>
                                              <p:pRg st="4" end="4"/>
                                            </p:txEl>
                                          </p:spTgt>
                                        </p:tgtEl>
                                      </p:cBhvr>
                                    </p:animEffect>
                                    <p:anim calcmode="lin" valueType="num">
                                      <p:cBhvr>
                                        <p:cTn id="30"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579">
                                            <p:txEl>
                                              <p:pRg st="5" end="5"/>
                                            </p:txEl>
                                          </p:spTgt>
                                        </p:tgtEl>
                                        <p:attrNameLst>
                                          <p:attrName>style.visibility</p:attrName>
                                        </p:attrNameLst>
                                      </p:cBhvr>
                                      <p:to>
                                        <p:strVal val="visible"/>
                                      </p:to>
                                    </p:set>
                                    <p:animEffect transition="in" filter="fade">
                                      <p:cBhvr>
                                        <p:cTn id="36" dur="1000"/>
                                        <p:tgtEl>
                                          <p:spTgt spid="24579">
                                            <p:txEl>
                                              <p:pRg st="5" end="5"/>
                                            </p:txEl>
                                          </p:spTgt>
                                        </p:tgtEl>
                                      </p:cBhvr>
                                    </p:animEffect>
                                    <p:anim calcmode="lin" valueType="num">
                                      <p:cBhvr>
                                        <p:cTn id="37" dur="10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457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552" y="1196752"/>
            <a:ext cx="7488832" cy="4824536"/>
          </a:xfrm>
          <a:prstGeom prst="rect">
            <a:avLst/>
          </a:prstGeom>
        </p:spPr>
      </p:pic>
      <p:pic>
        <p:nvPicPr>
          <p:cNvPr id="5" name="Picture 4"/>
          <p:cNvPicPr>
            <a:picLocks noChangeAspect="1"/>
          </p:cNvPicPr>
          <p:nvPr/>
        </p:nvPicPr>
        <p:blipFill>
          <a:blip r:embed="rId3"/>
          <a:stretch>
            <a:fillRect/>
          </a:stretch>
        </p:blipFill>
        <p:spPr>
          <a:xfrm>
            <a:off x="683568" y="1242057"/>
            <a:ext cx="7202413" cy="4733925"/>
          </a:xfrm>
          <a:prstGeom prst="rect">
            <a:avLst/>
          </a:prstGeom>
        </p:spPr>
      </p:pic>
    </p:spTree>
    <p:extLst>
      <p:ext uri="{BB962C8B-B14F-4D97-AF65-F5344CB8AC3E}">
        <p14:creationId xmlns:p14="http://schemas.microsoft.com/office/powerpoint/2010/main" val="26043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0869" y="44624"/>
            <a:ext cx="7619523" cy="826231"/>
          </a:xfrm>
        </p:spPr>
        <p:txBody>
          <a:bodyPr>
            <a:normAutofit/>
          </a:bodyPr>
          <a:lstStyle/>
          <a:p>
            <a:pPr eaLnBrk="1" hangingPunct="1"/>
            <a:r>
              <a:rPr lang="en-US" sz="3200" dirty="0">
                <a:solidFill>
                  <a:schemeClr val="tx1"/>
                </a:solidFill>
              </a:rPr>
              <a:t>A4. Insecure Direct Object Reference</a:t>
            </a:r>
          </a:p>
        </p:txBody>
      </p:sp>
      <p:sp>
        <p:nvSpPr>
          <p:cNvPr id="31747" name="Rectangle 3"/>
          <p:cNvSpPr>
            <a:spLocks noGrp="1" noChangeArrowheads="1"/>
          </p:cNvSpPr>
          <p:nvPr>
            <p:ph idx="1"/>
          </p:nvPr>
        </p:nvSpPr>
        <p:spPr>
          <a:xfrm>
            <a:off x="457200" y="1412776"/>
            <a:ext cx="8229600" cy="4525963"/>
          </a:xfrm>
        </p:spPr>
        <p:txBody>
          <a:bodyPr/>
          <a:lstStyle/>
          <a:p>
            <a:pPr eaLnBrk="1" hangingPunct="1">
              <a:buFont typeface="Webdings" pitchFamily="18" charset="2"/>
              <a:buNone/>
            </a:pPr>
            <a:r>
              <a:rPr lang="en-US" sz="1900" dirty="0">
                <a:solidFill>
                  <a:schemeClr val="tx1"/>
                </a:solidFill>
                <a:latin typeface="+mj-lt"/>
              </a:rPr>
              <a:t>	</a:t>
            </a:r>
            <a:r>
              <a:rPr lang="en-US" sz="2300" u="sng" dirty="0">
                <a:solidFill>
                  <a:schemeClr val="tx1"/>
                </a:solidFill>
                <a:latin typeface="+mj-lt"/>
              </a:rPr>
              <a:t>OWASP Definition:</a:t>
            </a:r>
          </a:p>
          <a:p>
            <a:pPr lvl="1" eaLnBrk="1" hangingPunct="1">
              <a:buFont typeface="Webdings" pitchFamily="18" charset="2"/>
              <a:buNone/>
            </a:pPr>
            <a:r>
              <a:rPr lang="en-US" sz="2300" dirty="0">
                <a:solidFill>
                  <a:schemeClr val="tx1"/>
                </a:solidFill>
                <a:latin typeface="+mj-lt"/>
              </a:rPr>
              <a:t>	A direct object reference occurs when a developer exposes a reference to an internal implementation object, such as a file, directory, database record, or key, as a URL or form parameter. Attackers can manipulate those references to access other objects without authorization.</a:t>
            </a:r>
          </a:p>
        </p:txBody>
      </p:sp>
      <p:sp>
        <p:nvSpPr>
          <p:cNvPr id="4" name="Slide Number Placeholder 3"/>
          <p:cNvSpPr>
            <a:spLocks noGrp="1"/>
          </p:cNvSpPr>
          <p:nvPr>
            <p:ph type="sldNum" sz="quarter" idx="12"/>
          </p:nvPr>
        </p:nvSpPr>
        <p:spPr/>
        <p:txBody>
          <a:bodyPr/>
          <a:lstStyle/>
          <a:p>
            <a:pPr>
              <a:defRPr/>
            </a:pPr>
            <a:fld id="{FDC1B5C1-87C3-4F60-AD0A-5298296CE506}" type="slidenum">
              <a:rPr lang="en-US">
                <a:latin typeface="+mj-lt"/>
              </a:rPr>
              <a:pPr>
                <a:defRPr/>
              </a:pPr>
              <a:t>17</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1000"/>
                                        <p:tgtEl>
                                          <p:spTgt spid="31747">
                                            <p:txEl>
                                              <p:pRg st="0" end="0"/>
                                            </p:txEl>
                                          </p:spTgt>
                                        </p:tgtEl>
                                      </p:cBhvr>
                                    </p:animEffect>
                                    <p:anim calcmode="lin" valueType="num">
                                      <p:cBhvr>
                                        <p:cTn id="8" dur="1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7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1000"/>
                                        <p:tgtEl>
                                          <p:spTgt spid="31747">
                                            <p:txEl>
                                              <p:pRg st="1" end="1"/>
                                            </p:txEl>
                                          </p:spTgt>
                                        </p:tgtEl>
                                      </p:cBhvr>
                                    </p:animEffect>
                                    <p:anim calcmode="lin" valueType="num">
                                      <p:cBhvr>
                                        <p:cTn id="13" dur="1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7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536" y="-27384"/>
            <a:ext cx="8424936" cy="980728"/>
          </a:xfrm>
        </p:spPr>
        <p:txBody>
          <a:bodyPr>
            <a:normAutofit/>
          </a:bodyPr>
          <a:lstStyle/>
          <a:p>
            <a:pPr eaLnBrk="1" hangingPunct="1"/>
            <a:r>
              <a:rPr lang="en-US" sz="3200" dirty="0">
                <a:solidFill>
                  <a:schemeClr val="tx1"/>
                </a:solidFill>
              </a:rPr>
              <a:t>A4. Insecure Direct Object Reference</a:t>
            </a:r>
          </a:p>
        </p:txBody>
      </p:sp>
      <p:sp>
        <p:nvSpPr>
          <p:cNvPr id="287747" name="Rectangle 3"/>
          <p:cNvSpPr>
            <a:spLocks noGrp="1" noChangeArrowheads="1"/>
          </p:cNvSpPr>
          <p:nvPr>
            <p:ph idx="1"/>
          </p:nvPr>
        </p:nvSpPr>
        <p:spPr/>
        <p:txBody>
          <a:bodyPr>
            <a:normAutofit/>
          </a:bodyPr>
          <a:lstStyle/>
          <a:p>
            <a:pPr marL="244901" indent="-244901" algn="just">
              <a:spcBef>
                <a:spcPct val="30000"/>
              </a:spcBef>
              <a:spcAft>
                <a:spcPct val="20000"/>
              </a:spcAft>
              <a:buClr>
                <a:srgbClr val="292929"/>
              </a:buClr>
              <a:buFont typeface="Wingdings" pitchFamily="2" charset="2"/>
              <a:buChar char="§"/>
              <a:defRPr/>
            </a:pPr>
            <a:r>
              <a:rPr lang="en-US" sz="1900" dirty="0">
                <a:solidFill>
                  <a:schemeClr val="tx1"/>
                </a:solidFill>
                <a:latin typeface="+mj-lt"/>
              </a:rPr>
              <a:t>Applications often expose internal objects, making them accessible via parameters.</a:t>
            </a:r>
          </a:p>
          <a:p>
            <a:pPr marL="244901" indent="-244901" algn="just">
              <a:spcBef>
                <a:spcPct val="30000"/>
              </a:spcBef>
              <a:spcAft>
                <a:spcPct val="20000"/>
              </a:spcAft>
              <a:buClr>
                <a:srgbClr val="292929"/>
              </a:buClr>
              <a:buFont typeface="Wingdings" pitchFamily="2" charset="2"/>
              <a:buChar char="§"/>
              <a:defRPr/>
            </a:pPr>
            <a:r>
              <a:rPr lang="en-US" sz="1900" dirty="0">
                <a:solidFill>
                  <a:schemeClr val="tx1"/>
                </a:solidFill>
                <a:latin typeface="+mj-lt"/>
              </a:rPr>
              <a:t>When those objects are exposed, the attacker may manipulate unauthorized objects, if proper access controls are not in place.</a:t>
            </a:r>
          </a:p>
          <a:p>
            <a:pPr marL="244901" indent="-244901" algn="just">
              <a:spcBef>
                <a:spcPct val="30000"/>
              </a:spcBef>
              <a:spcAft>
                <a:spcPct val="20000"/>
              </a:spcAft>
              <a:buClr>
                <a:srgbClr val="292929"/>
              </a:buClr>
              <a:buFont typeface="Wingdings" pitchFamily="2" charset="2"/>
              <a:buChar char="§"/>
              <a:defRPr/>
            </a:pPr>
            <a:r>
              <a:rPr lang="en-US" sz="1900" dirty="0">
                <a:solidFill>
                  <a:schemeClr val="tx1"/>
                </a:solidFill>
                <a:latin typeface="+mj-lt"/>
              </a:rPr>
              <a:t>Internal Objects might include</a:t>
            </a:r>
          </a:p>
          <a:p>
            <a:pPr marL="644951" lvl="2" indent="-244901" algn="just">
              <a:spcBef>
                <a:spcPct val="30000"/>
              </a:spcBef>
              <a:spcAft>
                <a:spcPct val="20000"/>
              </a:spcAft>
              <a:buClr>
                <a:srgbClr val="292929"/>
              </a:buClr>
              <a:buFont typeface="Wingdings" pitchFamily="2" charset="2"/>
              <a:buChar char="§"/>
              <a:defRPr/>
            </a:pPr>
            <a:r>
              <a:rPr lang="en-US" sz="1800" dirty="0">
                <a:solidFill>
                  <a:schemeClr val="tx1"/>
                </a:solidFill>
                <a:latin typeface="+mj-lt"/>
              </a:rPr>
              <a:t>Files or Directories</a:t>
            </a:r>
          </a:p>
          <a:p>
            <a:pPr marL="644951" lvl="2" indent="-244901" algn="just">
              <a:spcBef>
                <a:spcPct val="30000"/>
              </a:spcBef>
              <a:spcAft>
                <a:spcPct val="20000"/>
              </a:spcAft>
              <a:buClr>
                <a:srgbClr val="292929"/>
              </a:buClr>
              <a:buFont typeface="Wingdings" pitchFamily="2" charset="2"/>
              <a:buChar char="§"/>
              <a:defRPr/>
            </a:pPr>
            <a:r>
              <a:rPr lang="en-US" sz="1800" dirty="0">
                <a:solidFill>
                  <a:schemeClr val="tx1"/>
                </a:solidFill>
                <a:latin typeface="+mj-lt"/>
              </a:rPr>
              <a:t>URLs</a:t>
            </a:r>
          </a:p>
          <a:p>
            <a:pPr marL="644951" lvl="2" indent="-244901" algn="just">
              <a:spcBef>
                <a:spcPct val="30000"/>
              </a:spcBef>
              <a:spcAft>
                <a:spcPct val="20000"/>
              </a:spcAft>
              <a:buClr>
                <a:srgbClr val="292929"/>
              </a:buClr>
              <a:buFont typeface="Wingdings" pitchFamily="2" charset="2"/>
              <a:buChar char="§"/>
              <a:defRPr/>
            </a:pPr>
            <a:r>
              <a:rPr lang="en-US" sz="1800" dirty="0">
                <a:solidFill>
                  <a:schemeClr val="tx1"/>
                </a:solidFill>
                <a:latin typeface="+mj-lt"/>
              </a:rPr>
              <a:t>Database key, such as </a:t>
            </a:r>
            <a:r>
              <a:rPr lang="en-US" sz="1800" dirty="0" err="1">
                <a:solidFill>
                  <a:schemeClr val="tx1"/>
                </a:solidFill>
                <a:latin typeface="+mj-lt"/>
              </a:rPr>
              <a:t>acct_no</a:t>
            </a:r>
            <a:r>
              <a:rPr lang="en-US" sz="1800" dirty="0">
                <a:solidFill>
                  <a:schemeClr val="tx1"/>
                </a:solidFill>
                <a:latin typeface="+mj-lt"/>
              </a:rPr>
              <a:t>, </a:t>
            </a:r>
            <a:r>
              <a:rPr lang="en-US" sz="1800" dirty="0" err="1">
                <a:solidFill>
                  <a:schemeClr val="tx1"/>
                </a:solidFill>
                <a:latin typeface="+mj-lt"/>
              </a:rPr>
              <a:t>group_id</a:t>
            </a:r>
            <a:r>
              <a:rPr lang="en-US" sz="1800" dirty="0">
                <a:solidFill>
                  <a:schemeClr val="tx1"/>
                </a:solidFill>
                <a:latin typeface="+mj-lt"/>
              </a:rPr>
              <a:t> etc.</a:t>
            </a:r>
          </a:p>
          <a:p>
            <a:pPr marL="644951" lvl="2" indent="-244901" algn="just">
              <a:spcBef>
                <a:spcPct val="30000"/>
              </a:spcBef>
              <a:spcAft>
                <a:spcPct val="20000"/>
              </a:spcAft>
              <a:buClr>
                <a:srgbClr val="292929"/>
              </a:buClr>
              <a:buFont typeface="Wingdings" pitchFamily="2" charset="2"/>
              <a:buChar char="§"/>
              <a:defRPr/>
            </a:pPr>
            <a:r>
              <a:rPr lang="en-US" sz="1800" dirty="0">
                <a:solidFill>
                  <a:schemeClr val="tx1"/>
                </a:solidFill>
                <a:latin typeface="+mj-lt"/>
              </a:rPr>
              <a:t>Other database object names such as table name</a:t>
            </a:r>
          </a:p>
        </p:txBody>
      </p:sp>
      <p:sp>
        <p:nvSpPr>
          <p:cNvPr id="4" name="Slide Number Placeholder 3"/>
          <p:cNvSpPr>
            <a:spLocks noGrp="1"/>
          </p:cNvSpPr>
          <p:nvPr>
            <p:ph type="sldNum" sz="quarter" idx="12"/>
          </p:nvPr>
        </p:nvSpPr>
        <p:spPr/>
        <p:txBody>
          <a:bodyPr/>
          <a:lstStyle/>
          <a:p>
            <a:pPr>
              <a:defRPr/>
            </a:pPr>
            <a:fld id="{4946C961-ADAD-4708-BBB6-56FD0880DD69}" type="slidenum">
              <a:rPr lang="en-US">
                <a:latin typeface="+mj-lt"/>
              </a:rPr>
              <a:pPr>
                <a:defRPr/>
              </a:pPr>
              <a:t>18</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fade">
                                      <p:cBhvr>
                                        <p:cTn id="7" dur="1000"/>
                                        <p:tgtEl>
                                          <p:spTgt spid="287747">
                                            <p:txEl>
                                              <p:pRg st="0" end="0"/>
                                            </p:txEl>
                                          </p:spTgt>
                                        </p:tgtEl>
                                      </p:cBhvr>
                                    </p:animEffect>
                                    <p:anim calcmode="lin" valueType="num">
                                      <p:cBhvr>
                                        <p:cTn id="8" dur="1000" fill="hold"/>
                                        <p:tgtEl>
                                          <p:spTgt spid="2877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77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7747">
                                            <p:txEl>
                                              <p:pRg st="1" end="1"/>
                                            </p:txEl>
                                          </p:spTgt>
                                        </p:tgtEl>
                                        <p:attrNameLst>
                                          <p:attrName>style.visibility</p:attrName>
                                        </p:attrNameLst>
                                      </p:cBhvr>
                                      <p:to>
                                        <p:strVal val="visible"/>
                                      </p:to>
                                    </p:set>
                                    <p:animEffect transition="in" filter="fade">
                                      <p:cBhvr>
                                        <p:cTn id="14" dur="1000"/>
                                        <p:tgtEl>
                                          <p:spTgt spid="287747">
                                            <p:txEl>
                                              <p:pRg st="1" end="1"/>
                                            </p:txEl>
                                          </p:spTgt>
                                        </p:tgtEl>
                                      </p:cBhvr>
                                    </p:animEffect>
                                    <p:anim calcmode="lin" valueType="num">
                                      <p:cBhvr>
                                        <p:cTn id="15" dur="10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77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7747">
                                            <p:txEl>
                                              <p:pRg st="2" end="2"/>
                                            </p:txEl>
                                          </p:spTgt>
                                        </p:tgtEl>
                                        <p:attrNameLst>
                                          <p:attrName>style.visibility</p:attrName>
                                        </p:attrNameLst>
                                      </p:cBhvr>
                                      <p:to>
                                        <p:strVal val="visible"/>
                                      </p:to>
                                    </p:set>
                                    <p:animEffect transition="in" filter="fade">
                                      <p:cBhvr>
                                        <p:cTn id="21" dur="1000"/>
                                        <p:tgtEl>
                                          <p:spTgt spid="287747">
                                            <p:txEl>
                                              <p:pRg st="2" end="2"/>
                                            </p:txEl>
                                          </p:spTgt>
                                        </p:tgtEl>
                                      </p:cBhvr>
                                    </p:animEffect>
                                    <p:anim calcmode="lin" valueType="num">
                                      <p:cBhvr>
                                        <p:cTn id="22" dur="1000" fill="hold"/>
                                        <p:tgtEl>
                                          <p:spTgt spid="2877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774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7747">
                                            <p:txEl>
                                              <p:pRg st="3" end="3"/>
                                            </p:txEl>
                                          </p:spTgt>
                                        </p:tgtEl>
                                        <p:attrNameLst>
                                          <p:attrName>style.visibility</p:attrName>
                                        </p:attrNameLst>
                                      </p:cBhvr>
                                      <p:to>
                                        <p:strVal val="visible"/>
                                      </p:to>
                                    </p:set>
                                    <p:animEffect transition="in" filter="fade">
                                      <p:cBhvr>
                                        <p:cTn id="26" dur="1000"/>
                                        <p:tgtEl>
                                          <p:spTgt spid="287747">
                                            <p:txEl>
                                              <p:pRg st="3" end="3"/>
                                            </p:txEl>
                                          </p:spTgt>
                                        </p:tgtEl>
                                      </p:cBhvr>
                                    </p:animEffect>
                                    <p:anim calcmode="lin" valueType="num">
                                      <p:cBhvr>
                                        <p:cTn id="27" dur="1000" fill="hold"/>
                                        <p:tgtEl>
                                          <p:spTgt spid="28774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8774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87747">
                                            <p:txEl>
                                              <p:pRg st="4" end="4"/>
                                            </p:txEl>
                                          </p:spTgt>
                                        </p:tgtEl>
                                        <p:attrNameLst>
                                          <p:attrName>style.visibility</p:attrName>
                                        </p:attrNameLst>
                                      </p:cBhvr>
                                      <p:to>
                                        <p:strVal val="visible"/>
                                      </p:to>
                                    </p:set>
                                    <p:animEffect transition="in" filter="fade">
                                      <p:cBhvr>
                                        <p:cTn id="31" dur="1000"/>
                                        <p:tgtEl>
                                          <p:spTgt spid="287747">
                                            <p:txEl>
                                              <p:pRg st="4" end="4"/>
                                            </p:txEl>
                                          </p:spTgt>
                                        </p:tgtEl>
                                      </p:cBhvr>
                                    </p:animEffect>
                                    <p:anim calcmode="lin" valueType="num">
                                      <p:cBhvr>
                                        <p:cTn id="32" dur="1000" fill="hold"/>
                                        <p:tgtEl>
                                          <p:spTgt spid="2877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8774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87747">
                                            <p:txEl>
                                              <p:pRg st="5" end="5"/>
                                            </p:txEl>
                                          </p:spTgt>
                                        </p:tgtEl>
                                        <p:attrNameLst>
                                          <p:attrName>style.visibility</p:attrName>
                                        </p:attrNameLst>
                                      </p:cBhvr>
                                      <p:to>
                                        <p:strVal val="visible"/>
                                      </p:to>
                                    </p:set>
                                    <p:animEffect transition="in" filter="fade">
                                      <p:cBhvr>
                                        <p:cTn id="36" dur="1000"/>
                                        <p:tgtEl>
                                          <p:spTgt spid="287747">
                                            <p:txEl>
                                              <p:pRg st="5" end="5"/>
                                            </p:txEl>
                                          </p:spTgt>
                                        </p:tgtEl>
                                      </p:cBhvr>
                                    </p:animEffect>
                                    <p:anim calcmode="lin" valueType="num">
                                      <p:cBhvr>
                                        <p:cTn id="37" dur="1000" fill="hold"/>
                                        <p:tgtEl>
                                          <p:spTgt spid="28774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8774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87747">
                                            <p:txEl>
                                              <p:pRg st="6" end="6"/>
                                            </p:txEl>
                                          </p:spTgt>
                                        </p:tgtEl>
                                        <p:attrNameLst>
                                          <p:attrName>style.visibility</p:attrName>
                                        </p:attrNameLst>
                                      </p:cBhvr>
                                      <p:to>
                                        <p:strVal val="visible"/>
                                      </p:to>
                                    </p:set>
                                    <p:animEffect transition="in" filter="fade">
                                      <p:cBhvr>
                                        <p:cTn id="41" dur="1000"/>
                                        <p:tgtEl>
                                          <p:spTgt spid="287747">
                                            <p:txEl>
                                              <p:pRg st="6" end="6"/>
                                            </p:txEl>
                                          </p:spTgt>
                                        </p:tgtEl>
                                      </p:cBhvr>
                                    </p:animEffect>
                                    <p:anim calcmode="lin" valueType="num">
                                      <p:cBhvr>
                                        <p:cTn id="42" dur="1000" fill="hold"/>
                                        <p:tgtEl>
                                          <p:spTgt spid="28774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877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Do not expose direct objects via parameters</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Use an indirect mapping which is simple to validate.</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Consider using a mapped numeric range, file=1 or 2 …</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Re-verify authorization at every reference.</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For example:</a:t>
            </a:r>
          </a:p>
          <a:p>
            <a:pPr marL="644951" lvl="2"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Application provided an initial lists of only the authorized options.</a:t>
            </a:r>
          </a:p>
          <a:p>
            <a:pPr marL="644951" lvl="2"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When user’s option is “submitted” as a parameter, authorization must be checked again.</a:t>
            </a:r>
          </a:p>
          <a:p>
            <a:pPr marL="475570" indent="-475570">
              <a:lnSpc>
                <a:spcPct val="90000"/>
              </a:lnSpc>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D76EC65-18B1-407D-875B-C060D8D52CB1}" type="slidenum">
              <a:rPr lang="en-US"/>
              <a:pPr>
                <a:defRPr/>
              </a:pPr>
              <a:t>19</a:t>
            </a:fld>
            <a:endParaRPr lang="en-US"/>
          </a:p>
        </p:txBody>
      </p:sp>
      <p:sp>
        <p:nvSpPr>
          <p:cNvPr id="7" name="Rectangle 2"/>
          <p:cNvSpPr>
            <a:spLocks noGrp="1" noChangeArrowheads="1"/>
          </p:cNvSpPr>
          <p:nvPr>
            <p:ph type="title"/>
          </p:nvPr>
        </p:nvSpPr>
        <p:spPr>
          <a:xfrm>
            <a:off x="395536" y="-27384"/>
            <a:ext cx="8424936" cy="980728"/>
          </a:xfrm>
        </p:spPr>
        <p:txBody>
          <a:bodyPr>
            <a:normAutofit/>
          </a:bodyPr>
          <a:lstStyle/>
          <a:p>
            <a:pPr eaLnBrk="1" hangingPunct="1"/>
            <a:r>
              <a:rPr lang="en-US" sz="3200" dirty="0">
                <a:solidFill>
                  <a:schemeClr val="tx1"/>
                </a:solidFill>
              </a:rPr>
              <a:t>A4. Insecure Direct Object Reference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Effect transition="in" filter="fade">
                                      <p:cBhvr>
                                        <p:cTn id="14" dur="1000"/>
                                        <p:tgtEl>
                                          <p:spTgt spid="33795">
                                            <p:txEl>
                                              <p:pRg st="1" end="1"/>
                                            </p:txEl>
                                          </p:spTgt>
                                        </p:tgtEl>
                                      </p:cBhvr>
                                    </p:animEffect>
                                    <p:anim calcmode="lin" valueType="num">
                                      <p:cBhvr>
                                        <p:cTn id="15" dur="10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37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3795">
                                            <p:txEl>
                                              <p:pRg st="2" end="2"/>
                                            </p:txEl>
                                          </p:spTgt>
                                        </p:tgtEl>
                                        <p:attrNameLst>
                                          <p:attrName>style.visibility</p:attrName>
                                        </p:attrNameLst>
                                      </p:cBhvr>
                                      <p:to>
                                        <p:strVal val="visible"/>
                                      </p:to>
                                    </p:set>
                                    <p:animEffect transition="in" filter="fade">
                                      <p:cBhvr>
                                        <p:cTn id="21" dur="1000"/>
                                        <p:tgtEl>
                                          <p:spTgt spid="33795">
                                            <p:txEl>
                                              <p:pRg st="2" end="2"/>
                                            </p:txEl>
                                          </p:spTgt>
                                        </p:tgtEl>
                                      </p:cBhvr>
                                    </p:animEffect>
                                    <p:anim calcmode="lin" valueType="num">
                                      <p:cBhvr>
                                        <p:cTn id="22" dur="10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3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795">
                                            <p:txEl>
                                              <p:pRg st="3" end="3"/>
                                            </p:txEl>
                                          </p:spTgt>
                                        </p:tgtEl>
                                        <p:attrNameLst>
                                          <p:attrName>style.visibility</p:attrName>
                                        </p:attrNameLst>
                                      </p:cBhvr>
                                      <p:to>
                                        <p:strVal val="visible"/>
                                      </p:to>
                                    </p:set>
                                    <p:animEffect transition="in" filter="fade">
                                      <p:cBhvr>
                                        <p:cTn id="28" dur="1000"/>
                                        <p:tgtEl>
                                          <p:spTgt spid="33795">
                                            <p:txEl>
                                              <p:pRg st="3" end="3"/>
                                            </p:txEl>
                                          </p:spTgt>
                                        </p:tgtEl>
                                      </p:cBhvr>
                                    </p:animEffect>
                                    <p:anim calcmode="lin" valueType="num">
                                      <p:cBhvr>
                                        <p:cTn id="29"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3795">
                                            <p:txEl>
                                              <p:pRg st="4" end="4"/>
                                            </p:txEl>
                                          </p:spTgt>
                                        </p:tgtEl>
                                        <p:attrNameLst>
                                          <p:attrName>style.visibility</p:attrName>
                                        </p:attrNameLst>
                                      </p:cBhvr>
                                      <p:to>
                                        <p:strVal val="visible"/>
                                      </p:to>
                                    </p:set>
                                    <p:animEffect transition="in" filter="fade">
                                      <p:cBhvr>
                                        <p:cTn id="35" dur="1000"/>
                                        <p:tgtEl>
                                          <p:spTgt spid="33795">
                                            <p:txEl>
                                              <p:pRg st="4" end="4"/>
                                            </p:txEl>
                                          </p:spTgt>
                                        </p:tgtEl>
                                      </p:cBhvr>
                                    </p:animEffect>
                                    <p:anim calcmode="lin" valueType="num">
                                      <p:cBhvr>
                                        <p:cTn id="36" dur="10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3795">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3795">
                                            <p:txEl>
                                              <p:pRg st="5" end="5"/>
                                            </p:txEl>
                                          </p:spTgt>
                                        </p:tgtEl>
                                        <p:attrNameLst>
                                          <p:attrName>style.visibility</p:attrName>
                                        </p:attrNameLst>
                                      </p:cBhvr>
                                      <p:to>
                                        <p:strVal val="visible"/>
                                      </p:to>
                                    </p:set>
                                    <p:animEffect transition="in" filter="fade">
                                      <p:cBhvr>
                                        <p:cTn id="40" dur="1000"/>
                                        <p:tgtEl>
                                          <p:spTgt spid="33795">
                                            <p:txEl>
                                              <p:pRg st="5" end="5"/>
                                            </p:txEl>
                                          </p:spTgt>
                                        </p:tgtEl>
                                      </p:cBhvr>
                                    </p:animEffect>
                                    <p:anim calcmode="lin" valueType="num">
                                      <p:cBhvr>
                                        <p:cTn id="41" dur="10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3795">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3795">
                                            <p:txEl>
                                              <p:pRg st="6" end="6"/>
                                            </p:txEl>
                                          </p:spTgt>
                                        </p:tgtEl>
                                        <p:attrNameLst>
                                          <p:attrName>style.visibility</p:attrName>
                                        </p:attrNameLst>
                                      </p:cBhvr>
                                      <p:to>
                                        <p:strVal val="visible"/>
                                      </p:to>
                                    </p:set>
                                    <p:animEffect transition="in" filter="fade">
                                      <p:cBhvr>
                                        <p:cTn id="45" dur="1000"/>
                                        <p:tgtEl>
                                          <p:spTgt spid="33795">
                                            <p:txEl>
                                              <p:pRg st="6" end="6"/>
                                            </p:txEl>
                                          </p:spTgt>
                                        </p:tgtEl>
                                      </p:cBhvr>
                                    </p:animEffect>
                                    <p:anim calcmode="lin" valueType="num">
                                      <p:cBhvr>
                                        <p:cTn id="46" dur="10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37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solidFill>
                  <a:schemeClr val="tx1"/>
                </a:solidFill>
              </a:rPr>
              <a:t>Secure Coding Vs Security Testing/Fixing</a:t>
            </a:r>
          </a:p>
        </p:txBody>
      </p:sp>
      <p:pic>
        <p:nvPicPr>
          <p:cNvPr id="5" name="Picture 4"/>
          <p:cNvPicPr>
            <a:picLocks noChangeAspect="1"/>
          </p:cNvPicPr>
          <p:nvPr/>
        </p:nvPicPr>
        <p:blipFill>
          <a:blip r:embed="rId2"/>
          <a:stretch>
            <a:fillRect/>
          </a:stretch>
        </p:blipFill>
        <p:spPr>
          <a:xfrm>
            <a:off x="1835696" y="1916832"/>
            <a:ext cx="5229225" cy="3333750"/>
          </a:xfrm>
          <a:prstGeom prst="rect">
            <a:avLst/>
          </a:prstGeom>
        </p:spPr>
      </p:pic>
    </p:spTree>
    <p:extLst>
      <p:ext uri="{BB962C8B-B14F-4D97-AF65-F5344CB8AC3E}">
        <p14:creationId xmlns:p14="http://schemas.microsoft.com/office/powerpoint/2010/main" val="3864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924" y="1157287"/>
            <a:ext cx="8509826" cy="4719985"/>
          </a:xfrm>
          <a:prstGeom prst="rect">
            <a:avLst/>
          </a:prstGeom>
        </p:spPr>
      </p:pic>
    </p:spTree>
    <p:extLst>
      <p:ext uri="{BB962C8B-B14F-4D97-AF65-F5344CB8AC3E}">
        <p14:creationId xmlns:p14="http://schemas.microsoft.com/office/powerpoint/2010/main" val="25626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25001"/>
            <a:ext cx="7442756" cy="1015601"/>
          </a:xfrm>
        </p:spPr>
        <p:txBody>
          <a:bodyPr/>
          <a:lstStyle/>
          <a:p>
            <a:r>
              <a:rPr lang="en-US" sz="3200" dirty="0">
                <a:solidFill>
                  <a:schemeClr val="tx1"/>
                </a:solidFill>
              </a:rPr>
              <a:t>A5. Security Misconfiguration</a:t>
            </a:r>
          </a:p>
        </p:txBody>
      </p:sp>
      <p:sp>
        <p:nvSpPr>
          <p:cNvPr id="5" name="Rectangle 3"/>
          <p:cNvSpPr>
            <a:spLocks noGrp="1" noChangeArrowheads="1"/>
          </p:cNvSpPr>
          <p:nvPr>
            <p:ph idx="1"/>
          </p:nvPr>
        </p:nvSpPr>
        <p:spPr>
          <a:xfrm>
            <a:off x="762001" y="1295400"/>
            <a:ext cx="7280275" cy="4582584"/>
          </a:xfrm>
        </p:spPr>
        <p:txBody>
          <a:bodyPr>
            <a:normAutofit/>
          </a:bodyPr>
          <a:lstStyle/>
          <a:p>
            <a:pPr algn="just">
              <a:buNone/>
            </a:pPr>
            <a:r>
              <a:rPr lang="en-US" sz="2400" u="sng" dirty="0">
                <a:solidFill>
                  <a:schemeClr val="tx1"/>
                </a:solidFill>
              </a:rPr>
              <a:t>OWASP Definition:</a:t>
            </a:r>
          </a:p>
          <a:p>
            <a:pPr algn="just">
              <a:buNone/>
            </a:pPr>
            <a:r>
              <a:rPr lang="en-US" sz="2400" dirty="0">
                <a:solidFill>
                  <a:schemeClr val="tx1"/>
                </a:solidFill>
                <a:latin typeface="+mj-lt"/>
              </a:rPr>
              <a:t>     Good security requires having a secure configuration defined and deployed for the application, frameworks, application server, web server, database server, and platform. Secure settings should be defined, implemented, and maintained, as defaults are often insecure. Additionally, software should be kept up to date.</a:t>
            </a:r>
          </a:p>
        </p:txBody>
      </p:sp>
    </p:spTree>
    <p:extLst>
      <p:ext uri="{BB962C8B-B14F-4D97-AF65-F5344CB8AC3E}">
        <p14:creationId xmlns:p14="http://schemas.microsoft.com/office/powerpoint/2010/main" val="340256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1612" y="-25001"/>
            <a:ext cx="7442756" cy="1015601"/>
          </a:xfrm>
        </p:spPr>
        <p:txBody>
          <a:bodyPr/>
          <a:lstStyle/>
          <a:p>
            <a:r>
              <a:rPr lang="en-US" sz="3200" b="0" dirty="0">
                <a:solidFill>
                  <a:schemeClr val="tx1"/>
                </a:solidFill>
              </a:rPr>
              <a:t>Security Misconfiguration: Protection</a:t>
            </a:r>
          </a:p>
        </p:txBody>
      </p:sp>
      <p:sp>
        <p:nvSpPr>
          <p:cNvPr id="5" name="Rectangle 3"/>
          <p:cNvSpPr>
            <a:spLocks noGrp="1" noChangeArrowheads="1"/>
          </p:cNvSpPr>
          <p:nvPr>
            <p:ph idx="1"/>
          </p:nvPr>
        </p:nvSpPr>
        <p:spPr>
          <a:xfrm>
            <a:off x="762001" y="1295400"/>
            <a:ext cx="7280275" cy="4582584"/>
          </a:xfrm>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Disable default accounts</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Never use default credentials for authentication</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Never expose internal resources to public</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Error handling should be configured securely</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No detailed error message should be visible to user</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Server and framework component versions should not be visible to user</a:t>
            </a:r>
          </a:p>
        </p:txBody>
      </p:sp>
    </p:spTree>
    <p:extLst>
      <p:ext uri="{BB962C8B-B14F-4D97-AF65-F5344CB8AC3E}">
        <p14:creationId xmlns:p14="http://schemas.microsoft.com/office/powerpoint/2010/main" val="340256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875" y="1928812"/>
            <a:ext cx="8096250" cy="3000375"/>
          </a:xfrm>
          <a:prstGeom prst="rect">
            <a:avLst/>
          </a:prstGeom>
        </p:spPr>
      </p:pic>
    </p:spTree>
    <p:extLst>
      <p:ext uri="{BB962C8B-B14F-4D97-AF65-F5344CB8AC3E}">
        <p14:creationId xmlns:p14="http://schemas.microsoft.com/office/powerpoint/2010/main" val="36412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397000"/>
            <a:ext cx="7162800" cy="3416320"/>
          </a:xfrm>
          <a:prstGeom prst="rect">
            <a:avLst/>
          </a:prstGeom>
        </p:spPr>
        <p:txBody>
          <a:bodyPr wrap="square">
            <a:spAutoFit/>
          </a:bodyPr>
          <a:lstStyle/>
          <a:p>
            <a:pPr algn="just"/>
            <a:r>
              <a:rPr lang="en-US" sz="2400" u="sng" dirty="0"/>
              <a:t>OWASP Definition:</a:t>
            </a:r>
            <a:endParaRPr lang="en-US" sz="2400" dirty="0">
              <a:latin typeface="+mj-lt"/>
            </a:endParaRPr>
          </a:p>
          <a:p>
            <a:pPr algn="just"/>
            <a:r>
              <a:rPr lang="en-US" sz="2400" dirty="0">
                <a:latin typeface="+mj-lt"/>
              </a:rPr>
              <a:t>	Many web applications do not properly protect 	sensitive data, such as credit cards, tax IDs, and 	authentication credentials. Attackers may steal 	or modify such weakly protected data to conduct 	credit card fraud, identity theft, or other crimes. 	Sensitive data deserves extra protection such as 	encryption at rest or in transit, as well as special 	precautions when exchanged with the browser.</a:t>
            </a:r>
            <a:endParaRPr lang="en-US" dirty="0">
              <a:latin typeface="+mj-lt"/>
            </a:endParaRPr>
          </a:p>
        </p:txBody>
      </p:sp>
      <p:sp>
        <p:nvSpPr>
          <p:cNvPr id="5" name="Rectangle 1026"/>
          <p:cNvSpPr>
            <a:spLocks noGrp="1" noChangeArrowheads="1"/>
          </p:cNvSpPr>
          <p:nvPr>
            <p:ph type="title"/>
          </p:nvPr>
        </p:nvSpPr>
        <p:spPr>
          <a:xfrm>
            <a:off x="408861" y="62770"/>
            <a:ext cx="7619523" cy="826231"/>
          </a:xfrm>
        </p:spPr>
        <p:txBody>
          <a:bodyPr>
            <a:normAutofit/>
          </a:bodyPr>
          <a:lstStyle/>
          <a:p>
            <a:pPr eaLnBrk="1" hangingPunct="1"/>
            <a:r>
              <a:rPr lang="en-US" sz="3200" dirty="0">
                <a:solidFill>
                  <a:schemeClr val="tx1"/>
                </a:solidFill>
              </a:rPr>
              <a:t>A6. Sensitive Data Exposure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381001" y="62770"/>
            <a:ext cx="7619523" cy="826231"/>
          </a:xfrm>
        </p:spPr>
        <p:txBody>
          <a:bodyPr>
            <a:normAutofit/>
          </a:bodyPr>
          <a:lstStyle/>
          <a:p>
            <a:r>
              <a:rPr lang="en-US" sz="3200" dirty="0">
                <a:solidFill>
                  <a:schemeClr val="tx1"/>
                </a:solidFill>
              </a:rPr>
              <a:t>Sensitive Data Exposure : Protection</a:t>
            </a:r>
          </a:p>
        </p:txBody>
      </p:sp>
      <p:sp>
        <p:nvSpPr>
          <p:cNvPr id="6" name="TextBox 5"/>
          <p:cNvSpPr txBox="1"/>
          <p:nvPr/>
        </p:nvSpPr>
        <p:spPr>
          <a:xfrm>
            <a:off x="762000" y="1498601"/>
            <a:ext cx="7620000" cy="1027974"/>
          </a:xfrm>
          <a:prstGeom prst="rect">
            <a:avLst/>
          </a:prstGeom>
          <a:noFill/>
        </p:spPr>
        <p:txBody>
          <a:bodyPr wrap="square" rtlCol="0">
            <a:sp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latin typeface="+mj-lt"/>
              </a:rPr>
              <a:t> Sensitive data should be stored with strong encryption.</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latin typeface="+mj-lt"/>
              </a:rPr>
              <a:t> Data should be sent only on encrypted communication channel (TLS 1.1 or later)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381001" y="62770"/>
            <a:ext cx="7619523" cy="826231"/>
          </a:xfrm>
        </p:spPr>
        <p:txBody>
          <a:bodyPr>
            <a:normAutofit/>
          </a:bodyPr>
          <a:lstStyle/>
          <a:p>
            <a:r>
              <a:rPr lang="en-US" sz="3200" dirty="0">
                <a:solidFill>
                  <a:schemeClr val="tx1"/>
                </a:solidFill>
              </a:rPr>
              <a:t>A7. Missing Function Level Access Control</a:t>
            </a:r>
          </a:p>
        </p:txBody>
      </p:sp>
      <p:sp>
        <p:nvSpPr>
          <p:cNvPr id="4" name="Rectangle 3"/>
          <p:cNvSpPr>
            <a:spLocks noGrp="1" noChangeArrowheads="1"/>
          </p:cNvSpPr>
          <p:nvPr>
            <p:ph idx="1"/>
          </p:nvPr>
        </p:nvSpPr>
        <p:spPr>
          <a:xfrm>
            <a:off x="415926" y="1600200"/>
            <a:ext cx="7889875" cy="3657600"/>
          </a:xfrm>
        </p:spPr>
        <p:txBody>
          <a:bodyPr/>
          <a:lstStyle/>
          <a:p>
            <a:pPr algn="just" eaLnBrk="1" hangingPunct="1">
              <a:buFont typeface="Webdings" pitchFamily="18" charset="2"/>
              <a:buNone/>
            </a:pPr>
            <a:r>
              <a:rPr lang="en-US" sz="2400" dirty="0">
                <a:solidFill>
                  <a:schemeClr val="tx1"/>
                </a:solidFill>
                <a:latin typeface="+mj-lt"/>
              </a:rPr>
              <a:t>	</a:t>
            </a:r>
            <a:r>
              <a:rPr lang="en-US" sz="2400" u="sng" dirty="0">
                <a:solidFill>
                  <a:schemeClr val="tx1"/>
                </a:solidFill>
                <a:latin typeface="+mj-lt"/>
              </a:rPr>
              <a:t>OWASP Definition:</a:t>
            </a:r>
          </a:p>
          <a:p>
            <a:pPr lvl="1" algn="just" eaLnBrk="1" hangingPunct="1">
              <a:buFont typeface="Webdings" pitchFamily="18" charset="2"/>
              <a:buNone/>
            </a:pPr>
            <a:r>
              <a:rPr lang="en-US" sz="2400" dirty="0">
                <a:solidFill>
                  <a:schemeClr val="tx1"/>
                </a:solidFill>
                <a:latin typeface="+mj-lt"/>
              </a:rPr>
              <a:t>	Frequently, an application only protects sensitive functionality by preventing the display of links or URLs to unauthorized users. Attackers can use this weakness to access and perform unauthorized operations by accessing those URLs directly. Attackers can also manipulate browser cookie and gain higher privileges into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99392"/>
            <a:ext cx="8295456" cy="1143000"/>
          </a:xfrm>
        </p:spPr>
        <p:txBody>
          <a:bodyPr>
            <a:normAutofit/>
          </a:bodyPr>
          <a:lstStyle/>
          <a:p>
            <a:pPr eaLnBrk="1" hangingPunct="1"/>
            <a:r>
              <a:rPr lang="en-US" sz="3200" dirty="0">
                <a:solidFill>
                  <a:schemeClr val="tx1"/>
                </a:solidFill>
              </a:rPr>
              <a:t>Missing Function Level Access Control : Protection</a:t>
            </a:r>
          </a:p>
        </p:txBody>
      </p:sp>
      <p:sp>
        <p:nvSpPr>
          <p:cNvPr id="35843" name="Rectangle 3"/>
          <p:cNvSpPr>
            <a:spLocks noGrp="1" noChangeArrowheads="1"/>
          </p:cNvSpPr>
          <p:nvPr>
            <p:ph idx="1"/>
          </p:nvPr>
        </p:nvSpPr>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Document user roles as well as what functions and content each role is authorized to access.</a:t>
            </a:r>
          </a:p>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Perform Authorization check every time user request for some action.</a:t>
            </a:r>
          </a:p>
        </p:txBody>
      </p:sp>
      <p:sp>
        <p:nvSpPr>
          <p:cNvPr id="4" name="Slide Number Placeholder 3"/>
          <p:cNvSpPr>
            <a:spLocks noGrp="1"/>
          </p:cNvSpPr>
          <p:nvPr>
            <p:ph type="sldNum" sz="quarter" idx="12"/>
          </p:nvPr>
        </p:nvSpPr>
        <p:spPr/>
        <p:txBody>
          <a:bodyPr/>
          <a:lstStyle/>
          <a:p>
            <a:pPr>
              <a:defRPr/>
            </a:pPr>
            <a:fld id="{08E3BE3E-2930-4F92-BEAA-650629017A2A}" type="slidenum">
              <a:rPr lang="en-US">
                <a:latin typeface="+mj-lt"/>
              </a:rPr>
              <a:pPr>
                <a:defRPr/>
              </a:pPr>
              <a:t>27</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843">
                                            <p:txEl>
                                              <p:pRg st="1" end="1"/>
                                            </p:txEl>
                                          </p:spTgt>
                                        </p:tgtEl>
                                        <p:attrNameLst>
                                          <p:attrName>style.visibility</p:attrName>
                                        </p:attrNameLst>
                                      </p:cBhvr>
                                      <p:to>
                                        <p:strVal val="visible"/>
                                      </p:to>
                                    </p:set>
                                    <p:animEffect transition="in" filter="fade">
                                      <p:cBhvr>
                                        <p:cTn id="14" dur="1000"/>
                                        <p:tgtEl>
                                          <p:spTgt spid="35843">
                                            <p:txEl>
                                              <p:pRg st="1" end="1"/>
                                            </p:txEl>
                                          </p:spTgt>
                                        </p:tgtEl>
                                      </p:cBhvr>
                                    </p:animEffect>
                                    <p:anim calcmode="lin" valueType="num">
                                      <p:cBhvr>
                                        <p:cTn id="15"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8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381001" y="62770"/>
            <a:ext cx="7619523" cy="826231"/>
          </a:xfrm>
        </p:spPr>
        <p:txBody>
          <a:bodyPr>
            <a:normAutofit/>
          </a:bodyPr>
          <a:lstStyle/>
          <a:p>
            <a:pPr eaLnBrk="1" hangingPunct="1"/>
            <a:r>
              <a:rPr lang="en-US" sz="3200" dirty="0">
                <a:solidFill>
                  <a:schemeClr val="tx1"/>
                </a:solidFill>
              </a:rPr>
              <a:t>A8. Cross Site Request Forgery (CSRF)</a:t>
            </a:r>
          </a:p>
        </p:txBody>
      </p:sp>
      <p:sp>
        <p:nvSpPr>
          <p:cNvPr id="34819" name="Rectangle 1027"/>
          <p:cNvSpPr>
            <a:spLocks noGrp="1" noChangeArrowheads="1"/>
          </p:cNvSpPr>
          <p:nvPr>
            <p:ph idx="1"/>
          </p:nvPr>
        </p:nvSpPr>
        <p:spPr/>
        <p:txBody>
          <a:bodyPr/>
          <a:lstStyle/>
          <a:p>
            <a:pPr algn="just" eaLnBrk="1" hangingPunct="1">
              <a:buFont typeface="Webdings" pitchFamily="18" charset="2"/>
              <a:buNone/>
            </a:pPr>
            <a:r>
              <a:rPr lang="en-US" sz="1900" dirty="0">
                <a:solidFill>
                  <a:schemeClr val="tx1"/>
                </a:solidFill>
                <a:latin typeface="+mj-lt"/>
              </a:rPr>
              <a:t>	</a:t>
            </a:r>
            <a:r>
              <a:rPr lang="en-US" sz="2300" u="sng" dirty="0">
                <a:solidFill>
                  <a:schemeClr val="tx1"/>
                </a:solidFill>
                <a:latin typeface="+mj-lt"/>
              </a:rPr>
              <a:t>OWASP Definition:</a:t>
            </a:r>
          </a:p>
          <a:p>
            <a:pPr lvl="1" algn="just">
              <a:buNone/>
            </a:pPr>
            <a:r>
              <a:rPr lang="en-US" sz="2300" dirty="0">
                <a:solidFill>
                  <a:schemeClr val="tx1"/>
                </a:solidFill>
                <a:latin typeface="+mj-lt"/>
              </a:rPr>
              <a:t>	Cross-Site Request Forgery (CSRF) is an attack that forces an end user to execute unwanted actions on a web application in which they're currently authenticated. CSRF attacks specifically target state-changing requests</a:t>
            </a:r>
          </a:p>
        </p:txBody>
      </p:sp>
      <p:sp>
        <p:nvSpPr>
          <p:cNvPr id="4" name="Slide Number Placeholder 3"/>
          <p:cNvSpPr>
            <a:spLocks noGrp="1"/>
          </p:cNvSpPr>
          <p:nvPr>
            <p:ph type="sldNum" sz="quarter" idx="12"/>
          </p:nvPr>
        </p:nvSpPr>
        <p:spPr/>
        <p:txBody>
          <a:bodyPr/>
          <a:lstStyle/>
          <a:p>
            <a:pPr>
              <a:defRPr/>
            </a:pPr>
            <a:fld id="{EDE90025-23A0-4C0D-8932-C62B7583135A}" type="slidenum">
              <a:rPr lang="en-US">
                <a:latin typeface="+mj-lt"/>
              </a:rPr>
              <a:pPr>
                <a:defRPr/>
              </a:pPr>
              <a:t>28</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1000"/>
                                        <p:tgtEl>
                                          <p:spTgt spid="34819">
                                            <p:txEl>
                                              <p:pRg st="0" end="0"/>
                                            </p:txEl>
                                          </p:spTgt>
                                        </p:tgtEl>
                                      </p:cBhvr>
                                    </p:animEffect>
                                    <p:anim calcmode="lin" valueType="num">
                                      <p:cBhvr>
                                        <p:cTn id="8"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1000"/>
                                        <p:tgtEl>
                                          <p:spTgt spid="34819">
                                            <p:txEl>
                                              <p:pRg st="1" end="1"/>
                                            </p:txEl>
                                          </p:spTgt>
                                        </p:tgtEl>
                                      </p:cBhvr>
                                    </p:animEffect>
                                    <p:anim calcmode="lin" valueType="num">
                                      <p:cBhvr>
                                        <p:cTn id="13"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48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99392"/>
            <a:ext cx="6934200" cy="1143000"/>
          </a:xfrm>
        </p:spPr>
        <p:txBody>
          <a:bodyPr>
            <a:normAutofit/>
          </a:bodyPr>
          <a:lstStyle/>
          <a:p>
            <a:pPr eaLnBrk="1" hangingPunct="1"/>
            <a:r>
              <a:rPr lang="en-US" sz="3200" dirty="0"/>
              <a:t>A8. Cross Site Request Forgery (CSRF)</a:t>
            </a:r>
          </a:p>
        </p:txBody>
      </p:sp>
      <p:sp>
        <p:nvSpPr>
          <p:cNvPr id="35843" name="Rectangle 3"/>
          <p:cNvSpPr>
            <a:spLocks noGrp="1" noChangeArrowheads="1"/>
          </p:cNvSpPr>
          <p:nvPr>
            <p:ph idx="1"/>
          </p:nvPr>
        </p:nvSpPr>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900" dirty="0">
                <a:solidFill>
                  <a:schemeClr val="tx1"/>
                </a:solidFill>
                <a:latin typeface="+mj-lt"/>
              </a:rPr>
              <a:t>Applications are vulnerable if any of following:</a:t>
            </a:r>
          </a:p>
          <a:p>
            <a:pPr marL="644951" lvl="2"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Does not re-verify authorization of action</a:t>
            </a:r>
          </a:p>
          <a:p>
            <a:pPr marL="644951" lvl="2"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Default login/password will authorize action</a:t>
            </a:r>
          </a:p>
          <a:p>
            <a:pPr marL="644951" lvl="2"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Action will be authorized based only on credentials which are automatically submitted by the browser such as session cookie, Kerberos token, basic authentication, or SSL certificate etc. </a:t>
            </a:r>
          </a:p>
          <a:p>
            <a:pPr lvl="1" eaLnBrk="1" hangingPunct="1"/>
            <a:endParaRPr lang="en-US" sz="24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08E3BE3E-2930-4F92-BEAA-650629017A2A}" type="slidenum">
              <a:rPr lang="en-US">
                <a:latin typeface="+mj-lt"/>
              </a:rPr>
              <a:pPr>
                <a:defRPr/>
              </a:pPr>
              <a:t>29</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1000"/>
                                        <p:tgtEl>
                                          <p:spTgt spid="35843">
                                            <p:txEl>
                                              <p:pRg st="1" end="1"/>
                                            </p:txEl>
                                          </p:spTgt>
                                        </p:tgtEl>
                                      </p:cBhvr>
                                    </p:animEffect>
                                    <p:anim calcmode="lin" valueType="num">
                                      <p:cBhvr>
                                        <p:cTn id="13"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58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1000"/>
                                        <p:tgtEl>
                                          <p:spTgt spid="35843">
                                            <p:txEl>
                                              <p:pRg st="2" end="2"/>
                                            </p:txEl>
                                          </p:spTgt>
                                        </p:tgtEl>
                                      </p:cBhvr>
                                    </p:animEffect>
                                    <p:anim calcmode="lin" valueType="num">
                                      <p:cBhvr>
                                        <p:cTn id="18" dur="10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58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fade">
                                      <p:cBhvr>
                                        <p:cTn id="22" dur="1000"/>
                                        <p:tgtEl>
                                          <p:spTgt spid="35843">
                                            <p:txEl>
                                              <p:pRg st="3" end="3"/>
                                            </p:txEl>
                                          </p:spTgt>
                                        </p:tgtEl>
                                      </p:cBhvr>
                                    </p:animEffect>
                                    <p:anim calcmode="lin" valueType="num">
                                      <p:cBhvr>
                                        <p:cTn id="23" dur="1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1"/>
            <a:ext cx="7881442" cy="836713"/>
          </a:xfrm>
        </p:spPr>
        <p:txBody>
          <a:bodyPr/>
          <a:lstStyle/>
          <a:p>
            <a:pPr eaLnBrk="1" hangingPunct="1"/>
            <a:r>
              <a:rPr lang="en-US" sz="3200" dirty="0">
                <a:solidFill>
                  <a:schemeClr val="tx1"/>
                </a:solidFill>
              </a:rPr>
              <a:t>OWASP 2013 Top Ten List</a:t>
            </a:r>
            <a:r>
              <a:rPr lang="en-US" sz="2200" dirty="0">
                <a:solidFill>
                  <a:schemeClr val="tx1"/>
                </a:solidFill>
              </a:rPr>
              <a:t> </a:t>
            </a:r>
          </a:p>
        </p:txBody>
      </p:sp>
      <p:sp>
        <p:nvSpPr>
          <p:cNvPr id="5" name="Rectangle 3"/>
          <p:cNvSpPr>
            <a:spLocks noGrp="1" noChangeArrowheads="1"/>
          </p:cNvSpPr>
          <p:nvPr>
            <p:ph idx="1"/>
          </p:nvPr>
        </p:nvSpPr>
        <p:spPr>
          <a:xfrm>
            <a:off x="838200" y="1295401"/>
            <a:ext cx="7508875" cy="5187951"/>
          </a:xfrm>
        </p:spPr>
        <p:txBody>
          <a:bodyPr>
            <a:normAutofit/>
          </a:bodyPr>
          <a:lstStyle/>
          <a:p>
            <a:r>
              <a:rPr lang="en-US" sz="2400" dirty="0">
                <a:solidFill>
                  <a:schemeClr val="tx1"/>
                </a:solidFill>
                <a:latin typeface="+mj-lt"/>
              </a:rPr>
              <a:t>A1 Injection</a:t>
            </a:r>
          </a:p>
          <a:p>
            <a:r>
              <a:rPr lang="en-US" sz="2400" dirty="0">
                <a:solidFill>
                  <a:schemeClr val="tx1"/>
                </a:solidFill>
                <a:latin typeface="+mj-lt"/>
              </a:rPr>
              <a:t>A2 Broken Authentication and Session Management</a:t>
            </a:r>
          </a:p>
          <a:p>
            <a:r>
              <a:rPr lang="en-US" sz="2400" dirty="0">
                <a:solidFill>
                  <a:schemeClr val="tx1"/>
                </a:solidFill>
                <a:latin typeface="+mj-lt"/>
              </a:rPr>
              <a:t>A3 Cross-Site Scripting (XSS)</a:t>
            </a:r>
          </a:p>
          <a:p>
            <a:r>
              <a:rPr lang="en-US" sz="2400" dirty="0">
                <a:solidFill>
                  <a:schemeClr val="tx1"/>
                </a:solidFill>
                <a:latin typeface="+mj-lt"/>
              </a:rPr>
              <a:t>A4 Insecure Direct Object References</a:t>
            </a:r>
          </a:p>
          <a:p>
            <a:r>
              <a:rPr lang="en-US" sz="2400" dirty="0">
                <a:solidFill>
                  <a:schemeClr val="tx1"/>
                </a:solidFill>
                <a:latin typeface="+mj-lt"/>
              </a:rPr>
              <a:t>A5 Security Misconfiguration</a:t>
            </a:r>
          </a:p>
          <a:p>
            <a:r>
              <a:rPr lang="en-US" sz="2400" dirty="0">
                <a:solidFill>
                  <a:schemeClr val="tx1"/>
                </a:solidFill>
                <a:latin typeface="+mj-lt"/>
              </a:rPr>
              <a:t>A6 Sensitive Data Exposure</a:t>
            </a:r>
          </a:p>
          <a:p>
            <a:r>
              <a:rPr lang="en-US" sz="2400" dirty="0">
                <a:solidFill>
                  <a:schemeClr val="tx1"/>
                </a:solidFill>
                <a:latin typeface="+mj-lt"/>
              </a:rPr>
              <a:t>A7 Missing Function Level Access Control</a:t>
            </a:r>
          </a:p>
          <a:p>
            <a:r>
              <a:rPr lang="en-US" sz="2400" dirty="0">
                <a:solidFill>
                  <a:schemeClr val="tx1"/>
                </a:solidFill>
                <a:latin typeface="+mj-lt"/>
              </a:rPr>
              <a:t>A8 Cross-Site Request Forgery (CSRF)</a:t>
            </a:r>
          </a:p>
          <a:p>
            <a:r>
              <a:rPr lang="en-US" sz="2400" dirty="0">
                <a:solidFill>
                  <a:schemeClr val="tx1"/>
                </a:solidFill>
                <a:latin typeface="+mj-lt"/>
              </a:rPr>
              <a:t>A9 Using Components with Known Vulnerabilities</a:t>
            </a:r>
          </a:p>
          <a:p>
            <a:r>
              <a:rPr lang="en-US" sz="2400" dirty="0">
                <a:solidFill>
                  <a:schemeClr val="tx1"/>
                </a:solidFill>
                <a:latin typeface="+mj-lt"/>
              </a:rPr>
              <a:t>A10 Unvalidated Redirects and Forwards</a:t>
            </a:r>
          </a:p>
          <a:p>
            <a:endParaRPr lang="en-US" sz="2400" dirty="0">
              <a:solidFill>
                <a:schemeClr val="tx1"/>
              </a:solidFill>
              <a:latin typeface="+mj-lt"/>
            </a:endParaRPr>
          </a:p>
          <a:p>
            <a:endParaRPr lang="en-US" sz="2400" dirty="0">
              <a:solidFill>
                <a:schemeClr val="tx1"/>
              </a:solidFill>
              <a:latin typeface="+mj-lt"/>
            </a:endParaRPr>
          </a:p>
        </p:txBody>
      </p:sp>
    </p:spTree>
    <p:extLst>
      <p:ext uri="{BB962C8B-B14F-4D97-AF65-F5344CB8AC3E}">
        <p14:creationId xmlns:p14="http://schemas.microsoft.com/office/powerpoint/2010/main" val="245650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Effect transition="in" filter="fade">
                                      <p:cBhvr>
                                        <p:cTn id="70" dur="1000"/>
                                        <p:tgtEl>
                                          <p:spTgt spid="5">
                                            <p:txEl>
                                              <p:pRg st="9" end="9"/>
                                            </p:txEl>
                                          </p:spTgt>
                                        </p:tgtEl>
                                      </p:cBhvr>
                                    </p:animEffect>
                                    <p:anim calcmode="lin" valueType="num">
                                      <p:cBhvr>
                                        <p:cTn id="7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99392"/>
            <a:ext cx="8228742" cy="1141804"/>
          </a:xfrm>
        </p:spPr>
        <p:txBody>
          <a:bodyPr>
            <a:normAutofit/>
          </a:bodyPr>
          <a:lstStyle/>
          <a:p>
            <a:pPr eaLnBrk="1" hangingPunct="1"/>
            <a:r>
              <a:rPr lang="en-US" sz="3200" dirty="0">
                <a:solidFill>
                  <a:schemeClr val="tx1"/>
                </a:solidFill>
              </a:rPr>
              <a:t>Cross Site Request Forgery (CSRF) Protection</a:t>
            </a:r>
          </a:p>
        </p:txBody>
      </p:sp>
      <p:sp>
        <p:nvSpPr>
          <p:cNvPr id="291843" name="Rectangle 3"/>
          <p:cNvSpPr>
            <a:spLocks noGrp="1" noChangeArrowheads="1"/>
          </p:cNvSpPr>
          <p:nvPr>
            <p:ph idx="1"/>
          </p:nvPr>
        </p:nvSpPr>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Eliminate any Cross Site Scripting vulnerabilities</a:t>
            </a:r>
          </a:p>
          <a:p>
            <a:pPr marL="644951" lvl="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Not all CSRF attacks require XSS</a:t>
            </a:r>
          </a:p>
          <a:p>
            <a:pPr marL="644951" lvl="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However XSS is a major channel for delivery of CSRF attacks</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Generate unique random tokens for each form or URL, which are not automatically transmitted by the browser.</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Do not allow GET requests for sensitive actions.</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For sensitive actions, re-authenticate or digitally sign the transaction.</a:t>
            </a: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30</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fade">
                                      <p:cBhvr>
                                        <p:cTn id="12" dur="1000"/>
                                        <p:tgtEl>
                                          <p:spTgt spid="291843">
                                            <p:txEl>
                                              <p:pRg st="1" end="1"/>
                                            </p:txEl>
                                          </p:spTgt>
                                        </p:tgtEl>
                                      </p:cBhvr>
                                    </p:animEffect>
                                    <p:anim calcmode="lin" valueType="num">
                                      <p:cBhvr>
                                        <p:cTn id="13"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18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fade">
                                      <p:cBhvr>
                                        <p:cTn id="17" dur="1000"/>
                                        <p:tgtEl>
                                          <p:spTgt spid="291843">
                                            <p:txEl>
                                              <p:pRg st="2" end="2"/>
                                            </p:txEl>
                                          </p:spTgt>
                                        </p:tgtEl>
                                      </p:cBhvr>
                                    </p:animEffect>
                                    <p:anim calcmode="lin" valueType="num">
                                      <p:cBhvr>
                                        <p:cTn id="18"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1843">
                                            <p:txEl>
                                              <p:pRg st="3" end="3"/>
                                            </p:txEl>
                                          </p:spTgt>
                                        </p:tgtEl>
                                        <p:attrNameLst>
                                          <p:attrName>style.visibility</p:attrName>
                                        </p:attrNameLst>
                                      </p:cBhvr>
                                      <p:to>
                                        <p:strVal val="visible"/>
                                      </p:to>
                                    </p:set>
                                    <p:animEffect transition="in" filter="fade">
                                      <p:cBhvr>
                                        <p:cTn id="24" dur="1000"/>
                                        <p:tgtEl>
                                          <p:spTgt spid="291843">
                                            <p:txEl>
                                              <p:pRg st="3" end="3"/>
                                            </p:txEl>
                                          </p:spTgt>
                                        </p:tgtEl>
                                      </p:cBhvr>
                                    </p:animEffect>
                                    <p:anim calcmode="lin" valueType="num">
                                      <p:cBhvr>
                                        <p:cTn id="25"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91843">
                                            <p:txEl>
                                              <p:pRg st="4" end="4"/>
                                            </p:txEl>
                                          </p:spTgt>
                                        </p:tgtEl>
                                        <p:attrNameLst>
                                          <p:attrName>style.visibility</p:attrName>
                                        </p:attrNameLst>
                                      </p:cBhvr>
                                      <p:to>
                                        <p:strVal val="visible"/>
                                      </p:to>
                                    </p:set>
                                    <p:animEffect transition="in" filter="fade">
                                      <p:cBhvr>
                                        <p:cTn id="31" dur="1000"/>
                                        <p:tgtEl>
                                          <p:spTgt spid="291843">
                                            <p:txEl>
                                              <p:pRg st="4" end="4"/>
                                            </p:txEl>
                                          </p:spTgt>
                                        </p:tgtEl>
                                      </p:cBhvr>
                                    </p:animEffect>
                                    <p:anim calcmode="lin" valueType="num">
                                      <p:cBhvr>
                                        <p:cTn id="32" dur="1000" fill="hold"/>
                                        <p:tgtEl>
                                          <p:spTgt spid="2918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918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91843">
                                            <p:txEl>
                                              <p:pRg st="5" end="5"/>
                                            </p:txEl>
                                          </p:spTgt>
                                        </p:tgtEl>
                                        <p:attrNameLst>
                                          <p:attrName>style.visibility</p:attrName>
                                        </p:attrNameLst>
                                      </p:cBhvr>
                                      <p:to>
                                        <p:strVal val="visible"/>
                                      </p:to>
                                    </p:set>
                                    <p:animEffect transition="in" filter="fade">
                                      <p:cBhvr>
                                        <p:cTn id="38" dur="1000"/>
                                        <p:tgtEl>
                                          <p:spTgt spid="291843">
                                            <p:txEl>
                                              <p:pRg st="5" end="5"/>
                                            </p:txEl>
                                          </p:spTgt>
                                        </p:tgtEl>
                                      </p:cBhvr>
                                    </p:animEffect>
                                    <p:anim calcmode="lin" valueType="num">
                                      <p:cBhvr>
                                        <p:cTn id="39" dur="1000" fill="hold"/>
                                        <p:tgtEl>
                                          <p:spTgt spid="29184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91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528" y="1052736"/>
            <a:ext cx="8229600" cy="2085975"/>
          </a:xfrm>
          <a:prstGeom prst="rect">
            <a:avLst/>
          </a:prstGeom>
        </p:spPr>
      </p:pic>
      <p:pic>
        <p:nvPicPr>
          <p:cNvPr id="5" name="Picture 4"/>
          <p:cNvPicPr>
            <a:picLocks noChangeAspect="1"/>
          </p:cNvPicPr>
          <p:nvPr/>
        </p:nvPicPr>
        <p:blipFill>
          <a:blip r:embed="rId3"/>
          <a:stretch>
            <a:fillRect/>
          </a:stretch>
        </p:blipFill>
        <p:spPr>
          <a:xfrm>
            <a:off x="323528" y="3501008"/>
            <a:ext cx="8229600" cy="2295525"/>
          </a:xfrm>
          <a:prstGeom prst="rect">
            <a:avLst/>
          </a:prstGeom>
        </p:spPr>
      </p:pic>
    </p:spTree>
    <p:extLst>
      <p:ext uri="{BB962C8B-B14F-4D97-AF65-F5344CB8AC3E}">
        <p14:creationId xmlns:p14="http://schemas.microsoft.com/office/powerpoint/2010/main" val="18647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99392"/>
            <a:ext cx="8228742" cy="1141804"/>
          </a:xfrm>
        </p:spPr>
        <p:txBody>
          <a:bodyPr>
            <a:normAutofit/>
          </a:bodyPr>
          <a:lstStyle/>
          <a:p>
            <a:pPr eaLnBrk="1" hangingPunct="1"/>
            <a:r>
              <a:rPr lang="en-US" sz="3200" dirty="0">
                <a:solidFill>
                  <a:schemeClr val="tx1"/>
                </a:solidFill>
              </a:rPr>
              <a:t>A9. Using Components with Known Vulnerability</a:t>
            </a:r>
          </a:p>
        </p:txBody>
      </p:sp>
      <p:sp>
        <p:nvSpPr>
          <p:cNvPr id="291843" name="Rectangle 3"/>
          <p:cNvSpPr>
            <a:spLocks noGrp="1" noChangeArrowheads="1"/>
          </p:cNvSpPr>
          <p:nvPr>
            <p:ph idx="1"/>
          </p:nvPr>
        </p:nvSpPr>
        <p:spPr>
          <a:xfrm>
            <a:off x="457200" y="1268761"/>
            <a:ext cx="8229600" cy="3240360"/>
          </a:xfrm>
        </p:spPr>
        <p:txBody>
          <a:bodyPr>
            <a:normAutofit/>
          </a:bodyPr>
          <a:lstStyle/>
          <a:p>
            <a:pPr marL="244901" indent="-244901" algn="just">
              <a:buClr>
                <a:schemeClr val="accent3"/>
              </a:buClr>
              <a:buNone/>
              <a:defRPr/>
            </a:pPr>
            <a:r>
              <a:rPr lang="en-US" sz="2400" u="sng" dirty="0">
                <a:solidFill>
                  <a:schemeClr val="tx1"/>
                </a:solidFill>
              </a:rPr>
              <a:t>OWASP Definition:</a:t>
            </a:r>
            <a:r>
              <a:rPr lang="en-US" sz="2400" dirty="0">
                <a:solidFill>
                  <a:schemeClr val="tx1"/>
                </a:solidFill>
                <a:latin typeface="+mj-lt"/>
              </a:rPr>
              <a:t>   </a:t>
            </a:r>
          </a:p>
          <a:p>
            <a:pPr marL="244901" indent="-244901" algn="just">
              <a:buClr>
                <a:schemeClr val="accent3"/>
              </a:buClr>
              <a:buNone/>
              <a:defRPr/>
            </a:pPr>
            <a:r>
              <a:rPr lang="en-US" sz="2400" dirty="0">
                <a:solidFill>
                  <a:schemeClr val="tx1"/>
                </a:solidFill>
                <a:latin typeface="+mj-lt"/>
              </a:rPr>
              <a:t>	Vulnerable components, such as libraries, frameworks, and other software modules almost always run with full privilege. So, if exploited, they can cause serious data loss or server takeover. Applications using these vulnerable components may undermine their defenses and enable a range of possible attacks and impacts. </a:t>
            </a:r>
          </a:p>
          <a:p>
            <a:pPr marL="244901" indent="-244901" algn="just">
              <a:buClr>
                <a:schemeClr val="accent3"/>
              </a:buClr>
              <a:buNone/>
              <a:defRPr/>
            </a:pPr>
            <a:endParaRPr lang="en-US" sz="24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32</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99392"/>
            <a:ext cx="8510622" cy="1141804"/>
          </a:xfrm>
        </p:spPr>
        <p:txBody>
          <a:bodyPr>
            <a:normAutofit/>
          </a:bodyPr>
          <a:lstStyle/>
          <a:p>
            <a:pPr eaLnBrk="1" hangingPunct="1"/>
            <a:r>
              <a:rPr lang="en-US" sz="2800" dirty="0">
                <a:solidFill>
                  <a:schemeClr val="tx1"/>
                </a:solidFill>
              </a:rPr>
              <a:t>Using Components with known vulnerability : Protection</a:t>
            </a:r>
          </a:p>
        </p:txBody>
      </p:sp>
      <p:sp>
        <p:nvSpPr>
          <p:cNvPr id="291843" name="Rectangle 3"/>
          <p:cNvSpPr>
            <a:spLocks noGrp="1" noChangeArrowheads="1"/>
          </p:cNvSpPr>
          <p:nvPr>
            <p:ph idx="1"/>
          </p:nvPr>
        </p:nvSpPr>
        <p:spPr/>
        <p:txBody>
          <a:bodyPr>
            <a:normAutofit/>
          </a:bodyPr>
          <a:lstStyle/>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Identify all components and the versions you are using, including all dependencies. (e.g., the versions </a:t>
            </a:r>
            <a:r>
              <a:rPr lang="en-US" sz="1800" dirty="0" err="1">
                <a:solidFill>
                  <a:schemeClr val="tx1"/>
                </a:solidFill>
                <a:latin typeface="+mj-lt"/>
              </a:rPr>
              <a:t>plugin</a:t>
            </a:r>
            <a:r>
              <a:rPr lang="en-US" sz="1800" dirty="0">
                <a:solidFill>
                  <a:schemeClr val="tx1"/>
                </a:solidFill>
                <a:latin typeface="+mj-lt"/>
              </a:rPr>
              <a:t>).</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Monitor the security of these components in public databases, project mailing lists, and security mailing lists, and keep them up to date.</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Establish security policies governing component use, such as requiring certain software development practices, passing security tests, and acceptable licenses.</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Where appropriate, consider adding security wrappers around components to disable unused functionality and/ or secure weak or vulnerable aspects of the component.</a:t>
            </a: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33</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99392"/>
            <a:ext cx="8228742" cy="1141804"/>
          </a:xfrm>
        </p:spPr>
        <p:txBody>
          <a:bodyPr>
            <a:normAutofit/>
          </a:bodyPr>
          <a:lstStyle/>
          <a:p>
            <a:pPr eaLnBrk="1" hangingPunct="1"/>
            <a:r>
              <a:rPr lang="en-US" sz="3200" dirty="0">
                <a:solidFill>
                  <a:schemeClr val="tx1"/>
                </a:solidFill>
              </a:rPr>
              <a:t>A10. Unvalidated Redirect and Forward</a:t>
            </a:r>
          </a:p>
        </p:txBody>
      </p:sp>
      <p:sp>
        <p:nvSpPr>
          <p:cNvPr id="291843" name="Rectangle 3"/>
          <p:cNvSpPr>
            <a:spLocks noGrp="1" noChangeArrowheads="1"/>
          </p:cNvSpPr>
          <p:nvPr>
            <p:ph idx="1"/>
          </p:nvPr>
        </p:nvSpPr>
        <p:spPr/>
        <p:txBody>
          <a:bodyPr>
            <a:normAutofit/>
          </a:bodyPr>
          <a:lstStyle/>
          <a:p>
            <a:pPr marL="244901" indent="-244901">
              <a:buClr>
                <a:schemeClr val="accent3"/>
              </a:buClr>
              <a:buNone/>
              <a:defRPr/>
            </a:pPr>
            <a:r>
              <a:rPr lang="en-US" sz="2400" u="sng" dirty="0">
                <a:solidFill>
                  <a:schemeClr val="tx1"/>
                </a:solidFill>
              </a:rPr>
              <a:t>OWASP Definition:</a:t>
            </a:r>
            <a:r>
              <a:rPr lang="en-US" sz="2400" dirty="0">
                <a:solidFill>
                  <a:schemeClr val="tx1"/>
                </a:solidFill>
              </a:rPr>
              <a:t>   </a:t>
            </a:r>
            <a:r>
              <a:rPr lang="en-US" sz="2400" dirty="0">
                <a:solidFill>
                  <a:schemeClr val="tx1"/>
                </a:solidFill>
                <a:latin typeface="+mj-lt"/>
              </a:rPr>
              <a:t>    </a:t>
            </a:r>
          </a:p>
          <a:p>
            <a:pPr marL="244901" indent="-244901">
              <a:buClr>
                <a:schemeClr val="accent3"/>
              </a:buClr>
              <a:buNone/>
              <a:defRPr/>
            </a:pPr>
            <a:r>
              <a:rPr lang="en-US" sz="2400" dirty="0">
                <a:solidFill>
                  <a:schemeClr val="tx1"/>
                </a:solidFill>
                <a:latin typeface="+mj-lt"/>
              </a:rPr>
              <a:t>	Unvalidated redirects and forwards are possible when a web application accepts untrusted input that could cause the web application to redirect the request to a URL contained within untrusted input</a:t>
            </a: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34</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99392"/>
            <a:ext cx="8228742" cy="1141804"/>
          </a:xfrm>
        </p:spPr>
        <p:txBody>
          <a:bodyPr>
            <a:normAutofit/>
          </a:bodyPr>
          <a:lstStyle/>
          <a:p>
            <a:r>
              <a:rPr lang="en-US" sz="3200" dirty="0">
                <a:solidFill>
                  <a:schemeClr val="tx1"/>
                </a:solidFill>
              </a:rPr>
              <a:t>Unvalidated Redirect and Forward : Protection</a:t>
            </a:r>
          </a:p>
        </p:txBody>
      </p:sp>
      <p:sp>
        <p:nvSpPr>
          <p:cNvPr id="291843" name="Rectangle 3"/>
          <p:cNvSpPr>
            <a:spLocks noGrp="1" noChangeArrowheads="1"/>
          </p:cNvSpPr>
          <p:nvPr>
            <p:ph idx="1"/>
          </p:nvPr>
        </p:nvSpPr>
        <p:spPr>
          <a:xfrm>
            <a:off x="457200" y="1060817"/>
            <a:ext cx="8229600" cy="4978399"/>
          </a:xfrm>
        </p:spPr>
        <p:txBody>
          <a:bodyPr>
            <a:normAutofit/>
          </a:bodyPr>
          <a:lstStyle/>
          <a:p>
            <a:pPr marL="0" indent="0" algn="just">
              <a:buNone/>
            </a:pPr>
            <a:r>
              <a:rPr lang="en-US" sz="2400" dirty="0">
                <a:solidFill>
                  <a:schemeClr val="tx1"/>
                </a:solidFill>
                <a:latin typeface="+mj-lt"/>
              </a:rPr>
              <a:t>Safe use of redirects and forwards can be done in a number of ways:</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Simply avoid using redirects and forwards.</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If used, don’t involve user parameters in calculating the destination. This can usually be done.</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If destination parameters can’t be avoided, ensure that the supplied value is valid, and authorized for the user.</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Sanitize input by creating a list of trusted URL's (lists of hosts or a </a:t>
            </a:r>
            <a:r>
              <a:rPr lang="en-US" sz="1800" dirty="0" err="1">
                <a:solidFill>
                  <a:schemeClr val="tx1"/>
                </a:solidFill>
                <a:latin typeface="+mj-lt"/>
              </a:rPr>
              <a:t>regex</a:t>
            </a:r>
            <a:r>
              <a:rPr lang="en-US" sz="1800" dirty="0">
                <a:solidFill>
                  <a:schemeClr val="tx1"/>
                </a:solidFill>
                <a:latin typeface="+mj-lt"/>
              </a:rPr>
              <a:t>).</a:t>
            </a:r>
          </a:p>
          <a:p>
            <a:pPr marL="244901" indent="-244901" algn="just">
              <a:lnSpc>
                <a:spcPct val="90000"/>
              </a:lnSpc>
              <a:spcBef>
                <a:spcPct val="30000"/>
              </a:spcBef>
              <a:spcAft>
                <a:spcPct val="20000"/>
              </a:spcAft>
              <a:buClr>
                <a:srgbClr val="292929"/>
              </a:buClr>
              <a:buFont typeface="Wingdings" pitchFamily="2" charset="2"/>
              <a:buChar char="§"/>
              <a:defRPr/>
            </a:pPr>
            <a:r>
              <a:rPr lang="en-US" sz="1800" dirty="0">
                <a:solidFill>
                  <a:schemeClr val="tx1"/>
                </a:solidFill>
                <a:latin typeface="+mj-lt"/>
              </a:rPr>
              <a:t>Force all redirects to first go through a page notifying users that they are going off of your site, and have them click a link to confirm.</a:t>
            </a: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35</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1843">
                                            <p:txEl>
                                              <p:pRg st="4" end="4"/>
                                            </p:txEl>
                                          </p:spTgt>
                                        </p:tgtEl>
                                        <p:attrNameLst>
                                          <p:attrName>style.visibility</p:attrName>
                                        </p:attrNameLst>
                                      </p:cBhvr>
                                      <p:to>
                                        <p:strVal val="visible"/>
                                      </p:to>
                                    </p:set>
                                    <p:animEffect transition="in" filter="fade">
                                      <p:cBhvr>
                                        <p:cTn id="35" dur="1000"/>
                                        <p:tgtEl>
                                          <p:spTgt spid="291843">
                                            <p:txEl>
                                              <p:pRg st="4" end="4"/>
                                            </p:txEl>
                                          </p:spTgt>
                                        </p:tgtEl>
                                      </p:cBhvr>
                                    </p:animEffect>
                                    <p:anim calcmode="lin" valueType="num">
                                      <p:cBhvr>
                                        <p:cTn id="36" dur="1000" fill="hold"/>
                                        <p:tgtEl>
                                          <p:spTgt spid="2918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918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91843">
                                            <p:txEl>
                                              <p:pRg st="5" end="5"/>
                                            </p:txEl>
                                          </p:spTgt>
                                        </p:tgtEl>
                                        <p:attrNameLst>
                                          <p:attrName>style.visibility</p:attrName>
                                        </p:attrNameLst>
                                      </p:cBhvr>
                                      <p:to>
                                        <p:strVal val="visible"/>
                                      </p:to>
                                    </p:set>
                                    <p:animEffect transition="in" filter="fade">
                                      <p:cBhvr>
                                        <p:cTn id="42" dur="1000"/>
                                        <p:tgtEl>
                                          <p:spTgt spid="291843">
                                            <p:txEl>
                                              <p:pRg st="5" end="5"/>
                                            </p:txEl>
                                          </p:spTgt>
                                        </p:tgtEl>
                                      </p:cBhvr>
                                    </p:animEffect>
                                    <p:anim calcmode="lin" valueType="num">
                                      <p:cBhvr>
                                        <p:cTn id="43" dur="1000" fill="hold"/>
                                        <p:tgtEl>
                                          <p:spTgt spid="2918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91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636912"/>
            <a:ext cx="4191000" cy="1143000"/>
          </a:xfrm>
        </p:spPr>
        <p:txBody>
          <a:bodyPr>
            <a:noAutofit/>
          </a:bodyPr>
          <a:lstStyle/>
          <a:p>
            <a:pPr algn="ctr"/>
            <a:r>
              <a:rPr lang="en-US" dirty="0">
                <a:solidFill>
                  <a:schemeClr val="tx1"/>
                </a:solidFill>
              </a:rPr>
              <a:t>Secure Coding Practices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600" dirty="0">
                <a:solidFill>
                  <a:schemeClr val="tx1"/>
                </a:solidFill>
              </a:rPr>
              <a:t>Input Validation</a:t>
            </a:r>
          </a:p>
        </p:txBody>
      </p:sp>
      <p:sp>
        <p:nvSpPr>
          <p:cNvPr id="291843" name="Rectangle 3"/>
          <p:cNvSpPr>
            <a:spLocks noGrp="1" noChangeArrowheads="1"/>
          </p:cNvSpPr>
          <p:nvPr>
            <p:ph idx="1"/>
          </p:nvPr>
        </p:nvSpPr>
        <p:spPr>
          <a:xfrm>
            <a:off x="457200" y="1397001"/>
            <a:ext cx="8229600" cy="3556000"/>
          </a:xfrm>
        </p:spPr>
        <p:txBody>
          <a:bodyPr>
            <a:normAutofit/>
          </a:bodyPr>
          <a:lstStyle/>
          <a:p>
            <a:pPr>
              <a:lnSpc>
                <a:spcPct val="90000"/>
              </a:lnSpc>
              <a:buFont typeface="Wingdings" panose="05000000000000000000" pitchFamily="2" charset="2"/>
              <a:buChar char="§"/>
            </a:pPr>
            <a:r>
              <a:rPr lang="en-US" sz="2400" dirty="0">
                <a:solidFill>
                  <a:schemeClr val="tx1"/>
                </a:solidFill>
                <a:latin typeface="+mj-lt"/>
              </a:rPr>
              <a:t>Assume All Input Is Malicious</a:t>
            </a:r>
          </a:p>
          <a:p>
            <a:pPr>
              <a:lnSpc>
                <a:spcPct val="90000"/>
              </a:lnSpc>
              <a:buFont typeface="Wingdings" panose="05000000000000000000" pitchFamily="2" charset="2"/>
              <a:buChar char="§"/>
            </a:pPr>
            <a:r>
              <a:rPr lang="en-US" sz="2400" dirty="0">
                <a:solidFill>
                  <a:schemeClr val="tx1"/>
                </a:solidFill>
                <a:latin typeface="+mj-lt"/>
              </a:rPr>
              <a:t>Centralize Your Approach</a:t>
            </a:r>
          </a:p>
          <a:p>
            <a:pPr>
              <a:lnSpc>
                <a:spcPct val="90000"/>
              </a:lnSpc>
              <a:buFont typeface="Wingdings" panose="05000000000000000000" pitchFamily="2" charset="2"/>
              <a:buChar char="§"/>
            </a:pPr>
            <a:r>
              <a:rPr lang="en-US" sz="2400" dirty="0">
                <a:solidFill>
                  <a:schemeClr val="tx1"/>
                </a:solidFill>
                <a:latin typeface="+mj-lt"/>
              </a:rPr>
              <a:t>Sanitize input for bad characters</a:t>
            </a:r>
          </a:p>
          <a:p>
            <a:pPr>
              <a:lnSpc>
                <a:spcPct val="90000"/>
              </a:lnSpc>
              <a:buFont typeface="Wingdings" panose="05000000000000000000" pitchFamily="2" charset="2"/>
              <a:buChar char="§"/>
            </a:pPr>
            <a:r>
              <a:rPr lang="en-US" sz="2400" dirty="0">
                <a:solidFill>
                  <a:schemeClr val="tx1"/>
                </a:solidFill>
                <a:latin typeface="+mj-lt"/>
              </a:rPr>
              <a:t>If special Characters are allowed in input make sure it is encoded while storing</a:t>
            </a:r>
          </a:p>
          <a:p>
            <a:pPr marL="0" indent="0"/>
            <a:endParaRPr lang="en-US" sz="2000" dirty="0">
              <a:solidFill>
                <a:schemeClr val="tx1"/>
              </a:solidFill>
              <a:latin typeface="+mj-lt"/>
            </a:endParaRPr>
          </a:p>
          <a:p>
            <a:pPr marL="0" indent="0"/>
            <a:endParaRPr lang="en-US" sz="20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37</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Authentication</a:t>
            </a:r>
            <a:endParaRPr lang="en-US" sz="2600" dirty="0">
              <a:solidFill>
                <a:schemeClr val="tx1"/>
              </a:solidFill>
            </a:endParaRPr>
          </a:p>
        </p:txBody>
      </p:sp>
      <p:sp>
        <p:nvSpPr>
          <p:cNvPr id="291843" name="Rectangle 3"/>
          <p:cNvSpPr>
            <a:spLocks noGrp="1" noChangeArrowheads="1"/>
          </p:cNvSpPr>
          <p:nvPr>
            <p:ph idx="1"/>
          </p:nvPr>
        </p:nvSpPr>
        <p:spPr>
          <a:xfrm>
            <a:off x="107504" y="1397001"/>
            <a:ext cx="8579296" cy="3556000"/>
          </a:xfrm>
        </p:spPr>
        <p:txBody>
          <a:bodyPr>
            <a:normAutofit/>
          </a:bodyPr>
          <a:lstStyle/>
          <a:p>
            <a:pPr>
              <a:lnSpc>
                <a:spcPct val="90000"/>
              </a:lnSpc>
              <a:buFont typeface="Wingdings" panose="05000000000000000000" pitchFamily="2" charset="2"/>
              <a:buChar char="§"/>
            </a:pPr>
            <a:r>
              <a:rPr lang="en-US" sz="2400" dirty="0">
                <a:solidFill>
                  <a:schemeClr val="tx1"/>
                </a:solidFill>
                <a:latin typeface="+mj-lt"/>
              </a:rPr>
              <a:t>Are user names and passwords sent in plaintext over an insecure channel ?</a:t>
            </a:r>
          </a:p>
          <a:p>
            <a:pPr>
              <a:lnSpc>
                <a:spcPct val="90000"/>
              </a:lnSpc>
              <a:buFont typeface="Wingdings" panose="05000000000000000000" pitchFamily="2" charset="2"/>
              <a:buChar char="§"/>
            </a:pPr>
            <a:r>
              <a:rPr lang="en-US" sz="2400" dirty="0">
                <a:solidFill>
                  <a:schemeClr val="tx1"/>
                </a:solidFill>
              </a:rPr>
              <a:t>How is the authenticated user identified after the initial logon ?</a:t>
            </a:r>
            <a:r>
              <a:rPr lang="en-US" sz="2400" dirty="0">
                <a:solidFill>
                  <a:schemeClr val="tx1"/>
                </a:solidFill>
                <a:latin typeface="+mj-lt"/>
              </a:rPr>
              <a:t> </a:t>
            </a:r>
          </a:p>
          <a:p>
            <a:pPr>
              <a:lnSpc>
                <a:spcPct val="90000"/>
              </a:lnSpc>
              <a:buFont typeface="Wingdings" panose="05000000000000000000" pitchFamily="2" charset="2"/>
              <a:buChar char="§"/>
            </a:pPr>
            <a:r>
              <a:rPr lang="en-US" sz="2400" dirty="0">
                <a:solidFill>
                  <a:schemeClr val="tx1"/>
                </a:solidFill>
                <a:latin typeface="+mj-lt"/>
              </a:rPr>
              <a:t>How are the credentials stored ?</a:t>
            </a:r>
          </a:p>
          <a:p>
            <a:pPr>
              <a:lnSpc>
                <a:spcPct val="90000"/>
              </a:lnSpc>
              <a:buFont typeface="Wingdings" panose="05000000000000000000" pitchFamily="2" charset="2"/>
              <a:buChar char="§"/>
            </a:pPr>
            <a:r>
              <a:rPr lang="en-US" sz="2400" dirty="0">
                <a:solidFill>
                  <a:schemeClr val="tx1"/>
                </a:solidFill>
                <a:latin typeface="+mj-lt"/>
              </a:rPr>
              <a:t>How are the credentials verified ?</a:t>
            </a: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38</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Authorization</a:t>
            </a:r>
            <a:endParaRPr lang="en-US" sz="2600" dirty="0">
              <a:solidFill>
                <a:schemeClr val="tx1"/>
              </a:solidFill>
            </a:endParaRPr>
          </a:p>
        </p:txBody>
      </p:sp>
      <p:sp>
        <p:nvSpPr>
          <p:cNvPr id="291843" name="Rectangle 3"/>
          <p:cNvSpPr>
            <a:spLocks noGrp="1" noChangeArrowheads="1"/>
          </p:cNvSpPr>
          <p:nvPr>
            <p:ph idx="1"/>
          </p:nvPr>
        </p:nvSpPr>
        <p:spPr>
          <a:xfrm>
            <a:off x="457200" y="1397001"/>
            <a:ext cx="8229600" cy="3556000"/>
          </a:xfrm>
        </p:spPr>
        <p:txBody>
          <a:bodyPr>
            <a:normAutofit/>
          </a:bodyPr>
          <a:lstStyle/>
          <a:p>
            <a:pPr lvl="0">
              <a:buFont typeface="Wingdings" panose="05000000000000000000" pitchFamily="2" charset="2"/>
              <a:buChar char="§"/>
            </a:pPr>
            <a:r>
              <a:rPr lang="en-US" sz="2400" dirty="0">
                <a:solidFill>
                  <a:schemeClr val="tx1"/>
                </a:solidFill>
                <a:latin typeface="+mj-lt"/>
              </a:rPr>
              <a:t>Use multiple gatekeepers</a:t>
            </a:r>
          </a:p>
          <a:p>
            <a:pPr lvl="0">
              <a:buFont typeface="Wingdings" panose="05000000000000000000" pitchFamily="2" charset="2"/>
              <a:buChar char="§"/>
            </a:pPr>
            <a:r>
              <a:rPr lang="en-US" sz="2400" dirty="0">
                <a:solidFill>
                  <a:schemeClr val="tx1"/>
                </a:solidFill>
                <a:latin typeface="+mj-lt"/>
              </a:rPr>
              <a:t>Restrict user access to system-level resources</a:t>
            </a:r>
          </a:p>
          <a:p>
            <a:pPr lvl="0">
              <a:buFont typeface="Wingdings" panose="05000000000000000000" pitchFamily="2" charset="2"/>
              <a:buChar char="§"/>
            </a:pPr>
            <a:r>
              <a:rPr lang="en-US" sz="2400" dirty="0">
                <a:solidFill>
                  <a:schemeClr val="tx1"/>
                </a:solidFill>
                <a:latin typeface="+mj-lt"/>
              </a:rPr>
              <a:t>Consider authorization granularity</a:t>
            </a:r>
          </a:p>
          <a:p>
            <a:pPr marL="0" indent="0"/>
            <a:endParaRPr lang="en-US" sz="2000" dirty="0">
              <a:latin typeface="+mj-lt"/>
            </a:endParaRPr>
          </a:p>
          <a:p>
            <a:pPr marL="0" indent="0"/>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39</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25001"/>
            <a:ext cx="7442756" cy="1015601"/>
          </a:xfrm>
        </p:spPr>
        <p:txBody>
          <a:bodyPr/>
          <a:lstStyle/>
          <a:p>
            <a:pPr eaLnBrk="1" hangingPunct="1"/>
            <a:r>
              <a:rPr lang="en-US" sz="3200" dirty="0">
                <a:solidFill>
                  <a:schemeClr val="tx1"/>
                </a:solidFill>
              </a:rPr>
              <a:t>A1. Injections Flaws</a:t>
            </a:r>
          </a:p>
        </p:txBody>
      </p:sp>
      <p:sp>
        <p:nvSpPr>
          <p:cNvPr id="5" name="Rectangle 3"/>
          <p:cNvSpPr>
            <a:spLocks noGrp="1" noChangeArrowheads="1"/>
          </p:cNvSpPr>
          <p:nvPr>
            <p:ph idx="1"/>
          </p:nvPr>
        </p:nvSpPr>
        <p:spPr>
          <a:xfrm>
            <a:off x="762001" y="1295400"/>
            <a:ext cx="7280275" cy="4582584"/>
          </a:xfrm>
        </p:spPr>
        <p:txBody>
          <a:bodyPr>
            <a:normAutofit/>
          </a:bodyPr>
          <a:lstStyle/>
          <a:p>
            <a:pPr eaLnBrk="1" hangingPunct="1">
              <a:buFont typeface="Webdings" pitchFamily="18" charset="2"/>
              <a:buNone/>
            </a:pPr>
            <a:r>
              <a:rPr lang="en-US" sz="2400" u="sng" dirty="0">
                <a:solidFill>
                  <a:schemeClr val="tx1"/>
                </a:solidFill>
                <a:latin typeface="+mj-lt"/>
              </a:rPr>
              <a:t>OWASP Definition:</a:t>
            </a:r>
          </a:p>
          <a:p>
            <a:pPr marL="515938" lvl="1" indent="-9525" algn="just" eaLnBrk="1" hangingPunct="1">
              <a:buFont typeface="Webdings" pitchFamily="18" charset="2"/>
              <a:buNone/>
            </a:pPr>
            <a:r>
              <a:rPr lang="en-US" sz="2400" dirty="0">
                <a:solidFill>
                  <a:schemeClr val="tx1"/>
                </a:solidFill>
                <a:latin typeface="+mj-lt"/>
              </a:rPr>
              <a:t>Injection flaws, particularly SQL injection, are common in web applications. </a:t>
            </a:r>
            <a:r>
              <a:rPr lang="en-US" sz="2400" u="sng" dirty="0">
                <a:solidFill>
                  <a:schemeClr val="tx1"/>
                </a:solidFill>
                <a:latin typeface="+mj-lt"/>
              </a:rPr>
              <a:t>Injection occurs when user-supplied data is sent to an interpreter as part of a command or query.</a:t>
            </a:r>
            <a:r>
              <a:rPr lang="en-US" sz="2400" dirty="0">
                <a:solidFill>
                  <a:schemeClr val="tx1"/>
                </a:solidFill>
                <a:latin typeface="+mj-lt"/>
              </a:rPr>
              <a:t> The attacker’s hostile data tricks the interpreter into executing unintended commands or changing data.</a:t>
            </a:r>
          </a:p>
        </p:txBody>
      </p:sp>
    </p:spTree>
    <p:extLst>
      <p:ext uri="{BB962C8B-B14F-4D97-AF65-F5344CB8AC3E}">
        <p14:creationId xmlns:p14="http://schemas.microsoft.com/office/powerpoint/2010/main" val="340256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Session Management</a:t>
            </a:r>
            <a:endParaRPr lang="en-US" sz="2600" dirty="0">
              <a:solidFill>
                <a:schemeClr val="tx1"/>
              </a:solidFill>
            </a:endParaRPr>
          </a:p>
        </p:txBody>
      </p:sp>
      <p:sp>
        <p:nvSpPr>
          <p:cNvPr id="291843" name="Rectangle 3"/>
          <p:cNvSpPr>
            <a:spLocks noGrp="1" noChangeArrowheads="1"/>
          </p:cNvSpPr>
          <p:nvPr>
            <p:ph idx="1"/>
          </p:nvPr>
        </p:nvSpPr>
        <p:spPr>
          <a:xfrm>
            <a:off x="457200" y="1397001"/>
            <a:ext cx="8229600" cy="3556000"/>
          </a:xfrm>
        </p:spPr>
        <p:txBody>
          <a:bodyPr>
            <a:normAutofit/>
          </a:bodyPr>
          <a:lstStyle/>
          <a:p>
            <a:pPr lvl="0">
              <a:buFont typeface="Wingdings" panose="05000000000000000000" pitchFamily="2" charset="2"/>
              <a:buChar char="§"/>
            </a:pPr>
            <a:r>
              <a:rPr lang="en-US" sz="2400" dirty="0">
                <a:solidFill>
                  <a:schemeClr val="tx1"/>
                </a:solidFill>
                <a:latin typeface="+mj-lt"/>
              </a:rPr>
              <a:t>Use SSL to protect session authentication cookies</a:t>
            </a:r>
          </a:p>
          <a:p>
            <a:pPr lvl="0">
              <a:buFont typeface="Wingdings" panose="05000000000000000000" pitchFamily="2" charset="2"/>
              <a:buChar char="§"/>
            </a:pPr>
            <a:r>
              <a:rPr lang="en-US" sz="2400" dirty="0">
                <a:solidFill>
                  <a:schemeClr val="tx1"/>
                </a:solidFill>
                <a:latin typeface="+mj-lt"/>
              </a:rPr>
              <a:t>Encrypt the contents of the authentication cookies</a:t>
            </a:r>
          </a:p>
          <a:p>
            <a:pPr lvl="0">
              <a:buFont typeface="Wingdings" panose="05000000000000000000" pitchFamily="2" charset="2"/>
              <a:buChar char="§"/>
            </a:pPr>
            <a:r>
              <a:rPr lang="en-US" sz="2400" dirty="0">
                <a:solidFill>
                  <a:schemeClr val="tx1"/>
                </a:solidFill>
                <a:latin typeface="+mj-lt"/>
              </a:rPr>
              <a:t>Limit session lifetime</a:t>
            </a:r>
          </a:p>
          <a:p>
            <a:pPr lvl="0">
              <a:buFont typeface="Wingdings" panose="05000000000000000000" pitchFamily="2" charset="2"/>
              <a:buChar char="§"/>
            </a:pPr>
            <a:r>
              <a:rPr lang="en-US" sz="2400" dirty="0">
                <a:solidFill>
                  <a:schemeClr val="tx1"/>
                </a:solidFill>
                <a:latin typeface="+mj-lt"/>
              </a:rPr>
              <a:t>Protect session state from unauthorized access</a:t>
            </a:r>
          </a:p>
          <a:p>
            <a:pPr marL="0" indent="0"/>
            <a:endParaRPr lang="en-US" sz="2000" dirty="0">
              <a:latin typeface="+mj-lt"/>
            </a:endParaRPr>
          </a:p>
          <a:p>
            <a:pPr marL="0" indent="0"/>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40</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Parameter Manipulation</a:t>
            </a:r>
            <a:endParaRPr lang="en-US" sz="2600" dirty="0">
              <a:solidFill>
                <a:schemeClr val="tx1"/>
              </a:solidFill>
            </a:endParaRPr>
          </a:p>
        </p:txBody>
      </p:sp>
      <p:sp>
        <p:nvSpPr>
          <p:cNvPr id="291843" name="Rectangle 3"/>
          <p:cNvSpPr>
            <a:spLocks noGrp="1" noChangeArrowheads="1"/>
          </p:cNvSpPr>
          <p:nvPr>
            <p:ph idx="1"/>
          </p:nvPr>
        </p:nvSpPr>
        <p:spPr>
          <a:xfrm>
            <a:off x="457200" y="1397001"/>
            <a:ext cx="8229600" cy="3556000"/>
          </a:xfrm>
        </p:spPr>
        <p:txBody>
          <a:bodyPr>
            <a:normAutofit/>
          </a:bodyPr>
          <a:lstStyle/>
          <a:p>
            <a:pPr lvl="0">
              <a:buFont typeface="Wingdings" panose="05000000000000000000" pitchFamily="2" charset="2"/>
              <a:buChar char="§"/>
            </a:pPr>
            <a:r>
              <a:rPr lang="en-US" sz="2400" dirty="0">
                <a:solidFill>
                  <a:schemeClr val="tx1"/>
                </a:solidFill>
                <a:latin typeface="+mj-lt"/>
              </a:rPr>
              <a:t>Encrypt sensitive cookie state</a:t>
            </a:r>
          </a:p>
          <a:p>
            <a:pPr lvl="0">
              <a:buFont typeface="Wingdings" panose="05000000000000000000" pitchFamily="2" charset="2"/>
              <a:buChar char="§"/>
            </a:pPr>
            <a:r>
              <a:rPr lang="en-US" sz="2400" dirty="0">
                <a:solidFill>
                  <a:schemeClr val="tx1"/>
                </a:solidFill>
                <a:latin typeface="+mj-lt"/>
              </a:rPr>
              <a:t>Make sure that users do not bypass your checks</a:t>
            </a:r>
          </a:p>
          <a:p>
            <a:pPr lvl="0">
              <a:buFont typeface="Wingdings" panose="05000000000000000000" pitchFamily="2" charset="2"/>
              <a:buChar char="§"/>
            </a:pPr>
            <a:r>
              <a:rPr lang="en-US" sz="2400" dirty="0">
                <a:solidFill>
                  <a:schemeClr val="tx1"/>
                </a:solidFill>
                <a:latin typeface="+mj-lt"/>
              </a:rPr>
              <a:t>Validate all values sent from the client</a:t>
            </a:r>
          </a:p>
          <a:p>
            <a:pPr lvl="0">
              <a:buFont typeface="Wingdings" panose="05000000000000000000" pitchFamily="2" charset="2"/>
              <a:buChar char="§"/>
            </a:pPr>
            <a:r>
              <a:rPr lang="en-US" sz="2400" dirty="0">
                <a:solidFill>
                  <a:schemeClr val="tx1"/>
                </a:solidFill>
                <a:latin typeface="+mj-lt"/>
              </a:rPr>
              <a:t>Do not trust HTTP header information</a:t>
            </a:r>
          </a:p>
          <a:p>
            <a:pPr>
              <a:buFont typeface="Wingdings" panose="05000000000000000000" pitchFamily="2" charset="2"/>
              <a:buChar char="§"/>
            </a:pPr>
            <a:endParaRPr lang="en-US" sz="2000" dirty="0">
              <a:solidFill>
                <a:schemeClr val="tx1"/>
              </a:solidFill>
              <a:latin typeface="+mj-lt"/>
            </a:endParaRPr>
          </a:p>
          <a:p>
            <a:pPr>
              <a:buFont typeface="Wingdings" panose="05000000000000000000" pitchFamily="2" charset="2"/>
              <a:buChar char="§"/>
            </a:pPr>
            <a:endParaRPr lang="en-US" sz="20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41</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3" end="3"/>
                                            </p:txEl>
                                          </p:spTgt>
                                        </p:tgtEl>
                                        <p:attrNameLst>
                                          <p:attrName>style.visibility</p:attrName>
                                        </p:attrNameLst>
                                      </p:cBhvr>
                                      <p:to>
                                        <p:strVal val="visible"/>
                                      </p:to>
                                    </p:set>
                                    <p:animEffect transition="in" filter="fade">
                                      <p:cBhvr>
                                        <p:cTn id="28" dur="1000"/>
                                        <p:tgtEl>
                                          <p:spTgt spid="291843">
                                            <p:txEl>
                                              <p:pRg st="3" end="3"/>
                                            </p:txEl>
                                          </p:spTgt>
                                        </p:tgtEl>
                                      </p:cBhvr>
                                    </p:animEffect>
                                    <p:anim calcmode="lin" valueType="num">
                                      <p:cBhvr>
                                        <p:cTn id="29"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Exception Management</a:t>
            </a:r>
            <a:endParaRPr lang="en-US" sz="2600" dirty="0">
              <a:solidFill>
                <a:schemeClr val="tx1"/>
              </a:solidFill>
            </a:endParaRPr>
          </a:p>
        </p:txBody>
      </p:sp>
      <p:sp>
        <p:nvSpPr>
          <p:cNvPr id="291843" name="Rectangle 3"/>
          <p:cNvSpPr>
            <a:spLocks noGrp="1" noChangeArrowheads="1"/>
          </p:cNvSpPr>
          <p:nvPr>
            <p:ph idx="1"/>
          </p:nvPr>
        </p:nvSpPr>
        <p:spPr>
          <a:xfrm>
            <a:off x="457200" y="1397001"/>
            <a:ext cx="8229600" cy="3556000"/>
          </a:xfrm>
        </p:spPr>
        <p:txBody>
          <a:bodyPr>
            <a:normAutofit/>
          </a:bodyPr>
          <a:lstStyle/>
          <a:p>
            <a:pPr lvl="0">
              <a:buFont typeface="Wingdings" panose="05000000000000000000" pitchFamily="2" charset="2"/>
              <a:buChar char="§"/>
            </a:pPr>
            <a:r>
              <a:rPr lang="en-US" sz="2400" dirty="0">
                <a:solidFill>
                  <a:schemeClr val="tx1"/>
                </a:solidFill>
                <a:latin typeface="+mj-lt"/>
              </a:rPr>
              <a:t>Do not leak information to the client</a:t>
            </a:r>
          </a:p>
          <a:p>
            <a:pPr lvl="0">
              <a:buFont typeface="Wingdings" panose="05000000000000000000" pitchFamily="2" charset="2"/>
              <a:buChar char="§"/>
            </a:pPr>
            <a:r>
              <a:rPr lang="en-US" sz="2400" dirty="0">
                <a:solidFill>
                  <a:schemeClr val="tx1"/>
                </a:solidFill>
                <a:latin typeface="+mj-lt"/>
              </a:rPr>
              <a:t>Log detailed error messages</a:t>
            </a:r>
          </a:p>
          <a:p>
            <a:pPr lvl="0">
              <a:buFont typeface="Wingdings" panose="05000000000000000000" pitchFamily="2" charset="2"/>
              <a:buChar char="§"/>
            </a:pPr>
            <a:r>
              <a:rPr lang="en-US" sz="2400" dirty="0">
                <a:solidFill>
                  <a:schemeClr val="tx1"/>
                </a:solidFill>
                <a:latin typeface="+mj-lt"/>
              </a:rPr>
              <a:t>Catch exceptions</a:t>
            </a:r>
          </a:p>
          <a:p>
            <a:pPr marL="0" indent="0"/>
            <a:endParaRPr lang="en-US" sz="2000" dirty="0">
              <a:solidFill>
                <a:schemeClr val="tx1"/>
              </a:solidFill>
              <a:latin typeface="+mj-lt"/>
            </a:endParaRPr>
          </a:p>
          <a:p>
            <a:pPr marL="0" indent="0"/>
            <a:endParaRPr lang="en-US" sz="20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42</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1000"/>
                                        <p:tgtEl>
                                          <p:spTgt spid="291843">
                                            <p:txEl>
                                              <p:pRg st="0" end="0"/>
                                            </p:txEl>
                                          </p:spTgt>
                                        </p:tgtEl>
                                      </p:cBhvr>
                                    </p:animEffect>
                                    <p:anim calcmode="lin" valueType="num">
                                      <p:cBhvr>
                                        <p:cTn id="8"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1" end="1"/>
                                            </p:txEl>
                                          </p:spTgt>
                                        </p:tgtEl>
                                        <p:attrNameLst>
                                          <p:attrName>style.visibility</p:attrName>
                                        </p:attrNameLst>
                                      </p:cBhvr>
                                      <p:to>
                                        <p:strVal val="visible"/>
                                      </p:to>
                                    </p:set>
                                    <p:animEffect transition="in" filter="fade">
                                      <p:cBhvr>
                                        <p:cTn id="14" dur="1000"/>
                                        <p:tgtEl>
                                          <p:spTgt spid="291843">
                                            <p:txEl>
                                              <p:pRg st="1" end="1"/>
                                            </p:txEl>
                                          </p:spTgt>
                                        </p:tgtEl>
                                      </p:cBhvr>
                                    </p:animEffect>
                                    <p:anim calcmode="lin" valueType="num">
                                      <p:cBhvr>
                                        <p:cTn id="15"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2" end="2"/>
                                            </p:txEl>
                                          </p:spTgt>
                                        </p:tgtEl>
                                        <p:attrNameLst>
                                          <p:attrName>style.visibility</p:attrName>
                                        </p:attrNameLst>
                                      </p:cBhvr>
                                      <p:to>
                                        <p:strVal val="visible"/>
                                      </p:to>
                                    </p:set>
                                    <p:animEffect transition="in" filter="fade">
                                      <p:cBhvr>
                                        <p:cTn id="21" dur="1000"/>
                                        <p:tgtEl>
                                          <p:spTgt spid="291843">
                                            <p:txEl>
                                              <p:pRg st="2" end="2"/>
                                            </p:txEl>
                                          </p:spTgt>
                                        </p:tgtEl>
                                      </p:cBhvr>
                                    </p:animEffect>
                                    <p:anim calcmode="lin" valueType="num">
                                      <p:cBhvr>
                                        <p:cTn id="22"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0"/>
            <a:ext cx="8228742" cy="1141804"/>
          </a:xfrm>
        </p:spPr>
        <p:txBody>
          <a:bodyPr>
            <a:normAutofit/>
          </a:bodyPr>
          <a:lstStyle/>
          <a:p>
            <a:r>
              <a:rPr lang="en-US" sz="2800" dirty="0">
                <a:solidFill>
                  <a:schemeClr val="tx1"/>
                </a:solidFill>
              </a:rPr>
              <a:t>Secure Code Review</a:t>
            </a:r>
            <a:endParaRPr lang="en-US" sz="3200" dirty="0">
              <a:solidFill>
                <a:schemeClr val="tx1"/>
              </a:solidFill>
            </a:endParaRPr>
          </a:p>
        </p:txBody>
      </p:sp>
      <p:sp>
        <p:nvSpPr>
          <p:cNvPr id="291843" name="Rectangle 3"/>
          <p:cNvSpPr>
            <a:spLocks noGrp="1" noChangeArrowheads="1"/>
          </p:cNvSpPr>
          <p:nvPr>
            <p:ph idx="1"/>
          </p:nvPr>
        </p:nvSpPr>
        <p:spPr>
          <a:xfrm>
            <a:off x="414508" y="4272557"/>
            <a:ext cx="8229600" cy="1958465"/>
          </a:xfrm>
        </p:spPr>
        <p:txBody>
          <a:bodyPr>
            <a:normAutofit/>
          </a:bodyPr>
          <a:lstStyle/>
          <a:p>
            <a:pPr marL="0" lvl="0" indent="0">
              <a:buNone/>
            </a:pPr>
            <a:r>
              <a:rPr lang="en-US" sz="2400" u="sng" dirty="0">
                <a:solidFill>
                  <a:schemeClr val="tx1"/>
                </a:solidFill>
                <a:latin typeface="+mj-lt"/>
              </a:rPr>
              <a:t>Few of the Open Source Secure Code Review Tools are:</a:t>
            </a:r>
          </a:p>
          <a:p>
            <a:pPr lvl="0">
              <a:buFont typeface="Wingdings" panose="05000000000000000000" pitchFamily="2" charset="2"/>
              <a:buChar char="§"/>
            </a:pPr>
            <a:r>
              <a:rPr lang="en-US" sz="2400" dirty="0" err="1">
                <a:solidFill>
                  <a:schemeClr val="tx1"/>
                </a:solidFill>
                <a:latin typeface="+mj-lt"/>
              </a:rPr>
              <a:t>SonarQube</a:t>
            </a:r>
            <a:r>
              <a:rPr lang="en-US" sz="2400" dirty="0">
                <a:solidFill>
                  <a:schemeClr val="tx1"/>
                </a:solidFill>
                <a:latin typeface="+mj-lt"/>
              </a:rPr>
              <a:t> : More than 20 Languages</a:t>
            </a:r>
          </a:p>
          <a:p>
            <a:pPr lvl="0">
              <a:buFont typeface="Wingdings" panose="05000000000000000000" pitchFamily="2" charset="2"/>
              <a:buChar char="§"/>
            </a:pPr>
            <a:r>
              <a:rPr lang="en-US" sz="2400" dirty="0">
                <a:solidFill>
                  <a:schemeClr val="tx1"/>
                </a:solidFill>
                <a:latin typeface="+mj-lt"/>
              </a:rPr>
              <a:t>Visual Code </a:t>
            </a:r>
            <a:r>
              <a:rPr lang="en-US" sz="2400" dirty="0" err="1">
                <a:solidFill>
                  <a:schemeClr val="tx1"/>
                </a:solidFill>
                <a:latin typeface="+mj-lt"/>
              </a:rPr>
              <a:t>Grepper</a:t>
            </a:r>
            <a:r>
              <a:rPr lang="en-US" sz="2400" dirty="0">
                <a:solidFill>
                  <a:schemeClr val="tx1"/>
                </a:solidFill>
                <a:latin typeface="+mj-lt"/>
              </a:rPr>
              <a:t> : C/C++, C#, VB, PHP, Java, and PL/SQL </a:t>
            </a:r>
          </a:p>
          <a:p>
            <a:pPr lvl="0">
              <a:buFont typeface="Wingdings" panose="05000000000000000000" pitchFamily="2" charset="2"/>
              <a:buChar char="§"/>
            </a:pPr>
            <a:r>
              <a:rPr lang="en-US" sz="2400" dirty="0">
                <a:solidFill>
                  <a:schemeClr val="tx1"/>
                </a:solidFill>
                <a:latin typeface="+mj-lt"/>
              </a:rPr>
              <a:t>PUMA Scan : </a:t>
            </a:r>
            <a:r>
              <a:rPr lang="en-US" sz="2400" dirty="0" err="1">
                <a:solidFill>
                  <a:schemeClr val="tx1"/>
                </a:solidFill>
                <a:latin typeface="+mj-lt"/>
              </a:rPr>
              <a:t>.Net</a:t>
            </a:r>
            <a:r>
              <a:rPr lang="en-US" sz="2400" dirty="0">
                <a:solidFill>
                  <a:schemeClr val="tx1"/>
                </a:solidFill>
                <a:latin typeface="+mj-lt"/>
              </a:rPr>
              <a:t> C#</a:t>
            </a:r>
          </a:p>
          <a:p>
            <a:pPr marL="0" indent="0"/>
            <a:endParaRPr lang="en-US" sz="2400" dirty="0">
              <a:solidFill>
                <a:schemeClr val="tx1"/>
              </a:solidFill>
              <a:latin typeface="+mj-lt"/>
            </a:endParaRPr>
          </a:p>
          <a:p>
            <a:pPr marL="0" indent="0"/>
            <a:endParaRPr lang="en-US" sz="2400" dirty="0">
              <a:solidFill>
                <a:schemeClr val="tx1"/>
              </a:solidFill>
              <a:latin typeface="+mj-lt"/>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43</a:t>
            </a:fld>
            <a:endParaRPr lang="en-US">
              <a:latin typeface="+mj-lt"/>
            </a:endParaRPr>
          </a:p>
        </p:txBody>
      </p:sp>
      <p:sp>
        <p:nvSpPr>
          <p:cNvPr id="5" name="Rectangle 3"/>
          <p:cNvSpPr txBox="1">
            <a:spLocks noChangeArrowheads="1"/>
          </p:cNvSpPr>
          <p:nvPr/>
        </p:nvSpPr>
        <p:spPr>
          <a:xfrm>
            <a:off x="373117" y="980728"/>
            <a:ext cx="8229600" cy="3263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dirty="0">
                <a:solidFill>
                  <a:schemeClr val="tx1"/>
                </a:solidFill>
              </a:rPr>
              <a:t>Security code review is a method of assuring that application developers are following secure development techniques. A general rule of thumb is that a penetration test should not discover any additional application vulnerabilities relating to the developed code after the application has undergone a proper security code review. </a:t>
            </a:r>
          </a:p>
          <a:p>
            <a:pPr marL="0" indent="0" algn="just">
              <a:buNone/>
            </a:pPr>
            <a:r>
              <a:rPr lang="en-IN" sz="2400" dirty="0">
                <a:solidFill>
                  <a:schemeClr val="tx1"/>
                </a:solidFill>
              </a:rPr>
              <a:t>Code review is a way of ensuring that the application has been developed so as to be “self-defending” in its given environment.</a:t>
            </a:r>
            <a:endParaRPr lang="en-US" sz="2400" dirty="0">
              <a:solidFill>
                <a:schemeClr val="tx1"/>
              </a:solidFill>
            </a:endParaRPr>
          </a:p>
          <a:p>
            <a:pPr marL="0" indent="0" algn="just"/>
            <a:endParaRPr lang="en-US" sz="2400" dirty="0">
              <a:solidFill>
                <a:schemeClr val="tx1"/>
              </a:solidFill>
              <a:latin typeface="+mj-lt"/>
            </a:endParaRPr>
          </a:p>
        </p:txBody>
      </p:sp>
    </p:spTree>
    <p:extLst>
      <p:ext uri="{BB962C8B-B14F-4D97-AF65-F5344CB8AC3E}">
        <p14:creationId xmlns:p14="http://schemas.microsoft.com/office/powerpoint/2010/main" val="25406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1843">
                                            <p:txEl>
                                              <p:pRg st="0" end="0"/>
                                            </p:txEl>
                                          </p:spTgt>
                                        </p:tgtEl>
                                        <p:attrNameLst>
                                          <p:attrName>style.visibility</p:attrName>
                                        </p:attrNameLst>
                                      </p:cBhvr>
                                      <p:to>
                                        <p:strVal val="visible"/>
                                      </p:to>
                                    </p:set>
                                    <p:animEffect transition="in" filter="fade">
                                      <p:cBhvr>
                                        <p:cTn id="14" dur="1000"/>
                                        <p:tgtEl>
                                          <p:spTgt spid="291843">
                                            <p:txEl>
                                              <p:pRg st="0" end="0"/>
                                            </p:txEl>
                                          </p:spTgt>
                                        </p:tgtEl>
                                      </p:cBhvr>
                                    </p:animEffect>
                                    <p:anim calcmode="lin" valueType="num">
                                      <p:cBhvr>
                                        <p:cTn id="15" dur="10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91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1843">
                                            <p:txEl>
                                              <p:pRg st="1" end="1"/>
                                            </p:txEl>
                                          </p:spTgt>
                                        </p:tgtEl>
                                        <p:attrNameLst>
                                          <p:attrName>style.visibility</p:attrName>
                                        </p:attrNameLst>
                                      </p:cBhvr>
                                      <p:to>
                                        <p:strVal val="visible"/>
                                      </p:to>
                                    </p:set>
                                    <p:animEffect transition="in" filter="fade">
                                      <p:cBhvr>
                                        <p:cTn id="21" dur="1000"/>
                                        <p:tgtEl>
                                          <p:spTgt spid="291843">
                                            <p:txEl>
                                              <p:pRg st="1" end="1"/>
                                            </p:txEl>
                                          </p:spTgt>
                                        </p:tgtEl>
                                      </p:cBhvr>
                                    </p:animEffect>
                                    <p:anim calcmode="lin" valueType="num">
                                      <p:cBhvr>
                                        <p:cTn id="22" dur="10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91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1843">
                                            <p:txEl>
                                              <p:pRg st="2" end="2"/>
                                            </p:txEl>
                                          </p:spTgt>
                                        </p:tgtEl>
                                        <p:attrNameLst>
                                          <p:attrName>style.visibility</p:attrName>
                                        </p:attrNameLst>
                                      </p:cBhvr>
                                      <p:to>
                                        <p:strVal val="visible"/>
                                      </p:to>
                                    </p:set>
                                    <p:animEffect transition="in" filter="fade">
                                      <p:cBhvr>
                                        <p:cTn id="28" dur="1000"/>
                                        <p:tgtEl>
                                          <p:spTgt spid="291843">
                                            <p:txEl>
                                              <p:pRg st="2" end="2"/>
                                            </p:txEl>
                                          </p:spTgt>
                                        </p:tgtEl>
                                      </p:cBhvr>
                                    </p:animEffect>
                                    <p:anim calcmode="lin" valueType="num">
                                      <p:cBhvr>
                                        <p:cTn id="29" dur="10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91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1843">
                                            <p:txEl>
                                              <p:pRg st="3" end="3"/>
                                            </p:txEl>
                                          </p:spTgt>
                                        </p:tgtEl>
                                        <p:attrNameLst>
                                          <p:attrName>style.visibility</p:attrName>
                                        </p:attrNameLst>
                                      </p:cBhvr>
                                      <p:to>
                                        <p:strVal val="visible"/>
                                      </p:to>
                                    </p:set>
                                    <p:animEffect transition="in" filter="fade">
                                      <p:cBhvr>
                                        <p:cTn id="35" dur="1000"/>
                                        <p:tgtEl>
                                          <p:spTgt spid="291843">
                                            <p:txEl>
                                              <p:pRg st="3" end="3"/>
                                            </p:txEl>
                                          </p:spTgt>
                                        </p:tgtEl>
                                      </p:cBhvr>
                                    </p:animEffect>
                                    <p:anim calcmode="lin" valueType="num">
                                      <p:cBhvr>
                                        <p:cTn id="36" dur="10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91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Live/UAT Issues Identified in the Oxigen Developments: XSS</a:t>
            </a:r>
            <a:endParaRPr lang="en-US" sz="2600" dirty="0">
              <a:solidFill>
                <a:schemeClr val="tx1"/>
              </a:solidFill>
            </a:endParaRPr>
          </a:p>
        </p:txBody>
      </p:sp>
      <p:sp>
        <p:nvSpPr>
          <p:cNvPr id="4" name="Slide Number Placeholder 3"/>
          <p:cNvSpPr>
            <a:spLocks noGrp="1"/>
          </p:cNvSpPr>
          <p:nvPr>
            <p:ph type="sldNum" sz="quarter" idx="12"/>
          </p:nvPr>
        </p:nvSpPr>
        <p:spPr/>
        <p:txBody>
          <a:bodyPr/>
          <a:lstStyle/>
          <a:p>
            <a:pPr>
              <a:defRPr/>
            </a:pPr>
            <a:fld id="{B830D7AA-EB8C-4988-B1EB-14F5D55AE58E}" type="slidenum">
              <a:rPr lang="en-US">
                <a:latin typeface="+mj-lt"/>
              </a:rPr>
              <a:pPr>
                <a:defRPr/>
              </a:pPr>
              <a:t>44</a:t>
            </a:fld>
            <a:endParaRPr lang="en-US">
              <a:latin typeface="+mj-lt"/>
            </a:endParaRPr>
          </a:p>
        </p:txBody>
      </p:sp>
      <p:pic>
        <p:nvPicPr>
          <p:cNvPr id="5" name="Picture 2" descr="F:\Oxigen\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908720"/>
            <a:ext cx="3406502" cy="5422812"/>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61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r="1795" b="1002"/>
          <a:stretch/>
        </p:blipFill>
        <p:spPr bwMode="auto">
          <a:xfrm>
            <a:off x="539552" y="1124744"/>
            <a:ext cx="8064896" cy="4752528"/>
          </a:xfrm>
          <a:prstGeom prst="rect">
            <a:avLst/>
          </a:prstGeom>
          <a:ln>
            <a:solidFill>
              <a:schemeClr val="accent1"/>
            </a:solidFill>
          </a:ln>
          <a:extLst>
            <a:ext uri="{53640926-AAD7-44D8-BBD7-CCE9431645EC}">
              <a14:shadowObscured xmlns:a14="http://schemas.microsoft.com/office/drawing/2010/main"/>
            </a:ext>
          </a:extLst>
        </p:spPr>
      </p:pic>
      <p:sp>
        <p:nvSpPr>
          <p:cNvPr id="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Security Misconfiguration</a:t>
            </a:r>
            <a:endParaRPr lang="en-US" sz="2600" dirty="0">
              <a:solidFill>
                <a:schemeClr val="tx1"/>
              </a:solidFill>
            </a:endParaRPr>
          </a:p>
        </p:txBody>
      </p:sp>
    </p:spTree>
    <p:extLst>
      <p:ext uri="{BB962C8B-B14F-4D97-AF65-F5344CB8AC3E}">
        <p14:creationId xmlns:p14="http://schemas.microsoft.com/office/powerpoint/2010/main" val="30474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395536" y="1052736"/>
            <a:ext cx="8136904" cy="4752528"/>
          </a:xfrm>
          <a:prstGeom prst="rect">
            <a:avLst/>
          </a:prstGeom>
          <a:ln>
            <a:solidFill>
              <a:srgbClr val="00B0F0"/>
            </a:solidFill>
          </a:ln>
        </p:spPr>
      </p:pic>
      <p:sp>
        <p:nvSpPr>
          <p:cNvPr id="3" name="Oval 2"/>
          <p:cNvSpPr/>
          <p:nvPr/>
        </p:nvSpPr>
        <p:spPr>
          <a:xfrm>
            <a:off x="259904" y="2852936"/>
            <a:ext cx="4384104" cy="79208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9904" y="4805536"/>
            <a:ext cx="2880320" cy="6396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Blind SQL Injection</a:t>
            </a:r>
            <a:endParaRPr lang="en-US" sz="2600" dirty="0">
              <a:solidFill>
                <a:schemeClr val="tx1"/>
              </a:solidFill>
            </a:endParaRPr>
          </a:p>
        </p:txBody>
      </p:sp>
    </p:spTree>
    <p:extLst>
      <p:ext uri="{BB962C8B-B14F-4D97-AF65-F5344CB8AC3E}">
        <p14:creationId xmlns:p14="http://schemas.microsoft.com/office/powerpoint/2010/main" val="22996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23528" y="1052736"/>
            <a:ext cx="8352928" cy="4824536"/>
          </a:xfrm>
          <a:prstGeom prst="rect">
            <a:avLst/>
          </a:prstGeom>
          <a:ln>
            <a:solidFill>
              <a:srgbClr val="0070C0"/>
            </a:solidFill>
          </a:ln>
        </p:spPr>
      </p:pic>
      <p:sp>
        <p:nvSpPr>
          <p:cNvPr id="2" name="Rectangle 1"/>
          <p:cNvSpPr/>
          <p:nvPr/>
        </p:nvSpPr>
        <p:spPr>
          <a:xfrm>
            <a:off x="1259632" y="3645024"/>
            <a:ext cx="338437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Parameter Tampering</a:t>
            </a:r>
            <a:endParaRPr lang="en-US" sz="2600" dirty="0">
              <a:solidFill>
                <a:schemeClr val="tx1"/>
              </a:solidFill>
            </a:endParaRPr>
          </a:p>
        </p:txBody>
      </p:sp>
    </p:spTree>
    <p:extLst>
      <p:ext uri="{BB962C8B-B14F-4D97-AF65-F5344CB8AC3E}">
        <p14:creationId xmlns:p14="http://schemas.microsoft.com/office/powerpoint/2010/main" val="191148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858" y="-25399"/>
            <a:ext cx="8228742" cy="1141804"/>
          </a:xfrm>
        </p:spPr>
        <p:txBody>
          <a:bodyPr/>
          <a:lstStyle/>
          <a:p>
            <a:r>
              <a:rPr lang="en-US" sz="2400" dirty="0">
                <a:solidFill>
                  <a:schemeClr val="tx1"/>
                </a:solidFill>
              </a:rPr>
              <a:t>Default Account</a:t>
            </a:r>
            <a:endParaRPr lang="en-US" sz="2600" dirty="0">
              <a:solidFill>
                <a:schemeClr val="tx1"/>
              </a:solidFill>
            </a:endParaRPr>
          </a:p>
        </p:txBody>
      </p:sp>
      <p:pic>
        <p:nvPicPr>
          <p:cNvPr id="1026"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59"/>
            <a:ext cx="7344816" cy="448520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47664" y="2780928"/>
            <a:ext cx="5760640" cy="1152128"/>
          </a:xfrm>
        </p:spPr>
        <p:txBody>
          <a:bodyPr>
            <a:noAutofit/>
          </a:bodyPr>
          <a:lstStyle/>
          <a:p>
            <a:pPr algn="ctr">
              <a:buNone/>
            </a:pPr>
            <a:r>
              <a:rPr lang="en-US" sz="6600" dirty="0">
                <a:solidFill>
                  <a:schemeClr val="tx1"/>
                </a:solidFill>
                <a:latin typeface="+mj-lt"/>
              </a:rPr>
              <a:t>Any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1" y="-167"/>
            <a:ext cx="7599269" cy="980895"/>
          </a:xfrm>
        </p:spPr>
        <p:txBody>
          <a:bodyPr vert="horz" lIns="91440" tIns="45720" rIns="91440" bIns="45720" rtlCol="0" anchor="ctr">
            <a:normAutofit/>
          </a:bodyPr>
          <a:lstStyle/>
          <a:p>
            <a:r>
              <a:rPr lang="en-US" sz="3200" dirty="0">
                <a:solidFill>
                  <a:schemeClr val="tx1"/>
                </a:solidFill>
              </a:rPr>
              <a:t>A1. Injections Flaws</a:t>
            </a:r>
          </a:p>
        </p:txBody>
      </p:sp>
      <p:sp>
        <p:nvSpPr>
          <p:cNvPr id="5" name="Rectangle 3"/>
          <p:cNvSpPr>
            <a:spLocks noGrp="1" noChangeArrowheads="1"/>
          </p:cNvSpPr>
          <p:nvPr>
            <p:ph idx="1"/>
          </p:nvPr>
        </p:nvSpPr>
        <p:spPr>
          <a:xfrm>
            <a:off x="609600" y="1193801"/>
            <a:ext cx="7543800" cy="5187951"/>
          </a:xfrm>
        </p:spPr>
        <p:txBody>
          <a:bodyPr>
            <a:normAutofit/>
          </a:bodyPr>
          <a:lstStyle/>
          <a:p>
            <a:pPr marL="0" indent="0" eaLnBrk="1" hangingPunct="1">
              <a:spcBef>
                <a:spcPct val="30000"/>
              </a:spcBef>
              <a:spcAft>
                <a:spcPct val="30000"/>
              </a:spcAft>
              <a:buClr>
                <a:srgbClr val="292929"/>
              </a:buClr>
              <a:buSzPct val="140000"/>
              <a:buFont typeface="Webdings" pitchFamily="18" charset="2"/>
              <a:buNone/>
            </a:pPr>
            <a:r>
              <a:rPr lang="en-US" sz="2400" dirty="0">
                <a:solidFill>
                  <a:schemeClr val="tx1"/>
                </a:solidFill>
                <a:latin typeface="+mj-lt"/>
              </a:rPr>
              <a:t>Some common types of command injection flaws include:</a:t>
            </a:r>
          </a:p>
          <a:p>
            <a:pPr lvl="1" algn="just" eaLnBrk="1" hangingPunct="1">
              <a:spcBef>
                <a:spcPct val="30000"/>
              </a:spcBef>
              <a:spcAft>
                <a:spcPct val="30000"/>
              </a:spcAft>
              <a:buClr>
                <a:srgbClr val="292929"/>
              </a:buClr>
              <a:buSzPct val="140000"/>
            </a:pPr>
            <a:r>
              <a:rPr lang="en-US" sz="2400" dirty="0">
                <a:solidFill>
                  <a:schemeClr val="tx1"/>
                </a:solidFill>
                <a:latin typeface="+mj-lt"/>
              </a:rPr>
              <a:t> SQL injection (malicious calls to backend databases via SQL), using shell commands to run external programs</a:t>
            </a:r>
          </a:p>
          <a:p>
            <a:pPr lvl="1" eaLnBrk="1" hangingPunct="1">
              <a:spcBef>
                <a:spcPct val="30000"/>
              </a:spcBef>
              <a:spcAft>
                <a:spcPct val="30000"/>
              </a:spcAft>
              <a:buClr>
                <a:srgbClr val="292929"/>
              </a:buClr>
              <a:buSzPct val="140000"/>
            </a:pPr>
            <a:r>
              <a:rPr lang="en-US" sz="2400" dirty="0">
                <a:solidFill>
                  <a:schemeClr val="tx1"/>
                </a:solidFill>
                <a:latin typeface="+mj-lt"/>
              </a:rPr>
              <a:t> Using system calls to in turn make calls to the operating system.</a:t>
            </a:r>
          </a:p>
          <a:p>
            <a:pPr marL="0" indent="0" eaLnBrk="1" hangingPunct="1">
              <a:spcBef>
                <a:spcPct val="30000"/>
              </a:spcBef>
              <a:spcAft>
                <a:spcPct val="30000"/>
              </a:spcAft>
              <a:buClr>
                <a:srgbClr val="292929"/>
              </a:buClr>
              <a:buSzPct val="140000"/>
              <a:buFont typeface="Webdings" pitchFamily="18" charset="2"/>
              <a:buNone/>
            </a:pPr>
            <a:r>
              <a:rPr lang="en-US" sz="2400" dirty="0">
                <a:solidFill>
                  <a:schemeClr val="tx1"/>
                </a:solidFill>
                <a:latin typeface="+mj-lt"/>
              </a:rPr>
              <a:t>Any Web application that relies on the use of an interpreter has the potential to fall victim to this type of flaw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 y="0"/>
            <a:ext cx="9139125" cy="6858000"/>
          </a:xfrm>
          <a:prstGeom prst="rect">
            <a:avLst/>
          </a:prstGeom>
        </p:spPr>
      </p:pic>
      <p:sp>
        <p:nvSpPr>
          <p:cNvPr id="6" name="TextBox 5"/>
          <p:cNvSpPr txBox="1"/>
          <p:nvPr/>
        </p:nvSpPr>
        <p:spPr>
          <a:xfrm>
            <a:off x="0" y="2254806"/>
            <a:ext cx="9141562" cy="1107996"/>
          </a:xfrm>
          <a:prstGeom prst="rect">
            <a:avLst/>
          </a:prstGeom>
          <a:noFill/>
        </p:spPr>
        <p:txBody>
          <a:bodyPr wrap="square" rtlCol="0">
            <a:spAutoFit/>
          </a:bodyPr>
          <a:lstStyle/>
          <a:p>
            <a:pPr algn="ctr"/>
            <a:r>
              <a:rPr lang="en-IN" sz="6600" dirty="0">
                <a:latin typeface="Arial" pitchFamily="34" charset="0"/>
                <a:cs typeface="Arial" pitchFamily="34" charset="0"/>
              </a:rPr>
              <a:t>! Quiz Time !</a:t>
            </a:r>
          </a:p>
        </p:txBody>
      </p:sp>
      <p:sp>
        <p:nvSpPr>
          <p:cNvPr id="8" name="TextBox 7"/>
          <p:cNvSpPr txBox="1"/>
          <p:nvPr/>
        </p:nvSpPr>
        <p:spPr>
          <a:xfrm>
            <a:off x="132086" y="6479758"/>
            <a:ext cx="4022255" cy="246221"/>
          </a:xfrm>
          <a:prstGeom prst="rect">
            <a:avLst/>
          </a:prstGeom>
          <a:noFill/>
        </p:spPr>
        <p:txBody>
          <a:bodyPr wrap="none" rtlCol="0">
            <a:spAutoFit/>
          </a:bodyPr>
          <a:lstStyle/>
          <a:p>
            <a:r>
              <a:rPr lang="en-IN" sz="1000" dirty="0">
                <a:solidFill>
                  <a:schemeClr val="tx1">
                    <a:lumMod val="65000"/>
                    <a:lumOff val="35000"/>
                  </a:schemeClr>
                </a:solidFill>
                <a:latin typeface="Arial" pitchFamily="34" charset="0"/>
                <a:cs typeface="Arial" pitchFamily="34" charset="0"/>
              </a:rPr>
              <a:t>Copyright@2014</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MPower</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Softcomm</a:t>
            </a:r>
            <a:r>
              <a:rPr lang="en-IN" sz="1000" baseline="0" dirty="0">
                <a:solidFill>
                  <a:schemeClr val="tx1">
                    <a:lumMod val="65000"/>
                    <a:lumOff val="35000"/>
                  </a:schemeClr>
                </a:solidFill>
                <a:latin typeface="Arial" pitchFamily="34" charset="0"/>
                <a:cs typeface="Arial" pitchFamily="34" charset="0"/>
              </a:rPr>
              <a:t> </a:t>
            </a:r>
            <a:r>
              <a:rPr lang="en-IN" sz="1000" baseline="0" dirty="0" err="1">
                <a:solidFill>
                  <a:schemeClr val="tx1">
                    <a:lumMod val="65000"/>
                    <a:lumOff val="35000"/>
                  </a:schemeClr>
                </a:solidFill>
                <a:latin typeface="Arial" pitchFamily="34" charset="0"/>
                <a:cs typeface="Arial" pitchFamily="34" charset="0"/>
              </a:rPr>
              <a:t>Pvt.</a:t>
            </a:r>
            <a:r>
              <a:rPr lang="en-IN" sz="1000" baseline="0" dirty="0">
                <a:solidFill>
                  <a:schemeClr val="tx1">
                    <a:lumMod val="65000"/>
                    <a:lumOff val="35000"/>
                  </a:schemeClr>
                </a:solidFill>
                <a:latin typeface="Arial" pitchFamily="34" charset="0"/>
                <a:cs typeface="Arial" pitchFamily="34" charset="0"/>
              </a:rPr>
              <a:t> Ltd. | All Rights Reserved.</a:t>
            </a:r>
            <a:endParaRPr lang="en-IN" sz="1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15929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193801"/>
            <a:ext cx="7543800" cy="5187951"/>
          </a:xfrm>
        </p:spPr>
        <p:txBody>
          <a:bodyPr>
            <a:noAutofit/>
          </a:bodyPr>
          <a:lstStyle/>
          <a:p>
            <a:pPr>
              <a:lnSpc>
                <a:spcPct val="90000"/>
              </a:lnSpc>
              <a:spcBef>
                <a:spcPct val="25000"/>
              </a:spcBef>
              <a:spcAft>
                <a:spcPct val="25000"/>
              </a:spcAft>
              <a:buClr>
                <a:srgbClr val="292929"/>
              </a:buClr>
              <a:buSzPct val="140000"/>
              <a:buFont typeface="Wingdings" pitchFamily="2" charset="2"/>
              <a:buChar char="§"/>
              <a:defRPr/>
            </a:pPr>
            <a:r>
              <a:rPr lang="en-US" sz="2000" dirty="0">
                <a:solidFill>
                  <a:schemeClr val="tx1"/>
                </a:solidFill>
                <a:latin typeface="+mj-lt"/>
              </a:rPr>
              <a:t>Use language specific libraries to perform the same functions as shell commands and system calls</a:t>
            </a:r>
          </a:p>
          <a:p>
            <a:pPr>
              <a:lnSpc>
                <a:spcPct val="90000"/>
              </a:lnSpc>
              <a:spcBef>
                <a:spcPct val="25000"/>
              </a:spcBef>
              <a:spcAft>
                <a:spcPct val="25000"/>
              </a:spcAft>
              <a:buClr>
                <a:srgbClr val="292929"/>
              </a:buClr>
              <a:buSzPct val="140000"/>
              <a:buFont typeface="Wingdings" pitchFamily="2" charset="2"/>
              <a:buChar char="§"/>
              <a:defRPr/>
            </a:pPr>
            <a:r>
              <a:rPr lang="en-US" sz="2000" dirty="0">
                <a:solidFill>
                  <a:schemeClr val="tx1"/>
                </a:solidFill>
                <a:latin typeface="+mj-lt"/>
              </a:rPr>
              <a:t>Check for existing reusable libraries to validate input, and safely perform system functions, or develop your own.</a:t>
            </a:r>
          </a:p>
          <a:p>
            <a:pPr>
              <a:lnSpc>
                <a:spcPct val="90000"/>
              </a:lnSpc>
              <a:spcBef>
                <a:spcPct val="25000"/>
              </a:spcBef>
              <a:spcAft>
                <a:spcPct val="25000"/>
              </a:spcAft>
              <a:buClr>
                <a:srgbClr val="292929"/>
              </a:buClr>
              <a:buSzPct val="140000"/>
              <a:buFont typeface="Wingdings" pitchFamily="2" charset="2"/>
              <a:buChar char="§"/>
              <a:defRPr/>
            </a:pPr>
            <a:r>
              <a:rPr lang="en-US" sz="2000" dirty="0">
                <a:solidFill>
                  <a:schemeClr val="tx1"/>
                </a:solidFill>
                <a:latin typeface="+mj-lt"/>
              </a:rPr>
              <a:t>Perform design and code reviews on the reusable libraries to ensure security.</a:t>
            </a:r>
          </a:p>
          <a:p>
            <a:pPr algn="just">
              <a:lnSpc>
                <a:spcPct val="90000"/>
              </a:lnSpc>
              <a:spcBef>
                <a:spcPct val="25000"/>
              </a:spcBef>
              <a:spcAft>
                <a:spcPct val="25000"/>
              </a:spcAft>
              <a:buClr>
                <a:srgbClr val="292929"/>
              </a:buClr>
              <a:buSzPct val="140000"/>
              <a:buNone/>
              <a:defRPr/>
            </a:pPr>
            <a:r>
              <a:rPr lang="en-US" sz="2000" dirty="0">
                <a:solidFill>
                  <a:schemeClr val="tx1"/>
                </a:solidFill>
                <a:latin typeface="+mj-lt"/>
              </a:rPr>
              <a:t>Other common methods of protection include:</a:t>
            </a:r>
          </a:p>
          <a:p>
            <a:pPr marL="850250" lvl="1">
              <a:lnSpc>
                <a:spcPct val="90000"/>
              </a:lnSpc>
              <a:spcBef>
                <a:spcPct val="25000"/>
              </a:spcBef>
              <a:spcAft>
                <a:spcPct val="25000"/>
              </a:spcAft>
              <a:buClr>
                <a:srgbClr val="292929"/>
              </a:buClr>
              <a:buSzPct val="140000"/>
              <a:buFont typeface="Wingdings" panose="05000000000000000000" pitchFamily="2" charset="2"/>
              <a:buChar char="§"/>
              <a:defRPr/>
            </a:pPr>
            <a:r>
              <a:rPr lang="en-US" sz="1800" dirty="0">
                <a:solidFill>
                  <a:schemeClr val="tx1"/>
                </a:solidFill>
                <a:latin typeface="+mj-lt"/>
              </a:rPr>
              <a:t>Use stored Procedures</a:t>
            </a:r>
          </a:p>
          <a:p>
            <a:pPr marL="850250" lvl="1">
              <a:lnSpc>
                <a:spcPct val="90000"/>
              </a:lnSpc>
              <a:spcBef>
                <a:spcPct val="25000"/>
              </a:spcBef>
              <a:spcAft>
                <a:spcPct val="25000"/>
              </a:spcAft>
              <a:buClr>
                <a:srgbClr val="292929"/>
              </a:buClr>
              <a:buSzPct val="140000"/>
              <a:buFont typeface="Wingdings" panose="05000000000000000000" pitchFamily="2" charset="2"/>
              <a:buChar char="§"/>
              <a:defRPr/>
            </a:pPr>
            <a:r>
              <a:rPr lang="en-US" sz="1800" dirty="0">
                <a:solidFill>
                  <a:schemeClr val="tx1"/>
                </a:solidFill>
                <a:latin typeface="+mj-lt"/>
              </a:rPr>
              <a:t>Data validation (to ensure input isn't malicious code), </a:t>
            </a:r>
          </a:p>
          <a:p>
            <a:pPr marL="850250" lvl="1">
              <a:lnSpc>
                <a:spcPct val="90000"/>
              </a:lnSpc>
              <a:spcBef>
                <a:spcPct val="25000"/>
              </a:spcBef>
              <a:spcAft>
                <a:spcPct val="25000"/>
              </a:spcAft>
              <a:buClr>
                <a:srgbClr val="292929"/>
              </a:buClr>
              <a:buSzPct val="140000"/>
              <a:buFont typeface="Wingdings" panose="05000000000000000000" pitchFamily="2" charset="2"/>
              <a:buChar char="§"/>
              <a:defRPr/>
            </a:pPr>
            <a:r>
              <a:rPr lang="en-US" sz="1800" dirty="0">
                <a:solidFill>
                  <a:schemeClr val="tx1"/>
                </a:solidFill>
                <a:latin typeface="+mj-lt"/>
              </a:rPr>
              <a:t>Run commands with very minimal privileges </a:t>
            </a:r>
          </a:p>
          <a:p>
            <a:pPr marL="1212200" lvl="2" indent="-342900">
              <a:lnSpc>
                <a:spcPct val="90000"/>
              </a:lnSpc>
              <a:spcBef>
                <a:spcPct val="25000"/>
              </a:spcBef>
              <a:spcAft>
                <a:spcPct val="25000"/>
              </a:spcAft>
              <a:buClr>
                <a:srgbClr val="292929"/>
              </a:buClr>
              <a:buSzPct val="140000"/>
              <a:buFont typeface="Wingdings" panose="05000000000000000000" pitchFamily="2" charset="2"/>
              <a:buChar char="§"/>
              <a:defRPr/>
            </a:pPr>
            <a:r>
              <a:rPr lang="en-US" sz="1600" dirty="0">
                <a:solidFill>
                  <a:schemeClr val="tx1"/>
                </a:solidFill>
                <a:latin typeface="+mj-lt"/>
              </a:rPr>
              <a:t>If the application is compromised, the damage will be minimized. </a:t>
            </a:r>
          </a:p>
        </p:txBody>
      </p:sp>
      <p:sp>
        <p:nvSpPr>
          <p:cNvPr id="4" name="Rectangle 2"/>
          <p:cNvSpPr>
            <a:spLocks noGrp="1" noChangeArrowheads="1"/>
          </p:cNvSpPr>
          <p:nvPr>
            <p:ph type="title"/>
          </p:nvPr>
        </p:nvSpPr>
        <p:spPr>
          <a:xfrm>
            <a:off x="304801" y="-54991"/>
            <a:ext cx="7579567" cy="1107727"/>
          </a:xfrm>
        </p:spPr>
        <p:txBody>
          <a:bodyPr vert="horz" lIns="91440" tIns="45720" rIns="91440" bIns="45720" rtlCol="0" anchor="ctr">
            <a:normAutofit/>
          </a:bodyPr>
          <a:lstStyle/>
          <a:p>
            <a:r>
              <a:rPr lang="en-US" sz="3200" dirty="0">
                <a:solidFill>
                  <a:schemeClr val="tx1"/>
                </a:solidFill>
              </a:rPr>
              <a:t>Injections Flaws : Protection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528" y="980728"/>
            <a:ext cx="8153400" cy="1981200"/>
          </a:xfrm>
          <a:prstGeom prst="rect">
            <a:avLst/>
          </a:prstGeom>
        </p:spPr>
      </p:pic>
      <p:pic>
        <p:nvPicPr>
          <p:cNvPr id="5" name="Picture 4"/>
          <p:cNvPicPr>
            <a:picLocks noChangeAspect="1"/>
          </p:cNvPicPr>
          <p:nvPr/>
        </p:nvPicPr>
        <p:blipFill>
          <a:blip r:embed="rId3"/>
          <a:stretch>
            <a:fillRect/>
          </a:stretch>
        </p:blipFill>
        <p:spPr>
          <a:xfrm>
            <a:off x="323528" y="3068960"/>
            <a:ext cx="8153400" cy="2724150"/>
          </a:xfrm>
          <a:prstGeom prst="rect">
            <a:avLst/>
          </a:prstGeom>
        </p:spPr>
      </p:pic>
    </p:spTree>
    <p:extLst>
      <p:ext uri="{BB962C8B-B14F-4D97-AF65-F5344CB8AC3E}">
        <p14:creationId xmlns:p14="http://schemas.microsoft.com/office/powerpoint/2010/main" val="163296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467544" y="1412776"/>
            <a:ext cx="7543800" cy="2641600"/>
          </a:xfrm>
        </p:spPr>
        <p:txBody>
          <a:bodyPr>
            <a:noAutofit/>
          </a:bodyPr>
          <a:lstStyle/>
          <a:p>
            <a:pPr marL="0" indent="0">
              <a:buNone/>
            </a:pPr>
            <a:r>
              <a:rPr lang="en-US" sz="2400" u="sng" dirty="0">
                <a:solidFill>
                  <a:schemeClr val="tx1"/>
                </a:solidFill>
                <a:latin typeface="+mj-lt"/>
              </a:rPr>
              <a:t>OWASP Definition:</a:t>
            </a:r>
          </a:p>
          <a:p>
            <a:pPr marL="515938" lvl="1" indent="-9525" algn="just">
              <a:buNone/>
            </a:pPr>
            <a:r>
              <a:rPr lang="en-US" sz="2400" dirty="0">
                <a:solidFill>
                  <a:schemeClr val="tx1"/>
                </a:solidFill>
                <a:latin typeface="+mj-lt"/>
              </a:rPr>
              <a:t>Account credentials and session tokens are often not properly protected. Attackers compromise passwords, keys, or authentication tokens to assume other users’ identities.</a:t>
            </a:r>
          </a:p>
        </p:txBody>
      </p:sp>
      <p:sp>
        <p:nvSpPr>
          <p:cNvPr id="4" name="Rectangle 2"/>
          <p:cNvSpPr>
            <a:spLocks noGrp="1" noChangeArrowheads="1"/>
          </p:cNvSpPr>
          <p:nvPr>
            <p:ph type="title"/>
          </p:nvPr>
        </p:nvSpPr>
        <p:spPr>
          <a:xfrm>
            <a:off x="304801" y="183314"/>
            <a:ext cx="8083623" cy="581390"/>
          </a:xfrm>
        </p:spPr>
        <p:txBody>
          <a:bodyPr>
            <a:normAutofit fontScale="90000"/>
          </a:bodyPr>
          <a:lstStyle/>
          <a:p>
            <a:r>
              <a:rPr lang="en-US" sz="3200" dirty="0">
                <a:solidFill>
                  <a:schemeClr val="tx1"/>
                </a:solidFill>
              </a:rPr>
              <a:t>A2. Broken Authentication and Session Management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9432" y="0"/>
            <a:ext cx="8748464" cy="896632"/>
          </a:xfrm>
        </p:spPr>
        <p:txBody>
          <a:bodyPr/>
          <a:lstStyle/>
          <a:p>
            <a:pPr eaLnBrk="1" hangingPunct="1"/>
            <a:r>
              <a:rPr lang="en-US" sz="2600" dirty="0">
                <a:solidFill>
                  <a:schemeClr val="tx1"/>
                </a:solidFill>
              </a:rPr>
              <a:t>Session Management</a:t>
            </a:r>
          </a:p>
        </p:txBody>
      </p:sp>
      <p:sp>
        <p:nvSpPr>
          <p:cNvPr id="43011" name="Rectangle 3"/>
          <p:cNvSpPr>
            <a:spLocks noGrp="1" noChangeArrowheads="1"/>
          </p:cNvSpPr>
          <p:nvPr>
            <p:ph idx="1"/>
          </p:nvPr>
        </p:nvSpPr>
        <p:spPr>
          <a:xfrm>
            <a:off x="457200" y="1196752"/>
            <a:ext cx="8229600" cy="4525963"/>
          </a:xfrm>
        </p:spPr>
        <p:txBody>
          <a:bodyPr/>
          <a:lstStyle/>
          <a:p>
            <a:pPr algn="just" eaLnBrk="1" hangingPunct="1">
              <a:buClr>
                <a:srgbClr val="292929"/>
              </a:buClr>
              <a:buFont typeface="Wingdings" pitchFamily="2" charset="2"/>
              <a:buChar char="§"/>
            </a:pPr>
            <a:r>
              <a:rPr lang="en-US" sz="2300" dirty="0">
                <a:solidFill>
                  <a:schemeClr val="tx1"/>
                </a:solidFill>
                <a:latin typeface="+mj-lt"/>
              </a:rPr>
              <a:t>HTTP/S protocol does not provide tracking of a users session.</a:t>
            </a:r>
          </a:p>
          <a:p>
            <a:pPr eaLnBrk="1" hangingPunct="1">
              <a:buClr>
                <a:srgbClr val="292929"/>
              </a:buClr>
              <a:buFont typeface="Wingdings" pitchFamily="2" charset="2"/>
              <a:buChar char="§"/>
            </a:pPr>
            <a:r>
              <a:rPr lang="en-US" sz="2300" dirty="0">
                <a:solidFill>
                  <a:schemeClr val="tx1"/>
                </a:solidFill>
                <a:latin typeface="+mj-lt"/>
              </a:rPr>
              <a:t>Session tracking answers the question:</a:t>
            </a:r>
          </a:p>
          <a:p>
            <a:pPr lvl="1" eaLnBrk="1" hangingPunct="1">
              <a:buClr>
                <a:srgbClr val="292929"/>
              </a:buClr>
            </a:pPr>
            <a:r>
              <a:rPr lang="en-US" sz="2300" dirty="0">
                <a:solidFill>
                  <a:schemeClr val="tx1"/>
                </a:solidFill>
                <a:latin typeface="+mj-lt"/>
              </a:rPr>
              <a:t>After a user authenticates how does the server associate subsequent requests to the authenticated user?</a:t>
            </a:r>
          </a:p>
          <a:p>
            <a:pPr eaLnBrk="1" hangingPunct="1">
              <a:buClr>
                <a:srgbClr val="292929"/>
              </a:buClr>
              <a:buFont typeface="Wingdings" pitchFamily="2" charset="2"/>
              <a:buChar char="§"/>
            </a:pPr>
            <a:r>
              <a:rPr lang="en-US" sz="2300" dirty="0">
                <a:solidFill>
                  <a:schemeClr val="tx1"/>
                </a:solidFill>
                <a:latin typeface="+mj-lt"/>
              </a:rPr>
              <a:t>Typically, web application vendors provide a built-in session tracking, which is good if used properly.</a:t>
            </a:r>
          </a:p>
          <a:p>
            <a:pPr eaLnBrk="1" hangingPunct="1">
              <a:buClr>
                <a:srgbClr val="292929"/>
              </a:buClr>
              <a:buFont typeface="Wingdings" pitchFamily="2" charset="2"/>
              <a:buChar char="§"/>
            </a:pPr>
            <a:r>
              <a:rPr lang="en-US" sz="2300" dirty="0">
                <a:solidFill>
                  <a:schemeClr val="tx1"/>
                </a:solidFill>
                <a:latin typeface="+mj-lt"/>
              </a:rPr>
              <a:t>Often developers will make the mistake of inventing their own session tracking.</a:t>
            </a:r>
          </a:p>
        </p:txBody>
      </p:sp>
      <p:sp>
        <p:nvSpPr>
          <p:cNvPr id="4" name="Slide Number Placeholder 3"/>
          <p:cNvSpPr>
            <a:spLocks noGrp="1"/>
          </p:cNvSpPr>
          <p:nvPr>
            <p:ph type="sldNum" sz="quarter" idx="12"/>
          </p:nvPr>
        </p:nvSpPr>
        <p:spPr/>
        <p:txBody>
          <a:bodyPr/>
          <a:lstStyle/>
          <a:p>
            <a:pPr>
              <a:defRPr/>
            </a:pPr>
            <a:fld id="{5BC91196-3F14-4111-8F71-E3EF38103A1D}" type="slidenum">
              <a:rPr lang="en-US">
                <a:latin typeface="+mj-lt"/>
              </a:rPr>
              <a:pPr>
                <a:defRPr/>
              </a:pPr>
              <a:t>9</a:t>
            </a:fld>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11">
                                            <p:txEl>
                                              <p:pRg st="1" end="1"/>
                                            </p:txEl>
                                          </p:spTgt>
                                        </p:tgtEl>
                                        <p:attrNameLst>
                                          <p:attrName>style.visibility</p:attrName>
                                        </p:attrNameLst>
                                      </p:cBhvr>
                                      <p:to>
                                        <p:strVal val="visible"/>
                                      </p:to>
                                    </p:set>
                                    <p:animEffect transition="in" filter="fade">
                                      <p:cBhvr>
                                        <p:cTn id="14" dur="1000"/>
                                        <p:tgtEl>
                                          <p:spTgt spid="43011">
                                            <p:txEl>
                                              <p:pRg st="1" end="1"/>
                                            </p:txEl>
                                          </p:spTgt>
                                        </p:tgtEl>
                                      </p:cBhvr>
                                    </p:animEffect>
                                    <p:anim calcmode="lin" valueType="num">
                                      <p:cBhvr>
                                        <p:cTn id="15"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Effect transition="in" filter="fade">
                                      <p:cBhvr>
                                        <p:cTn id="19" dur="1000"/>
                                        <p:tgtEl>
                                          <p:spTgt spid="43011">
                                            <p:txEl>
                                              <p:pRg st="2" end="2"/>
                                            </p:txEl>
                                          </p:spTgt>
                                        </p:tgtEl>
                                      </p:cBhvr>
                                    </p:animEffect>
                                    <p:anim calcmode="lin" valueType="num">
                                      <p:cBhvr>
                                        <p:cTn id="20"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3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3011">
                                            <p:txEl>
                                              <p:pRg st="3" end="3"/>
                                            </p:txEl>
                                          </p:spTgt>
                                        </p:tgtEl>
                                        <p:attrNameLst>
                                          <p:attrName>style.visibility</p:attrName>
                                        </p:attrNameLst>
                                      </p:cBhvr>
                                      <p:to>
                                        <p:strVal val="visible"/>
                                      </p:to>
                                    </p:set>
                                    <p:animEffect transition="in" filter="fade">
                                      <p:cBhvr>
                                        <p:cTn id="26" dur="1000"/>
                                        <p:tgtEl>
                                          <p:spTgt spid="43011">
                                            <p:txEl>
                                              <p:pRg st="3" end="3"/>
                                            </p:txEl>
                                          </p:spTgt>
                                        </p:tgtEl>
                                      </p:cBhvr>
                                    </p:animEffect>
                                    <p:anim calcmode="lin" valueType="num">
                                      <p:cBhvr>
                                        <p:cTn id="27"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3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011">
                                            <p:txEl>
                                              <p:pRg st="4" end="4"/>
                                            </p:txEl>
                                          </p:spTgt>
                                        </p:tgtEl>
                                        <p:attrNameLst>
                                          <p:attrName>style.visibility</p:attrName>
                                        </p:attrNameLst>
                                      </p:cBhvr>
                                      <p:to>
                                        <p:strVal val="visible"/>
                                      </p:to>
                                    </p:set>
                                    <p:animEffect transition="in" filter="fade">
                                      <p:cBhvr>
                                        <p:cTn id="33" dur="1000"/>
                                        <p:tgtEl>
                                          <p:spTgt spid="43011">
                                            <p:txEl>
                                              <p:pRg st="4" end="4"/>
                                            </p:txEl>
                                          </p:spTgt>
                                        </p:tgtEl>
                                      </p:cBhvr>
                                    </p:animEffect>
                                    <p:anim calcmode="lin" valueType="num">
                                      <p:cBhvr>
                                        <p:cTn id="34"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583</TotalTime>
  <Words>1849</Words>
  <Application>Microsoft Office PowerPoint</Application>
  <PresentationFormat>On-screen Show (4:3)</PresentationFormat>
  <Paragraphs>227</Paragraphs>
  <Slides>50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Narrow</vt:lpstr>
      <vt:lpstr>Calibri</vt:lpstr>
      <vt:lpstr>Candara</vt:lpstr>
      <vt:lpstr>Courier New</vt:lpstr>
      <vt:lpstr>Times New Roman</vt:lpstr>
      <vt:lpstr>Webdings</vt:lpstr>
      <vt:lpstr>Wingdings</vt:lpstr>
      <vt:lpstr>Office Theme</vt:lpstr>
      <vt:lpstr>PowerPoint Presentation</vt:lpstr>
      <vt:lpstr>Secure Coding Vs Security Testing/Fixing</vt:lpstr>
      <vt:lpstr>OWASP 2013 Top Ten List </vt:lpstr>
      <vt:lpstr>A1. Injections Flaws</vt:lpstr>
      <vt:lpstr>A1. Injections Flaws</vt:lpstr>
      <vt:lpstr>Injections Flaws : Protection</vt:lpstr>
      <vt:lpstr>PowerPoint Presentation</vt:lpstr>
      <vt:lpstr>A2. Broken Authentication and Session Management</vt:lpstr>
      <vt:lpstr>Session Management</vt:lpstr>
      <vt:lpstr>Session Management: Protection </vt:lpstr>
      <vt:lpstr>Broken Account Management</vt:lpstr>
      <vt:lpstr>A3. Cross-Site Scripting (XSS) Flaws</vt:lpstr>
      <vt:lpstr>A3. Cross-Site Scripting (XSS) Attacks</vt:lpstr>
      <vt:lpstr>A3. Cross-Site Scripting (XSS)</vt:lpstr>
      <vt:lpstr>Cross Site Scripting - Protection</vt:lpstr>
      <vt:lpstr>PowerPoint Presentation</vt:lpstr>
      <vt:lpstr>A4. Insecure Direct Object Reference</vt:lpstr>
      <vt:lpstr>A4. Insecure Direct Object Reference</vt:lpstr>
      <vt:lpstr>A4. Insecure Direct Object Reference</vt:lpstr>
      <vt:lpstr>PowerPoint Presentation</vt:lpstr>
      <vt:lpstr>A5. Security Misconfiguration</vt:lpstr>
      <vt:lpstr>Security Misconfiguration: Protection</vt:lpstr>
      <vt:lpstr>PowerPoint Presentation</vt:lpstr>
      <vt:lpstr>A6. Sensitive Data Exposure</vt:lpstr>
      <vt:lpstr>Sensitive Data Exposure : Protection</vt:lpstr>
      <vt:lpstr>A7. Missing Function Level Access Control</vt:lpstr>
      <vt:lpstr>Missing Function Level Access Control : Protection</vt:lpstr>
      <vt:lpstr>A8. Cross Site Request Forgery (CSRF)</vt:lpstr>
      <vt:lpstr>A8. Cross Site Request Forgery (CSRF)</vt:lpstr>
      <vt:lpstr>Cross Site Request Forgery (CSRF) Protection</vt:lpstr>
      <vt:lpstr>PowerPoint Presentation</vt:lpstr>
      <vt:lpstr>A9. Using Components with Known Vulnerability</vt:lpstr>
      <vt:lpstr>Using Components with known vulnerability : Protection</vt:lpstr>
      <vt:lpstr>A10. Unvalidated Redirect and Forward</vt:lpstr>
      <vt:lpstr>Unvalidated Redirect and Forward : Protection</vt:lpstr>
      <vt:lpstr>Secure Coding Practices</vt:lpstr>
      <vt:lpstr>Input Validation</vt:lpstr>
      <vt:lpstr>Authentication</vt:lpstr>
      <vt:lpstr>Authorization</vt:lpstr>
      <vt:lpstr>Session Management</vt:lpstr>
      <vt:lpstr>Parameter Manipulation</vt:lpstr>
      <vt:lpstr>Exception Management</vt:lpstr>
      <vt:lpstr>Secure Code Review</vt:lpstr>
      <vt:lpstr>Live/UAT Issues Identified in the Oxigen Developments: XSS</vt:lpstr>
      <vt:lpstr>Security Misconfiguration</vt:lpstr>
      <vt:lpstr>Blind SQL Injection</vt:lpstr>
      <vt:lpstr>Parameter Tampering</vt:lpstr>
      <vt:lpstr>Default Account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CISO Office</dc:creator>
  <cp:lastModifiedBy>Vinod Kumar1</cp:lastModifiedBy>
  <cp:revision>66</cp:revision>
  <dcterms:created xsi:type="dcterms:W3CDTF">2014-12-03T13:07:51Z</dcterms:created>
  <dcterms:modified xsi:type="dcterms:W3CDTF">2018-11-01T07:44:00Z</dcterms:modified>
</cp:coreProperties>
</file>