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Lst>
  <p:sldSz cx="9144000" cy="5143500" type="screen16x9"/>
  <p:notesSz cx="6858000" cy="9144000"/>
  <p:embeddedFontLst>
    <p:embeddedFont>
      <p:font typeface="Economica" panose="020B060402020202020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Lora" pitchFamily="2" charset="0"/>
      <p:regular r:id="rId40"/>
      <p:bold r:id="rId41"/>
      <p:italic r:id="rId42"/>
      <p:boldItalic r:id="rId43"/>
    </p:embeddedFont>
    <p:embeddedFont>
      <p:font typeface="Lora Medium" pitchFamily="2"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CA5302-FBC7-46C7-B48D-D015711B84F4}">
  <a:tblStyle styleId="{61CA5302-FBC7-46C7-B48D-D015711B84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47" autoAdjust="0"/>
  </p:normalViewPr>
  <p:slideViewPr>
    <p:cSldViewPr snapToGrid="0">
      <p:cViewPr varScale="1">
        <p:scale>
          <a:sx n="63" d="100"/>
          <a:sy n="63" d="100"/>
        </p:scale>
        <p:origin x="101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1004cad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1004cad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01004cade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01004cade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Harshitha</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1004cadea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1004cade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Harshitha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1004cadea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1004cade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01477883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01477883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1477883f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01477883f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Decision tree kinda algorithm</a:t>
            </a:r>
            <a:endParaRPr/>
          </a:p>
          <a:p>
            <a:pPr marL="457200" lvl="0" indent="-298450" algn="l" rtl="0">
              <a:spcBef>
                <a:spcPts val="0"/>
              </a:spcBef>
              <a:spcAft>
                <a:spcPts val="0"/>
              </a:spcAft>
              <a:buSzPts val="1100"/>
              <a:buChar char="●"/>
            </a:pPr>
            <a:r>
              <a:rPr lang="en"/>
              <a:t>Fuzzy logic</a:t>
            </a:r>
            <a:endParaRPr/>
          </a:p>
          <a:p>
            <a:pPr marL="0" lvl="0" indent="0" algn="l" rtl="0">
              <a:spcBef>
                <a:spcPts val="0"/>
              </a:spcBef>
              <a:spcAft>
                <a:spcPts val="0"/>
              </a:spcAft>
              <a:buNone/>
            </a:pPr>
            <a:r>
              <a:rPr lang="en">
                <a:solidFill>
                  <a:schemeClr val="dk1"/>
                </a:solidFill>
              </a:rPr>
              <a:t>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93730ac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93730ac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141683c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141683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1004cadea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01004cade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carries issue, design, research, findings and conclusions</a:t>
            </a:r>
            <a:endParaRPr/>
          </a:p>
          <a:p>
            <a:pPr marL="0" lvl="0" indent="0" algn="l" rtl="0">
              <a:spcBef>
                <a:spcPts val="0"/>
              </a:spcBef>
              <a:spcAft>
                <a:spcPts val="0"/>
              </a:spcAft>
              <a:buNone/>
            </a:pPr>
            <a:r>
              <a:rPr lang="en"/>
              <a:t>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26a634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26a634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93730ac3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193730ac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1004cade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1004cade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93730ac3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93730ac3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193730ac3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193730ac3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93730ac3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93730ac3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93730ac37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93730ac3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01004cadea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01004cade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926a634bb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926a634b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1004cade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01004cade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01004cadea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01004cade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01004cade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01004cade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1004cadea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1004cade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1004cadea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1004cade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1004cadea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1004cadea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141683c1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0141683c1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80% use internet to self diagnose. 4 in 5 people do this. Hence this is serious.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14c542e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014c542e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926a634bb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926a634b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Harshitha</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26a634bb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926a634b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Harshitha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2" name="Google Shape;62;p1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3" name="Google Shape;63;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0" name="Google Shape;90;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en.akinato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neycontrol.com/news/health-and-fitness/ai-in-healthcare-uses-types-ecosystem-and-indian-companies-offering-ai-driven-healthcare-solutions-10202801.html"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hyperlink" Target="https://www.businessinsider.com/ai-medical-diagnosis-report?IR=T#:~:text=AI%20is%20rocking%20medical%20diagnosis%20with%20its%20potential,and%20empowering%20clinical%20staff%20to%20provide%20more%20valu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72600" y="581825"/>
            <a:ext cx="69483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Coimbatore Institute of Technology</a:t>
            </a:r>
            <a:endParaRPr/>
          </a:p>
        </p:txBody>
      </p:sp>
      <p:sp>
        <p:nvSpPr>
          <p:cNvPr id="108" name="Google Shape;108;p25"/>
          <p:cNvSpPr txBox="1">
            <a:spLocks noGrp="1"/>
          </p:cNvSpPr>
          <p:nvPr>
            <p:ph type="body" idx="1"/>
          </p:nvPr>
        </p:nvSpPr>
        <p:spPr>
          <a:xfrm>
            <a:off x="833500" y="2571750"/>
            <a:ext cx="3406500" cy="97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Economica"/>
                <a:ea typeface="Economica"/>
                <a:cs typeface="Economica"/>
                <a:sym typeface="Economica"/>
              </a:rPr>
              <a:t>Guided by </a:t>
            </a:r>
            <a:endParaRPr sz="2400" i="1">
              <a:latin typeface="Economica"/>
              <a:ea typeface="Economica"/>
              <a:cs typeface="Economica"/>
              <a:sym typeface="Economica"/>
            </a:endParaRPr>
          </a:p>
          <a:p>
            <a:pPr marL="0" lvl="0" indent="0" algn="l" rtl="0">
              <a:spcBef>
                <a:spcPts val="1200"/>
              </a:spcBef>
              <a:spcAft>
                <a:spcPts val="1200"/>
              </a:spcAft>
              <a:buNone/>
            </a:pPr>
            <a:r>
              <a:rPr lang="en" sz="2400" i="1">
                <a:latin typeface="Economica"/>
                <a:ea typeface="Economica"/>
                <a:cs typeface="Economica"/>
                <a:sym typeface="Economica"/>
              </a:rPr>
              <a:t>Dr. A.Priyadharshini</a:t>
            </a:r>
            <a:r>
              <a:rPr lang="en" sz="2400">
                <a:latin typeface="Economica"/>
                <a:ea typeface="Economica"/>
                <a:cs typeface="Economica"/>
                <a:sym typeface="Economica"/>
              </a:rPr>
              <a:t>					</a:t>
            </a:r>
            <a:endParaRPr sz="2400">
              <a:latin typeface="Economica"/>
              <a:ea typeface="Economica"/>
              <a:cs typeface="Economica"/>
              <a:sym typeface="Economica"/>
            </a:endParaRPr>
          </a:p>
        </p:txBody>
      </p:sp>
      <p:pic>
        <p:nvPicPr>
          <p:cNvPr id="109" name="Google Shape;109;p25"/>
          <p:cNvPicPr preferRelativeResize="0"/>
          <p:nvPr/>
        </p:nvPicPr>
        <p:blipFill>
          <a:blip r:embed="rId3">
            <a:alphaModFix/>
          </a:blip>
          <a:stretch>
            <a:fillRect/>
          </a:stretch>
        </p:blipFill>
        <p:spPr>
          <a:xfrm>
            <a:off x="559600" y="390500"/>
            <a:ext cx="1012125" cy="1022625"/>
          </a:xfrm>
          <a:prstGeom prst="rect">
            <a:avLst/>
          </a:prstGeom>
          <a:noFill/>
          <a:ln>
            <a:noFill/>
          </a:ln>
        </p:spPr>
      </p:pic>
      <p:graphicFrame>
        <p:nvGraphicFramePr>
          <p:cNvPr id="110" name="Google Shape;110;p25"/>
          <p:cNvGraphicFramePr/>
          <p:nvPr/>
        </p:nvGraphicFramePr>
        <p:xfrm>
          <a:off x="4688675" y="2277270"/>
          <a:ext cx="3028950" cy="1981050"/>
        </p:xfrm>
        <a:graphic>
          <a:graphicData uri="http://schemas.openxmlformats.org/drawingml/2006/table">
            <a:tbl>
              <a:tblPr>
                <a:noFill/>
                <a:tableStyleId>{61CA5302-FBC7-46C7-B48D-D015711B84F4}</a:tableStyleId>
              </a:tblPr>
              <a:tblGrid>
                <a:gridCol w="1514475">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tblGrid>
              <a:tr h="355450">
                <a:tc>
                  <a:txBody>
                    <a:bodyPr/>
                    <a:lstStyle/>
                    <a:p>
                      <a:pPr marL="0" lvl="0" indent="0" algn="l" rtl="0">
                        <a:spcBef>
                          <a:spcPts val="0"/>
                        </a:spcBef>
                        <a:spcAft>
                          <a:spcPts val="0"/>
                        </a:spcAft>
                        <a:buNone/>
                      </a:pPr>
                      <a:r>
                        <a:rPr lang="en"/>
                        <a:t>1905018 </a:t>
                      </a:r>
                      <a:endParaRPr/>
                    </a:p>
                  </a:txBody>
                  <a:tcPr marL="91425" marR="91425" marT="91425" marB="91425"/>
                </a:tc>
                <a:tc>
                  <a:txBody>
                    <a:bodyPr/>
                    <a:lstStyle/>
                    <a:p>
                      <a:pPr marL="0" lvl="0" indent="0" algn="l" rtl="0">
                        <a:spcBef>
                          <a:spcPts val="0"/>
                        </a:spcBef>
                        <a:spcAft>
                          <a:spcPts val="0"/>
                        </a:spcAft>
                        <a:buNone/>
                      </a:pPr>
                      <a:r>
                        <a:rPr lang="en"/>
                        <a:t>Harshitha B.</a:t>
                      </a:r>
                      <a:endParaRPr/>
                    </a:p>
                  </a:txBody>
                  <a:tcPr marL="91425" marR="91425" marT="91425" marB="91425"/>
                </a:tc>
                <a:extLst>
                  <a:ext uri="{0D108BD9-81ED-4DB2-BD59-A6C34878D82A}">
                    <a16:rowId xmlns:a16="http://schemas.microsoft.com/office/drawing/2014/main" val="10000"/>
                  </a:ext>
                </a:extLst>
              </a:tr>
              <a:tr h="355450">
                <a:tc>
                  <a:txBody>
                    <a:bodyPr/>
                    <a:lstStyle/>
                    <a:p>
                      <a:pPr marL="0" lvl="0" indent="0" algn="l" rtl="0">
                        <a:spcBef>
                          <a:spcPts val="0"/>
                        </a:spcBef>
                        <a:spcAft>
                          <a:spcPts val="0"/>
                        </a:spcAft>
                        <a:buNone/>
                      </a:pPr>
                      <a:r>
                        <a:rPr lang="en"/>
                        <a:t>1905022</a:t>
                      </a:r>
                      <a:endParaRPr/>
                    </a:p>
                  </a:txBody>
                  <a:tcPr marL="91425" marR="91425" marT="91425" marB="91425"/>
                </a:tc>
                <a:tc>
                  <a:txBody>
                    <a:bodyPr/>
                    <a:lstStyle/>
                    <a:p>
                      <a:pPr marL="0" lvl="0" indent="0" algn="l" rtl="0">
                        <a:spcBef>
                          <a:spcPts val="0"/>
                        </a:spcBef>
                        <a:spcAft>
                          <a:spcPts val="0"/>
                        </a:spcAft>
                        <a:buNone/>
                      </a:pPr>
                      <a:r>
                        <a:rPr lang="en"/>
                        <a:t>K.Shiva Baba</a:t>
                      </a:r>
                      <a:endParaRPr/>
                    </a:p>
                  </a:txBody>
                  <a:tcPr marL="91425" marR="91425" marT="91425" marB="91425"/>
                </a:tc>
                <a:extLst>
                  <a:ext uri="{0D108BD9-81ED-4DB2-BD59-A6C34878D82A}">
                    <a16:rowId xmlns:a16="http://schemas.microsoft.com/office/drawing/2014/main" val="10001"/>
                  </a:ext>
                </a:extLst>
              </a:tr>
              <a:tr h="355450">
                <a:tc>
                  <a:txBody>
                    <a:bodyPr/>
                    <a:lstStyle/>
                    <a:p>
                      <a:pPr marL="0" lvl="0" indent="0" algn="l" rtl="0">
                        <a:spcBef>
                          <a:spcPts val="0"/>
                        </a:spcBef>
                        <a:spcAft>
                          <a:spcPts val="0"/>
                        </a:spcAft>
                        <a:buNone/>
                      </a:pPr>
                      <a:r>
                        <a:rPr lang="en"/>
                        <a:t>1905023</a:t>
                      </a:r>
                      <a:endParaRPr/>
                    </a:p>
                  </a:txBody>
                  <a:tcPr marL="91425" marR="91425" marT="91425" marB="91425"/>
                </a:tc>
                <a:tc>
                  <a:txBody>
                    <a:bodyPr/>
                    <a:lstStyle/>
                    <a:p>
                      <a:pPr marL="0" lvl="0" indent="0" algn="l" rtl="0">
                        <a:spcBef>
                          <a:spcPts val="0"/>
                        </a:spcBef>
                        <a:spcAft>
                          <a:spcPts val="0"/>
                        </a:spcAft>
                        <a:buNone/>
                      </a:pPr>
                      <a:r>
                        <a:rPr lang="en"/>
                        <a:t>Kavinraja.R</a:t>
                      </a:r>
                      <a:endParaRPr/>
                    </a:p>
                  </a:txBody>
                  <a:tcPr marL="91425" marR="91425" marT="91425" marB="91425"/>
                </a:tc>
                <a:extLst>
                  <a:ext uri="{0D108BD9-81ED-4DB2-BD59-A6C34878D82A}">
                    <a16:rowId xmlns:a16="http://schemas.microsoft.com/office/drawing/2014/main" val="10002"/>
                  </a:ext>
                </a:extLst>
              </a:tr>
              <a:tr h="355450">
                <a:tc>
                  <a:txBody>
                    <a:bodyPr/>
                    <a:lstStyle/>
                    <a:p>
                      <a:pPr marL="0" lvl="0" indent="0" algn="l" rtl="0">
                        <a:spcBef>
                          <a:spcPts val="0"/>
                        </a:spcBef>
                        <a:spcAft>
                          <a:spcPts val="0"/>
                        </a:spcAft>
                        <a:buNone/>
                      </a:pPr>
                      <a:r>
                        <a:rPr lang="en"/>
                        <a:t>1905036</a:t>
                      </a:r>
                      <a:endParaRPr/>
                    </a:p>
                  </a:txBody>
                  <a:tcPr marL="91425" marR="91425" marT="91425" marB="91425"/>
                </a:tc>
                <a:tc>
                  <a:txBody>
                    <a:bodyPr/>
                    <a:lstStyle/>
                    <a:p>
                      <a:pPr marL="0" lvl="0" indent="0" algn="l" rtl="0">
                        <a:spcBef>
                          <a:spcPts val="0"/>
                        </a:spcBef>
                        <a:spcAft>
                          <a:spcPts val="0"/>
                        </a:spcAft>
                        <a:buNone/>
                      </a:pPr>
                      <a:r>
                        <a:rPr lang="en"/>
                        <a:t>Pranav Devi R. </a:t>
                      </a:r>
                      <a:endParaRPr/>
                    </a:p>
                  </a:txBody>
                  <a:tcPr marL="91425" marR="91425" marT="91425" marB="91425"/>
                </a:tc>
                <a:extLst>
                  <a:ext uri="{0D108BD9-81ED-4DB2-BD59-A6C34878D82A}">
                    <a16:rowId xmlns:a16="http://schemas.microsoft.com/office/drawing/2014/main" val="10003"/>
                  </a:ext>
                </a:extLst>
              </a:tr>
              <a:tr h="355450">
                <a:tc>
                  <a:txBody>
                    <a:bodyPr/>
                    <a:lstStyle/>
                    <a:p>
                      <a:pPr marL="0" lvl="0" indent="0" algn="l" rtl="0">
                        <a:spcBef>
                          <a:spcPts val="0"/>
                        </a:spcBef>
                        <a:spcAft>
                          <a:spcPts val="0"/>
                        </a:spcAft>
                        <a:buNone/>
                      </a:pPr>
                      <a:r>
                        <a:rPr lang="en"/>
                        <a:t>1905056</a:t>
                      </a:r>
                      <a:endParaRPr/>
                    </a:p>
                  </a:txBody>
                  <a:tcPr marL="91425" marR="91425" marT="91425" marB="91425"/>
                </a:tc>
                <a:tc>
                  <a:txBody>
                    <a:bodyPr/>
                    <a:lstStyle/>
                    <a:p>
                      <a:pPr marL="0" lvl="0" indent="0" algn="l" rtl="0">
                        <a:spcBef>
                          <a:spcPts val="0"/>
                        </a:spcBef>
                        <a:spcAft>
                          <a:spcPts val="0"/>
                        </a:spcAft>
                        <a:buNone/>
                      </a:pPr>
                      <a:r>
                        <a:rPr lang="en"/>
                        <a:t>Vaibav Bajra S.</a:t>
                      </a:r>
                      <a:endParaRPr/>
                    </a:p>
                  </a:txBody>
                  <a:tcPr marL="91425" marR="91425" marT="91425" marB="91425"/>
                </a:tc>
                <a:extLst>
                  <a:ext uri="{0D108BD9-81ED-4DB2-BD59-A6C34878D82A}">
                    <a16:rowId xmlns:a16="http://schemas.microsoft.com/office/drawing/2014/main" val="10004"/>
                  </a:ext>
                </a:extLst>
              </a:tr>
            </a:tbl>
          </a:graphicData>
        </a:graphic>
      </p:graphicFrame>
      <p:sp>
        <p:nvSpPr>
          <p:cNvPr id="111" name="Google Shape;111;p25"/>
          <p:cNvSpPr txBox="1"/>
          <p:nvPr/>
        </p:nvSpPr>
        <p:spPr>
          <a:xfrm>
            <a:off x="2655575" y="1413125"/>
            <a:ext cx="450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Economica"/>
                <a:ea typeface="Economica"/>
                <a:cs typeface="Economica"/>
                <a:sym typeface="Economica"/>
              </a:rPr>
              <a:t>Department of Computer Science and Engineering</a:t>
            </a:r>
            <a:endParaRPr sz="20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Impact</a:t>
            </a:r>
            <a:endParaRPr/>
          </a:p>
        </p:txBody>
      </p:sp>
      <p:sp>
        <p:nvSpPr>
          <p:cNvPr id="172" name="Google Shape;172;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10000"/>
          </a:bodyPr>
          <a:lstStyle/>
          <a:p>
            <a:pPr marL="457200" lvl="0" indent="-381317" algn="l" rtl="0">
              <a:lnSpc>
                <a:spcPct val="200000"/>
              </a:lnSpc>
              <a:spcBef>
                <a:spcPts val="0"/>
              </a:spcBef>
              <a:spcAft>
                <a:spcPts val="0"/>
              </a:spcAft>
              <a:buSzPct val="100000"/>
              <a:buFont typeface="Lora Medium"/>
              <a:buAutoNum type="arabicPeriod"/>
            </a:pPr>
            <a:r>
              <a:rPr lang="en" sz="2600">
                <a:latin typeface="Lora Medium"/>
                <a:ea typeface="Lora Medium"/>
                <a:cs typeface="Lora Medium"/>
                <a:sym typeface="Lora Medium"/>
              </a:rPr>
              <a:t>Improper self-diagnosis</a:t>
            </a:r>
            <a:endParaRPr sz="2600">
              <a:latin typeface="Lora Medium"/>
              <a:ea typeface="Lora Medium"/>
              <a:cs typeface="Lora Medium"/>
              <a:sym typeface="Lora Medium"/>
            </a:endParaRPr>
          </a:p>
          <a:p>
            <a:pPr marL="457200" lvl="0" indent="-381317" algn="l" rtl="0">
              <a:lnSpc>
                <a:spcPct val="200000"/>
              </a:lnSpc>
              <a:spcBef>
                <a:spcPts val="0"/>
              </a:spcBef>
              <a:spcAft>
                <a:spcPts val="0"/>
              </a:spcAft>
              <a:buSzPct val="100000"/>
              <a:buFont typeface="Lora Medium"/>
              <a:buAutoNum type="arabicPeriod"/>
            </a:pPr>
            <a:r>
              <a:rPr lang="en" sz="2600">
                <a:latin typeface="Lora Medium"/>
                <a:ea typeface="Lora Medium"/>
                <a:cs typeface="Lora Medium"/>
                <a:sym typeface="Lora Medium"/>
              </a:rPr>
              <a:t>Incorrect self-medication</a:t>
            </a:r>
            <a:endParaRPr sz="2600">
              <a:latin typeface="Lora Medium"/>
              <a:ea typeface="Lora Medium"/>
              <a:cs typeface="Lora Medium"/>
              <a:sym typeface="Lora Medium"/>
            </a:endParaRPr>
          </a:p>
          <a:p>
            <a:pPr marL="457200" lvl="0" indent="-381317" algn="l" rtl="0">
              <a:lnSpc>
                <a:spcPct val="200000"/>
              </a:lnSpc>
              <a:spcBef>
                <a:spcPts val="0"/>
              </a:spcBef>
              <a:spcAft>
                <a:spcPts val="0"/>
              </a:spcAft>
              <a:buSzPct val="100000"/>
              <a:buFont typeface="Lora Medium"/>
              <a:buAutoNum type="arabicPeriod"/>
            </a:pPr>
            <a:r>
              <a:rPr lang="en" sz="2600">
                <a:latin typeface="Lora Medium"/>
                <a:ea typeface="Lora Medium"/>
                <a:cs typeface="Lora Medium"/>
                <a:sym typeface="Lora Medium"/>
              </a:rPr>
              <a:t>Fatal results by overlooking symptoms</a:t>
            </a:r>
            <a:endParaRPr sz="2600">
              <a:latin typeface="Lora Medium"/>
              <a:ea typeface="Lora Medium"/>
              <a:cs typeface="Lora Medium"/>
              <a:sym typeface="Lora Medium"/>
            </a:endParaRPr>
          </a:p>
          <a:p>
            <a:pPr marL="457200" lvl="0" indent="-381317" algn="l" rtl="0">
              <a:lnSpc>
                <a:spcPct val="200000"/>
              </a:lnSpc>
              <a:spcBef>
                <a:spcPts val="0"/>
              </a:spcBef>
              <a:spcAft>
                <a:spcPts val="0"/>
              </a:spcAft>
              <a:buSzPct val="100000"/>
              <a:buFont typeface="Lora Medium"/>
              <a:buAutoNum type="arabicPeriod"/>
            </a:pPr>
            <a:r>
              <a:rPr lang="en" sz="2600">
                <a:latin typeface="Lora Medium"/>
                <a:ea typeface="Lora Medium"/>
                <a:cs typeface="Lora Medium"/>
                <a:sym typeface="Lora Medium"/>
              </a:rPr>
              <a:t>Stress from misinterpretation, and Hopelessness</a:t>
            </a:r>
            <a:endParaRPr sz="2600">
              <a:latin typeface="Lora Medium"/>
              <a:ea typeface="Lora Medium"/>
              <a:cs typeface="Lora Medium"/>
              <a:sym typeface="Lora Medium"/>
            </a:endParaRPr>
          </a:p>
          <a:p>
            <a:pPr marL="457200" lvl="0" indent="-381317" algn="l" rtl="0">
              <a:lnSpc>
                <a:spcPct val="200000"/>
              </a:lnSpc>
              <a:spcBef>
                <a:spcPts val="0"/>
              </a:spcBef>
              <a:spcAft>
                <a:spcPts val="0"/>
              </a:spcAft>
              <a:buSzPct val="100000"/>
              <a:buFont typeface="Lora Medium"/>
              <a:buAutoNum type="arabicPeriod"/>
            </a:pPr>
            <a:r>
              <a:rPr lang="en" sz="2600">
                <a:latin typeface="Lora Medium"/>
                <a:ea typeface="Lora Medium"/>
                <a:cs typeface="Lora Medium"/>
                <a:sym typeface="Lora Medium"/>
              </a:rPr>
              <a:t>Generalized solution for a personal problem</a:t>
            </a:r>
            <a:endParaRPr sz="2600">
              <a:latin typeface="Lora Medium"/>
              <a:ea typeface="Lora Medium"/>
              <a:cs typeface="Lora Medium"/>
              <a:sym typeface="Lora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a:t>
            </a:r>
            <a:endParaRPr/>
          </a:p>
        </p:txBody>
      </p:sp>
      <p:sp>
        <p:nvSpPr>
          <p:cNvPr id="178" name="Google Shape;178;p35"/>
          <p:cNvSpPr txBox="1">
            <a:spLocks noGrp="1"/>
          </p:cNvSpPr>
          <p:nvPr>
            <p:ph type="body" idx="1"/>
          </p:nvPr>
        </p:nvSpPr>
        <p:spPr>
          <a:xfrm>
            <a:off x="311700" y="1403950"/>
            <a:ext cx="8520600" cy="33540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sz="2600">
                <a:latin typeface="Lora Medium"/>
                <a:ea typeface="Lora Medium"/>
                <a:cs typeface="Lora Medium"/>
                <a:sym typeface="Lora Medium"/>
              </a:rPr>
              <a:t>To identify an underlying medical condition using Artificial Intelligence and help people with adequate measures to overcome the problem. </a:t>
            </a:r>
            <a:endParaRPr sz="2600">
              <a:latin typeface="Lora Medium"/>
              <a:ea typeface="Lora Medium"/>
              <a:cs typeface="Lora Medium"/>
              <a:sym typeface="Lora Medium"/>
            </a:endParaRPr>
          </a:p>
          <a:p>
            <a:pPr marL="0" lvl="0" indent="0" algn="l" rtl="0">
              <a:lnSpc>
                <a:spcPct val="200000"/>
              </a:lnSpc>
              <a:spcBef>
                <a:spcPts val="1200"/>
              </a:spcBef>
              <a:spcAft>
                <a:spcPts val="1200"/>
              </a:spcAft>
              <a:buNone/>
            </a:pPr>
            <a:endParaRPr sz="2600">
              <a:latin typeface="Lora Medium"/>
              <a:ea typeface="Lora Medium"/>
              <a:cs typeface="Lora Medium"/>
              <a:sym typeface="Lora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311700" y="3921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Proposal 	</a:t>
            </a:r>
            <a:endParaRPr/>
          </a:p>
        </p:txBody>
      </p:sp>
      <p:sp>
        <p:nvSpPr>
          <p:cNvPr id="184" name="Google Shape;184;p36"/>
          <p:cNvSpPr txBox="1">
            <a:spLocks noGrp="1"/>
          </p:cNvSpPr>
          <p:nvPr>
            <p:ph type="body" idx="1"/>
          </p:nvPr>
        </p:nvSpPr>
        <p:spPr>
          <a:xfrm>
            <a:off x="311700" y="1344375"/>
            <a:ext cx="8520600" cy="3354000"/>
          </a:xfrm>
          <a:prstGeom prst="rect">
            <a:avLst/>
          </a:prstGeom>
        </p:spPr>
        <p:txBody>
          <a:bodyPr spcFirstLastPara="1" wrap="square" lIns="91425" tIns="91425" rIns="91425" bIns="91425" anchor="t" anchorCtr="0">
            <a:noAutofit/>
          </a:bodyPr>
          <a:lstStyle/>
          <a:p>
            <a:pPr marL="0" lvl="0" indent="0" algn="l" rtl="0">
              <a:lnSpc>
                <a:spcPct val="180000"/>
              </a:lnSpc>
              <a:spcBef>
                <a:spcPts val="0"/>
              </a:spcBef>
              <a:spcAft>
                <a:spcPts val="0"/>
              </a:spcAft>
              <a:buSzPts val="941"/>
              <a:buNone/>
            </a:pPr>
            <a:r>
              <a:rPr lang="en" sz="2605">
                <a:latin typeface="Lora Medium"/>
                <a:ea typeface="Lora Medium"/>
                <a:cs typeface="Lora Medium"/>
                <a:sym typeface="Lora Medium"/>
              </a:rPr>
              <a:t>An Artificial Intelligence based system that identifies health conditions using different models and aid patients in performing appropriate actions.</a:t>
            </a:r>
            <a:endParaRPr sz="2605">
              <a:latin typeface="Lora Medium"/>
              <a:ea typeface="Lora Medium"/>
              <a:cs typeface="Lora Medium"/>
              <a:sym typeface="Lora Medium"/>
            </a:endParaRPr>
          </a:p>
          <a:p>
            <a:pPr marL="0" lvl="0" indent="0" algn="l" rtl="0">
              <a:lnSpc>
                <a:spcPct val="180000"/>
              </a:lnSpc>
              <a:spcBef>
                <a:spcPts val="1200"/>
              </a:spcBef>
              <a:spcAft>
                <a:spcPts val="1200"/>
              </a:spcAft>
              <a:buSzPts val="941"/>
              <a:buNone/>
            </a:pPr>
            <a:endParaRPr sz="2605">
              <a:latin typeface="Lora Medium"/>
              <a:ea typeface="Lora Medium"/>
              <a:cs typeface="Lora Medium"/>
              <a:sym typeface="Lora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title"/>
          </p:nvPr>
        </p:nvSpPr>
        <p:spPr>
          <a:xfrm>
            <a:off x="311700" y="2031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Akinator.</a:t>
            </a:r>
            <a:endParaRPr/>
          </a:p>
        </p:txBody>
      </p:sp>
      <p:pic>
        <p:nvPicPr>
          <p:cNvPr id="190" name="Google Shape;190;p37"/>
          <p:cNvPicPr preferRelativeResize="0"/>
          <p:nvPr/>
        </p:nvPicPr>
        <p:blipFill>
          <a:blip r:embed="rId3">
            <a:alphaModFix/>
          </a:blip>
          <a:stretch>
            <a:fillRect/>
          </a:stretch>
        </p:blipFill>
        <p:spPr>
          <a:xfrm>
            <a:off x="2864250" y="312950"/>
            <a:ext cx="5968050" cy="4462100"/>
          </a:xfrm>
          <a:prstGeom prst="rect">
            <a:avLst/>
          </a:prstGeom>
          <a:noFill/>
          <a:ln>
            <a:noFill/>
          </a:ln>
        </p:spPr>
      </p:pic>
      <p:sp>
        <p:nvSpPr>
          <p:cNvPr id="191" name="Google Shape;191;p37"/>
          <p:cNvSpPr txBox="1"/>
          <p:nvPr/>
        </p:nvSpPr>
        <p:spPr>
          <a:xfrm>
            <a:off x="311700" y="2717650"/>
            <a:ext cx="2141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4"/>
              </a:rPr>
              <a:t>https://en.akinator.com/</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Akinator</a:t>
            </a:r>
            <a:endParaRPr/>
          </a:p>
        </p:txBody>
      </p:sp>
      <p:sp>
        <p:nvSpPr>
          <p:cNvPr id="197" name="Google Shape;197;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77825" algn="l" rtl="0">
              <a:spcBef>
                <a:spcPts val="0"/>
              </a:spcBef>
              <a:spcAft>
                <a:spcPts val="0"/>
              </a:spcAft>
              <a:buSzPts val="2350"/>
              <a:buFont typeface="Lora"/>
              <a:buChar char="●"/>
            </a:pPr>
            <a:r>
              <a:rPr lang="en" sz="2350">
                <a:highlight>
                  <a:srgbClr val="FFFFFF"/>
                </a:highlight>
                <a:latin typeface="Lora"/>
                <a:ea typeface="Lora"/>
                <a:cs typeface="Lora"/>
                <a:sym typeface="Lora"/>
              </a:rPr>
              <a:t>A database made up of about 100000 characters with different fields describing them. </a:t>
            </a:r>
            <a:endParaRPr sz="2350">
              <a:highlight>
                <a:srgbClr val="FFFFFF"/>
              </a:highlight>
              <a:latin typeface="Lora"/>
              <a:ea typeface="Lora"/>
              <a:cs typeface="Lora"/>
              <a:sym typeface="Lora"/>
            </a:endParaRPr>
          </a:p>
          <a:p>
            <a:pPr marL="457200" lvl="0" indent="-377825" algn="l" rtl="0">
              <a:spcBef>
                <a:spcPts val="0"/>
              </a:spcBef>
              <a:spcAft>
                <a:spcPts val="0"/>
              </a:spcAft>
              <a:buSzPts val="2350"/>
              <a:buFont typeface="Lora"/>
              <a:buChar char="●"/>
            </a:pPr>
            <a:r>
              <a:rPr lang="en" sz="2350">
                <a:highlight>
                  <a:srgbClr val="FFFFFF"/>
                </a:highlight>
                <a:latin typeface="Lora"/>
                <a:ea typeface="Lora"/>
                <a:cs typeface="Lora"/>
                <a:sym typeface="Lora"/>
              </a:rPr>
              <a:t>This is the initial set of solutions that is reduced every time you answer one of the questions, until only one remains.</a:t>
            </a:r>
            <a:endParaRPr sz="2350">
              <a:highlight>
                <a:srgbClr val="FFFFFF"/>
              </a:highlight>
              <a:latin typeface="Lora"/>
              <a:ea typeface="Lora"/>
              <a:cs typeface="Lora"/>
              <a:sym typeface="Lora"/>
            </a:endParaRPr>
          </a:p>
          <a:p>
            <a:pPr marL="457200" lvl="0" indent="-377825" algn="l" rtl="0">
              <a:spcBef>
                <a:spcPts val="0"/>
              </a:spcBef>
              <a:spcAft>
                <a:spcPts val="0"/>
              </a:spcAft>
              <a:buSzPts val="2350"/>
              <a:buFont typeface="Lora"/>
              <a:buChar char="●"/>
            </a:pPr>
            <a:r>
              <a:rPr lang="en" sz="2350">
                <a:highlight>
                  <a:srgbClr val="FFFFFF"/>
                </a:highlight>
                <a:latin typeface="Lora"/>
                <a:ea typeface="Lora"/>
                <a:cs typeface="Lora"/>
                <a:sym typeface="Lora"/>
              </a:rPr>
              <a:t>If the algorithm doesn't find a solution after asking 20 questions, you can add your own character to the list.</a:t>
            </a:r>
            <a:endParaRPr sz="30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Architecture </a:t>
            </a:r>
            <a:endParaRPr/>
          </a:p>
        </p:txBody>
      </p:sp>
      <p:sp>
        <p:nvSpPr>
          <p:cNvPr id="203" name="Google Shape;203;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4" name="Google Shape;204;p39"/>
          <p:cNvPicPr preferRelativeResize="0"/>
          <p:nvPr/>
        </p:nvPicPr>
        <p:blipFill>
          <a:blip r:embed="rId3">
            <a:alphaModFix/>
          </a:blip>
          <a:stretch>
            <a:fillRect/>
          </a:stretch>
        </p:blipFill>
        <p:spPr>
          <a:xfrm>
            <a:off x="309563" y="1185863"/>
            <a:ext cx="8524875" cy="277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311700" y="789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Base paper </a:t>
            </a:r>
            <a:endParaRPr/>
          </a:p>
        </p:txBody>
      </p:sp>
      <p:sp>
        <p:nvSpPr>
          <p:cNvPr id="210" name="Google Shape;210;p40"/>
          <p:cNvSpPr txBox="1">
            <a:spLocks noGrp="1"/>
          </p:cNvSpPr>
          <p:nvPr>
            <p:ph type="body" idx="1"/>
          </p:nvPr>
        </p:nvSpPr>
        <p:spPr>
          <a:xfrm>
            <a:off x="311700" y="821000"/>
            <a:ext cx="8520600" cy="167160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None/>
            </a:pPr>
            <a:r>
              <a:rPr lang="en" sz="2300">
                <a:solidFill>
                  <a:srgbClr val="111111"/>
                </a:solidFill>
                <a:highlight>
                  <a:srgbClr val="FFFFFF"/>
                </a:highlight>
                <a:latin typeface="Roboto"/>
                <a:ea typeface="Roboto"/>
                <a:cs typeface="Roboto"/>
                <a:sym typeface="Roboto"/>
              </a:rPr>
              <a:t>-</a:t>
            </a:r>
            <a:r>
              <a:rPr lang="en" sz="2300">
                <a:solidFill>
                  <a:srgbClr val="111111"/>
                </a:solidFill>
                <a:highlight>
                  <a:srgbClr val="FFFFFF"/>
                </a:highlight>
                <a:latin typeface="Lora"/>
                <a:ea typeface="Lora"/>
                <a:cs typeface="Lora"/>
                <a:sym typeface="Lora"/>
              </a:rPr>
              <a:t>Expert Systems in Medical Diagnosis</a:t>
            </a:r>
            <a:endParaRPr sz="2300">
              <a:solidFill>
                <a:srgbClr val="111111"/>
              </a:solidFill>
              <a:highlight>
                <a:srgbClr val="FFFFFF"/>
              </a:highlight>
              <a:latin typeface="Lora"/>
              <a:ea typeface="Lora"/>
              <a:cs typeface="Lora"/>
              <a:sym typeface="Lora"/>
            </a:endParaRPr>
          </a:p>
          <a:p>
            <a:pPr marL="0" lvl="0" indent="0" algn="l" rtl="0">
              <a:lnSpc>
                <a:spcPct val="120000"/>
              </a:lnSpc>
              <a:spcBef>
                <a:spcPts val="0"/>
              </a:spcBef>
              <a:spcAft>
                <a:spcPts val="0"/>
              </a:spcAft>
              <a:buNone/>
            </a:pPr>
            <a:r>
              <a:rPr lang="en" sz="2300">
                <a:solidFill>
                  <a:srgbClr val="111111"/>
                </a:solidFill>
                <a:highlight>
                  <a:srgbClr val="FFFFFF"/>
                </a:highlight>
                <a:latin typeface="Roboto"/>
                <a:ea typeface="Roboto"/>
                <a:cs typeface="Roboto"/>
                <a:sym typeface="Roboto"/>
              </a:rPr>
              <a:t>-</a:t>
            </a:r>
            <a:r>
              <a:rPr lang="en" sz="1500">
                <a:solidFill>
                  <a:srgbClr val="111111"/>
                </a:solidFill>
                <a:highlight>
                  <a:srgbClr val="FFFFFF"/>
                </a:highlight>
                <a:latin typeface="Courier New"/>
                <a:ea typeface="Courier New"/>
                <a:cs typeface="Courier New"/>
                <a:sym typeface="Courier New"/>
              </a:rPr>
              <a:t>Nkuma-Udah, Kenneth &amp; Onwodi, Gregory &amp; Njoku, D. &amp; Ndubuka, Gideon. (2013). Expert Systems in Medical Diagnosis. 10.13140/RG.2.2.21545.95843.</a:t>
            </a:r>
            <a:r>
              <a:rPr lang="en" sz="2300">
                <a:solidFill>
                  <a:srgbClr val="111111"/>
                </a:solidFill>
                <a:highlight>
                  <a:srgbClr val="FFFFFF"/>
                </a:highlight>
                <a:latin typeface="Roboto"/>
                <a:ea typeface="Roboto"/>
                <a:cs typeface="Roboto"/>
                <a:sym typeface="Roboto"/>
              </a:rPr>
              <a:t> </a:t>
            </a:r>
            <a:endParaRPr sz="2300">
              <a:solidFill>
                <a:srgbClr val="111111"/>
              </a:solidFill>
              <a:highlight>
                <a:srgbClr val="FFFFFF"/>
              </a:highlight>
              <a:latin typeface="Roboto"/>
              <a:ea typeface="Roboto"/>
              <a:cs typeface="Roboto"/>
              <a:sym typeface="Roboto"/>
            </a:endParaRPr>
          </a:p>
          <a:p>
            <a:pPr marL="0" lvl="0" indent="0" algn="l" rtl="0">
              <a:lnSpc>
                <a:spcPct val="120000"/>
              </a:lnSpc>
              <a:spcBef>
                <a:spcPts val="0"/>
              </a:spcBef>
              <a:spcAft>
                <a:spcPts val="0"/>
              </a:spcAft>
              <a:buClr>
                <a:schemeClr val="dk1"/>
              </a:buClr>
              <a:buSzPct val="47826"/>
              <a:buFont typeface="Arial"/>
              <a:buNone/>
            </a:pPr>
            <a:endParaRPr sz="230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211" name="Google Shape;211;p40"/>
          <p:cNvPicPr preferRelativeResize="0"/>
          <p:nvPr/>
        </p:nvPicPr>
        <p:blipFill>
          <a:blip r:embed="rId3">
            <a:alphaModFix/>
          </a:blip>
          <a:stretch>
            <a:fillRect/>
          </a:stretch>
        </p:blipFill>
        <p:spPr>
          <a:xfrm>
            <a:off x="2350225" y="2023500"/>
            <a:ext cx="4638675" cy="251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311700" y="3921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Abstract </a:t>
            </a:r>
            <a:endParaRPr/>
          </a:p>
        </p:txBody>
      </p:sp>
      <p:sp>
        <p:nvSpPr>
          <p:cNvPr id="217" name="Google Shape;217;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7500" lnSpcReduction="20000"/>
          </a:bodyPr>
          <a:lstStyle/>
          <a:p>
            <a:pPr marL="0" lvl="0" indent="0" algn="l" rtl="0">
              <a:lnSpc>
                <a:spcPct val="200000"/>
              </a:lnSpc>
              <a:spcBef>
                <a:spcPts val="0"/>
              </a:spcBef>
              <a:spcAft>
                <a:spcPts val="1200"/>
              </a:spcAft>
              <a:buNone/>
            </a:pPr>
            <a:r>
              <a:rPr lang="en" sz="2200">
                <a:latin typeface="Lora Medium"/>
                <a:ea typeface="Lora Medium"/>
                <a:cs typeface="Lora Medium"/>
                <a:sym typeface="Lora Medium"/>
              </a:rPr>
              <a:t>To reduce the harm caused by improper self diagnosis and medication, an Artificial Intelligence system using different models is used. Comparing multiple methods help in improving the accuracy of the entire system by combining insights from various models. In addition to that, the user is directed to the right doctor to make diagnosis and recuperation, quicker and effective. The platform is aimed at being interactive and gamified to provide seamless experience to the user. </a:t>
            </a:r>
            <a:endParaRPr sz="2200">
              <a:latin typeface="Lora Medium"/>
              <a:ea typeface="Lora Medium"/>
              <a:cs typeface="Lora Medium"/>
              <a:sym typeface="Lora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a:t>
            </a:r>
            <a:endParaRPr/>
          </a:p>
        </p:txBody>
      </p:sp>
      <p:sp>
        <p:nvSpPr>
          <p:cNvPr id="223" name="Google Shape;223;p4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900">
                <a:latin typeface="Lora Medium"/>
                <a:ea typeface="Lora Medium"/>
                <a:cs typeface="Lora Medium"/>
                <a:sym typeface="Lora Medium"/>
              </a:rPr>
              <a:t>132 symptoms taken as input</a:t>
            </a:r>
            <a:endParaRPr sz="1900">
              <a:latin typeface="Lora Medium"/>
              <a:ea typeface="Lora Medium"/>
              <a:cs typeface="Lora Medium"/>
              <a:sym typeface="Lora Medium"/>
            </a:endParaRPr>
          </a:p>
          <a:p>
            <a:pPr marL="457200" lvl="0" indent="-323850" algn="l" rtl="0">
              <a:spcBef>
                <a:spcPts val="0"/>
              </a:spcBef>
              <a:spcAft>
                <a:spcPts val="0"/>
              </a:spcAft>
              <a:buSzPts val="1500"/>
              <a:buChar char="●"/>
            </a:pPr>
            <a:r>
              <a:rPr lang="en" sz="1900">
                <a:latin typeface="Lora Medium"/>
                <a:ea typeface="Lora Medium"/>
                <a:cs typeface="Lora Medium"/>
                <a:sym typeface="Lora Medium"/>
              </a:rPr>
              <a:t>42 different types of diseases</a:t>
            </a:r>
            <a:endParaRPr sz="1900">
              <a:latin typeface="Lora Medium"/>
              <a:ea typeface="Lora Medium"/>
              <a:cs typeface="Lora Medium"/>
              <a:sym typeface="Lora Medium"/>
            </a:endParaRPr>
          </a:p>
          <a:p>
            <a:pPr marL="457200" lvl="0" indent="0" algn="l" rtl="0">
              <a:spcBef>
                <a:spcPts val="1200"/>
              </a:spcBef>
              <a:spcAft>
                <a:spcPts val="1200"/>
              </a:spcAft>
              <a:buNone/>
            </a:pPr>
            <a:endParaRPr sz="2200">
              <a:latin typeface="Lora Medium"/>
              <a:ea typeface="Lora Medium"/>
              <a:cs typeface="Lora Medium"/>
              <a:sym typeface="Lora Medium"/>
            </a:endParaRPr>
          </a:p>
        </p:txBody>
      </p:sp>
      <p:pic>
        <p:nvPicPr>
          <p:cNvPr id="224" name="Google Shape;224;p42"/>
          <p:cNvPicPr preferRelativeResize="0"/>
          <p:nvPr/>
        </p:nvPicPr>
        <p:blipFill rotWithShape="1">
          <a:blip r:embed="rId3">
            <a:alphaModFix/>
          </a:blip>
          <a:srcRect t="16914" r="12195" b="7305"/>
          <a:stretch/>
        </p:blipFill>
        <p:spPr>
          <a:xfrm>
            <a:off x="1834200" y="2054750"/>
            <a:ext cx="5199926" cy="2524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Decision Trees</a:t>
            </a:r>
            <a:endParaRPr/>
          </a:p>
        </p:txBody>
      </p:sp>
      <p:sp>
        <p:nvSpPr>
          <p:cNvPr id="230" name="Google Shape;230;p43"/>
          <p:cNvSpPr txBox="1">
            <a:spLocks noGrp="1"/>
          </p:cNvSpPr>
          <p:nvPr>
            <p:ph type="body" idx="1"/>
          </p:nvPr>
        </p:nvSpPr>
        <p:spPr>
          <a:xfrm>
            <a:off x="311700" y="1225225"/>
            <a:ext cx="8520600" cy="3354000"/>
          </a:xfrm>
          <a:prstGeom prst="rect">
            <a:avLst/>
          </a:prstGeom>
          <a:solidFill>
            <a:srgbClr val="FFFFFF"/>
          </a:solidFill>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highlight>
                  <a:schemeClr val="lt1"/>
                </a:highlight>
                <a:latin typeface="Arial"/>
                <a:ea typeface="Arial"/>
                <a:cs typeface="Arial"/>
                <a:sym typeface="Arial"/>
              </a:rPr>
              <a:t>Decision tree is a flowchart-like tree structure</a:t>
            </a:r>
            <a:endParaRPr>
              <a:highlight>
                <a:schemeClr val="lt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a:highlight>
                  <a:schemeClr val="lt1"/>
                </a:highlight>
                <a:latin typeface="Arial"/>
                <a:ea typeface="Arial"/>
                <a:cs typeface="Arial"/>
                <a:sym typeface="Arial"/>
              </a:rPr>
              <a:t>Each internal node denotes a test on an attribute</a:t>
            </a:r>
            <a:endParaRPr>
              <a:highlight>
                <a:schemeClr val="lt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a:highlight>
                  <a:schemeClr val="lt1"/>
                </a:highlight>
                <a:latin typeface="Arial"/>
                <a:ea typeface="Arial"/>
                <a:cs typeface="Arial"/>
                <a:sym typeface="Arial"/>
              </a:rPr>
              <a:t>Each branch represents an outcome of the test</a:t>
            </a:r>
            <a:endParaRPr>
              <a:highlight>
                <a:schemeClr val="lt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a:highlight>
                  <a:schemeClr val="lt1"/>
                </a:highlight>
                <a:latin typeface="Arial"/>
                <a:ea typeface="Arial"/>
                <a:cs typeface="Arial"/>
                <a:sym typeface="Arial"/>
              </a:rPr>
              <a:t>Each leaf node (terminal node) holds a class label. </a:t>
            </a:r>
            <a:endParaRPr sz="2300">
              <a:highlight>
                <a:schemeClr val="lt1"/>
              </a:highlight>
            </a:endParaRPr>
          </a:p>
        </p:txBody>
      </p:sp>
      <p:pic>
        <p:nvPicPr>
          <p:cNvPr id="231" name="Google Shape;231;p43"/>
          <p:cNvPicPr preferRelativeResize="0"/>
          <p:nvPr/>
        </p:nvPicPr>
        <p:blipFill>
          <a:blip r:embed="rId3">
            <a:alphaModFix/>
          </a:blip>
          <a:stretch>
            <a:fillRect/>
          </a:stretch>
        </p:blipFill>
        <p:spPr>
          <a:xfrm>
            <a:off x="2849499" y="2818600"/>
            <a:ext cx="3305876" cy="2030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170325" y="1334200"/>
            <a:ext cx="4129800" cy="34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highlight>
                  <a:srgbClr val="FFFFFF"/>
                </a:highlight>
              </a:rPr>
              <a:t>Preliminary Self-diagnosis </a:t>
            </a:r>
            <a:r>
              <a:rPr lang="en" sz="4900">
                <a:highlight>
                  <a:srgbClr val="FFFFFF"/>
                </a:highlight>
              </a:rPr>
              <a:t>and </a:t>
            </a:r>
            <a:r>
              <a:rPr lang="en" sz="5500">
                <a:highlight>
                  <a:srgbClr val="FFFFFF"/>
                </a:highlight>
              </a:rPr>
              <a:t>Recommender System (PreSARS)</a:t>
            </a:r>
            <a:endParaRPr sz="5500"/>
          </a:p>
        </p:txBody>
      </p:sp>
      <p:sp>
        <p:nvSpPr>
          <p:cNvPr id="117" name="Google Shape;117;p26"/>
          <p:cNvSpPr txBox="1"/>
          <p:nvPr/>
        </p:nvSpPr>
        <p:spPr>
          <a:xfrm>
            <a:off x="542475" y="281275"/>
            <a:ext cx="117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118" name="Google Shape;118;p26"/>
          <p:cNvPicPr preferRelativeResize="0"/>
          <p:nvPr/>
        </p:nvPicPr>
        <p:blipFill>
          <a:blip r:embed="rId3">
            <a:alphaModFix/>
          </a:blip>
          <a:stretch>
            <a:fillRect/>
          </a:stretch>
        </p:blipFill>
        <p:spPr>
          <a:xfrm>
            <a:off x="5156550" y="808401"/>
            <a:ext cx="3526675" cy="3526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SVM Classifier</a:t>
            </a:r>
            <a:endParaRPr/>
          </a:p>
        </p:txBody>
      </p:sp>
      <p:sp>
        <p:nvSpPr>
          <p:cNvPr id="237" name="Google Shape;23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Type of supervised learning algorithm</a:t>
            </a:r>
            <a:endParaRPr sz="1300">
              <a:highlight>
                <a:schemeClr val="lt1"/>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Used for classification and regression tasks. </a:t>
            </a:r>
            <a:endParaRPr sz="1300">
              <a:highlight>
                <a:schemeClr val="lt1"/>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Find a hyperplane that maximally separates the different classes in the training data. </a:t>
            </a:r>
            <a:endParaRPr sz="1300">
              <a:highlight>
                <a:schemeClr val="lt1"/>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Hyperplane that has the largest margin is identified </a:t>
            </a:r>
            <a:endParaRPr sz="1300">
              <a:highlight>
                <a:schemeClr val="lt1"/>
              </a:highlight>
              <a:latin typeface="Arial"/>
              <a:ea typeface="Arial"/>
              <a:cs typeface="Arial"/>
              <a:sym typeface="Arial"/>
            </a:endParaRPr>
          </a:p>
          <a:p>
            <a:pPr marL="914400" lvl="1"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Defined as the distance between the hyperplane and the closest data points from each class. </a:t>
            </a:r>
            <a:endParaRPr sz="1300">
              <a:highlight>
                <a:schemeClr val="lt1"/>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New data classified by determining on which side of the hyperplane it falls. </a:t>
            </a:r>
            <a:endParaRPr sz="1300">
              <a:highlight>
                <a:schemeClr val="lt1"/>
              </a:highlight>
              <a:latin typeface="Arial"/>
              <a:ea typeface="Arial"/>
              <a:cs typeface="Arial"/>
              <a:sym typeface="Arial"/>
            </a:endParaRPr>
          </a:p>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Used as a clear margin of separation is found in the data.</a:t>
            </a:r>
            <a:endParaRPr>
              <a:highlight>
                <a:schemeClr val="lt1"/>
              </a:highlight>
            </a:endParaRPr>
          </a:p>
        </p:txBody>
      </p:sp>
      <p:pic>
        <p:nvPicPr>
          <p:cNvPr id="238" name="Google Shape;238;p44"/>
          <p:cNvPicPr preferRelativeResize="0"/>
          <p:nvPr/>
        </p:nvPicPr>
        <p:blipFill>
          <a:blip r:embed="rId3">
            <a:alphaModFix/>
          </a:blip>
          <a:stretch>
            <a:fillRect/>
          </a:stretch>
        </p:blipFill>
        <p:spPr>
          <a:xfrm>
            <a:off x="2181675" y="3035399"/>
            <a:ext cx="4780650" cy="195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Bayesian</a:t>
            </a:r>
            <a:endParaRPr/>
          </a:p>
        </p:txBody>
      </p:sp>
      <p:sp>
        <p:nvSpPr>
          <p:cNvPr id="244" name="Google Shape;24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Arial"/>
              <a:buChar char="●"/>
            </a:pPr>
            <a:r>
              <a:rPr lang="en" sz="1300">
                <a:highlight>
                  <a:schemeClr val="lt1"/>
                </a:highlight>
                <a:latin typeface="Arial"/>
                <a:ea typeface="Arial"/>
                <a:cs typeface="Arial"/>
                <a:sym typeface="Arial"/>
              </a:rPr>
              <a:t>Bayes’ Theorem finds the probability of an event occurring given the probability of another event that has already occurred</a:t>
            </a:r>
            <a:endParaRPr sz="1300">
              <a:highlight>
                <a:schemeClr val="lt1"/>
              </a:highlight>
              <a:latin typeface="Arial"/>
              <a:ea typeface="Arial"/>
              <a:cs typeface="Arial"/>
              <a:sym typeface="Arial"/>
            </a:endParaRPr>
          </a:p>
          <a:p>
            <a:pPr marL="457200" lvl="0" indent="-311150" algn="l" rtl="0">
              <a:lnSpc>
                <a:spcPct val="158000"/>
              </a:lnSpc>
              <a:spcBef>
                <a:spcPts val="0"/>
              </a:spcBef>
              <a:spcAft>
                <a:spcPts val="0"/>
              </a:spcAft>
              <a:buSzPts val="1300"/>
              <a:buFont typeface="Arial"/>
              <a:buChar char="●"/>
            </a:pPr>
            <a:r>
              <a:rPr lang="en" sz="1300">
                <a:highlight>
                  <a:schemeClr val="lt1"/>
                </a:highlight>
                <a:latin typeface="Arial"/>
                <a:ea typeface="Arial"/>
                <a:cs typeface="Arial"/>
                <a:sym typeface="Arial"/>
              </a:rPr>
              <a:t>Basically, we are trying to find probability of event A, given the event B is true. Event B is also termed as </a:t>
            </a:r>
            <a:r>
              <a:rPr lang="en" sz="1300" b="1">
                <a:highlight>
                  <a:schemeClr val="lt1"/>
                </a:highlight>
                <a:latin typeface="Arial"/>
                <a:ea typeface="Arial"/>
                <a:cs typeface="Arial"/>
                <a:sym typeface="Arial"/>
              </a:rPr>
              <a:t>evidence</a:t>
            </a:r>
            <a:r>
              <a:rPr lang="en" sz="1300">
                <a:highlight>
                  <a:schemeClr val="lt1"/>
                </a:highlight>
                <a:latin typeface="Arial"/>
                <a:ea typeface="Arial"/>
                <a:cs typeface="Arial"/>
                <a:sym typeface="Arial"/>
              </a:rPr>
              <a:t>.</a:t>
            </a:r>
            <a:endParaRPr sz="1300">
              <a:highlight>
                <a:schemeClr val="lt1"/>
              </a:highlight>
              <a:latin typeface="Arial"/>
              <a:ea typeface="Arial"/>
              <a:cs typeface="Arial"/>
              <a:sym typeface="Arial"/>
            </a:endParaRPr>
          </a:p>
          <a:p>
            <a:pPr marL="457200" lvl="0" indent="-311150" algn="l" rtl="0">
              <a:lnSpc>
                <a:spcPct val="158000"/>
              </a:lnSpc>
              <a:spcBef>
                <a:spcPts val="0"/>
              </a:spcBef>
              <a:spcAft>
                <a:spcPts val="0"/>
              </a:spcAft>
              <a:buSzPts val="1300"/>
              <a:buFont typeface="Arial"/>
              <a:buChar char="●"/>
            </a:pPr>
            <a:r>
              <a:rPr lang="en" sz="1300">
                <a:highlight>
                  <a:schemeClr val="lt1"/>
                </a:highlight>
                <a:latin typeface="Arial"/>
                <a:ea typeface="Arial"/>
                <a:cs typeface="Arial"/>
                <a:sym typeface="Arial"/>
              </a:rPr>
              <a:t>P(A) is the </a:t>
            </a:r>
            <a:r>
              <a:rPr lang="en" sz="1300" b="1">
                <a:highlight>
                  <a:schemeClr val="lt1"/>
                </a:highlight>
                <a:latin typeface="Arial"/>
                <a:ea typeface="Arial"/>
                <a:cs typeface="Arial"/>
                <a:sym typeface="Arial"/>
              </a:rPr>
              <a:t>priori</a:t>
            </a:r>
            <a:r>
              <a:rPr lang="en" sz="1300">
                <a:highlight>
                  <a:schemeClr val="lt1"/>
                </a:highlight>
                <a:latin typeface="Arial"/>
                <a:ea typeface="Arial"/>
                <a:cs typeface="Arial"/>
                <a:sym typeface="Arial"/>
              </a:rPr>
              <a:t> of A (the prior probability, i.e. Probability of event before evidence is seen). The evidence is an attribute value of an unknown instance(here, it is event B).</a:t>
            </a:r>
            <a:endParaRPr sz="1300">
              <a:highlight>
                <a:schemeClr val="lt1"/>
              </a:highlight>
              <a:latin typeface="Arial"/>
              <a:ea typeface="Arial"/>
              <a:cs typeface="Arial"/>
              <a:sym typeface="Arial"/>
            </a:endParaRPr>
          </a:p>
          <a:p>
            <a:pPr marL="457200" lvl="0" indent="-311150" algn="l" rtl="0">
              <a:lnSpc>
                <a:spcPct val="158000"/>
              </a:lnSpc>
              <a:spcBef>
                <a:spcPts val="0"/>
              </a:spcBef>
              <a:spcAft>
                <a:spcPts val="0"/>
              </a:spcAft>
              <a:buSzPts val="1300"/>
              <a:buFont typeface="Arial"/>
              <a:buChar char="●"/>
            </a:pPr>
            <a:r>
              <a:rPr lang="en" sz="1300">
                <a:highlight>
                  <a:schemeClr val="lt1"/>
                </a:highlight>
                <a:latin typeface="Arial"/>
                <a:ea typeface="Arial"/>
                <a:cs typeface="Arial"/>
                <a:sym typeface="Arial"/>
              </a:rPr>
              <a:t>P(A|B) is a posteriori probability of B, i.e. probability of event after evidence is seen.</a:t>
            </a:r>
            <a:endParaRPr sz="1300">
              <a:highlight>
                <a:schemeClr val="lt1"/>
              </a:highlight>
              <a:latin typeface="Arial"/>
              <a:ea typeface="Arial"/>
              <a:cs typeface="Arial"/>
              <a:sym typeface="Arial"/>
            </a:endParaRPr>
          </a:p>
          <a:p>
            <a:pPr marL="0" lvl="0" indent="0" algn="l" rtl="0">
              <a:spcBef>
                <a:spcPts val="1800"/>
              </a:spcBef>
              <a:spcAft>
                <a:spcPts val="1200"/>
              </a:spcAft>
              <a:buNone/>
            </a:pPr>
            <a:endParaRPr sz="1300">
              <a:solidFill>
                <a:srgbClr val="FFFFFF"/>
              </a:solidFill>
              <a:highlight>
                <a:srgbClr val="131417"/>
              </a:highlight>
              <a:latin typeface="Arial"/>
              <a:ea typeface="Arial"/>
              <a:cs typeface="Arial"/>
              <a:sym typeface="Arial"/>
            </a:endParaRPr>
          </a:p>
        </p:txBody>
      </p:sp>
      <p:pic>
        <p:nvPicPr>
          <p:cNvPr id="245" name="Google Shape;245;p45"/>
          <p:cNvPicPr preferRelativeResize="0"/>
          <p:nvPr/>
        </p:nvPicPr>
        <p:blipFill>
          <a:blip r:embed="rId3">
            <a:alphaModFix/>
          </a:blip>
          <a:stretch>
            <a:fillRect/>
          </a:stretch>
        </p:blipFill>
        <p:spPr>
          <a:xfrm>
            <a:off x="1235300" y="3503200"/>
            <a:ext cx="6269025" cy="107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Random Forest</a:t>
            </a:r>
            <a:endParaRPr/>
          </a:p>
        </p:txBody>
      </p:sp>
      <p:sp>
        <p:nvSpPr>
          <p:cNvPr id="251" name="Google Shape;251;p4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marR="25400" lvl="0" indent="-304800" algn="l" rtl="0">
              <a:lnSpc>
                <a:spcPct val="156250"/>
              </a:lnSpc>
              <a:spcBef>
                <a:spcPts val="1500"/>
              </a:spcBef>
              <a:spcAft>
                <a:spcPts val="0"/>
              </a:spcAft>
              <a:buSzPts val="1200"/>
              <a:buFont typeface="Roboto"/>
              <a:buChar char="●"/>
            </a:pPr>
            <a:r>
              <a:rPr lang="en" sz="1200">
                <a:solidFill>
                  <a:srgbClr val="333333"/>
                </a:solidFill>
                <a:highlight>
                  <a:srgbClr val="FFFFFF"/>
                </a:highlight>
                <a:latin typeface="Roboto"/>
                <a:ea typeface="Roboto"/>
                <a:cs typeface="Roboto"/>
                <a:sym typeface="Roboto"/>
              </a:rPr>
              <a:t>Contains a number of decision trees on various subsets of the given dataset</a:t>
            </a:r>
            <a:endParaRPr sz="120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Char char="●"/>
            </a:pPr>
            <a:r>
              <a:rPr lang="en" sz="1200">
                <a:solidFill>
                  <a:srgbClr val="333333"/>
                </a:solidFill>
                <a:highlight>
                  <a:srgbClr val="FFFFFF"/>
                </a:highlight>
                <a:latin typeface="Roboto"/>
                <a:ea typeface="Roboto"/>
                <a:cs typeface="Roboto"/>
                <a:sym typeface="Roboto"/>
              </a:rPr>
              <a:t>Takes the average to improve the predictive accuracy of that dataset.</a:t>
            </a:r>
            <a:endParaRPr sz="120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Char char="●"/>
            </a:pPr>
            <a:r>
              <a:rPr lang="en" sz="1200">
                <a:solidFill>
                  <a:srgbClr val="333333"/>
                </a:solidFill>
                <a:highlight>
                  <a:srgbClr val="FFFFFF"/>
                </a:highlight>
                <a:latin typeface="Roboto"/>
                <a:ea typeface="Roboto"/>
                <a:cs typeface="Roboto"/>
                <a:sym typeface="Roboto"/>
              </a:rPr>
              <a:t>Instead of relying on one decision tree, the random forest takes the prediction from each tree</a:t>
            </a:r>
            <a:endParaRPr sz="120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Char char="●"/>
            </a:pPr>
            <a:r>
              <a:rPr lang="en" sz="1200">
                <a:solidFill>
                  <a:srgbClr val="333333"/>
                </a:solidFill>
                <a:highlight>
                  <a:srgbClr val="FFFFFF"/>
                </a:highlight>
                <a:latin typeface="Roboto"/>
                <a:ea typeface="Roboto"/>
                <a:cs typeface="Roboto"/>
                <a:sym typeface="Roboto"/>
              </a:rPr>
              <a:t>Based on the majority votes of predictions, final result is achieved.</a:t>
            </a:r>
            <a:endParaRPr sz="1200">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Char char="●"/>
            </a:pPr>
            <a:r>
              <a:rPr lang="en" sz="1200">
                <a:highlight>
                  <a:srgbClr val="FFFFFF"/>
                </a:highlight>
                <a:latin typeface="Roboto"/>
                <a:ea typeface="Roboto"/>
                <a:cs typeface="Roboto"/>
                <a:sym typeface="Roboto"/>
              </a:rPr>
              <a:t>It is capable of handling large datasets with high dimensionality.</a:t>
            </a:r>
            <a:endParaRPr sz="1200">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Char char="●"/>
            </a:pPr>
            <a:r>
              <a:rPr lang="en" sz="1200">
                <a:highlight>
                  <a:srgbClr val="FFFFFF"/>
                </a:highlight>
                <a:latin typeface="Roboto"/>
                <a:ea typeface="Roboto"/>
                <a:cs typeface="Roboto"/>
                <a:sym typeface="Roboto"/>
              </a:rPr>
              <a:t>It enhances the accuracy of the model and prevents the overfitting.</a:t>
            </a:r>
            <a:endParaRPr/>
          </a:p>
        </p:txBody>
      </p:sp>
      <p:pic>
        <p:nvPicPr>
          <p:cNvPr id="252" name="Google Shape;252;p46"/>
          <p:cNvPicPr preferRelativeResize="0"/>
          <p:nvPr/>
        </p:nvPicPr>
        <p:blipFill rotWithShape="1">
          <a:blip r:embed="rId3">
            <a:alphaModFix/>
          </a:blip>
          <a:srcRect l="-6300" t="11020" r="6299" b="-11019"/>
          <a:stretch/>
        </p:blipFill>
        <p:spPr>
          <a:xfrm>
            <a:off x="5397850" y="2459525"/>
            <a:ext cx="3565324" cy="2376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58" name="Google Shape;258;p4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9" name="Google Shape;259;p47"/>
          <p:cNvPicPr preferRelativeResize="0"/>
          <p:nvPr/>
        </p:nvPicPr>
        <p:blipFill>
          <a:blip r:embed="rId3">
            <a:alphaModFix/>
          </a:blip>
          <a:stretch>
            <a:fillRect/>
          </a:stretch>
        </p:blipFill>
        <p:spPr>
          <a:xfrm>
            <a:off x="1718186" y="-1"/>
            <a:ext cx="5707627"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8"/>
          <p:cNvPicPr preferRelativeResize="0"/>
          <p:nvPr/>
        </p:nvPicPr>
        <p:blipFill>
          <a:blip r:embed="rId3">
            <a:alphaModFix/>
          </a:blip>
          <a:stretch>
            <a:fillRect/>
          </a:stretch>
        </p:blipFill>
        <p:spPr>
          <a:xfrm>
            <a:off x="1084225" y="391888"/>
            <a:ext cx="6975549" cy="435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	</a:t>
            </a:r>
            <a:endParaRPr/>
          </a:p>
        </p:txBody>
      </p:sp>
      <p:sp>
        <p:nvSpPr>
          <p:cNvPr id="270" name="Google Shape;270;p4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 sz="2300"/>
              <a:t>Navigating through the symptoms and diagnosis to direct the user to the right doctor</a:t>
            </a:r>
            <a:endParaRPr sz="2300"/>
          </a:p>
          <a:p>
            <a:pPr marL="457200" lvl="0" indent="-374650" algn="l" rtl="0">
              <a:spcBef>
                <a:spcPts val="0"/>
              </a:spcBef>
              <a:spcAft>
                <a:spcPts val="0"/>
              </a:spcAft>
              <a:buSzPts val="2300"/>
              <a:buChar char="●"/>
            </a:pPr>
            <a:r>
              <a:rPr lang="en" sz="2300"/>
              <a:t>Implementing fuzzy to expand input values for users</a:t>
            </a:r>
            <a:endParaRPr sz="2300"/>
          </a:p>
          <a:p>
            <a:pPr marL="457200" lvl="0" indent="-374650" algn="l" rtl="0">
              <a:spcBef>
                <a:spcPts val="0"/>
              </a:spcBef>
              <a:spcAft>
                <a:spcPts val="0"/>
              </a:spcAft>
              <a:buSzPts val="2300"/>
              <a:buChar char="●"/>
            </a:pPr>
            <a:r>
              <a:rPr lang="en" sz="2300"/>
              <a:t>Web interface for a more interactive experiencea    </a:t>
            </a:r>
            <a:endParaRPr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Limitations</a:t>
            </a:r>
            <a:endParaRPr/>
          </a:p>
        </p:txBody>
      </p:sp>
      <p:sp>
        <p:nvSpPr>
          <p:cNvPr id="282" name="Google Shape;282;p5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93700" algn="l" rtl="0">
              <a:lnSpc>
                <a:spcPct val="200000"/>
              </a:lnSpc>
              <a:spcBef>
                <a:spcPts val="0"/>
              </a:spcBef>
              <a:spcAft>
                <a:spcPts val="0"/>
              </a:spcAft>
              <a:buSzPts val="2600"/>
              <a:buFont typeface="Lora Medium"/>
              <a:buChar char="●"/>
            </a:pPr>
            <a:r>
              <a:rPr lang="en" sz="2600">
                <a:latin typeface="Lora Medium"/>
                <a:ea typeface="Lora Medium"/>
                <a:cs typeface="Lora Medium"/>
                <a:sym typeface="Lora Medium"/>
              </a:rPr>
              <a:t>Degree of correctness of prediction</a:t>
            </a:r>
            <a:endParaRPr sz="2600">
              <a:latin typeface="Lora Medium"/>
              <a:ea typeface="Lora Medium"/>
              <a:cs typeface="Lora Medium"/>
              <a:sym typeface="Lora Medium"/>
            </a:endParaRPr>
          </a:p>
          <a:p>
            <a:pPr marL="457200" lvl="0" indent="-393700" algn="l" rtl="0">
              <a:lnSpc>
                <a:spcPct val="200000"/>
              </a:lnSpc>
              <a:spcBef>
                <a:spcPts val="0"/>
              </a:spcBef>
              <a:spcAft>
                <a:spcPts val="0"/>
              </a:spcAft>
              <a:buSzPts val="2600"/>
              <a:buFont typeface="Lora Medium"/>
              <a:buChar char="●"/>
            </a:pPr>
            <a:r>
              <a:rPr lang="en" sz="2600">
                <a:latin typeface="Lora Medium"/>
                <a:ea typeface="Lora Medium"/>
                <a:cs typeface="Lora Medium"/>
                <a:sym typeface="Lora Medium"/>
              </a:rPr>
              <a:t>Anomalies and exceptions in people </a:t>
            </a:r>
            <a:endParaRPr sz="2600">
              <a:latin typeface="Lora Medium"/>
              <a:ea typeface="Lora Medium"/>
              <a:cs typeface="Lora Medium"/>
              <a:sym typeface="Lora Medium"/>
            </a:endParaRPr>
          </a:p>
          <a:p>
            <a:pPr marL="457200" lvl="0" indent="-393700" algn="l" rtl="0">
              <a:lnSpc>
                <a:spcPct val="200000"/>
              </a:lnSpc>
              <a:spcBef>
                <a:spcPts val="0"/>
              </a:spcBef>
              <a:spcAft>
                <a:spcPts val="0"/>
              </a:spcAft>
              <a:buSzPts val="2600"/>
              <a:buFont typeface="Lora Medium"/>
              <a:buChar char="●"/>
            </a:pPr>
            <a:r>
              <a:rPr lang="en" sz="2600">
                <a:latin typeface="Lora Medium"/>
                <a:ea typeface="Lora Medium"/>
                <a:cs typeface="Lora Medium"/>
                <a:sym typeface="Lora Medium"/>
              </a:rPr>
              <a:t>Newer diseases may not be correctly identified.</a:t>
            </a:r>
            <a:endParaRPr sz="2600">
              <a:latin typeface="Lora Medium"/>
              <a:ea typeface="Lora Medium"/>
              <a:cs typeface="Lora Medium"/>
              <a:sym typeface="Lora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288" name="Google Shape;288;p5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Font typeface="Lora Medium"/>
              <a:buAutoNum type="arabicPeriod"/>
            </a:pPr>
            <a:r>
              <a:rPr lang="en" sz="1400">
                <a:latin typeface="Lora Medium"/>
                <a:ea typeface="Lora Medium"/>
                <a:cs typeface="Lora Medium"/>
                <a:sym typeface="Lora Medium"/>
              </a:rPr>
              <a:t>You, Yue &amp; Gui, Xinning. (2020). Self-Diagnosis through AI-enabled Chatbot-based Symptom Checkers: User Experiences and Design Considerations. </a:t>
            </a:r>
            <a:endParaRPr sz="1400">
              <a:latin typeface="Lora Medium"/>
              <a:ea typeface="Lora Medium"/>
              <a:cs typeface="Lora Medium"/>
              <a:sym typeface="Lora Medium"/>
            </a:endParaRPr>
          </a:p>
          <a:p>
            <a:pPr marL="457200" lvl="0" indent="-317500" algn="l" rtl="0">
              <a:lnSpc>
                <a:spcPct val="100000"/>
              </a:lnSpc>
              <a:spcBef>
                <a:spcPts val="0"/>
              </a:spcBef>
              <a:spcAft>
                <a:spcPts val="0"/>
              </a:spcAft>
              <a:buSzPts val="1400"/>
              <a:buFont typeface="Lora Medium"/>
              <a:buAutoNum type="arabicPeriod"/>
            </a:pPr>
            <a:r>
              <a:rPr lang="en" sz="1400">
                <a:latin typeface="Lora Medium"/>
                <a:ea typeface="Lora Medium"/>
                <a:cs typeface="Lora Medium"/>
                <a:sym typeface="Lora Medium"/>
              </a:rPr>
              <a:t>Odegua, Rising. (2019). An Empirical Study of Ensemble Techniques (Bagging, Boosting and Stacking). </a:t>
            </a:r>
            <a:endParaRPr sz="1400">
              <a:latin typeface="Lora Medium"/>
              <a:ea typeface="Lora Medium"/>
              <a:cs typeface="Lora Medium"/>
              <a:sym typeface="Lora Medium"/>
            </a:endParaRPr>
          </a:p>
          <a:p>
            <a:pPr marL="457200" lvl="0" indent="-317500" algn="l" rtl="0">
              <a:lnSpc>
                <a:spcPct val="100000"/>
              </a:lnSpc>
              <a:spcBef>
                <a:spcPts val="0"/>
              </a:spcBef>
              <a:spcAft>
                <a:spcPts val="0"/>
              </a:spcAft>
              <a:buSzPts val="1400"/>
              <a:buFont typeface="Lora Medium"/>
              <a:buAutoNum type="arabicPeriod"/>
            </a:pPr>
            <a:r>
              <a:rPr lang="en" sz="1400">
                <a:latin typeface="Lora Medium"/>
                <a:ea typeface="Lora Medium"/>
                <a:cs typeface="Lora Medium"/>
                <a:sym typeface="Lora Medium"/>
              </a:rPr>
              <a:t>Uzun Ozsahin, Dilber &amp; Uzun, Berna &amp; Ozsahin, Ilker &amp; Mustapha, Mubarak &amp; Musa, Musa. (2020). Fuzzy logic in medicine. 10.1016/B978-0-12-818946-7.00006-8. </a:t>
            </a:r>
            <a:endParaRPr sz="1400">
              <a:latin typeface="Lora Medium"/>
              <a:ea typeface="Lora Medium"/>
              <a:cs typeface="Lora Medium"/>
              <a:sym typeface="Lora Medium"/>
            </a:endParaRPr>
          </a:p>
          <a:p>
            <a:pPr marL="457200" lvl="0" indent="-317500" algn="l" rtl="0">
              <a:lnSpc>
                <a:spcPct val="100000"/>
              </a:lnSpc>
              <a:spcBef>
                <a:spcPts val="0"/>
              </a:spcBef>
              <a:spcAft>
                <a:spcPts val="0"/>
              </a:spcAft>
              <a:buSzPts val="1400"/>
              <a:buFont typeface="Lora Medium"/>
              <a:buAutoNum type="arabicPeriod"/>
            </a:pPr>
            <a:r>
              <a:rPr lang="en" sz="1400">
                <a:latin typeface="Lora Medium"/>
                <a:ea typeface="Lora Medium"/>
                <a:cs typeface="Lora Medium"/>
                <a:sym typeface="Lora Medium"/>
              </a:rPr>
              <a:t>Perdana Wanti, Linda &amp; Somantri, Oman. (2022). Comparing Fuzzy Logic Mamdani and Naïve Bayes for Dental Disease Detection. Journal of Information Systems Engineering and Business Intelligence. 8. 182-195. 10.20473/jisebi.8.2.182-195. </a:t>
            </a:r>
            <a:endParaRPr sz="1400">
              <a:latin typeface="Lora Medium"/>
              <a:ea typeface="Lora Medium"/>
              <a:cs typeface="Lora Medium"/>
              <a:sym typeface="Lora Medium"/>
            </a:endParaRPr>
          </a:p>
          <a:p>
            <a:pPr marL="457200" lvl="0" indent="-317500" algn="l" rtl="0">
              <a:lnSpc>
                <a:spcPct val="100000"/>
              </a:lnSpc>
              <a:spcBef>
                <a:spcPts val="0"/>
              </a:spcBef>
              <a:spcAft>
                <a:spcPts val="0"/>
              </a:spcAft>
              <a:buSzPts val="1400"/>
              <a:buFont typeface="Lora Medium"/>
              <a:buAutoNum type="arabicPeriod"/>
            </a:pPr>
            <a:r>
              <a:rPr lang="en" sz="1100" u="sng">
                <a:solidFill>
                  <a:schemeClr val="hlink"/>
                </a:solidFill>
                <a:latin typeface="Arial"/>
                <a:ea typeface="Arial"/>
                <a:cs typeface="Arial"/>
                <a:sym typeface="Arial"/>
                <a:hlinkClick r:id="rId3"/>
              </a:rPr>
              <a:t>AI in healthcare: Uses, types, ecosystem, and Indian companies offering AI-driven healthcare solutions (moneycontrol.com)</a:t>
            </a:r>
            <a:endParaRPr sz="1400">
              <a:latin typeface="Lora Medium"/>
              <a:ea typeface="Lora Medium"/>
              <a:cs typeface="Lora Medium"/>
              <a:sym typeface="Lora Medium"/>
            </a:endParaRPr>
          </a:p>
          <a:p>
            <a:pPr marL="457200" lvl="0" indent="-317500" algn="l" rtl="0">
              <a:lnSpc>
                <a:spcPct val="100000"/>
              </a:lnSpc>
              <a:spcBef>
                <a:spcPts val="0"/>
              </a:spcBef>
              <a:spcAft>
                <a:spcPts val="0"/>
              </a:spcAft>
              <a:buSzPts val="1400"/>
              <a:buFont typeface="Lora Medium"/>
              <a:buAutoNum type="arabicPeriod"/>
            </a:pPr>
            <a:r>
              <a:rPr lang="en" sz="1100" u="sng">
                <a:solidFill>
                  <a:schemeClr val="hlink"/>
                </a:solidFill>
                <a:latin typeface="Arial"/>
                <a:ea typeface="Arial"/>
                <a:cs typeface="Arial"/>
                <a:sym typeface="Arial"/>
                <a:hlinkClick r:id="rId4"/>
              </a:rPr>
              <a:t>Artificial Intelligence in Medical Diagnostics Systems Report 2020 (businessinsider.com)</a:t>
            </a:r>
            <a:endParaRPr sz="1400">
              <a:latin typeface="Lora Medium"/>
              <a:ea typeface="Lora Medium"/>
              <a:cs typeface="Lora Medium"/>
              <a:sym typeface="Lora Medium"/>
            </a:endParaRPr>
          </a:p>
          <a:p>
            <a:pPr marL="0" lvl="0" indent="0" algn="l" rtl="0">
              <a:lnSpc>
                <a:spcPct val="100000"/>
              </a:lnSpc>
              <a:spcBef>
                <a:spcPts val="1200"/>
              </a:spcBef>
              <a:spcAft>
                <a:spcPts val="1200"/>
              </a:spcAft>
              <a:buNone/>
            </a:pPr>
            <a:endParaRPr sz="1400">
              <a:latin typeface="Lora Medium"/>
              <a:ea typeface="Lora Medium"/>
              <a:cs typeface="Lora Medium"/>
              <a:sym typeface="Lora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Making the world a better place!</a:t>
            </a:r>
            <a:endParaRPr/>
          </a:p>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a:t>
            </a:r>
            <a:endParaRPr/>
          </a:p>
        </p:txBody>
      </p:sp>
      <p:sp>
        <p:nvSpPr>
          <p:cNvPr id="124" name="Google Shape;124;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7667" algn="l" rtl="0">
              <a:lnSpc>
                <a:spcPct val="190000"/>
              </a:lnSpc>
              <a:spcBef>
                <a:spcPts val="0"/>
              </a:spcBef>
              <a:spcAft>
                <a:spcPts val="0"/>
              </a:spcAft>
              <a:buSzPts val="2505"/>
              <a:buFont typeface="Lora Medium"/>
              <a:buChar char="●"/>
            </a:pPr>
            <a:r>
              <a:rPr lang="en" sz="2505">
                <a:latin typeface="Lora Medium"/>
                <a:ea typeface="Lora Medium"/>
                <a:cs typeface="Lora Medium"/>
                <a:sym typeface="Lora Medium"/>
              </a:rPr>
              <a:t>Problem Statement</a:t>
            </a:r>
            <a:endParaRPr sz="2505">
              <a:latin typeface="Lora Medium"/>
              <a:ea typeface="Lora Medium"/>
              <a:cs typeface="Lora Medium"/>
              <a:sym typeface="Lora Medium"/>
            </a:endParaRPr>
          </a:p>
          <a:p>
            <a:pPr marL="457200" lvl="0" indent="-387667" algn="l" rtl="0">
              <a:lnSpc>
                <a:spcPct val="190000"/>
              </a:lnSpc>
              <a:spcBef>
                <a:spcPts val="0"/>
              </a:spcBef>
              <a:spcAft>
                <a:spcPts val="0"/>
              </a:spcAft>
              <a:buSzPts val="2505"/>
              <a:buFont typeface="Lora Medium"/>
              <a:buChar char="●"/>
            </a:pPr>
            <a:r>
              <a:rPr lang="en" sz="2505">
                <a:latin typeface="Lora Medium"/>
                <a:ea typeface="Lora Medium"/>
                <a:cs typeface="Lora Medium"/>
                <a:sym typeface="Lora Medium"/>
              </a:rPr>
              <a:t>Impact</a:t>
            </a:r>
            <a:endParaRPr sz="2505">
              <a:latin typeface="Lora Medium"/>
              <a:ea typeface="Lora Medium"/>
              <a:cs typeface="Lora Medium"/>
              <a:sym typeface="Lora Medium"/>
            </a:endParaRPr>
          </a:p>
          <a:p>
            <a:pPr marL="457200" lvl="0" indent="-387667" algn="l" rtl="0">
              <a:lnSpc>
                <a:spcPct val="190000"/>
              </a:lnSpc>
              <a:spcBef>
                <a:spcPts val="0"/>
              </a:spcBef>
              <a:spcAft>
                <a:spcPts val="0"/>
              </a:spcAft>
              <a:buSzPts val="2505"/>
              <a:buFont typeface="Lora Medium"/>
              <a:buChar char="●"/>
            </a:pPr>
            <a:r>
              <a:rPr lang="en" sz="2505">
                <a:latin typeface="Lora Medium"/>
                <a:ea typeface="Lora Medium"/>
                <a:cs typeface="Lora Medium"/>
                <a:sym typeface="Lora Medium"/>
              </a:rPr>
              <a:t>Objective</a:t>
            </a:r>
            <a:endParaRPr sz="2505">
              <a:latin typeface="Lora Medium"/>
              <a:ea typeface="Lora Medium"/>
              <a:cs typeface="Lora Medium"/>
              <a:sym typeface="Lora Medium"/>
            </a:endParaRPr>
          </a:p>
          <a:p>
            <a:pPr marL="457200" lvl="0" indent="-387667" algn="l" rtl="0">
              <a:lnSpc>
                <a:spcPct val="190000"/>
              </a:lnSpc>
              <a:spcBef>
                <a:spcPts val="0"/>
              </a:spcBef>
              <a:spcAft>
                <a:spcPts val="0"/>
              </a:spcAft>
              <a:buSzPts val="2505"/>
              <a:buFont typeface="Lora Medium"/>
              <a:buChar char="●"/>
            </a:pPr>
            <a:r>
              <a:rPr lang="en" sz="2505">
                <a:latin typeface="Lora Medium"/>
                <a:ea typeface="Lora Medium"/>
                <a:cs typeface="Lora Medium"/>
                <a:sym typeface="Lora Medium"/>
              </a:rPr>
              <a:t>Proposal</a:t>
            </a:r>
            <a:endParaRPr sz="2505">
              <a:latin typeface="Lora Medium"/>
              <a:ea typeface="Lora Medium"/>
              <a:cs typeface="Lora Medium"/>
              <a:sym typeface="Lora Medium"/>
            </a:endParaRPr>
          </a:p>
          <a:p>
            <a:pPr marL="457200" lvl="0" indent="-387667" algn="l" rtl="0">
              <a:lnSpc>
                <a:spcPct val="190000"/>
              </a:lnSpc>
              <a:spcBef>
                <a:spcPts val="0"/>
              </a:spcBef>
              <a:spcAft>
                <a:spcPts val="0"/>
              </a:spcAft>
              <a:buSzPts val="2505"/>
              <a:buFont typeface="Lora Medium"/>
              <a:buChar char="●"/>
            </a:pPr>
            <a:r>
              <a:rPr lang="en" sz="2505">
                <a:latin typeface="Lora Medium"/>
                <a:ea typeface="Lora Medium"/>
                <a:cs typeface="Lora Medium"/>
                <a:sym typeface="Lora Medium"/>
              </a:rPr>
              <a:t>Workflow</a:t>
            </a:r>
            <a:endParaRPr sz="2505">
              <a:latin typeface="Lora Medium"/>
              <a:ea typeface="Lora Medium"/>
              <a:cs typeface="Lora Medium"/>
              <a:sym typeface="Lo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Problem</a:t>
            </a:r>
            <a:endParaRPr/>
          </a:p>
        </p:txBody>
      </p:sp>
      <p:sp>
        <p:nvSpPr>
          <p:cNvPr id="130" name="Google Shape;130;p28"/>
          <p:cNvSpPr txBox="1">
            <a:spLocks noGrp="1"/>
          </p:cNvSpPr>
          <p:nvPr>
            <p:ph type="body" idx="1"/>
          </p:nvPr>
        </p:nvSpPr>
        <p:spPr>
          <a:xfrm>
            <a:off x="311700" y="1214000"/>
            <a:ext cx="8520600" cy="3354000"/>
          </a:xfrm>
          <a:prstGeom prst="rect">
            <a:avLst/>
          </a:prstGeom>
        </p:spPr>
        <p:txBody>
          <a:bodyPr spcFirstLastPara="1" wrap="square" lIns="91425" tIns="91425" rIns="91425" bIns="91425" anchor="t" anchorCtr="0">
            <a:normAutofit fontScale="92500" lnSpcReduction="10000"/>
          </a:bodyPr>
          <a:lstStyle/>
          <a:p>
            <a:pPr marL="457200" lvl="0" indent="-381317" algn="l" rtl="0">
              <a:lnSpc>
                <a:spcPct val="200000"/>
              </a:lnSpc>
              <a:spcBef>
                <a:spcPts val="0"/>
              </a:spcBef>
              <a:spcAft>
                <a:spcPts val="0"/>
              </a:spcAft>
              <a:buSzPct val="100000"/>
              <a:buFont typeface="Lora Medium"/>
              <a:buChar char="●"/>
            </a:pPr>
            <a:r>
              <a:rPr lang="en" sz="2600">
                <a:solidFill>
                  <a:srgbClr val="222222"/>
                </a:solidFill>
                <a:highlight>
                  <a:schemeClr val="lt1"/>
                </a:highlight>
                <a:latin typeface="Lora Medium"/>
                <a:ea typeface="Lora Medium"/>
                <a:cs typeface="Lora Medium"/>
                <a:sym typeface="Lora Medium"/>
              </a:rPr>
              <a:t>People encounter health complications and do not know how to react. So they ask google.</a:t>
            </a:r>
            <a:endParaRPr sz="2600">
              <a:solidFill>
                <a:srgbClr val="222222"/>
              </a:solidFill>
              <a:highlight>
                <a:schemeClr val="lt1"/>
              </a:highlight>
              <a:latin typeface="Lora Medium"/>
              <a:ea typeface="Lora Medium"/>
              <a:cs typeface="Lora Medium"/>
              <a:sym typeface="Lora Medium"/>
            </a:endParaRPr>
          </a:p>
          <a:p>
            <a:pPr marL="457200" lvl="0" indent="-381317" algn="l" rtl="0">
              <a:lnSpc>
                <a:spcPct val="200000"/>
              </a:lnSpc>
              <a:spcBef>
                <a:spcPts val="0"/>
              </a:spcBef>
              <a:spcAft>
                <a:spcPts val="0"/>
              </a:spcAft>
              <a:buClr>
                <a:srgbClr val="222222"/>
              </a:buClr>
              <a:buSzPct val="100000"/>
              <a:buFont typeface="Lora Medium"/>
              <a:buChar char="●"/>
            </a:pPr>
            <a:r>
              <a:rPr lang="en" sz="2600">
                <a:solidFill>
                  <a:srgbClr val="222222"/>
                </a:solidFill>
                <a:highlight>
                  <a:schemeClr val="lt1"/>
                </a:highlight>
                <a:latin typeface="Lora Medium"/>
                <a:ea typeface="Lora Medium"/>
                <a:cs typeface="Lora Medium"/>
                <a:sym typeface="Lora Medium"/>
              </a:rPr>
              <a:t>Ignoring a severe issue leads to fatality.</a:t>
            </a:r>
            <a:endParaRPr sz="2600">
              <a:solidFill>
                <a:srgbClr val="222222"/>
              </a:solidFill>
              <a:highlight>
                <a:schemeClr val="lt1"/>
              </a:highlight>
              <a:latin typeface="Lora Medium"/>
              <a:ea typeface="Lora Medium"/>
              <a:cs typeface="Lora Medium"/>
              <a:sym typeface="Lora Medium"/>
            </a:endParaRPr>
          </a:p>
          <a:p>
            <a:pPr marL="457200" lvl="0" indent="-381317" algn="l" rtl="0">
              <a:lnSpc>
                <a:spcPct val="200000"/>
              </a:lnSpc>
              <a:spcBef>
                <a:spcPts val="0"/>
              </a:spcBef>
              <a:spcAft>
                <a:spcPts val="0"/>
              </a:spcAft>
              <a:buClr>
                <a:srgbClr val="222222"/>
              </a:buClr>
              <a:buSzPct val="100000"/>
              <a:buFont typeface="Lora Medium"/>
              <a:buChar char="●"/>
            </a:pPr>
            <a:r>
              <a:rPr lang="en" sz="2600">
                <a:solidFill>
                  <a:srgbClr val="222222"/>
                </a:solidFill>
                <a:highlight>
                  <a:schemeClr val="lt1"/>
                </a:highlight>
                <a:latin typeface="Lora Medium"/>
                <a:ea typeface="Lora Medium"/>
                <a:cs typeface="Lora Medium"/>
                <a:sym typeface="Lora Medium"/>
              </a:rPr>
              <a:t>To pay regard more than necessary causes stress.</a:t>
            </a:r>
            <a:endParaRPr sz="2600">
              <a:solidFill>
                <a:srgbClr val="222222"/>
              </a:solidFill>
              <a:highlight>
                <a:schemeClr val="lt1"/>
              </a:highlight>
              <a:latin typeface="Lora Medium"/>
              <a:ea typeface="Lora Medium"/>
              <a:cs typeface="Lora Medium"/>
              <a:sym typeface="Lora Medium"/>
            </a:endParaRPr>
          </a:p>
          <a:p>
            <a:pPr marL="457200" lvl="0" indent="-381317" algn="l" rtl="0">
              <a:lnSpc>
                <a:spcPct val="200000"/>
              </a:lnSpc>
              <a:spcBef>
                <a:spcPts val="0"/>
              </a:spcBef>
              <a:spcAft>
                <a:spcPts val="0"/>
              </a:spcAft>
              <a:buClr>
                <a:srgbClr val="222222"/>
              </a:buClr>
              <a:buSzPct val="100000"/>
              <a:buFont typeface="Lora Medium"/>
              <a:buChar char="●"/>
            </a:pPr>
            <a:r>
              <a:rPr lang="en" sz="2600">
                <a:solidFill>
                  <a:srgbClr val="222222"/>
                </a:solidFill>
                <a:highlight>
                  <a:schemeClr val="lt1"/>
                </a:highlight>
                <a:latin typeface="Lora Medium"/>
                <a:ea typeface="Lora Medium"/>
                <a:cs typeface="Lora Medium"/>
                <a:sym typeface="Lora Medium"/>
              </a:rPr>
              <a:t>Misled diagnosis and self medication is dangerous.</a:t>
            </a:r>
            <a:endParaRPr sz="2600">
              <a:solidFill>
                <a:srgbClr val="222222"/>
              </a:solidFill>
              <a:highlight>
                <a:schemeClr val="lt1"/>
              </a:highlight>
              <a:latin typeface="Lora Medium"/>
              <a:ea typeface="Lora Medium"/>
              <a:cs typeface="Lora Medium"/>
              <a:sym typeface="Lor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6" name="Google Shape;136;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7" name="Google Shape;137;p29"/>
          <p:cNvPicPr preferRelativeResize="0"/>
          <p:nvPr/>
        </p:nvPicPr>
        <p:blipFill>
          <a:blip r:embed="rId3">
            <a:alphaModFix/>
          </a:blip>
          <a:stretch>
            <a:fillRect/>
          </a:stretch>
        </p:blipFill>
        <p:spPr>
          <a:xfrm>
            <a:off x="338138" y="300025"/>
            <a:ext cx="8467725" cy="4543425"/>
          </a:xfrm>
          <a:prstGeom prst="rect">
            <a:avLst/>
          </a:prstGeom>
          <a:noFill/>
          <a:ln>
            <a:noFill/>
          </a:ln>
        </p:spPr>
      </p:pic>
      <p:sp>
        <p:nvSpPr>
          <p:cNvPr id="138" name="Google Shape;138;p29"/>
          <p:cNvSpPr/>
          <p:nvPr/>
        </p:nvSpPr>
        <p:spPr>
          <a:xfrm>
            <a:off x="6753875" y="3260553"/>
            <a:ext cx="1197050" cy="83650"/>
          </a:xfrm>
          <a:custGeom>
            <a:avLst/>
            <a:gdLst/>
            <a:ahLst/>
            <a:cxnLst/>
            <a:rect l="l" t="t" r="r" b="b"/>
            <a:pathLst>
              <a:path w="47882" h="3346" extrusionOk="0">
                <a:moveTo>
                  <a:pt x="0" y="3346"/>
                </a:moveTo>
                <a:cubicBezTo>
                  <a:pt x="8042" y="3346"/>
                  <a:pt x="16008" y="1676"/>
                  <a:pt x="23941" y="354"/>
                </a:cubicBezTo>
                <a:cubicBezTo>
                  <a:pt x="31847" y="-964"/>
                  <a:pt x="39867" y="2598"/>
                  <a:pt x="47882" y="2598"/>
                </a:cubicBezTo>
              </a:path>
            </a:pathLst>
          </a:custGeom>
          <a:noFill/>
          <a:ln w="114300" cap="flat" cmpd="sng">
            <a:solidFill>
              <a:srgbClr val="FF0000"/>
            </a:solidFill>
            <a:prstDash val="solid"/>
            <a:round/>
            <a:headEnd type="none" w="med" len="med"/>
            <a:tailEnd type="none" w="med" len="med"/>
          </a:ln>
        </p:spPr>
      </p:sp>
      <p:sp>
        <p:nvSpPr>
          <p:cNvPr id="139" name="Google Shape;139;p29"/>
          <p:cNvSpPr/>
          <p:nvPr/>
        </p:nvSpPr>
        <p:spPr>
          <a:xfrm>
            <a:off x="2274350" y="3503200"/>
            <a:ext cx="1094175" cy="67775"/>
          </a:xfrm>
          <a:custGeom>
            <a:avLst/>
            <a:gdLst/>
            <a:ahLst/>
            <a:cxnLst/>
            <a:rect l="l" t="t" r="r" b="b"/>
            <a:pathLst>
              <a:path w="43767" h="2711" extrusionOk="0">
                <a:moveTo>
                  <a:pt x="0" y="748"/>
                </a:moveTo>
                <a:cubicBezTo>
                  <a:pt x="14463" y="-1180"/>
                  <a:pt x="30716" y="6525"/>
                  <a:pt x="43767" y="0"/>
                </a:cubicBezTo>
              </a:path>
            </a:pathLst>
          </a:custGeom>
          <a:noFill/>
          <a:ln w="114300" cap="flat" cmpd="sng">
            <a:solidFill>
              <a:srgbClr val="FF0000"/>
            </a:solidFill>
            <a:prstDash val="solid"/>
            <a:round/>
            <a:headEnd type="none" w="med" len="med"/>
            <a:tailEnd type="none" w="med" len="med"/>
          </a:ln>
        </p:spPr>
      </p:sp>
      <p:sp>
        <p:nvSpPr>
          <p:cNvPr id="140" name="Google Shape;140;p29"/>
          <p:cNvSpPr/>
          <p:nvPr/>
        </p:nvSpPr>
        <p:spPr>
          <a:xfrm>
            <a:off x="703250" y="3512550"/>
            <a:ext cx="897775" cy="28050"/>
          </a:xfrm>
          <a:custGeom>
            <a:avLst/>
            <a:gdLst/>
            <a:ahLst/>
            <a:cxnLst/>
            <a:rect l="l" t="t" r="r" b="b"/>
            <a:pathLst>
              <a:path w="35911" h="1122" extrusionOk="0">
                <a:moveTo>
                  <a:pt x="0" y="1122"/>
                </a:moveTo>
                <a:cubicBezTo>
                  <a:pt x="11976" y="1122"/>
                  <a:pt x="23935" y="0"/>
                  <a:pt x="35911" y="0"/>
                </a:cubicBezTo>
              </a:path>
            </a:pathLst>
          </a:custGeom>
          <a:noFill/>
          <a:ln w="114300" cap="flat" cmpd="sng">
            <a:solidFill>
              <a:srgbClr val="FF0000"/>
            </a:solidFill>
            <a:prstDash val="solid"/>
            <a:roun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12717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Statistics</a:t>
            </a:r>
            <a:endParaRPr/>
          </a:p>
        </p:txBody>
      </p:sp>
      <p:sp>
        <p:nvSpPr>
          <p:cNvPr id="146" name="Google Shape;146;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30"/>
          <p:cNvPicPr preferRelativeResize="0"/>
          <p:nvPr/>
        </p:nvPicPr>
        <p:blipFill>
          <a:blip r:embed="rId3">
            <a:alphaModFix/>
          </a:blip>
          <a:stretch>
            <a:fillRect/>
          </a:stretch>
        </p:blipFill>
        <p:spPr>
          <a:xfrm>
            <a:off x="262775" y="1024200"/>
            <a:ext cx="8328674" cy="386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STATS</a:t>
            </a:r>
            <a:endParaRPr/>
          </a:p>
        </p:txBody>
      </p:sp>
      <p:sp>
        <p:nvSpPr>
          <p:cNvPr id="153" name="Google Shape;153;p31"/>
          <p:cNvSpPr txBox="1">
            <a:spLocks noGrp="1"/>
          </p:cNvSpPr>
          <p:nvPr>
            <p:ph type="body" idx="1"/>
          </p:nvPr>
        </p:nvSpPr>
        <p:spPr>
          <a:xfrm>
            <a:off x="311700" y="1046775"/>
            <a:ext cx="8520600" cy="426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31"/>
          <p:cNvPicPr preferRelativeResize="0"/>
          <p:nvPr/>
        </p:nvPicPr>
        <p:blipFill>
          <a:blip r:embed="rId3">
            <a:alphaModFix/>
          </a:blip>
          <a:stretch>
            <a:fillRect/>
          </a:stretch>
        </p:blipFill>
        <p:spPr>
          <a:xfrm>
            <a:off x="311700" y="1046775"/>
            <a:ext cx="8520599" cy="372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1844663" y="97400"/>
            <a:ext cx="5670125" cy="4238425"/>
          </a:xfrm>
          <a:prstGeom prst="rect">
            <a:avLst/>
          </a:prstGeom>
          <a:noFill/>
          <a:ln>
            <a:noFill/>
          </a:ln>
        </p:spPr>
      </p:pic>
      <p:sp>
        <p:nvSpPr>
          <p:cNvPr id="160" name="Google Shape;160;p32"/>
          <p:cNvSpPr txBox="1"/>
          <p:nvPr/>
        </p:nvSpPr>
        <p:spPr>
          <a:xfrm>
            <a:off x="551200" y="3860350"/>
            <a:ext cx="784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111111"/>
                </a:solidFill>
                <a:highlight>
                  <a:srgbClr val="FFFFFF"/>
                </a:highlight>
                <a:latin typeface="Georgia"/>
                <a:ea typeface="Georgia"/>
                <a:cs typeface="Georgia"/>
                <a:sym typeface="Georgia"/>
              </a:rPr>
              <a:t>The use of AI in diagnostic imaging, clinical decision support, and precision medicine offers the greatest cost savings and efficiency opportunities across hospitals. (2019)</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500"/>
              </a:spcAft>
              <a:buClr>
                <a:schemeClr val="dk1"/>
              </a:buClr>
              <a:buSzPts val="1100"/>
              <a:buFont typeface="Arial"/>
              <a:buNone/>
            </a:pPr>
            <a:r>
              <a:rPr lang="en" sz="2200">
                <a:highlight>
                  <a:srgbClr val="FFFFFF"/>
                </a:highlight>
                <a:latin typeface="Lora"/>
                <a:ea typeface="Lora"/>
                <a:cs typeface="Lora"/>
                <a:sym typeface="Lora"/>
              </a:rPr>
              <a:t>Here are some of the Indian AI healthcare firms that are revolutionizing the sector:</a:t>
            </a:r>
            <a:endParaRPr sz="4900"/>
          </a:p>
        </p:txBody>
      </p:sp>
      <p:sp>
        <p:nvSpPr>
          <p:cNvPr id="166" name="Google Shape;166;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73333"/>
              <a:buFont typeface="Arial"/>
              <a:buNone/>
            </a:pPr>
            <a:endParaRPr sz="1500">
              <a:highlight>
                <a:srgbClr val="FFFFFF"/>
              </a:highlight>
              <a:latin typeface="Lora"/>
              <a:ea typeface="Lora"/>
              <a:cs typeface="Lora"/>
              <a:sym typeface="Lora"/>
            </a:endParaRPr>
          </a:p>
          <a:p>
            <a:pPr marL="0" lvl="0" indent="0" algn="l" rtl="0">
              <a:spcBef>
                <a:spcPts val="1500"/>
              </a:spcBef>
              <a:spcAft>
                <a:spcPts val="0"/>
              </a:spcAft>
              <a:buClr>
                <a:schemeClr val="dk1"/>
              </a:buClr>
              <a:buSzPct val="73333"/>
              <a:buFont typeface="Arial"/>
              <a:buNone/>
            </a:pPr>
            <a:r>
              <a:rPr lang="en" sz="1500" b="1">
                <a:highlight>
                  <a:srgbClr val="FFFFFF"/>
                </a:highlight>
                <a:latin typeface="Lora"/>
                <a:ea typeface="Lora"/>
                <a:cs typeface="Lora"/>
                <a:sym typeface="Lora"/>
              </a:rPr>
              <a:t>DocTalk:</a:t>
            </a:r>
            <a:r>
              <a:rPr lang="en" sz="1500">
                <a:highlight>
                  <a:srgbClr val="FFFFFF"/>
                </a:highlight>
                <a:latin typeface="Lora"/>
                <a:ea typeface="Lora"/>
                <a:cs typeface="Lora"/>
                <a:sym typeface="Lora"/>
              </a:rPr>
              <a:t> It is a smartphone application based in Mumbai that allows patients to save their medical papers and history on the cloud. Users can also communicate with their doctors and obtain medications while on the go by using the app. The plan is to develop AI-powered, on-demand virtual assistant software to help simplify the Indian healthcare environment.</a:t>
            </a:r>
            <a:endParaRPr sz="1500">
              <a:highlight>
                <a:srgbClr val="FFFFFF"/>
              </a:highlight>
              <a:latin typeface="Lora"/>
              <a:ea typeface="Lora"/>
              <a:cs typeface="Lora"/>
              <a:sym typeface="Lora"/>
            </a:endParaRPr>
          </a:p>
          <a:p>
            <a:pPr marL="0" lvl="0" indent="0" algn="l" rtl="0">
              <a:spcBef>
                <a:spcPts val="1500"/>
              </a:spcBef>
              <a:spcAft>
                <a:spcPts val="0"/>
              </a:spcAft>
              <a:buClr>
                <a:schemeClr val="dk1"/>
              </a:buClr>
              <a:buSzPct val="73333"/>
              <a:buFont typeface="Arial"/>
              <a:buNone/>
            </a:pPr>
            <a:r>
              <a:rPr lang="en" sz="1500" b="1">
                <a:highlight>
                  <a:srgbClr val="FFFFFF"/>
                </a:highlight>
                <a:latin typeface="Lora"/>
                <a:ea typeface="Lora"/>
                <a:cs typeface="Lora"/>
                <a:sym typeface="Lora"/>
              </a:rPr>
              <a:t>Dozee:</a:t>
            </a:r>
            <a:r>
              <a:rPr lang="en" sz="1500">
                <a:highlight>
                  <a:srgbClr val="FFFFFF"/>
                </a:highlight>
                <a:latin typeface="Lora"/>
                <a:ea typeface="Lora"/>
                <a:cs typeface="Lora"/>
                <a:sym typeface="Lora"/>
              </a:rPr>
              <a:t> It is a Bengaluru-based AI healthcare firm. Dozee produces contactless health monitors that silently detect heart, respiration, sleep patterns, stress levels, cardiac contractions, apnea, and other vital signs while sleeping. In addition, its artificial intelligence systems detect any health worsening early.</a:t>
            </a:r>
            <a:endParaRPr sz="1500">
              <a:highlight>
                <a:srgbClr val="FFFFFF"/>
              </a:highlight>
              <a:latin typeface="Lora"/>
              <a:ea typeface="Lora"/>
              <a:cs typeface="Lora"/>
              <a:sym typeface="Lora"/>
            </a:endParaRPr>
          </a:p>
          <a:p>
            <a:pPr marL="0" lvl="0" indent="0" algn="l" rtl="0">
              <a:spcBef>
                <a:spcPts val="1500"/>
              </a:spcBef>
              <a:spcAft>
                <a:spcPts val="0"/>
              </a:spcAft>
              <a:buClr>
                <a:schemeClr val="dk1"/>
              </a:buClr>
              <a:buSzPct val="73333"/>
              <a:buFont typeface="Arial"/>
              <a:buNone/>
            </a:pPr>
            <a:r>
              <a:rPr lang="en" sz="1500" b="1">
                <a:highlight>
                  <a:srgbClr val="FFFFFF"/>
                </a:highlight>
                <a:latin typeface="Lora"/>
                <a:ea typeface="Lora"/>
                <a:cs typeface="Lora"/>
                <a:sym typeface="Lora"/>
              </a:rPr>
              <a:t>Niramai:</a:t>
            </a:r>
            <a:r>
              <a:rPr lang="en" sz="1500">
                <a:highlight>
                  <a:srgbClr val="FFFFFF"/>
                </a:highlight>
                <a:latin typeface="Lora"/>
                <a:ea typeface="Lora"/>
                <a:cs typeface="Lora"/>
                <a:sym typeface="Lora"/>
              </a:rPr>
              <a:t> It offers Thermalytix, a device that employs an AI-based high-resolution thermal sensor for the early detection of breast cancer. Cancer screening is now possible in clinics across India because of the automated, low-cost, and portable software-based medical gadgets.</a:t>
            </a:r>
            <a:endParaRPr sz="1500">
              <a:highlight>
                <a:srgbClr val="FFFFFF"/>
              </a:highlight>
              <a:latin typeface="Lora"/>
              <a:ea typeface="Lora"/>
              <a:cs typeface="Lora"/>
              <a:sym typeface="Lora"/>
            </a:endParaRPr>
          </a:p>
          <a:p>
            <a:pPr marL="0" lvl="0" indent="0" algn="l" rtl="0">
              <a:spcBef>
                <a:spcPts val="15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On-screen Show (16:9)</PresentationFormat>
  <Paragraphs>117</Paragraphs>
  <Slides>28</Slides>
  <Notes>28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Economica</vt:lpstr>
      <vt:lpstr>Lora</vt:lpstr>
      <vt:lpstr>Open Sans</vt:lpstr>
      <vt:lpstr>Roboto</vt:lpstr>
      <vt:lpstr>Lora Medium</vt:lpstr>
      <vt:lpstr>Arial</vt:lpstr>
      <vt:lpstr>Courier New</vt:lpstr>
      <vt:lpstr>Georgia</vt:lpstr>
      <vt:lpstr>Simple Light</vt:lpstr>
      <vt:lpstr>Luxe</vt:lpstr>
      <vt:lpstr>Coimbatore Institute of Technology</vt:lpstr>
      <vt:lpstr>Preliminary Self-diagnosis and Recommender System (PreSARS)</vt:lpstr>
      <vt:lpstr>Overview</vt:lpstr>
      <vt:lpstr>The Problem</vt:lpstr>
      <vt:lpstr>PowerPoint Presentation</vt:lpstr>
      <vt:lpstr>Statistics</vt:lpstr>
      <vt:lpstr>STATS</vt:lpstr>
      <vt:lpstr>PowerPoint Presentation</vt:lpstr>
      <vt:lpstr>Here are some of the Indian AI healthcare firms that are revolutionizing the sector:</vt:lpstr>
      <vt:lpstr>Impact</vt:lpstr>
      <vt:lpstr>Objective </vt:lpstr>
      <vt:lpstr>Proposal  </vt:lpstr>
      <vt:lpstr>The Akinator.</vt:lpstr>
      <vt:lpstr>The Akinator</vt:lpstr>
      <vt:lpstr>Architecture </vt:lpstr>
      <vt:lpstr>Base paper </vt:lpstr>
      <vt:lpstr>Abstract </vt:lpstr>
      <vt:lpstr>Dataset</vt:lpstr>
      <vt:lpstr>Decision Trees</vt:lpstr>
      <vt:lpstr>SVM Classifier</vt:lpstr>
      <vt:lpstr>Bayesian</vt:lpstr>
      <vt:lpstr>Random Forest</vt:lpstr>
      <vt:lpstr>PowerPoint Presentation</vt:lpstr>
      <vt:lpstr>PowerPoint Presentation</vt:lpstr>
      <vt:lpstr>Future Work </vt:lpstr>
      <vt:lpstr>Limitations</vt:lpstr>
      <vt:lpstr>References</vt:lpstr>
      <vt:lpstr>Making the world a better place!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Coimbatore Institute of Technology</dc:title>
  <dc:creator>Vaibav Bajra S</dc:creator>
  <cp:lastModifiedBy>Vaibav Bajra S</cp:lastModifiedBy>
  <cp:revision>1</cp:revision>
  <dcterms:modified xsi:type="dcterms:W3CDTF">2023-03-13T08:54:50Z</dcterms:modified>
</cp:coreProperties>
</file>