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data.seoul.go.kr/dataList/OA-14994/F/1/datasetView.do#" TargetMode="External"/><Relationship Id="rId4" Type="http://schemas.openxmlformats.org/officeDocument/2006/relationships/hyperlink" Target="https://data.london.gov.uk/dataset/number-bicycle-hires" TargetMode="External"/><Relationship Id="rId5" Type="http://schemas.openxmlformats.org/officeDocument/2006/relationships/hyperlink" Target="https://data.kma.go.kr/cmmn/main.do" TargetMode="External"/><Relationship Id="rId6" Type="http://schemas.openxmlformats.org/officeDocument/2006/relationships/hyperlink" Target="https://trends.google.co.kr/trends/?geo=KR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kosis.kr/statHtml/statHtml.do?orgId=101&amp;tblId=DT_1B040A3&amp;checkFlag=N" TargetMode="External"/><Relationship Id="rId3" Type="http://schemas.openxmlformats.org/officeDocument/2006/relationships/hyperlink" Target="https://www.google.com/search?q=london+population&amp;newwindow=1&amp;rlz=1C5CHFA_enKR890KR890&amp;sxsrf=ALeKk00vQ9nOGhBZrz-0nNx62a8dkYYhTA:1619110749525&amp;ei=XauBYIrRH9aJoAS2sryACg&amp;oq=london+population&amp;gs_lcp=Cgdnd3Mtd2l6EAMyBAgjECcyAggAMgIIADICCAAyAggAMgIIADICCAAyAggAMgIIADICCAA6BwgjELADECc6BQgAELADOgkIABCwAxAHEB46BwgjELACECc6BAgAEA06BwgAEIcCEBRQ-64BWLW-AWCjwQFoAnAAeACAAZkBiAH4A5IBAzAuNJgBAKABAaoBB2d3cy13aXrIAQrAAQE&amp;sclient=gws-wiz&amp;ved=0ahUKEwjK887IqZLwAhXWBIgKHTYZD6AQ4dUDCA4&amp;uact=5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따릉이_로고.png" descr="따릉이_로고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771" y="1395050"/>
            <a:ext cx="2628901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빅데이터 분석 기획의 배경…"/>
          <p:cNvSpPr txBox="1"/>
          <p:nvPr/>
        </p:nvSpPr>
        <p:spPr>
          <a:xfrm>
            <a:off x="1599579" y="3751472"/>
            <a:ext cx="21184842" cy="701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40833" indent="-740833" algn="l">
              <a:lnSpc>
                <a:spcPct val="110000"/>
              </a:lnSpc>
              <a:buSzPct val="100000"/>
              <a:buAutoNum type="arabicParenR" startAt="1"/>
              <a:defRPr b="1" sz="4500">
                <a:solidFill>
                  <a:srgbClr val="435563"/>
                </a:solidFill>
              </a:defRPr>
            </a:pPr>
            <a:r>
              <a:t>빅데이터 분석 기획의 배경</a:t>
            </a:r>
          </a:p>
          <a:p>
            <a:pPr algn="l">
              <a:lnSpc>
                <a:spcPct val="110000"/>
              </a:lnSpc>
              <a:defRPr b="1" sz="4000">
                <a:solidFill>
                  <a:srgbClr val="435563"/>
                </a:solidFill>
              </a:defRPr>
            </a:pPr>
          </a:p>
          <a:p>
            <a:pPr indent="508000"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이 프로젝트는 동양과 서양 각각의 대도시 공공자전거 이용률을 통하여 문화적 환경적 요인을 비교하고미래의 이용량을 예측해보고자 하는 것을 목적한다.</a:t>
            </a:r>
          </a:p>
          <a:p>
            <a:pPr indent="508000"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서울과 런던은 각 국가의 수도로서 경제적 문화적 도시로서의 역할이 유사하며, 2019년 기준, 서울의 총 인구수 9,729,107명과 런던의 총 인구수 8,982,000명으로 런던은 서울과 인구수가 비슷한 도시로서 서울과 런던을 비교대상으로 선정하였다. 또한 영국은 언어적으로도 데이터 접근이 쉬운 나라 중 하나이다.</a:t>
            </a:r>
          </a:p>
          <a:p>
            <a:pPr indent="508000"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기온, 계절, 강수, 미세먼지, 풍속과 같은 기후적 요인과 월별비교, 평일/주말, 나라별 명절 등과 같은 문화적 요인을 살펴보고 비교해 보며 이를 통한 공공자전거의 미래 이용량을 예측해 볼 것이다.</a:t>
            </a:r>
          </a:p>
        </p:txBody>
      </p:sp>
      <p:sp>
        <p:nvSpPr>
          <p:cNvPr id="153" name="서울과 런던의 공공자전거 이용률로 본 문화적 환경적 차이와 미래 이용량 예측"/>
          <p:cNvSpPr txBox="1"/>
          <p:nvPr/>
        </p:nvSpPr>
        <p:spPr>
          <a:xfrm>
            <a:off x="4422052" y="1644606"/>
            <a:ext cx="17909033" cy="84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4600">
                <a:solidFill>
                  <a:srgbClr val="435563"/>
                </a:solidFill>
              </a:defRPr>
            </a:lvl1pPr>
          </a:lstStyle>
          <a:p>
            <a:pPr/>
            <a:r>
              <a:t>서울과 런던의 공공자전거 이용률로 본 문화적 환경적 차이와 미래 이용량 예측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따릉이_로고.png" descr="따릉이_로고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771" y="1395050"/>
            <a:ext cx="2628901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빅데이터 분석 정의 — 질문…"/>
          <p:cNvSpPr txBox="1"/>
          <p:nvPr/>
        </p:nvSpPr>
        <p:spPr>
          <a:xfrm>
            <a:off x="1599579" y="3751472"/>
            <a:ext cx="21184842" cy="776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40833" indent="-740833" algn="l">
              <a:lnSpc>
                <a:spcPct val="110000"/>
              </a:lnSpc>
              <a:buSzPct val="100000"/>
              <a:buAutoNum type="arabicParenR" startAt="2"/>
              <a:defRPr b="1" sz="4500">
                <a:solidFill>
                  <a:srgbClr val="435563"/>
                </a:solidFill>
              </a:defRPr>
            </a:pPr>
            <a:r>
              <a:t>빅데이터 분석 정의 — 질문</a:t>
            </a:r>
          </a:p>
          <a:p>
            <a:pPr algn="l">
              <a:lnSpc>
                <a:spcPct val="110000"/>
              </a:lnSpc>
              <a:defRPr b="1" sz="4000">
                <a:solidFill>
                  <a:srgbClr val="435563"/>
                </a:solidFill>
              </a:defRPr>
            </a:pPr>
          </a:p>
          <a:p>
            <a:pPr marL="508000" indent="-508000" algn="l">
              <a:lnSpc>
                <a:spcPct val="12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공공자전거 이용량이 기후적 요인(기온, 계절, 강수, 미세먼지, 풍속)의 영향을 받는가?</a:t>
            </a:r>
          </a:p>
          <a:p>
            <a:pPr marL="508000" indent="-508000" algn="l">
              <a:lnSpc>
                <a:spcPct val="12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공공자전거 이용량이 휴일의 영향을 받는가? → 월별비교, 평일/주말, 나라별 명절</a:t>
            </a:r>
          </a:p>
          <a:p>
            <a:pPr marL="508000" indent="-508000" algn="l">
              <a:lnSpc>
                <a:spcPct val="12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구글트렌드의 검색량과 실제 공공자전거 사용량과의 관계는 어떻게 되는가?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</a:p>
          <a:p>
            <a:pPr marL="508000" indent="-508000" algn="l">
              <a:lnSpc>
                <a:spcPct val="12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공공자전거 이용량과 </a:t>
            </a:r>
            <a:r>
              <a:rPr>
                <a:solidFill>
                  <a:srgbClr val="3BE391"/>
                </a:solidFill>
              </a:rPr>
              <a:t>다른 대중교통(버스, 지하철, 택시) 사용량</a:t>
            </a:r>
            <a:r>
              <a:t>의 상관관계는 어떻게 되는가?</a:t>
            </a:r>
          </a:p>
          <a:p>
            <a:pPr marL="508000" indent="-508000" algn="l">
              <a:lnSpc>
                <a:spcPct val="12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rPr>
                <a:solidFill>
                  <a:srgbClr val="3BE391"/>
                </a:solidFill>
              </a:rPr>
              <a:t>연령대별 공공자전거 이용량</a:t>
            </a:r>
            <a:r>
              <a:t>은 어떻게 되는가?</a:t>
            </a:r>
          </a:p>
          <a:p>
            <a:pPr marL="508000" indent="-508000" algn="l">
              <a:lnSpc>
                <a:spcPct val="12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대여료에 따른 비교 → </a:t>
            </a:r>
            <a:r>
              <a:rPr>
                <a:solidFill>
                  <a:srgbClr val="3BE391"/>
                </a:solidFill>
              </a:rPr>
              <a:t>다른 대중교통 사용료와의 비교</a:t>
            </a:r>
            <a:r>
              <a:t>, GDP</a:t>
            </a:r>
          </a:p>
          <a:p>
            <a:pPr marL="508000" indent="-508000" algn="l">
              <a:lnSpc>
                <a:spcPct val="12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미래 이용량 예측 → </a:t>
            </a:r>
            <a:r>
              <a:rPr>
                <a:solidFill>
                  <a:srgbClr val="FF2600"/>
                </a:solidFill>
              </a:rPr>
              <a:t>코로나 변수</a:t>
            </a:r>
          </a:p>
        </p:txBody>
      </p:sp>
      <p:sp>
        <p:nvSpPr>
          <p:cNvPr id="157" name="서울과 런던의 공공자전거 이용률로 본 문화적 환경적 차이와 미래 이용량 예측"/>
          <p:cNvSpPr txBox="1"/>
          <p:nvPr/>
        </p:nvSpPr>
        <p:spPr>
          <a:xfrm>
            <a:off x="4422052" y="1644606"/>
            <a:ext cx="17909033" cy="84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4600">
                <a:solidFill>
                  <a:srgbClr val="435563"/>
                </a:solidFill>
              </a:defRPr>
            </a:lvl1pPr>
          </a:lstStyle>
          <a:p>
            <a:pPr/>
            <a:r>
              <a:t>서울과 런던의 공공자전거 이용률로 본 문화적 환경적 차이와 미래 이용량 예측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따릉이_로고.png" descr="따릉이_로고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771" y="1395050"/>
            <a:ext cx="2628901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빅데이터 분석 정의 — 구글트렌드를 위한 검색키워드 설정 필요…"/>
          <p:cNvSpPr txBox="1"/>
          <p:nvPr/>
        </p:nvSpPr>
        <p:spPr>
          <a:xfrm>
            <a:off x="1599579" y="3751472"/>
            <a:ext cx="21184842" cy="5430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40833" indent="-740833" algn="l">
              <a:lnSpc>
                <a:spcPct val="110000"/>
              </a:lnSpc>
              <a:buSzPct val="100000"/>
              <a:buAutoNum type="arabicParenR" startAt="2"/>
              <a:defRPr b="1" sz="4500">
                <a:solidFill>
                  <a:srgbClr val="435563"/>
                </a:solidFill>
              </a:defRPr>
            </a:pPr>
            <a:r>
              <a:t>빅데이터 분석 정의 — </a:t>
            </a:r>
            <a:r>
              <a:rPr u="sng"/>
              <a:t>구글트렌드를 위한 검색키워드 설정 필요</a:t>
            </a:r>
          </a:p>
          <a:p>
            <a:pPr algn="l">
              <a:lnSpc>
                <a:spcPct val="110000"/>
              </a:lnSpc>
              <a:defRPr b="1" sz="4000">
                <a:solidFill>
                  <a:srgbClr val="435563"/>
                </a:solidFill>
              </a:defRPr>
            </a:pP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공공 자전거  vs public bike, public bicycle, bicycle hire, bicycle share …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서울 자전거 (따릉이, 서울 공공자전거 …)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런던 자전거 (Santander bike — 기사를 찾아보니 다른 공유자전거가 있다는 말이 있어서 키워드로서 사용해도 될지 애매함/런던관련 공공자전거 이용률 엑셀파일은 런던시에서 제공한 것으로 사용할 수 있을 것 같음, London bike, London bicycle, London cycle …)</a:t>
            </a:r>
          </a:p>
        </p:txBody>
      </p:sp>
      <p:sp>
        <p:nvSpPr>
          <p:cNvPr id="161" name="서울과 런던의 공공자전거 이용률로 본 문화적 환경적 차이와 미래 이용량 예측"/>
          <p:cNvSpPr txBox="1"/>
          <p:nvPr/>
        </p:nvSpPr>
        <p:spPr>
          <a:xfrm>
            <a:off x="4422052" y="1644606"/>
            <a:ext cx="17909033" cy="84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4600">
                <a:solidFill>
                  <a:srgbClr val="435563"/>
                </a:solidFill>
              </a:defRPr>
            </a:lvl1pPr>
          </a:lstStyle>
          <a:p>
            <a:pPr/>
            <a:r>
              <a:t>서울과 런던의 공공자전거 이용률로 본 문화적 환경적 차이와 미래 이용량 예측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따릉이_로고.png" descr="따릉이_로고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771" y="1395050"/>
            <a:ext cx="2628901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빅데이터 분석 정의 — 데이터 출처…"/>
          <p:cNvSpPr txBox="1"/>
          <p:nvPr/>
        </p:nvSpPr>
        <p:spPr>
          <a:xfrm>
            <a:off x="1599579" y="3751472"/>
            <a:ext cx="21184842" cy="589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40833" indent="-740833" algn="l">
              <a:lnSpc>
                <a:spcPct val="110000"/>
              </a:lnSpc>
              <a:buSzPct val="100000"/>
              <a:buAutoNum type="arabicParenR" startAt="2"/>
              <a:defRPr b="1" sz="4500">
                <a:solidFill>
                  <a:srgbClr val="435563"/>
                </a:solidFill>
              </a:defRPr>
            </a:pPr>
            <a:r>
              <a:t>빅데이터 분석 정의 — 데이터 출처</a:t>
            </a:r>
          </a:p>
          <a:p>
            <a:pPr algn="l">
              <a:lnSpc>
                <a:spcPct val="110000"/>
              </a:lnSpc>
              <a:defRPr b="1" sz="4500">
                <a:solidFill>
                  <a:srgbClr val="435563"/>
                </a:solidFill>
              </a:defRPr>
            </a:pPr>
          </a:p>
          <a:p>
            <a:pPr marL="508000" indent="-508000" algn="l">
              <a:lnSpc>
                <a:spcPct val="11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서울특별시 공공자전거 일별 대여건수 : 서울특별시(</a:t>
            </a:r>
            <a:r>
              <a:rPr u="sng">
                <a:hlinkClick r:id="rId3" invalidUrl="" action="" tgtFrame="" tooltip="" history="1" highlightClick="0" endSnd="0"/>
              </a:rPr>
              <a:t>http://data.seoul.go.kr/dataList/OA-14994/F/1/datasetView.do#</a:t>
            </a:r>
            <a:r>
              <a:t>)</a:t>
            </a:r>
          </a:p>
          <a:p>
            <a:pPr marL="508000" indent="-508000" algn="l">
              <a:lnSpc>
                <a:spcPct val="11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런던 공공자전거 일별 대여건수 : 런던시청(</a:t>
            </a:r>
            <a:r>
              <a:rPr u="sng">
                <a:hlinkClick r:id="rId4" invalidUrl="" action="" tgtFrame="" tooltip="" history="1" highlightClick="0" endSnd="0"/>
              </a:rPr>
              <a:t>https://data.london.gov.uk/dataset/number-bicycle-hires</a:t>
            </a:r>
            <a:r>
              <a:t>)</a:t>
            </a:r>
          </a:p>
          <a:p>
            <a:pPr marL="508000" indent="-508000" algn="l">
              <a:lnSpc>
                <a:spcPct val="11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서울과 런던 기상 데이터 : 기상청(</a:t>
            </a:r>
            <a:r>
              <a:rPr u="sng">
                <a:hlinkClick r:id="rId5" invalidUrl="" action="" tgtFrame="" tooltip="" history="1" highlightClick="0" endSnd="0"/>
              </a:rPr>
              <a:t>https://data.kma.go.kr/cmmn/main.do</a:t>
            </a:r>
            <a:r>
              <a:t>)</a:t>
            </a:r>
          </a:p>
          <a:p>
            <a:pPr marL="508000" indent="-508000" algn="l">
              <a:lnSpc>
                <a:spcPct val="11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구글트렌드(</a:t>
            </a:r>
            <a:r>
              <a:rPr u="sng">
                <a:hlinkClick r:id="rId6" invalidUrl="" action="" tgtFrame="" tooltip="" history="1" highlightClick="0" endSnd="0"/>
              </a:rPr>
              <a:t>https://trends.google.co.kr/trends/?geo=KR</a:t>
            </a:r>
            <a:r>
              <a:t>)</a:t>
            </a:r>
          </a:p>
        </p:txBody>
      </p:sp>
      <p:sp>
        <p:nvSpPr>
          <p:cNvPr id="165" name="서울과 런던의 공공자전거 이용률로 본 문화적 환경적 차이와 미래 이용량 예측"/>
          <p:cNvSpPr txBox="1"/>
          <p:nvPr/>
        </p:nvSpPr>
        <p:spPr>
          <a:xfrm>
            <a:off x="4422052" y="1644606"/>
            <a:ext cx="17909033" cy="84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4600">
                <a:solidFill>
                  <a:srgbClr val="435563"/>
                </a:solidFill>
              </a:defRPr>
            </a:lvl1pPr>
          </a:lstStyle>
          <a:p>
            <a:pPr/>
            <a:r>
              <a:t>서울과 런던의 공공자전거 이용률로 본 문화적 환경적 차이와 미래 이용량 예측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따릉이_로고.png" descr="따릉이_로고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771" y="1395050"/>
            <a:ext cx="2628901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분석 단계 — 해석…"/>
          <p:cNvSpPr txBox="1"/>
          <p:nvPr/>
        </p:nvSpPr>
        <p:spPr>
          <a:xfrm>
            <a:off x="1599579" y="3751472"/>
            <a:ext cx="21184842" cy="705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40833" indent="-740833" algn="l">
              <a:lnSpc>
                <a:spcPct val="110000"/>
              </a:lnSpc>
              <a:buSzPct val="100000"/>
              <a:buAutoNum type="arabicParenR" startAt="3"/>
              <a:defRPr b="1" sz="4500">
                <a:solidFill>
                  <a:srgbClr val="435563"/>
                </a:solidFill>
              </a:defRPr>
            </a:pPr>
            <a:r>
              <a:t>분석 단계 — 해석</a:t>
            </a:r>
          </a:p>
          <a:p>
            <a:pPr algn="l">
              <a:lnSpc>
                <a:spcPct val="110000"/>
              </a:lnSpc>
              <a:defRPr b="1" sz="4500">
                <a:solidFill>
                  <a:srgbClr val="435563"/>
                </a:solidFill>
              </a:defRPr>
            </a:pP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1. 월별, 요일별 등은 전처리 이후에 pandas 모듈을 통해 해석 가능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2-1. 기상 데이터와 자전거 이용량 데이터를 일자 기준으로 결합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2-2. 각 질문에 대해 필요한 column만 추출</a:t>
            </a:r>
          </a:p>
          <a:p>
            <a:pPr indent="1079500"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각 요인별 변화에 따른 자전거 이용량의 상관관계 분석(dotplot)</a:t>
            </a:r>
          </a:p>
          <a:p>
            <a:pPr indent="1079500"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분석 결과를 토대로 관계식 도출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2-3. 분석한 결과를 바탕으로 서울과 런던의 분석 결과 대조 (강수, 미세먼지, 기온, 풍속, 요일별)</a:t>
            </a:r>
          </a:p>
        </p:txBody>
      </p:sp>
      <p:sp>
        <p:nvSpPr>
          <p:cNvPr id="169" name="서울과 런던의 공공자전거 이용률로 본 문화적 환경적 차이와 미래 이용량 예측"/>
          <p:cNvSpPr txBox="1"/>
          <p:nvPr/>
        </p:nvSpPr>
        <p:spPr>
          <a:xfrm>
            <a:off x="4422052" y="1644606"/>
            <a:ext cx="17909033" cy="84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4600">
                <a:solidFill>
                  <a:srgbClr val="435563"/>
                </a:solidFill>
              </a:defRPr>
            </a:lvl1pPr>
          </a:lstStyle>
          <a:p>
            <a:pPr/>
            <a:r>
              <a:t>서울과 런던의 공공자전거 이용률로 본 문화적 환경적 차이와 미래 이용량 예측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따릉이_로고.png" descr="따릉이_로고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771" y="1395050"/>
            <a:ext cx="2628901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타당성 분석 / 선택…"/>
          <p:cNvSpPr txBox="1"/>
          <p:nvPr/>
        </p:nvSpPr>
        <p:spPr>
          <a:xfrm>
            <a:off x="1599579" y="3751472"/>
            <a:ext cx="21184842" cy="304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40833" indent="-740833" algn="l">
              <a:lnSpc>
                <a:spcPct val="110000"/>
              </a:lnSpc>
              <a:buSzPct val="100000"/>
              <a:buAutoNum type="arabicParenR" startAt="4"/>
              <a:defRPr b="1" sz="4500">
                <a:solidFill>
                  <a:srgbClr val="435563"/>
                </a:solidFill>
              </a:defRPr>
            </a:pPr>
            <a:r>
              <a:t>타당성 분석 / 선택</a:t>
            </a:r>
          </a:p>
          <a:p>
            <a:pPr algn="l">
              <a:lnSpc>
                <a:spcPct val="110000"/>
              </a:lnSpc>
              <a:defRPr b="1" sz="4000">
                <a:solidFill>
                  <a:srgbClr val="435563"/>
                </a:solidFill>
              </a:defRPr>
            </a:pP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각 질문들에 대해 예측과 분석 결과가 일치하는지 확인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과거 데이터를 토대로 학습한 사용량 예측 모델을 실제 데이터와 비교하여 타당성 분석</a:t>
            </a:r>
          </a:p>
        </p:txBody>
      </p:sp>
      <p:sp>
        <p:nvSpPr>
          <p:cNvPr id="173" name="서울과 런던의 공공자전거 이용률로 본 문화적 환경적 차이와 미래 이용량 예측"/>
          <p:cNvSpPr txBox="1"/>
          <p:nvPr/>
        </p:nvSpPr>
        <p:spPr>
          <a:xfrm>
            <a:off x="4422052" y="1644606"/>
            <a:ext cx="17909033" cy="84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4600">
                <a:solidFill>
                  <a:srgbClr val="435563"/>
                </a:solidFill>
              </a:defRPr>
            </a:lvl1pPr>
          </a:lstStyle>
          <a:p>
            <a:pPr/>
            <a:r>
              <a:t>서울과 런던의 공공자전거 이용률로 본 문화적 환경적 차이와 미래 이용량 예측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따릉이_로고.png" descr="따릉이_로고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9771" y="1395050"/>
            <a:ext cx="2628901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목표, 예산안, 계획 및 시각화…"/>
          <p:cNvSpPr txBox="1"/>
          <p:nvPr/>
        </p:nvSpPr>
        <p:spPr>
          <a:xfrm>
            <a:off x="1599579" y="3751472"/>
            <a:ext cx="21184842" cy="7637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740833" indent="-740833" algn="l">
              <a:lnSpc>
                <a:spcPct val="110000"/>
              </a:lnSpc>
              <a:buSzPct val="100000"/>
              <a:buAutoNum type="arabicParenR" startAt="5"/>
              <a:defRPr b="1" sz="4500">
                <a:solidFill>
                  <a:srgbClr val="435563"/>
                </a:solidFill>
              </a:defRPr>
            </a:pPr>
            <a:r>
              <a:t>목표, 예산안, 계획 및 시각화</a:t>
            </a:r>
          </a:p>
          <a:p>
            <a:pPr algn="l">
              <a:lnSpc>
                <a:spcPct val="110000"/>
              </a:lnSpc>
              <a:defRPr b="1" sz="4000">
                <a:solidFill>
                  <a:srgbClr val="435563"/>
                </a:solidFill>
              </a:defRPr>
            </a:pPr>
          </a:p>
          <a:p>
            <a:pPr marL="508000" indent="-508000" algn="l">
              <a:lnSpc>
                <a:spcPct val="12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목표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완벽한 예측 AI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</a:p>
          <a:p>
            <a:pPr marL="508000" indent="-508000" algn="l">
              <a:lnSpc>
                <a:spcPct val="12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시각화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웹사이트로 구현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질문별 카테고리를 만들고 R로 만든 그래프를 보여줌(dotplot, geom_col)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런던 분석 결과와 서울 분석 결과를 합쳐서 하나의 그래프로 비교 표현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  <a:r>
              <a:t>예측 카테고리에 일기예보를 입력하면 사용량 예측</a:t>
            </a:r>
          </a:p>
        </p:txBody>
      </p:sp>
      <p:sp>
        <p:nvSpPr>
          <p:cNvPr id="177" name="서울과 런던의 공공자전거 이용률로 본 문화적 환경적 차이와 미래 이용량 예측"/>
          <p:cNvSpPr txBox="1"/>
          <p:nvPr/>
        </p:nvSpPr>
        <p:spPr>
          <a:xfrm>
            <a:off x="4422052" y="1644606"/>
            <a:ext cx="17909033" cy="84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1" sz="4600">
                <a:solidFill>
                  <a:srgbClr val="435563"/>
                </a:solidFill>
              </a:defRPr>
            </a:lvl1pPr>
          </a:lstStyle>
          <a:p>
            <a:pPr/>
            <a:r>
              <a:t>서울과 런던의 공공자전거 이용률로 본 문화적 환경적 차이와 미래 이용량 예측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ference…"/>
          <p:cNvSpPr txBox="1"/>
          <p:nvPr/>
        </p:nvSpPr>
        <p:spPr>
          <a:xfrm>
            <a:off x="1599579" y="1394228"/>
            <a:ext cx="21184842" cy="9960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b="1" sz="5000">
                <a:solidFill>
                  <a:srgbClr val="435563"/>
                </a:solidFill>
              </a:defRPr>
            </a:pPr>
            <a:r>
              <a:t>Reference</a:t>
            </a:r>
          </a:p>
          <a:p>
            <a:pPr algn="l">
              <a:lnSpc>
                <a:spcPct val="120000"/>
              </a:lnSpc>
              <a:defRPr b="1" sz="4000">
                <a:solidFill>
                  <a:srgbClr val="435563"/>
                </a:solidFill>
              </a:defRPr>
            </a:pPr>
          </a:p>
          <a:p>
            <a:pPr marL="508000" indent="-508000" algn="l">
              <a:lnSpc>
                <a:spcPct val="12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2019년 서울 총 인구수 </a:t>
            </a:r>
            <a:r>
              <a:rPr u="sng">
                <a:hlinkClick r:id="rId2" invalidUrl="" action="" tgtFrame="" tooltip="" history="1" highlightClick="0" endSnd="0"/>
              </a:rPr>
              <a:t>https://kosis.kr/statHtml/statHtml.do?orgId=101&amp;tblId=DT_1B040A3&amp;checkFlag=N</a:t>
            </a:r>
          </a:p>
          <a:p>
            <a:pPr marL="508000" indent="-508000" algn="l">
              <a:lnSpc>
                <a:spcPct val="120000"/>
              </a:lnSpc>
              <a:buSzPct val="123000"/>
              <a:buChar char="•"/>
              <a:defRPr b="1" sz="4000">
                <a:solidFill>
                  <a:srgbClr val="435563"/>
                </a:solidFill>
              </a:defRPr>
            </a:pPr>
            <a:r>
              <a:t>2019년 런던 총 인구수 </a:t>
            </a:r>
            <a:r>
              <a:rPr u="sng">
                <a:hlinkClick r:id="rId3" invalidUrl="" action="" tgtFrame="" tooltip="" history="1" highlightClick="0" endSnd="0"/>
              </a:rPr>
              <a:t>https://www.google.com/search?q=london+population&amp;newwindow=1&amp;rlz=1C5CHFA_enKR890KR890&amp;sxsrf=ALeKk00vQ9nOGhBZrz-0nNx62a8dkYYhTA%3A1619110749525&amp;ei=XauBYIrRH9aJoAS2sryACg&amp;oq=london+population&amp;gs_lcp=Cgdnd3Mtd2l6EAMyBAgjECcyAggAMgIIADICCAAyAggAMgIIADICCAAyAggAMgIIADICCAA6BwgjELADECc6BQgAELADOgkIABCwAxAHEB46BwgjELACECc6BAgAEA06BwgAEIcCEBRQ-64BWLW-AWCjwQFoAnAAeACAAZkBiAH4A5IBAzAuNJgBAKABAaoBB2d3cy13aXrIAQrAAQE&amp;sclient=gws-wiz&amp;ved=0ahUKEwjK887IqZLwAhXWBIgKHTYZD6AQ4dUDCA4&amp;uact=5</a:t>
            </a:r>
            <a:r>
              <a:t> (유로스태트)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