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41"/>
  </p:notesMasterIdLst>
  <p:handoutMasterIdLst>
    <p:handoutMasterId r:id="rId42"/>
  </p:handoutMasterIdLst>
  <p:sldIdLst>
    <p:sldId id="256" r:id="rId2"/>
    <p:sldId id="466" r:id="rId3"/>
    <p:sldId id="467" r:id="rId4"/>
    <p:sldId id="468" r:id="rId5"/>
    <p:sldId id="469" r:id="rId6"/>
    <p:sldId id="470" r:id="rId7"/>
    <p:sldId id="471" r:id="rId8"/>
    <p:sldId id="472" r:id="rId9"/>
    <p:sldId id="473" r:id="rId10"/>
    <p:sldId id="479" r:id="rId11"/>
    <p:sldId id="480" r:id="rId12"/>
    <p:sldId id="481" r:id="rId13"/>
    <p:sldId id="482" r:id="rId14"/>
    <p:sldId id="483" r:id="rId15"/>
    <p:sldId id="484" r:id="rId16"/>
    <p:sldId id="502" r:id="rId17"/>
    <p:sldId id="503" r:id="rId18"/>
    <p:sldId id="504" r:id="rId19"/>
    <p:sldId id="505" r:id="rId20"/>
    <p:sldId id="506" r:id="rId21"/>
    <p:sldId id="507" r:id="rId22"/>
    <p:sldId id="509" r:id="rId23"/>
    <p:sldId id="510" r:id="rId24"/>
    <p:sldId id="511" r:id="rId25"/>
    <p:sldId id="512" r:id="rId26"/>
    <p:sldId id="513" r:id="rId27"/>
    <p:sldId id="514" r:id="rId28"/>
    <p:sldId id="488" r:id="rId29"/>
    <p:sldId id="489" r:id="rId30"/>
    <p:sldId id="490" r:id="rId31"/>
    <p:sldId id="491" r:id="rId32"/>
    <p:sldId id="492" r:id="rId33"/>
    <p:sldId id="493" r:id="rId34"/>
    <p:sldId id="494" r:id="rId35"/>
    <p:sldId id="495" r:id="rId36"/>
    <p:sldId id="496" r:id="rId37"/>
    <p:sldId id="500" r:id="rId38"/>
    <p:sldId id="498" r:id="rId39"/>
    <p:sldId id="516" r:id="rId4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FD"/>
    <a:srgbClr val="E2F5FE"/>
    <a:srgbClr val="EBF9EC"/>
    <a:srgbClr val="FBFFFE"/>
    <a:srgbClr val="852C09"/>
    <a:srgbClr val="FCF1DC"/>
    <a:srgbClr val="FFCC99"/>
    <a:srgbClr val="FFFFF3"/>
    <a:srgbClr val="FFFFE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9" autoAdjust="0"/>
    <p:restoredTop sz="90129" autoAdjust="0"/>
  </p:normalViewPr>
  <p:slideViewPr>
    <p:cSldViewPr>
      <p:cViewPr varScale="1">
        <p:scale>
          <a:sx n="102" d="100"/>
          <a:sy n="102" d="100"/>
        </p:scale>
        <p:origin x="-1884" y="-96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DAEEC-7BE4-4CBF-85B8-2552301E2E86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、在示例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的基础上提出新的问题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、分析得出两个实现方式。分析第一种实现方式的弊端（当参数更多时怎么办？），进而引出第二种实现方式，利用面向对象思想将多个参数封装成对象，将对象作为参数，这是更好的实现方式。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5EB988-5111-41DF-BEB1-D071FFE7428D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、通过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讲解方法的实现框架。先定义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类型，再在方法中声明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类型的形式参数，最后调用方法时传递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类型的实际参数（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对象）。（为了帮助学员理解，可以和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类型的形式参数作对比）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、在</a:t>
            </a:r>
            <a:r>
              <a:rPr lang="en-US" altLang="zh-CN" dirty="0" err="1" smtClean="0"/>
              <a:t>MyEclipse</a:t>
            </a:r>
            <a:r>
              <a:rPr lang="zh-CN" altLang="en-US" dirty="0" smtClean="0"/>
              <a:t>中讲解实现细节及演示效果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、本示例重点讲解如何定义对象作为参数的方法以及如何传参，关于对象数组，这里不作细讲，教员简单解释一下用法，学员即时不理解，只要能够模仿着使用就可以了，后面课程中会讲解。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</a:p>
          <a:p>
            <a:r>
              <a:rPr lang="zh-CN" altLang="en-US" dirty="0" smtClean="0"/>
              <a:t>本上机重点练习如何定义对象作为参数的方法以及如何传参，关于对象数组相关代码，让学员模仿示例写出来就可以了，即使不理解也没关系，后面课程中会讲解。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教学指导：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、通过分析学员熟悉的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组织文件的方式，提出问题，引出包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、前面的学习过程中，学员对包的使用已经不陌生了，本章总结其概念、用法，这部分内容的讲解时间不超过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60A9F9-342C-4108-A1E9-6F8BD45A5E1A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/>
              <a:t>展示以前创建的项目，所有的</a:t>
            </a:r>
            <a:r>
              <a:rPr lang="en-US" altLang="zh-CN" dirty="0"/>
              <a:t>java</a:t>
            </a:r>
            <a:r>
              <a:rPr lang="zh-CN" altLang="en-US" dirty="0"/>
              <a:t>文档都是在项目文件夹的根目录下，比较乱，不能有重名的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A11B4-CC6B-44D4-9F5B-8C2560539125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A1402A-2534-44D9-8180-9BDD18C6A093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MyEclipse</a:t>
            </a:r>
            <a:r>
              <a:rPr lang="zh-CN" altLang="en-US" dirty="0" smtClean="0"/>
              <a:t>中现场演示创建包的两种方式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550EDB-AAA1-4155-8DCD-7EF69B5CC775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1CE5FE-8114-4866-B1C0-9E271DD1818C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通过分析榨汁机的工作原理，强调要想得到果汁，必须提供水果，并且提供的不同种类的水果，会得到不同的果汁。</a:t>
            </a:r>
            <a:endParaRPr lang="en-US" altLang="zh-CN" dirty="0" smtClean="0"/>
          </a:p>
          <a:p>
            <a:r>
              <a:rPr lang="zh-CN" altLang="en-US" dirty="0" smtClean="0"/>
              <a:t>为后面讲解方法的参数埋下伏笔。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535016-AAEE-4063-832D-527E7AEF9DB1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由于本章讲解和上机练习的容量较大，可以根据班级实际实施情况，将本练习布置为课后作业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本章教材中课后作业量比较大，教员需向学员强调一下：带参方法是重点和难点内容，需通过大量的练习来加深理解，增强熟练度。</a:t>
            </a:r>
            <a:endParaRPr lang="en-US" altLang="zh-CN" dirty="0" smtClean="0"/>
          </a:p>
          <a:p>
            <a:r>
              <a:rPr lang="zh-CN" altLang="en-US" dirty="0" smtClean="0"/>
              <a:t>但对于基础较弱的学员，教员可适当减少作业量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将榨汁机工作过程模拟到程序中：榨汁操作对应榨汁的方法；提供的水果原料对应方法参数；得到的果汁对应方法的返回值。</a:t>
            </a:r>
            <a:endParaRPr lang="en-US" altLang="zh-CN" dirty="0" smtClean="0"/>
          </a:p>
          <a:p>
            <a:r>
              <a:rPr lang="zh-CN" altLang="en-US" dirty="0" smtClean="0"/>
              <a:t>使学员形象的理解方法的参数及返回值的含义。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5EB988-5111-41DF-BEB1-D071FFE7428D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先通过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讲解方法的实现框架，然后再到</a:t>
            </a:r>
            <a:r>
              <a:rPr lang="en-US" altLang="zh-CN" dirty="0" err="1" smtClean="0"/>
              <a:t>MyEclipse</a:t>
            </a:r>
            <a:r>
              <a:rPr lang="zh-CN" altLang="en-US" dirty="0" smtClean="0"/>
              <a:t>中讲解实现细节及演示效果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CABC47-3FBB-4054-917E-97E7D47F791D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MyEclipse</a:t>
            </a:r>
            <a:r>
              <a:rPr lang="zh-CN" altLang="en-US" dirty="0"/>
              <a:t>环境中讲解常见错误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5EB988-5111-41DF-BEB1-D071FFE7428D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先通过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讲解方法的实现框架，然后再到</a:t>
            </a:r>
            <a:r>
              <a:rPr lang="en-US" altLang="zh-CN" dirty="0" err="1" smtClean="0"/>
              <a:t>MyEclipse</a:t>
            </a:r>
            <a:r>
              <a:rPr lang="zh-CN" altLang="en-US" dirty="0" smtClean="0"/>
              <a:t>中讲解实现细节及演示效果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A98E-D6EC-4AF1-BD79-61DCC7F3D545}" type="datetimeFigureOut">
              <a:rPr lang="zh-CN" altLang="en-US" smtClean="0"/>
              <a:pPr/>
              <a:t>2020/5/27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A98E-D6EC-4AF1-BD79-61DCC7F3D545}" type="datetimeFigureOut">
              <a:rPr lang="zh-CN" altLang="en-US" smtClean="0"/>
              <a:pPr/>
              <a:t>2020/5/27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A98E-D6EC-4AF1-BD79-61DCC7F3D545}" type="datetimeFigureOut">
              <a:rPr lang="zh-CN" altLang="en-US" smtClean="0"/>
              <a:pPr/>
              <a:t>2020/5/27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A98E-D6EC-4AF1-BD79-61DCC7F3D545}" type="datetimeFigureOut">
              <a:rPr lang="zh-CN" altLang="en-US" smtClean="0"/>
              <a:pPr/>
              <a:t>2020/5/27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A98E-D6EC-4AF1-BD79-61DCC7F3D545}" type="datetimeFigureOut">
              <a:rPr lang="zh-CN" altLang="en-US" smtClean="0"/>
              <a:pPr/>
              <a:t>2020/5/27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A98E-D6EC-4AF1-BD79-61DCC7F3D545}" type="datetimeFigureOut">
              <a:rPr lang="zh-CN" altLang="en-US" smtClean="0"/>
              <a:pPr/>
              <a:t>2020/5/27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A98E-D6EC-4AF1-BD79-61DCC7F3D545}" type="datetimeFigureOut">
              <a:rPr lang="zh-CN" altLang="en-US" smtClean="0"/>
              <a:pPr/>
              <a:t>2020/5/27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A98E-D6EC-4AF1-BD79-61DCC7F3D545}" type="datetimeFigureOut">
              <a:rPr lang="zh-CN" altLang="en-US" smtClean="0"/>
              <a:pPr/>
              <a:t>2020/5/27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A98E-D6EC-4AF1-BD79-61DCC7F3D545}" type="datetimeFigureOut">
              <a:rPr lang="zh-CN" altLang="en-US" smtClean="0"/>
              <a:pPr/>
              <a:t>2020/5/27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A98E-D6EC-4AF1-BD79-61DCC7F3D545}" type="datetimeFigureOut">
              <a:rPr lang="zh-CN" altLang="en-US" smtClean="0"/>
              <a:pPr/>
              <a:t>2020/5/27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A98E-D6EC-4AF1-BD79-61DCC7F3D545}" type="datetimeFigureOut">
              <a:rPr lang="zh-CN" altLang="en-US" smtClean="0"/>
              <a:pPr/>
              <a:t>2020/5/27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AA98E-D6EC-4AF1-BD79-61DCC7F3D545}" type="datetimeFigureOut">
              <a:rPr lang="zh-CN" altLang="en-US" smtClean="0"/>
              <a:pPr/>
              <a:t>2020/5/27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7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9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0034" y="3492507"/>
            <a:ext cx="6192838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带参数的方法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5784" y="2643182"/>
            <a:ext cx="250033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第十四章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b="1"/>
              <a:t>带</a:t>
            </a:r>
            <a:r>
              <a:rPr lang="zh-CN" altLang="en-US" b="1"/>
              <a:t>多</a:t>
            </a:r>
            <a:r>
              <a:rPr lang="zh-CN" altLang="zh-CN" b="1"/>
              <a:t>个参数的方法</a:t>
            </a:r>
            <a:r>
              <a:rPr lang="en-US" altLang="zh-CN" b="1"/>
              <a:t>2-1</a:t>
            </a:r>
          </a:p>
        </p:txBody>
      </p:sp>
      <p:sp>
        <p:nvSpPr>
          <p:cNvPr id="516098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3590232"/>
            <a:ext cx="7645398" cy="1357322"/>
          </a:xfrm>
        </p:spPr>
        <p:txBody>
          <a:bodyPr/>
          <a:lstStyle/>
          <a:p>
            <a:r>
              <a:rPr lang="zh-CN" altLang="en-US" dirty="0" smtClean="0"/>
              <a:t>设计方法，通过传递三个参数（开始位置、结束位置、查找的姓名）来实现</a:t>
            </a:r>
            <a:endParaRPr lang="en-US" altLang="zh-CN" dirty="0" smtClean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516101" name="Rectangle 5"/>
          <p:cNvSpPr>
            <a:spLocks noChangeArrowheads="1"/>
          </p:cNvSpPr>
          <p:nvPr/>
        </p:nvSpPr>
        <p:spPr bwMode="auto">
          <a:xfrm>
            <a:off x="784254" y="1276351"/>
            <a:ext cx="7319963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在保存了多个学生姓名的数组中，指定查找区间，查找某个学生姓名并显示是否查找成功 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1406" y="2928934"/>
            <a:ext cx="1000132" cy="446983"/>
            <a:chOff x="1000100" y="3235185"/>
            <a:chExt cx="1000132" cy="446983"/>
          </a:xfrm>
        </p:grpSpPr>
        <p:pic>
          <p:nvPicPr>
            <p:cNvPr id="14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AutoShape 2"/>
          <p:cNvSpPr>
            <a:spLocks noChangeArrowheads="1"/>
          </p:cNvSpPr>
          <p:nvPr/>
        </p:nvSpPr>
        <p:spPr bwMode="auto">
          <a:xfrm>
            <a:off x="427038" y="1463657"/>
            <a:ext cx="8294687" cy="401597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622300">
              <a:lnSpc>
                <a:spcPct val="130000"/>
              </a:lnSpc>
            </a:pPr>
            <a:r>
              <a:rPr lang="zh-CN" altLang="en-US" b="1" dirty="0" smtClean="0">
                <a:cs typeface="Times New Roman" pitchFamily="18" charset="0"/>
              </a:rPr>
              <a:t> 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public </a:t>
            </a: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boolean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searchName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(</a:t>
            </a: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int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start,int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end,String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 name) {</a:t>
            </a: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	</a:t>
            </a:r>
            <a:r>
              <a:rPr lang="en-US" altLang="en-US" b="1" dirty="0" err="1" smtClean="0">
                <a:cs typeface="Times New Roman" pitchFamily="18" charset="0"/>
              </a:rPr>
              <a:t>boolean</a:t>
            </a:r>
            <a:r>
              <a:rPr lang="en-US" altLang="en-US" b="1" dirty="0" smtClean="0">
                <a:cs typeface="Times New Roman" pitchFamily="18" charset="0"/>
              </a:rPr>
              <a:t> find = false;  // </a:t>
            </a:r>
            <a:r>
              <a:rPr lang="en-US" altLang="en-US" b="1" dirty="0" err="1" smtClean="0">
                <a:cs typeface="Times New Roman" pitchFamily="18" charset="0"/>
              </a:rPr>
              <a:t>是否找到标识</a:t>
            </a:r>
            <a:endParaRPr lang="en-US" altLang="en-US" b="1" dirty="0" smtClean="0">
              <a:cs typeface="Times New Roman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	// </a:t>
            </a:r>
            <a:r>
              <a:rPr lang="en-US" altLang="en-US" b="1" dirty="0" err="1" smtClean="0">
                <a:cs typeface="Times New Roman" pitchFamily="18" charset="0"/>
              </a:rPr>
              <a:t>指定区间数组中，查找姓名</a:t>
            </a:r>
            <a:endParaRPr lang="en-US" altLang="en-US" b="1" dirty="0" smtClean="0">
              <a:cs typeface="Times New Roman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	for(</a:t>
            </a:r>
            <a:r>
              <a:rPr lang="en-US" altLang="en-US" b="1" dirty="0" err="1" smtClean="0">
                <a:cs typeface="Times New Roman" pitchFamily="18" charset="0"/>
              </a:rPr>
              <a:t>int</a:t>
            </a:r>
            <a:r>
              <a:rPr lang="en-US" altLang="en-US" b="1" dirty="0" smtClean="0">
                <a:cs typeface="Times New Roman" pitchFamily="18" charset="0"/>
              </a:rPr>
              <a:t> </a:t>
            </a:r>
            <a:r>
              <a:rPr lang="en-US" altLang="en-US" b="1" dirty="0" err="1" smtClean="0">
                <a:cs typeface="Times New Roman" pitchFamily="18" charset="0"/>
              </a:rPr>
              <a:t>i</a:t>
            </a:r>
            <a:r>
              <a:rPr lang="en-US" altLang="en-US" b="1" dirty="0" smtClean="0">
                <a:cs typeface="Times New Roman" pitchFamily="18" charset="0"/>
              </a:rPr>
              <a:t>=start-1;i&lt;</a:t>
            </a:r>
            <a:r>
              <a:rPr lang="en-US" altLang="en-US" b="1" dirty="0" err="1" smtClean="0">
                <a:cs typeface="Times New Roman" pitchFamily="18" charset="0"/>
              </a:rPr>
              <a:t>end;i</a:t>
            </a:r>
            <a:r>
              <a:rPr lang="en-US" altLang="en-US" b="1" dirty="0" smtClean="0">
                <a:cs typeface="Times New Roman" pitchFamily="18" charset="0"/>
              </a:rPr>
              <a:t>++) {</a:t>
            </a: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	</a:t>
            </a:r>
            <a:r>
              <a:rPr lang="en-US" altLang="zh-CN" b="1" dirty="0" smtClean="0">
                <a:cs typeface="Times New Roman" pitchFamily="18" charset="0"/>
              </a:rPr>
              <a:t>      </a:t>
            </a:r>
            <a:r>
              <a:rPr lang="en-US" altLang="en-US" b="1" dirty="0" smtClean="0">
                <a:cs typeface="Times New Roman" pitchFamily="18" charset="0"/>
              </a:rPr>
              <a:t>if(names[</a:t>
            </a:r>
            <a:r>
              <a:rPr lang="en-US" altLang="en-US" b="1" dirty="0" err="1" smtClean="0">
                <a:cs typeface="Times New Roman" pitchFamily="18" charset="0"/>
              </a:rPr>
              <a:t>i</a:t>
            </a:r>
            <a:r>
              <a:rPr lang="en-US" altLang="en-US" b="1" dirty="0" smtClean="0">
                <a:cs typeface="Times New Roman" pitchFamily="18" charset="0"/>
              </a:rPr>
              <a:t>].equals(name)) {	</a:t>
            </a: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		</a:t>
            </a:r>
            <a:r>
              <a:rPr lang="en-US" altLang="zh-CN" b="1" dirty="0" smtClean="0">
                <a:cs typeface="Times New Roman" pitchFamily="18" charset="0"/>
              </a:rPr>
              <a:t>  </a:t>
            </a:r>
            <a:r>
              <a:rPr lang="en-US" altLang="en-US" b="1" dirty="0" smtClean="0">
                <a:cs typeface="Times New Roman" pitchFamily="18" charset="0"/>
              </a:rPr>
              <a:t>find=true;</a:t>
            </a: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		</a:t>
            </a:r>
            <a:r>
              <a:rPr lang="en-US" altLang="zh-CN" b="1" dirty="0" smtClean="0">
                <a:cs typeface="Times New Roman" pitchFamily="18" charset="0"/>
              </a:rPr>
              <a:t>  </a:t>
            </a:r>
            <a:r>
              <a:rPr lang="en-US" altLang="en-US" b="1" dirty="0" smtClean="0">
                <a:cs typeface="Times New Roman" pitchFamily="18" charset="0"/>
              </a:rPr>
              <a:t>break;</a:t>
            </a: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	</a:t>
            </a:r>
            <a:r>
              <a:rPr lang="en-US" altLang="zh-CN" b="1" dirty="0" smtClean="0">
                <a:cs typeface="Times New Roman" pitchFamily="18" charset="0"/>
              </a:rPr>
              <a:t>      </a:t>
            </a:r>
            <a:r>
              <a:rPr lang="en-US" altLang="en-US" b="1" dirty="0" smtClean="0">
                <a:cs typeface="Times New Roman" pitchFamily="18" charset="0"/>
              </a:rPr>
              <a:t>}</a:t>
            </a: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	}</a:t>
            </a: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	return find;</a:t>
            </a: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}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7123" name="AutoShape 3"/>
          <p:cNvSpPr>
            <a:spLocks noChangeArrowheads="1"/>
          </p:cNvSpPr>
          <p:nvPr/>
        </p:nvSpPr>
        <p:spPr bwMode="auto">
          <a:xfrm>
            <a:off x="1763713" y="857232"/>
            <a:ext cx="1385920" cy="408623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返回值类型</a:t>
            </a:r>
          </a:p>
        </p:txBody>
      </p:sp>
      <p:sp>
        <p:nvSpPr>
          <p:cNvPr id="517124" name="AutoShape 4"/>
          <p:cNvSpPr>
            <a:spLocks noChangeArrowheads="1"/>
          </p:cNvSpPr>
          <p:nvPr/>
        </p:nvSpPr>
        <p:spPr bwMode="auto">
          <a:xfrm>
            <a:off x="5795963" y="857232"/>
            <a:ext cx="1609825" cy="408623"/>
          </a:xfrm>
          <a:prstGeom prst="wedgeRoundRectCallout">
            <a:avLst>
              <a:gd name="adj1" fmla="val -31875"/>
              <a:gd name="adj2" fmla="val 481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带有三个形参</a:t>
            </a:r>
          </a:p>
        </p:txBody>
      </p:sp>
      <p:sp>
        <p:nvSpPr>
          <p:cNvPr id="517125" name="AutoShape 5"/>
          <p:cNvSpPr>
            <a:spLocks noChangeArrowheads="1"/>
          </p:cNvSpPr>
          <p:nvPr/>
        </p:nvSpPr>
        <p:spPr bwMode="auto">
          <a:xfrm>
            <a:off x="2844800" y="3590909"/>
            <a:ext cx="2722651" cy="408623"/>
          </a:xfrm>
          <a:prstGeom prst="wedgeRoundRectCallout">
            <a:avLst>
              <a:gd name="adj1" fmla="val -34959"/>
              <a:gd name="adj2" fmla="val 5663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返回结果：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boolean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类型</a:t>
            </a:r>
          </a:p>
        </p:txBody>
      </p:sp>
      <p:sp>
        <p:nvSpPr>
          <p:cNvPr id="5171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b="1" dirty="0"/>
              <a:t>带</a:t>
            </a:r>
            <a:r>
              <a:rPr lang="zh-CN" altLang="en-US" b="1" dirty="0"/>
              <a:t>多</a:t>
            </a:r>
            <a:r>
              <a:rPr lang="zh-CN" altLang="zh-CN" b="1" dirty="0"/>
              <a:t>个参数的方法</a:t>
            </a:r>
            <a:r>
              <a:rPr lang="zh-CN" altLang="en-US" b="1" dirty="0"/>
              <a:t>2</a:t>
            </a:r>
            <a:r>
              <a:rPr lang="en-US" altLang="zh-CN" b="1" dirty="0"/>
              <a:t>-2</a:t>
            </a: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517128" name="Rectangle 8"/>
          <p:cNvSpPr>
            <a:spLocks noChangeArrowheads="1"/>
          </p:cNvSpPr>
          <p:nvPr/>
        </p:nvSpPr>
        <p:spPr bwMode="auto">
          <a:xfrm>
            <a:off x="3606777" y="1568439"/>
            <a:ext cx="3240087" cy="2889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17129" name="Rectangle 9"/>
          <p:cNvSpPr>
            <a:spLocks noChangeArrowheads="1"/>
          </p:cNvSpPr>
          <p:nvPr/>
        </p:nvSpPr>
        <p:spPr bwMode="auto">
          <a:xfrm>
            <a:off x="1071538" y="4714885"/>
            <a:ext cx="1428760" cy="357189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17130" name="Rectangle 10"/>
          <p:cNvSpPr>
            <a:spLocks noChangeArrowheads="1"/>
          </p:cNvSpPr>
          <p:nvPr/>
        </p:nvSpPr>
        <p:spPr bwMode="auto">
          <a:xfrm>
            <a:off x="1331640" y="1568439"/>
            <a:ext cx="890837" cy="2889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17140" name="AutoShape 20"/>
          <p:cNvSpPr>
            <a:spLocks noChangeArrowheads="1"/>
          </p:cNvSpPr>
          <p:nvPr/>
        </p:nvSpPr>
        <p:spPr bwMode="auto">
          <a:xfrm>
            <a:off x="3675091" y="4143380"/>
            <a:ext cx="5040313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3556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if(</a:t>
            </a:r>
            <a:r>
              <a:rPr lang="en-US" altLang="en-US" b="1" dirty="0" err="1" smtClean="0">
                <a:cs typeface="Times New Roman" pitchFamily="18" charset="0"/>
              </a:rPr>
              <a:t>st.searchName</a:t>
            </a:r>
            <a:r>
              <a:rPr lang="en-US" altLang="en-US" b="1" dirty="0" smtClean="0">
                <a:cs typeface="Times New Roman" pitchFamily="18" charset="0"/>
              </a:rPr>
              <a:t>(</a:t>
            </a: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s,e,name</a:t>
            </a:r>
            <a:r>
              <a:rPr lang="en-US" altLang="en-US" b="1" dirty="0" smtClean="0">
                <a:cs typeface="Times New Roman" pitchFamily="18" charset="0"/>
              </a:rPr>
              <a:t>)) {</a:t>
            </a:r>
          </a:p>
          <a:p>
            <a:pPr algn="l" defTabSz="3556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	</a:t>
            </a:r>
            <a:r>
              <a:rPr lang="en-US" altLang="en-US" b="1" dirty="0" err="1" smtClean="0">
                <a:cs typeface="Times New Roman" pitchFamily="18" charset="0"/>
              </a:rPr>
              <a:t>System.out.println</a:t>
            </a:r>
            <a:r>
              <a:rPr lang="en-US" altLang="en-US" b="1" dirty="0" smtClean="0">
                <a:cs typeface="Times New Roman" pitchFamily="18" charset="0"/>
              </a:rPr>
              <a:t>("</a:t>
            </a:r>
            <a:r>
              <a:rPr lang="en-US" altLang="en-US" b="1" dirty="0" err="1" smtClean="0">
                <a:cs typeface="Times New Roman" pitchFamily="18" charset="0"/>
              </a:rPr>
              <a:t>找到了</a:t>
            </a:r>
            <a:r>
              <a:rPr lang="en-US" altLang="en-US" b="1" dirty="0" smtClean="0">
                <a:cs typeface="Times New Roman" pitchFamily="18" charset="0"/>
              </a:rPr>
              <a:t>！");</a:t>
            </a:r>
          </a:p>
          <a:p>
            <a:pPr algn="l" defTabSz="3556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}else{</a:t>
            </a:r>
          </a:p>
          <a:p>
            <a:pPr algn="l" defTabSz="3556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	</a:t>
            </a:r>
            <a:r>
              <a:rPr lang="en-US" altLang="en-US" b="1" dirty="0" err="1" smtClean="0">
                <a:cs typeface="Times New Roman" pitchFamily="18" charset="0"/>
              </a:rPr>
              <a:t>System.out.println</a:t>
            </a:r>
            <a:r>
              <a:rPr lang="en-US" altLang="en-US" b="1" dirty="0" smtClean="0">
                <a:cs typeface="Times New Roman" pitchFamily="18" charset="0"/>
              </a:rPr>
              <a:t>("</a:t>
            </a:r>
            <a:r>
              <a:rPr lang="en-US" altLang="en-US" b="1" dirty="0" err="1" smtClean="0">
                <a:cs typeface="Times New Roman" pitchFamily="18" charset="0"/>
              </a:rPr>
              <a:t>没找到该学生</a:t>
            </a:r>
            <a:r>
              <a:rPr lang="en-US" altLang="en-US" b="1" dirty="0" smtClean="0">
                <a:cs typeface="Times New Roman" pitchFamily="18" charset="0"/>
              </a:rPr>
              <a:t>！");</a:t>
            </a:r>
          </a:p>
          <a:p>
            <a:pPr algn="l" defTabSz="3556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}</a:t>
            </a:r>
            <a:endParaRPr lang="en-US" altLang="en-US" b="1" dirty="0">
              <a:cs typeface="Times New Roman" pitchFamily="18" charset="0"/>
            </a:endParaRPr>
          </a:p>
        </p:txBody>
      </p:sp>
      <p:sp>
        <p:nvSpPr>
          <p:cNvPr id="517142" name="AutoShape 22"/>
          <p:cNvSpPr>
            <a:spLocks noChangeArrowheads="1"/>
          </p:cNvSpPr>
          <p:nvPr/>
        </p:nvSpPr>
        <p:spPr bwMode="auto">
          <a:xfrm>
            <a:off x="6115086" y="3521057"/>
            <a:ext cx="1609825" cy="408623"/>
          </a:xfrm>
          <a:prstGeom prst="wedgeRoundRectCallout">
            <a:avLst>
              <a:gd name="adj1" fmla="val -29836"/>
              <a:gd name="adj2" fmla="val 485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传递三个实参</a:t>
            </a:r>
          </a:p>
        </p:txBody>
      </p:sp>
      <p:grpSp>
        <p:nvGrpSpPr>
          <p:cNvPr id="17" name="组合 25"/>
          <p:cNvGrpSpPr>
            <a:grpSpLocks/>
          </p:cNvGrpSpPr>
          <p:nvPr/>
        </p:nvGrpSpPr>
        <p:grpSpPr bwMode="auto">
          <a:xfrm>
            <a:off x="2643188" y="6283348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0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33345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：带多个参数的方法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2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 bwMode="auto">
          <a:xfrm rot="5400000" flipH="1" flipV="1">
            <a:off x="1917812" y="1228410"/>
            <a:ext cx="354184" cy="332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 bwMode="auto">
          <a:xfrm rot="5400000" flipH="1" flipV="1">
            <a:off x="5954059" y="1335567"/>
            <a:ext cx="354184" cy="26078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flipV="1">
            <a:off x="2571736" y="4074948"/>
            <a:ext cx="760849" cy="63993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 flipV="1">
            <a:off x="6246859" y="3932072"/>
            <a:ext cx="475097" cy="35418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2" grpId="0" animBg="1"/>
      <p:bldP spid="517123" grpId="0" animBg="1"/>
      <p:bldP spid="517124" grpId="0" animBg="1"/>
      <p:bldP spid="517125" grpId="0" animBg="1"/>
      <p:bldP spid="517128" grpId="0" animBg="1"/>
      <p:bldP spid="517129" grpId="0" animBg="1"/>
      <p:bldP spid="517130" grpId="0" animBg="1"/>
      <p:bldP spid="517140" grpId="0" animBg="1"/>
      <p:bldP spid="517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AutoShape 2"/>
          <p:cNvSpPr>
            <a:spLocks noChangeArrowheads="1"/>
          </p:cNvSpPr>
          <p:nvPr/>
        </p:nvSpPr>
        <p:spPr bwMode="auto">
          <a:xfrm>
            <a:off x="950915" y="1500174"/>
            <a:ext cx="6764357" cy="26130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方法定义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void addName(String name){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方法体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方法调用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对象名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.addName(String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；</a:t>
            </a:r>
          </a:p>
        </p:txBody>
      </p:sp>
      <p:sp>
        <p:nvSpPr>
          <p:cNvPr id="519171" name="AutoShape 3"/>
          <p:cNvSpPr>
            <a:spLocks noChangeArrowheads="1"/>
          </p:cNvSpPr>
          <p:nvPr/>
        </p:nvSpPr>
        <p:spPr bwMode="gray">
          <a:xfrm>
            <a:off x="1214414" y="5143512"/>
            <a:ext cx="5000660" cy="642942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调用方法时不能指定实参类型！</a:t>
            </a:r>
            <a:endParaRPr lang="en-US" altLang="zh-CN" sz="2000" b="1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2922582" y="3709992"/>
            <a:ext cx="720724" cy="28733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chemeClr val="tx2"/>
              </a:buClr>
              <a:buSzPct val="80000"/>
              <a:buBlip>
                <a:blip r:embed="rId3"/>
              </a:buBlip>
            </a:pPr>
            <a:endParaRPr lang="zh-CN" altLang="en-US" sz="2800" b="1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19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常见错误</a:t>
            </a:r>
            <a:r>
              <a:rPr lang="en-US" altLang="zh-CN" b="1"/>
              <a:t>4-1</a:t>
            </a:r>
            <a:endParaRPr lang="zh-CN" altLang="en-US" b="1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519176" name="AutoShape 8"/>
          <p:cNvSpPr>
            <a:spLocks noChangeArrowheads="1"/>
          </p:cNvSpPr>
          <p:nvPr/>
        </p:nvSpPr>
        <p:spPr bwMode="gray">
          <a:xfrm>
            <a:off x="4786314" y="3638554"/>
            <a:ext cx="3744913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对象名</a:t>
            </a:r>
            <a:r>
              <a:rPr lang="en-US" altLang="zh-CN" b="1" dirty="0"/>
              <a:t>.addName("</a:t>
            </a:r>
            <a:r>
              <a:rPr lang="zh-CN" altLang="en-US" b="1" dirty="0"/>
              <a:t>张三</a:t>
            </a:r>
            <a:r>
              <a:rPr lang="en-US" altLang="en-US" b="1" dirty="0"/>
              <a:t>"</a:t>
            </a:r>
            <a:r>
              <a:rPr lang="en-US" altLang="zh-CN" b="1" dirty="0"/>
              <a:t>)</a:t>
            </a:r>
            <a:r>
              <a:rPr lang="zh-CN" altLang="en-US" b="1" dirty="0"/>
              <a:t>；</a:t>
            </a:r>
          </a:p>
        </p:txBody>
      </p:sp>
      <p:grpSp>
        <p:nvGrpSpPr>
          <p:cNvPr id="8" name="组合 77"/>
          <p:cNvGrpSpPr/>
          <p:nvPr/>
        </p:nvGrpSpPr>
        <p:grpSpPr>
          <a:xfrm>
            <a:off x="71406" y="857232"/>
            <a:ext cx="1469411" cy="400110"/>
            <a:chOff x="2962268" y="5103147"/>
            <a:chExt cx="1469411" cy="400110"/>
          </a:xfrm>
        </p:grpSpPr>
        <p:pic>
          <p:nvPicPr>
            <p:cNvPr id="9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2" name="组合 68"/>
          <p:cNvGrpSpPr/>
          <p:nvPr/>
        </p:nvGrpSpPr>
        <p:grpSpPr>
          <a:xfrm>
            <a:off x="125395" y="4643446"/>
            <a:ext cx="1058023" cy="414475"/>
            <a:chOff x="1000100" y="3950459"/>
            <a:chExt cx="1058023" cy="414475"/>
          </a:xfrm>
        </p:grpSpPr>
        <p:pic>
          <p:nvPicPr>
            <p:cNvPr id="13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357290" y="395764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0" grpId="0" animBg="1"/>
      <p:bldP spid="519171" grpId="0" animBg="1"/>
      <p:bldP spid="519172" grpId="0" animBg="1"/>
      <p:bldP spid="5191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AutoShape 2"/>
          <p:cNvSpPr>
            <a:spLocks noChangeArrowheads="1"/>
          </p:cNvSpPr>
          <p:nvPr/>
        </p:nvSpPr>
        <p:spPr bwMode="auto">
          <a:xfrm>
            <a:off x="992190" y="1487504"/>
            <a:ext cx="6794520" cy="36933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方法定义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boolean searchName(int start ,int end ,String name){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方法体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方法调用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s="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开始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 e=3;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name="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boolean flag=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对象名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 searchName(s ,e ,name);</a:t>
            </a:r>
          </a:p>
        </p:txBody>
      </p:sp>
      <p:sp>
        <p:nvSpPr>
          <p:cNvPr id="521219" name="AutoShape 3"/>
          <p:cNvSpPr>
            <a:spLocks noChangeArrowheads="1"/>
          </p:cNvSpPr>
          <p:nvPr/>
        </p:nvSpPr>
        <p:spPr bwMode="gray">
          <a:xfrm>
            <a:off x="1285852" y="5780108"/>
            <a:ext cx="4464050" cy="649288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sz="2000" b="1" dirty="0"/>
              <a:t>形参和实参数据类型不一致</a:t>
            </a:r>
            <a:r>
              <a:rPr lang="zh-CN" altLang="en-US" sz="2000" b="1" dirty="0"/>
              <a:t>！</a:t>
            </a: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4786313" y="4786322"/>
            <a:ext cx="214314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212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常见错误</a:t>
            </a:r>
            <a:r>
              <a:rPr lang="en-US" altLang="zh-CN" b="1"/>
              <a:t>4-2</a:t>
            </a:r>
            <a:endParaRPr lang="zh-CN" altLang="en-US" b="1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521223" name="Rectangle 7"/>
          <p:cNvSpPr>
            <a:spLocks noChangeArrowheads="1"/>
          </p:cNvSpPr>
          <p:nvPr/>
        </p:nvSpPr>
        <p:spPr bwMode="auto">
          <a:xfrm>
            <a:off x="1054102" y="3714752"/>
            <a:ext cx="874692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21224" name="Rectangle 8"/>
          <p:cNvSpPr>
            <a:spLocks noChangeArrowheads="1"/>
          </p:cNvSpPr>
          <p:nvPr/>
        </p:nvSpPr>
        <p:spPr bwMode="auto">
          <a:xfrm>
            <a:off x="4143371" y="1928802"/>
            <a:ext cx="936625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9" name="组合 77"/>
          <p:cNvGrpSpPr/>
          <p:nvPr/>
        </p:nvGrpSpPr>
        <p:grpSpPr>
          <a:xfrm>
            <a:off x="71406" y="857232"/>
            <a:ext cx="1469411" cy="400110"/>
            <a:chOff x="2962268" y="5103147"/>
            <a:chExt cx="1469411" cy="400110"/>
          </a:xfrm>
        </p:grpSpPr>
        <p:pic>
          <p:nvPicPr>
            <p:cNvPr id="10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6" name="组合 68"/>
          <p:cNvGrpSpPr/>
          <p:nvPr/>
        </p:nvGrpSpPr>
        <p:grpSpPr>
          <a:xfrm>
            <a:off x="125395" y="5443417"/>
            <a:ext cx="1058023" cy="414475"/>
            <a:chOff x="1000100" y="3950459"/>
            <a:chExt cx="1058023" cy="414475"/>
          </a:xfrm>
        </p:grpSpPr>
        <p:pic>
          <p:nvPicPr>
            <p:cNvPr id="17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357290" y="395764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8" grpId="0" animBg="1"/>
      <p:bldP spid="521219" grpId="0" animBg="1"/>
      <p:bldP spid="521220" grpId="0" animBg="1"/>
      <p:bldP spid="521223" grpId="0" animBg="1"/>
      <p:bldP spid="5212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AutoShape 2"/>
          <p:cNvSpPr>
            <a:spLocks noChangeArrowheads="1"/>
          </p:cNvSpPr>
          <p:nvPr/>
        </p:nvSpPr>
        <p:spPr bwMode="auto">
          <a:xfrm>
            <a:off x="1001715" y="1473999"/>
            <a:ext cx="6784995" cy="33332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方法定义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boolean searchName(int start,int end,String name){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方法体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方法调用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 s=1;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 e=3;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boolean flag=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对象名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.searchName(s,e);</a:t>
            </a:r>
          </a:p>
        </p:txBody>
      </p:sp>
      <p:sp>
        <p:nvSpPr>
          <p:cNvPr id="522243" name="AutoShape 3"/>
          <p:cNvSpPr>
            <a:spLocks noChangeArrowheads="1"/>
          </p:cNvSpPr>
          <p:nvPr/>
        </p:nvSpPr>
        <p:spPr bwMode="gray">
          <a:xfrm>
            <a:off x="1142976" y="5424506"/>
            <a:ext cx="4319587" cy="64770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zh-CN" sz="2000" b="1" dirty="0"/>
              <a:t>形参和实参数量不一致</a:t>
            </a:r>
            <a:r>
              <a:rPr lang="zh-CN" altLang="en-US" sz="2000" b="1" dirty="0"/>
              <a:t>！</a:t>
            </a:r>
            <a:endParaRPr lang="en-US" altLang="zh-CN" sz="2000" b="1" dirty="0"/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3779912" y="1916832"/>
            <a:ext cx="3095625" cy="2889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常见错误</a:t>
            </a:r>
            <a:r>
              <a:rPr lang="en-US" altLang="zh-CN" b="1"/>
              <a:t>4-3</a:t>
            </a:r>
            <a:endParaRPr lang="zh-CN" altLang="en-US" b="1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522250" name="Rectangle 10"/>
          <p:cNvSpPr>
            <a:spLocks noChangeArrowheads="1"/>
          </p:cNvSpPr>
          <p:nvPr/>
        </p:nvSpPr>
        <p:spPr bwMode="auto">
          <a:xfrm>
            <a:off x="4786314" y="4429132"/>
            <a:ext cx="503237" cy="2889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8" name="组合 77"/>
          <p:cNvGrpSpPr/>
          <p:nvPr/>
        </p:nvGrpSpPr>
        <p:grpSpPr>
          <a:xfrm>
            <a:off x="71406" y="857232"/>
            <a:ext cx="1469411" cy="400110"/>
            <a:chOff x="2962268" y="5103147"/>
            <a:chExt cx="1469411" cy="400110"/>
          </a:xfrm>
        </p:grpSpPr>
        <p:pic>
          <p:nvPicPr>
            <p:cNvPr id="9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2" name="组合 68"/>
          <p:cNvGrpSpPr/>
          <p:nvPr/>
        </p:nvGrpSpPr>
        <p:grpSpPr>
          <a:xfrm>
            <a:off x="125395" y="5014789"/>
            <a:ext cx="1058023" cy="414475"/>
            <a:chOff x="1000100" y="3950459"/>
            <a:chExt cx="1058023" cy="414475"/>
          </a:xfrm>
        </p:grpSpPr>
        <p:pic>
          <p:nvPicPr>
            <p:cNvPr id="13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357290" y="395764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2" grpId="0" animBg="1"/>
      <p:bldP spid="522243" grpId="0" animBg="1"/>
      <p:bldP spid="522244" grpId="0" animBg="1"/>
      <p:bldP spid="5222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AutoShape 2"/>
          <p:cNvSpPr>
            <a:spLocks noChangeArrowheads="1"/>
          </p:cNvSpPr>
          <p:nvPr/>
        </p:nvSpPr>
        <p:spPr bwMode="auto">
          <a:xfrm>
            <a:off x="992190" y="1378757"/>
            <a:ext cx="6865958" cy="36933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方法定义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boolean searchName(int start,int end,String name){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方法体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方法调用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 s=1;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 e=3;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name="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对象名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.searchName(s,e,name);</a:t>
            </a:r>
          </a:p>
        </p:txBody>
      </p:sp>
      <p:sp>
        <p:nvSpPr>
          <p:cNvPr id="523267" name="AutoShape 3"/>
          <p:cNvSpPr>
            <a:spLocks noChangeArrowheads="1"/>
          </p:cNvSpPr>
          <p:nvPr/>
        </p:nvSpPr>
        <p:spPr bwMode="gray">
          <a:xfrm>
            <a:off x="1214414" y="5711845"/>
            <a:ext cx="5545138" cy="574675"/>
          </a:xfrm>
          <a:prstGeom prst="roundRect">
            <a:avLst>
              <a:gd name="adj" fmla="val 473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zh-CN" sz="2000" b="1" dirty="0"/>
              <a:t>调用方法后没有对返回值作任何处理</a:t>
            </a:r>
            <a:r>
              <a:rPr lang="zh-CN" altLang="en-US" sz="2000" b="1" dirty="0"/>
              <a:t>！</a:t>
            </a:r>
            <a:endParaRPr lang="en-US" altLang="zh-CN" sz="2000" b="1" dirty="0"/>
          </a:p>
        </p:txBody>
      </p:sp>
      <p:sp>
        <p:nvSpPr>
          <p:cNvPr id="52326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常见错误</a:t>
            </a:r>
            <a:r>
              <a:rPr lang="en-US" altLang="zh-CN" b="1"/>
              <a:t>4-4</a:t>
            </a:r>
            <a:endParaRPr lang="zh-CN" altLang="en-US" b="1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523270" name="Rectangle 6"/>
          <p:cNvSpPr>
            <a:spLocks noChangeArrowheads="1"/>
          </p:cNvSpPr>
          <p:nvPr/>
        </p:nvSpPr>
        <p:spPr bwMode="auto">
          <a:xfrm>
            <a:off x="1071537" y="4643446"/>
            <a:ext cx="3579813" cy="3937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23271" name="Rectangle 7"/>
          <p:cNvSpPr>
            <a:spLocks noChangeArrowheads="1"/>
          </p:cNvSpPr>
          <p:nvPr/>
        </p:nvSpPr>
        <p:spPr bwMode="auto">
          <a:xfrm>
            <a:off x="1714479" y="1785926"/>
            <a:ext cx="1008063" cy="3222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8" name="组合 77"/>
          <p:cNvGrpSpPr/>
          <p:nvPr/>
        </p:nvGrpSpPr>
        <p:grpSpPr>
          <a:xfrm>
            <a:off x="71406" y="857232"/>
            <a:ext cx="1469411" cy="400110"/>
            <a:chOff x="2962268" y="5103147"/>
            <a:chExt cx="1469411" cy="400110"/>
          </a:xfrm>
        </p:grpSpPr>
        <p:pic>
          <p:nvPicPr>
            <p:cNvPr id="9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2" name="组合 68"/>
          <p:cNvGrpSpPr/>
          <p:nvPr/>
        </p:nvGrpSpPr>
        <p:grpSpPr>
          <a:xfrm>
            <a:off x="125395" y="5229103"/>
            <a:ext cx="1058023" cy="414475"/>
            <a:chOff x="1000100" y="3950459"/>
            <a:chExt cx="1058023" cy="414475"/>
          </a:xfrm>
        </p:grpSpPr>
        <p:pic>
          <p:nvPicPr>
            <p:cNvPr id="13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357290" y="395764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6" grpId="0" animBg="1"/>
      <p:bldP spid="523267" grpId="0" animBg="1"/>
      <p:bldP spid="523270" grpId="0" animBg="1"/>
      <p:bldP spid="5232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 smtClean="0"/>
              <a:t>学员操作</a:t>
            </a:r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客户</a:t>
            </a:r>
            <a:r>
              <a:rPr lang="zh-CN" altLang="en-US" sz="3200" b="1" dirty="0"/>
              <a:t>姓名添加和</a:t>
            </a:r>
            <a:r>
              <a:rPr lang="zh-CN" altLang="en-US" sz="3200" b="1" dirty="0" smtClean="0"/>
              <a:t>显示</a:t>
            </a:r>
            <a:r>
              <a:rPr lang="en-US" altLang="zh-CN" sz="3200" b="1" dirty="0" smtClean="0"/>
              <a:t>2-1</a:t>
            </a:r>
            <a:endParaRPr lang="zh-CN" altLang="en-US" sz="3200" b="1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训练</a:t>
            </a:r>
            <a:r>
              <a:rPr lang="zh-CN" altLang="en-US" dirty="0" smtClean="0"/>
              <a:t>要点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带参方法的定义</a:t>
            </a:r>
            <a:endParaRPr lang="zh-CN" altLang="fr-FR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带参方法的调用 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创建客户业务类，实现客户姓名的添加和显示 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grpSp>
        <p:nvGrpSpPr>
          <p:cNvPr id="3" name="组合 10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12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6"/>
          <p:cNvGrpSpPr>
            <a:grpSpLocks/>
          </p:cNvGrpSpPr>
          <p:nvPr/>
        </p:nvGrpSpPr>
        <p:grpSpPr bwMode="auto">
          <a:xfrm>
            <a:off x="1000100" y="6072206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6" name="TextBox 12"/>
            <p:cNvSpPr txBox="1">
              <a:spLocks noChangeArrowheads="1"/>
            </p:cNvSpPr>
            <p:nvPr/>
          </p:nvSpPr>
          <p:spPr bwMode="auto">
            <a:xfrm>
              <a:off x="4849837" y="5538802"/>
              <a:ext cx="157957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</a:p>
          </p:txBody>
        </p:sp>
      </p:grpSp>
      <p:pic>
        <p:nvPicPr>
          <p:cNvPr id="14" name="图片 13" descr="图14.1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4383" y="3429000"/>
            <a:ext cx="3508079" cy="3129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 smtClean="0"/>
              <a:t>学员操作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客户姓名添加和显示</a:t>
            </a:r>
            <a:r>
              <a:rPr lang="en-US" altLang="zh-CN" sz="3200" dirty="0" smtClean="0"/>
              <a:t>2-2</a:t>
            </a:r>
            <a:endParaRPr lang="zh-CN" altLang="en-US" sz="3200" b="1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实现思路</a:t>
            </a:r>
            <a:endParaRPr lang="zh-CN" altLang="en-US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zh-CN" altLang="en-US" dirty="0" smtClean="0"/>
              <a:t>创建</a:t>
            </a:r>
            <a:r>
              <a:rPr lang="en-US" altLang="zh-CN" dirty="0" err="1"/>
              <a:t>CustomerBiz</a:t>
            </a:r>
            <a:r>
              <a:rPr lang="zh-CN" altLang="en-US" dirty="0"/>
              <a:t>类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zh-CN" altLang="en-US" dirty="0" smtClean="0"/>
              <a:t>创建</a:t>
            </a:r>
            <a:r>
              <a:rPr lang="zh-CN" altLang="en-US" dirty="0"/>
              <a:t>带参</a:t>
            </a:r>
            <a:r>
              <a:rPr lang="zh-CN" altLang="en-US" dirty="0" smtClean="0"/>
              <a:t>方法</a:t>
            </a:r>
            <a:r>
              <a:rPr lang="en-US" dirty="0" err="1" smtClean="0"/>
              <a:t>addName</a:t>
            </a:r>
            <a:r>
              <a:rPr lang="en-US" dirty="0" smtClean="0"/>
              <a:t>(String name)</a:t>
            </a:r>
            <a:endParaRPr lang="zh-CN" altLang="en-US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zh-CN" altLang="en-US" dirty="0" smtClean="0"/>
              <a:t>创建</a:t>
            </a:r>
            <a:r>
              <a:rPr lang="zh-CN" altLang="en-US" dirty="0"/>
              <a:t>方法</a:t>
            </a:r>
            <a:r>
              <a:rPr lang="en-US" altLang="zh-CN" dirty="0" err="1"/>
              <a:t>showNames</a:t>
            </a:r>
            <a:r>
              <a:rPr lang="en-US" altLang="zh-CN" dirty="0"/>
              <a:t>()</a:t>
            </a:r>
            <a:endParaRPr lang="zh-CN" altLang="en-US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zh-CN" altLang="en-US" dirty="0" smtClean="0"/>
              <a:t>创建</a:t>
            </a:r>
            <a:r>
              <a:rPr lang="zh-CN" altLang="en-US" dirty="0"/>
              <a:t>测试类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难点</a:t>
            </a:r>
            <a:r>
              <a:rPr lang="zh-CN" altLang="en-US" dirty="0" smtClean="0"/>
              <a:t>指导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创建无返回值的带参方法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857500" y="592933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12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/>
              <a:t>学员操作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修改</a:t>
            </a:r>
            <a:r>
              <a:rPr lang="zh-CN" altLang="zh-CN" b="1" dirty="0" smtClean="0"/>
              <a:t>客户</a:t>
            </a:r>
            <a:r>
              <a:rPr lang="zh-CN" altLang="zh-CN" b="1" dirty="0"/>
              <a:t>姓名</a:t>
            </a:r>
            <a:endParaRPr lang="en-US" altLang="zh-CN" b="1"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276351"/>
            <a:ext cx="7645398" cy="129539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zh-CN" altLang="en-US" dirty="0"/>
          </a:p>
          <a:p>
            <a:pPr lvl="1"/>
            <a:r>
              <a:rPr lang="zh-CN" altLang="en-US" dirty="0" smtClean="0"/>
              <a:t>修改学生姓名，输入新、旧姓名，进行修改并显示是否修改成功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285852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12" name="TextBox 11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4" name="图片 13" descr="图14.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2066" y="2285992"/>
            <a:ext cx="3706806" cy="4143404"/>
          </a:xfrm>
          <a:prstGeom prst="rect">
            <a:avLst/>
          </a:prstGeom>
        </p:spPr>
      </p:pic>
      <p:grpSp>
        <p:nvGrpSpPr>
          <p:cNvPr id="15" name="组合 56"/>
          <p:cNvGrpSpPr/>
          <p:nvPr/>
        </p:nvGrpSpPr>
        <p:grpSpPr>
          <a:xfrm>
            <a:off x="-32" y="2928934"/>
            <a:ext cx="986585" cy="461521"/>
            <a:chOff x="3786182" y="3824735"/>
            <a:chExt cx="986585" cy="461521"/>
          </a:xfrm>
        </p:grpSpPr>
        <p:sp>
          <p:nvSpPr>
            <p:cNvPr id="16" name="TextBox 15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28596" y="3429000"/>
            <a:ext cx="764539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6"/>
              </a:buBlip>
              <a:defRPr/>
            </a:pPr>
            <a:r>
              <a:rPr lang="zh-CN" altLang="en-US" sz="2800" b="1" dirty="0" smtClean="0">
                <a:latin typeface="+mn-lt"/>
                <a:ea typeface="+mn-ea"/>
              </a:rPr>
              <a:t>定义方法</a:t>
            </a: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785787" y="4109383"/>
            <a:ext cx="3786213" cy="10341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en-US" altLang="zh-CN" b="1" dirty="0" smtClean="0"/>
              <a:t>public </a:t>
            </a:r>
            <a:r>
              <a:rPr lang="en-US" altLang="zh-CN" b="1" dirty="0" err="1" smtClean="0"/>
              <a:t>boolean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editName</a:t>
            </a:r>
            <a:r>
              <a:rPr lang="en-US" altLang="zh-CN" b="1" dirty="0" smtClean="0"/>
              <a:t> (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en-US" altLang="zh-CN" b="1" dirty="0" smtClean="0"/>
              <a:t>       String </a:t>
            </a:r>
            <a:r>
              <a:rPr lang="en-US" altLang="zh-CN" b="1" dirty="0" err="1" smtClean="0"/>
              <a:t>oldName</a:t>
            </a:r>
            <a:r>
              <a:rPr lang="en-US" altLang="zh-CN" b="1" dirty="0" smtClean="0"/>
              <a:t>,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en-US" altLang="zh-CN" b="1" dirty="0" smtClean="0"/>
              <a:t>       String </a:t>
            </a:r>
            <a:r>
              <a:rPr lang="en-US" altLang="zh-CN" b="1" dirty="0" err="1" smtClean="0"/>
              <a:t>newName</a:t>
            </a:r>
            <a:r>
              <a:rPr lang="en-US" altLang="zh-CN" b="1" dirty="0" smtClean="0"/>
              <a:t>)</a:t>
            </a:r>
            <a:endParaRPr lang="zh-CN" altLang="en-US" sz="1600" b="1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30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回顾与作业点评</a:t>
            </a:r>
          </a:p>
        </p:txBody>
      </p:sp>
      <p:sp>
        <p:nvSpPr>
          <p:cNvPr id="52429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无参方法有哪几个组成部分？</a:t>
            </a:r>
            <a:endParaRPr lang="en-US" altLang="zh-CN" dirty="0" smtClean="0"/>
          </a:p>
          <a:p>
            <a:r>
              <a:rPr lang="zh-CN" altLang="en-US" dirty="0" smtClean="0"/>
              <a:t>调用无参方法的两种形式是什么？</a:t>
            </a:r>
            <a:endParaRPr lang="en-US" altLang="zh-CN" dirty="0" smtClean="0"/>
          </a:p>
          <a:p>
            <a:r>
              <a:rPr lang="zh-CN" altLang="en-US" dirty="0" smtClean="0"/>
              <a:t>方法的返回值使用什么关键字？</a:t>
            </a:r>
            <a:endParaRPr lang="en-US" altLang="zh-CN" dirty="0" smtClean="0"/>
          </a:p>
          <a:p>
            <a:endParaRPr lang="zh-CN" altLang="en-GB" dirty="0"/>
          </a:p>
          <a:p>
            <a:endParaRPr lang="zh-CN" altLang="en-GB" dirty="0"/>
          </a:p>
          <a:p>
            <a:endParaRPr lang="zh-CN" altLang="en-GB" dirty="0"/>
          </a:p>
          <a:p>
            <a:endParaRPr lang="zh-CN" altLang="en-GB" dirty="0"/>
          </a:p>
          <a:p>
            <a:endParaRPr lang="zh-CN" altLang="en-GB" dirty="0"/>
          </a:p>
          <a:p>
            <a:pPr>
              <a:buFont typeface="Wingdings" pitchFamily="2" charset="2"/>
              <a:buNone/>
            </a:pPr>
            <a:r>
              <a:rPr lang="zh-CN" altLang="en-GB" dirty="0"/>
              <a:t/>
            </a:r>
            <a:br>
              <a:rPr lang="zh-CN" altLang="en-GB" dirty="0"/>
            </a:br>
            <a:endParaRPr lang="zh-CN" altLang="en-GB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grpSp>
        <p:nvGrpSpPr>
          <p:cNvPr id="11" name="组合 8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12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/>
              <a:t>数组作为参数</a:t>
            </a:r>
            <a:r>
              <a:rPr lang="zh-CN" altLang="zh-CN" b="1" dirty="0" smtClean="0"/>
              <a:t>的方法</a:t>
            </a:r>
            <a:r>
              <a:rPr lang="en-US" altLang="zh-CN" b="1" dirty="0" smtClean="0"/>
              <a:t>2-1</a:t>
            </a:r>
            <a:endParaRPr lang="en-US" altLang="zh-CN" b="1"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5214950"/>
            <a:ext cx="7645398" cy="135732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位学员的决赛成绩保存在数组中</a:t>
            </a:r>
            <a:endParaRPr lang="en-US" altLang="zh-CN" dirty="0" smtClean="0"/>
          </a:p>
          <a:p>
            <a:r>
              <a:rPr lang="zh-CN" altLang="en-US" dirty="0" smtClean="0"/>
              <a:t>设计求平均成绩、最高成绩的方法，并把数组作为参数</a:t>
            </a:r>
            <a:endParaRPr lang="en-US" altLang="zh-CN" dirty="0" smtClean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516101" name="Rectangle 5"/>
          <p:cNvSpPr>
            <a:spLocks noChangeArrowheads="1"/>
          </p:cNvSpPr>
          <p:nvPr/>
        </p:nvSpPr>
        <p:spPr bwMode="auto">
          <a:xfrm>
            <a:off x="784254" y="1276351"/>
            <a:ext cx="7319963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有</a:t>
            </a:r>
            <a:r>
              <a:rPr lang="en-US" altLang="zh-CN" sz="2800" b="1" dirty="0" smtClean="0">
                <a:latin typeface="+mn-lt"/>
                <a:ea typeface="+mn-ea"/>
              </a:rPr>
              <a:t>5</a:t>
            </a:r>
            <a:r>
              <a:rPr lang="zh-CN" altLang="en-US" sz="2800" b="1" dirty="0" smtClean="0">
                <a:latin typeface="+mn-lt"/>
                <a:ea typeface="+mn-ea"/>
              </a:rPr>
              <a:t>位学员参加了</a:t>
            </a:r>
            <a:r>
              <a:rPr lang="en-US" altLang="zh-CN" sz="2800" b="1" dirty="0" smtClean="0">
                <a:latin typeface="+mn-lt"/>
                <a:ea typeface="+mn-ea"/>
              </a:rPr>
              <a:t>Java</a:t>
            </a:r>
            <a:r>
              <a:rPr lang="zh-CN" altLang="en-US" sz="2800" b="1" dirty="0" smtClean="0">
                <a:latin typeface="+mn-lt"/>
                <a:ea typeface="+mn-ea"/>
              </a:rPr>
              <a:t>知识竞赛的决赛，输出决赛的平均成绩和最高成绩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71406" y="4553652"/>
            <a:ext cx="1000132" cy="446983"/>
            <a:chOff x="1000100" y="3235185"/>
            <a:chExt cx="1000132" cy="446983"/>
          </a:xfrm>
        </p:grpSpPr>
        <p:pic>
          <p:nvPicPr>
            <p:cNvPr id="14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3" name="图片 12" descr="图 14.3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43372" y="2285992"/>
            <a:ext cx="3541081" cy="285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AutoShape 2"/>
          <p:cNvSpPr>
            <a:spLocks noChangeArrowheads="1"/>
          </p:cNvSpPr>
          <p:nvPr/>
        </p:nvSpPr>
        <p:spPr bwMode="auto">
          <a:xfrm>
            <a:off x="427039" y="1463657"/>
            <a:ext cx="4645028" cy="33332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public double </a:t>
            </a: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calAvg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( </a:t>
            </a: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int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[] scores ){</a:t>
            </a:r>
            <a:endParaRPr lang="zh-CN" altLang="en-US" b="1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        </a:t>
            </a:r>
            <a:r>
              <a:rPr lang="en-US" altLang="en-US" b="1" dirty="0" err="1" smtClean="0">
                <a:cs typeface="Times New Roman" pitchFamily="18" charset="0"/>
              </a:rPr>
              <a:t>int</a:t>
            </a:r>
            <a:r>
              <a:rPr lang="en-US" altLang="en-US" b="1" dirty="0" smtClean="0">
                <a:cs typeface="Times New Roman" pitchFamily="18" charset="0"/>
              </a:rPr>
              <a:t> sum=0;</a:t>
            </a:r>
            <a:endParaRPr lang="zh-CN" altLang="en-US" b="1" dirty="0" smtClean="0">
              <a:cs typeface="Times New Roman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        double </a:t>
            </a:r>
            <a:r>
              <a:rPr lang="en-US" altLang="en-US" b="1" dirty="0" err="1" smtClean="0">
                <a:cs typeface="Times New Roman" pitchFamily="18" charset="0"/>
              </a:rPr>
              <a:t>avg</a:t>
            </a:r>
            <a:r>
              <a:rPr lang="en-US" altLang="en-US" b="1" dirty="0" smtClean="0">
                <a:cs typeface="Times New Roman" pitchFamily="18" charset="0"/>
              </a:rPr>
              <a:t>=0.0;</a:t>
            </a:r>
            <a:endParaRPr lang="zh-CN" altLang="en-US" b="1" dirty="0" smtClean="0">
              <a:cs typeface="Times New Roman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        for(</a:t>
            </a:r>
            <a:r>
              <a:rPr lang="en-US" altLang="en-US" b="1" dirty="0" err="1" smtClean="0">
                <a:cs typeface="Times New Roman" pitchFamily="18" charset="0"/>
              </a:rPr>
              <a:t>int</a:t>
            </a:r>
            <a:r>
              <a:rPr lang="en-US" altLang="en-US" b="1" dirty="0" smtClean="0">
                <a:cs typeface="Times New Roman" pitchFamily="18" charset="0"/>
              </a:rPr>
              <a:t> </a:t>
            </a:r>
            <a:r>
              <a:rPr lang="en-US" altLang="en-US" b="1" dirty="0" err="1" smtClean="0">
                <a:cs typeface="Times New Roman" pitchFamily="18" charset="0"/>
              </a:rPr>
              <a:t>i</a:t>
            </a:r>
            <a:r>
              <a:rPr lang="en-US" altLang="en-US" b="1" dirty="0" smtClean="0">
                <a:cs typeface="Times New Roman" pitchFamily="18" charset="0"/>
              </a:rPr>
              <a:t> =0;i&lt;</a:t>
            </a:r>
            <a:r>
              <a:rPr lang="en-US" altLang="en-US" b="1" dirty="0" err="1" smtClean="0">
                <a:cs typeface="Times New Roman" pitchFamily="18" charset="0"/>
              </a:rPr>
              <a:t>scores.length;i</a:t>
            </a:r>
            <a:r>
              <a:rPr lang="en-US" altLang="en-US" b="1" dirty="0" smtClean="0">
                <a:cs typeface="Times New Roman" pitchFamily="18" charset="0"/>
              </a:rPr>
              <a:t>++){</a:t>
            </a:r>
            <a:endParaRPr lang="zh-CN" altLang="en-US" b="1" dirty="0" smtClean="0">
              <a:cs typeface="Times New Roman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            sum+=scores[</a:t>
            </a:r>
            <a:r>
              <a:rPr lang="en-US" altLang="en-US" b="1" dirty="0" err="1" smtClean="0">
                <a:cs typeface="Times New Roman" pitchFamily="18" charset="0"/>
              </a:rPr>
              <a:t>i</a:t>
            </a:r>
            <a:r>
              <a:rPr lang="en-US" altLang="en-US" b="1" dirty="0" smtClean="0">
                <a:cs typeface="Times New Roman" pitchFamily="18" charset="0"/>
              </a:rPr>
              <a:t>];</a:t>
            </a:r>
            <a:endParaRPr lang="zh-CN" altLang="en-US" b="1" dirty="0" smtClean="0">
              <a:cs typeface="Times New Roman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        }</a:t>
            </a:r>
            <a:endParaRPr lang="zh-CN" altLang="en-US" b="1" dirty="0" smtClean="0">
              <a:cs typeface="Times New Roman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        </a:t>
            </a:r>
            <a:r>
              <a:rPr lang="en-US" altLang="en-US" b="1" dirty="0" err="1" smtClean="0">
                <a:cs typeface="Times New Roman" pitchFamily="18" charset="0"/>
              </a:rPr>
              <a:t>avg</a:t>
            </a:r>
            <a:r>
              <a:rPr lang="en-US" altLang="en-US" b="1" dirty="0" smtClean="0">
                <a:cs typeface="Times New Roman" pitchFamily="18" charset="0"/>
              </a:rPr>
              <a:t>=(double)sum/</a:t>
            </a:r>
            <a:r>
              <a:rPr lang="en-US" altLang="en-US" b="1" dirty="0" err="1" smtClean="0">
                <a:cs typeface="Times New Roman" pitchFamily="18" charset="0"/>
              </a:rPr>
              <a:t>scores.length</a:t>
            </a:r>
            <a:r>
              <a:rPr lang="en-US" altLang="en-US" b="1" dirty="0" smtClean="0">
                <a:cs typeface="Times New Roman" pitchFamily="18" charset="0"/>
              </a:rPr>
              <a:t>;</a:t>
            </a:r>
            <a:endParaRPr lang="zh-CN" altLang="en-US" b="1" dirty="0" smtClean="0">
              <a:cs typeface="Times New Roman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        return </a:t>
            </a:r>
            <a:r>
              <a:rPr lang="en-US" altLang="en-US" b="1" dirty="0" err="1" smtClean="0">
                <a:cs typeface="Times New Roman" pitchFamily="18" charset="0"/>
              </a:rPr>
              <a:t>avg</a:t>
            </a:r>
            <a:r>
              <a:rPr lang="en-US" altLang="en-US" b="1" dirty="0" smtClean="0">
                <a:cs typeface="Times New Roman" pitchFamily="18" charset="0"/>
              </a:rPr>
              <a:t>;</a:t>
            </a:r>
            <a:endParaRPr lang="zh-CN" altLang="en-US" b="1" dirty="0" smtClean="0">
              <a:cs typeface="Times New Roman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}</a:t>
            </a:r>
          </a:p>
        </p:txBody>
      </p:sp>
      <p:sp>
        <p:nvSpPr>
          <p:cNvPr id="517123" name="AutoShape 3"/>
          <p:cNvSpPr>
            <a:spLocks noChangeArrowheads="1"/>
          </p:cNvSpPr>
          <p:nvPr/>
        </p:nvSpPr>
        <p:spPr bwMode="auto">
          <a:xfrm>
            <a:off x="1763713" y="714355"/>
            <a:ext cx="1385920" cy="408623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返回值类型</a:t>
            </a:r>
          </a:p>
        </p:txBody>
      </p:sp>
      <p:sp>
        <p:nvSpPr>
          <p:cNvPr id="5171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数组作为参数</a:t>
            </a:r>
            <a:r>
              <a:rPr lang="zh-CN" altLang="zh-CN" dirty="0" smtClean="0"/>
              <a:t>的方法</a:t>
            </a:r>
            <a:r>
              <a:rPr lang="en-US" altLang="zh-CN" dirty="0" smtClean="0"/>
              <a:t>2-2</a:t>
            </a:r>
            <a:endParaRPr lang="en-US" altLang="zh-CN" b="1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517130" name="Rectangle 10"/>
          <p:cNvSpPr>
            <a:spLocks noChangeArrowheads="1"/>
          </p:cNvSpPr>
          <p:nvPr/>
        </p:nvSpPr>
        <p:spPr bwMode="auto">
          <a:xfrm>
            <a:off x="1214415" y="1571612"/>
            <a:ext cx="785817" cy="285751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" name="组合 25"/>
          <p:cNvGrpSpPr>
            <a:grpSpLocks/>
          </p:cNvGrpSpPr>
          <p:nvPr/>
        </p:nvGrpSpPr>
        <p:grpSpPr bwMode="auto">
          <a:xfrm>
            <a:off x="2643188" y="6283348"/>
            <a:ext cx="3929076" cy="431800"/>
            <a:chOff x="4071935" y="5500702"/>
            <a:chExt cx="3929104" cy="431800"/>
          </a:xfrm>
          <a:solidFill>
            <a:srgbClr val="0070C0"/>
          </a:solidFill>
        </p:grpSpPr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92910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0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86971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：数组作为参数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0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2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 bwMode="auto">
          <a:xfrm rot="5400000" flipH="1" flipV="1">
            <a:off x="1917812" y="1085533"/>
            <a:ext cx="354184" cy="332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AutoShape 2"/>
          <p:cNvSpPr>
            <a:spLocks noChangeArrowheads="1"/>
          </p:cNvSpPr>
          <p:nvPr/>
        </p:nvSpPr>
        <p:spPr bwMode="auto">
          <a:xfrm>
            <a:off x="2214546" y="2214554"/>
            <a:ext cx="4645028" cy="33332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public </a:t>
            </a: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int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calMax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( </a:t>
            </a: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int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[] scores ){</a:t>
            </a: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        </a:t>
            </a:r>
            <a:r>
              <a:rPr lang="en-US" altLang="en-US" b="1" dirty="0" err="1" smtClean="0">
                <a:cs typeface="Times New Roman" pitchFamily="18" charset="0"/>
              </a:rPr>
              <a:t>int</a:t>
            </a:r>
            <a:r>
              <a:rPr lang="en-US" altLang="en-US" b="1" dirty="0" smtClean="0">
                <a:cs typeface="Times New Roman" pitchFamily="18" charset="0"/>
              </a:rPr>
              <a:t> max=scores[0];</a:t>
            </a: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        for(</a:t>
            </a:r>
            <a:r>
              <a:rPr lang="en-US" altLang="en-US" b="1" dirty="0" err="1" smtClean="0">
                <a:cs typeface="Times New Roman" pitchFamily="18" charset="0"/>
              </a:rPr>
              <a:t>int</a:t>
            </a:r>
            <a:r>
              <a:rPr lang="en-US" altLang="en-US" b="1" dirty="0" smtClean="0">
                <a:cs typeface="Times New Roman" pitchFamily="18" charset="0"/>
              </a:rPr>
              <a:t> </a:t>
            </a:r>
            <a:r>
              <a:rPr lang="en-US" altLang="en-US" b="1" dirty="0" err="1" smtClean="0">
                <a:cs typeface="Times New Roman" pitchFamily="18" charset="0"/>
              </a:rPr>
              <a:t>i</a:t>
            </a:r>
            <a:r>
              <a:rPr lang="en-US" altLang="en-US" b="1" dirty="0" smtClean="0">
                <a:cs typeface="Times New Roman" pitchFamily="18" charset="0"/>
              </a:rPr>
              <a:t> =1;i&lt;</a:t>
            </a:r>
            <a:r>
              <a:rPr lang="en-US" altLang="en-US" b="1" dirty="0" err="1" smtClean="0">
                <a:cs typeface="Times New Roman" pitchFamily="18" charset="0"/>
              </a:rPr>
              <a:t>scores.length;i</a:t>
            </a:r>
            <a:r>
              <a:rPr lang="en-US" altLang="en-US" b="1" dirty="0" smtClean="0">
                <a:cs typeface="Times New Roman" pitchFamily="18" charset="0"/>
              </a:rPr>
              <a:t>++){</a:t>
            </a: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            if(max&lt;scores[</a:t>
            </a:r>
            <a:r>
              <a:rPr lang="en-US" altLang="en-US" b="1" dirty="0" err="1" smtClean="0">
                <a:cs typeface="Times New Roman" pitchFamily="18" charset="0"/>
              </a:rPr>
              <a:t>i</a:t>
            </a:r>
            <a:r>
              <a:rPr lang="en-US" altLang="en-US" b="1" dirty="0" smtClean="0">
                <a:cs typeface="Times New Roman" pitchFamily="18" charset="0"/>
              </a:rPr>
              <a:t>]){</a:t>
            </a: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                max=scores[</a:t>
            </a:r>
            <a:r>
              <a:rPr lang="en-US" altLang="en-US" b="1" dirty="0" err="1" smtClean="0">
                <a:cs typeface="Times New Roman" pitchFamily="18" charset="0"/>
              </a:rPr>
              <a:t>i</a:t>
            </a:r>
            <a:r>
              <a:rPr lang="en-US" altLang="en-US" b="1" dirty="0" smtClean="0">
                <a:cs typeface="Times New Roman" pitchFamily="18" charset="0"/>
              </a:rPr>
              <a:t>];</a:t>
            </a: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            }</a:t>
            </a: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        }</a:t>
            </a: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        return max;</a:t>
            </a: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 }</a:t>
            </a:r>
          </a:p>
        </p:txBody>
      </p:sp>
      <p:sp>
        <p:nvSpPr>
          <p:cNvPr id="517140" name="AutoShape 20"/>
          <p:cNvSpPr>
            <a:spLocks noChangeArrowheads="1"/>
          </p:cNvSpPr>
          <p:nvPr/>
        </p:nvSpPr>
        <p:spPr bwMode="auto">
          <a:xfrm>
            <a:off x="4103687" y="4325165"/>
            <a:ext cx="4754593" cy="15327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3556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 </a:t>
            </a:r>
            <a:r>
              <a:rPr lang="en-US" altLang="en-US" b="1" dirty="0" err="1" smtClean="0">
                <a:cs typeface="Times New Roman" pitchFamily="18" charset="0"/>
              </a:rPr>
              <a:t>int</a:t>
            </a:r>
            <a:r>
              <a:rPr lang="en-US" altLang="en-US" b="1" dirty="0" smtClean="0">
                <a:cs typeface="Times New Roman" pitchFamily="18" charset="0"/>
              </a:rPr>
              <a:t>[] scores=new </a:t>
            </a:r>
            <a:r>
              <a:rPr lang="en-US" altLang="en-US" b="1" dirty="0" err="1" smtClean="0">
                <a:cs typeface="Times New Roman" pitchFamily="18" charset="0"/>
              </a:rPr>
              <a:t>int</a:t>
            </a:r>
            <a:r>
              <a:rPr lang="en-US" altLang="en-US" b="1" dirty="0" smtClean="0">
                <a:cs typeface="Times New Roman" pitchFamily="18" charset="0"/>
              </a:rPr>
              <a:t>[5];//</a:t>
            </a:r>
            <a:r>
              <a:rPr lang="zh-CN" altLang="en-US" b="1" dirty="0" smtClean="0">
                <a:cs typeface="Times New Roman" pitchFamily="18" charset="0"/>
              </a:rPr>
              <a:t>保存比赛成绩</a:t>
            </a:r>
            <a:endParaRPr lang="en-US" altLang="zh-CN" b="1" dirty="0" smtClean="0">
              <a:cs typeface="Times New Roman" pitchFamily="18" charset="0"/>
            </a:endParaRPr>
          </a:p>
          <a:p>
            <a:pPr algn="l" defTabSz="355600">
              <a:lnSpc>
                <a:spcPct val="130000"/>
              </a:lnSpc>
            </a:pPr>
            <a:r>
              <a:rPr lang="en-US" altLang="zh-CN" b="1" dirty="0" smtClean="0">
                <a:cs typeface="Times New Roman" pitchFamily="18" charset="0"/>
              </a:rPr>
              <a:t> //……</a:t>
            </a:r>
          </a:p>
          <a:p>
            <a:pPr algn="l" defTabSz="3556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double </a:t>
            </a:r>
            <a:r>
              <a:rPr lang="en-US" altLang="en-US" b="1" dirty="0" err="1" smtClean="0">
                <a:cs typeface="Times New Roman" pitchFamily="18" charset="0"/>
              </a:rPr>
              <a:t>avgScore</a:t>
            </a:r>
            <a:r>
              <a:rPr lang="en-US" altLang="en-US" b="1" dirty="0" smtClean="0">
                <a:cs typeface="Times New Roman" pitchFamily="18" charset="0"/>
              </a:rPr>
              <a:t>=</a:t>
            </a:r>
            <a:r>
              <a:rPr lang="en-US" altLang="en-US" b="1" dirty="0" err="1" smtClean="0">
                <a:cs typeface="Times New Roman" pitchFamily="18" charset="0"/>
              </a:rPr>
              <a:t>st.calAvg</a:t>
            </a:r>
            <a:r>
              <a:rPr lang="en-US" altLang="en-US" b="1" dirty="0" smtClean="0">
                <a:cs typeface="Times New Roman" pitchFamily="18" charset="0"/>
              </a:rPr>
              <a:t>(scores);</a:t>
            </a:r>
          </a:p>
          <a:p>
            <a:pPr algn="l" defTabSz="355600">
              <a:lnSpc>
                <a:spcPct val="130000"/>
              </a:lnSpc>
            </a:pPr>
            <a:r>
              <a:rPr lang="en-US" altLang="en-US" b="1" dirty="0" err="1" smtClean="0">
                <a:cs typeface="Times New Roman" pitchFamily="18" charset="0"/>
              </a:rPr>
              <a:t>int</a:t>
            </a:r>
            <a:r>
              <a:rPr lang="en-US" altLang="en-US" b="1" dirty="0" smtClean="0">
                <a:cs typeface="Times New Roman" pitchFamily="18" charset="0"/>
              </a:rPr>
              <a:t> </a:t>
            </a:r>
            <a:r>
              <a:rPr lang="en-US" altLang="en-US" b="1" dirty="0" err="1" smtClean="0">
                <a:cs typeface="Times New Roman" pitchFamily="18" charset="0"/>
              </a:rPr>
              <a:t>maxScore</a:t>
            </a:r>
            <a:r>
              <a:rPr lang="en-US" altLang="en-US" b="1" dirty="0" smtClean="0">
                <a:cs typeface="Times New Roman" pitchFamily="18" charset="0"/>
              </a:rPr>
              <a:t>=</a:t>
            </a:r>
            <a:r>
              <a:rPr lang="en-US" altLang="en-US" b="1" dirty="0" err="1" smtClean="0">
                <a:cs typeface="Times New Roman" pitchFamily="18" charset="0"/>
              </a:rPr>
              <a:t>st.calMax</a:t>
            </a:r>
            <a:r>
              <a:rPr lang="en-US" altLang="en-US" b="1" dirty="0" smtClean="0">
                <a:cs typeface="Times New Roman" pitchFamily="18" charset="0"/>
              </a:rPr>
              <a:t>(scores);</a:t>
            </a:r>
            <a:endParaRPr lang="en-US" altLang="en-US" b="1" dirty="0">
              <a:cs typeface="Times New Roman" pitchFamily="18" charset="0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3000365" y="2285992"/>
            <a:ext cx="357189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2857488" y="1571612"/>
            <a:ext cx="1357322" cy="285751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4214810" y="2285992"/>
            <a:ext cx="1357322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2" name="AutoShape 3"/>
          <p:cNvSpPr>
            <a:spLocks noChangeArrowheads="1"/>
          </p:cNvSpPr>
          <p:nvPr/>
        </p:nvSpPr>
        <p:spPr bwMode="auto">
          <a:xfrm>
            <a:off x="5257782" y="1500173"/>
            <a:ext cx="1146741" cy="408623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数组参数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 rot="5400000" flipH="1" flipV="1">
            <a:off x="5411881" y="1871351"/>
            <a:ext cx="354184" cy="332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3"/>
          <p:cNvSpPr>
            <a:spLocks noChangeArrowheads="1"/>
          </p:cNvSpPr>
          <p:nvPr/>
        </p:nvSpPr>
        <p:spPr bwMode="auto">
          <a:xfrm>
            <a:off x="7400922" y="4714883"/>
            <a:ext cx="1146741" cy="408623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调用方法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 rot="5400000" flipH="1" flipV="1">
            <a:off x="6989911" y="4868741"/>
            <a:ext cx="354184" cy="332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6143636" y="5143512"/>
            <a:ext cx="1928826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5786446" y="5500702"/>
            <a:ext cx="1928826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2" grpId="0" animBg="1"/>
      <p:bldP spid="517123" grpId="0" animBg="1"/>
      <p:bldP spid="517130" grpId="0" animBg="1"/>
      <p:bldP spid="24" grpId="0" animBg="1"/>
      <p:bldP spid="517140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对象</a:t>
            </a:r>
            <a:r>
              <a:rPr lang="zh-CN" altLang="en-US" b="1" dirty="0" smtClean="0"/>
              <a:t>作为参数</a:t>
            </a:r>
            <a:r>
              <a:rPr lang="zh-CN" altLang="zh-CN" b="1" dirty="0" smtClean="0"/>
              <a:t>的方法</a:t>
            </a:r>
            <a:r>
              <a:rPr lang="en-US" altLang="zh-CN" b="1" dirty="0" smtClean="0"/>
              <a:t>2-1</a:t>
            </a:r>
            <a:endParaRPr lang="en-US" altLang="zh-CN" b="1"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4714884"/>
            <a:ext cx="7645398" cy="135732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 smtClean="0"/>
              <a:t>方式一：设计带四个参数（学号、姓名、年龄、成绩）的方法</a:t>
            </a:r>
            <a:endParaRPr lang="en-US" altLang="zh-CN" sz="2400" dirty="0" smtClean="0"/>
          </a:p>
          <a:p>
            <a:r>
              <a:rPr lang="zh-CN" altLang="en-US" sz="2400" dirty="0" smtClean="0"/>
              <a:t>方式二：将学生学号、姓名、年龄、成绩封装在学生对象中，设计方法，以学生对象作为参数</a:t>
            </a:r>
            <a:endParaRPr lang="en-US" altLang="zh-CN" sz="2400" dirty="0" smtClean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516101" name="Rectangle 5"/>
          <p:cNvSpPr>
            <a:spLocks noChangeArrowheads="1"/>
          </p:cNvSpPr>
          <p:nvPr/>
        </p:nvSpPr>
        <p:spPr bwMode="auto">
          <a:xfrm>
            <a:off x="784254" y="1276351"/>
            <a:ext cx="7319963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在实现了增加一个学生姓名的基础上，增加学生的学号、年龄和成绩，并显示这些信息，如何实现？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102402" y="4196463"/>
            <a:ext cx="1000132" cy="446983"/>
            <a:chOff x="1000100" y="3235185"/>
            <a:chExt cx="1000132" cy="446983"/>
          </a:xfrm>
        </p:grpSpPr>
        <p:pic>
          <p:nvPicPr>
            <p:cNvPr id="14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6" name="图片 15" descr="图14.4.BM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35896" y="2348880"/>
            <a:ext cx="3571900" cy="1924118"/>
          </a:xfrm>
          <a:prstGeom prst="rect">
            <a:avLst/>
          </a:prstGeom>
        </p:spPr>
      </p:pic>
      <p:sp>
        <p:nvSpPr>
          <p:cNvPr id="17" name="AutoShape 3"/>
          <p:cNvSpPr>
            <a:spLocks noChangeArrowheads="1"/>
          </p:cNvSpPr>
          <p:nvPr/>
        </p:nvSpPr>
        <p:spPr bwMode="gray">
          <a:xfrm>
            <a:off x="1691680" y="6000744"/>
            <a:ext cx="6215106" cy="857256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 smtClean="0"/>
              <a:t>可以将多个相关的信息封装成对象，作为参数传递，避免方法有太多的参数！</a:t>
            </a:r>
            <a:endParaRPr lang="en-US" altLang="zh-CN" sz="2000" b="1" dirty="0"/>
          </a:p>
        </p:txBody>
      </p:sp>
      <p:grpSp>
        <p:nvGrpSpPr>
          <p:cNvPr id="18" name="组合 57"/>
          <p:cNvGrpSpPr/>
          <p:nvPr/>
        </p:nvGrpSpPr>
        <p:grpSpPr>
          <a:xfrm>
            <a:off x="117900" y="4243336"/>
            <a:ext cx="843709" cy="400110"/>
            <a:chOff x="3786182" y="3143248"/>
            <a:chExt cx="843709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3929058" y="3143248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经验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0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8" grpId="0" build="p"/>
      <p:bldP spid="1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AutoShape 2"/>
          <p:cNvSpPr>
            <a:spLocks noChangeArrowheads="1"/>
          </p:cNvSpPr>
          <p:nvPr/>
        </p:nvSpPr>
        <p:spPr bwMode="auto">
          <a:xfrm>
            <a:off x="427038" y="1453102"/>
            <a:ext cx="6716730" cy="33332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class Student  {</a:t>
            </a: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    </a:t>
            </a:r>
            <a:r>
              <a:rPr lang="en-US" altLang="en-US" b="1" dirty="0" smtClean="0">
                <a:cs typeface="Times New Roman" pitchFamily="18" charset="0"/>
              </a:rPr>
              <a:t>public </a:t>
            </a:r>
            <a:r>
              <a:rPr lang="en-US" altLang="en-US" b="1" dirty="0" err="1" smtClean="0">
                <a:cs typeface="Times New Roman" pitchFamily="18" charset="0"/>
              </a:rPr>
              <a:t>int</a:t>
            </a:r>
            <a:r>
              <a:rPr lang="en-US" altLang="en-US" b="1" dirty="0" smtClean="0">
                <a:cs typeface="Times New Roman" pitchFamily="18" charset="0"/>
              </a:rPr>
              <a:t> id;</a:t>
            </a: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    public String name;</a:t>
            </a: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    public </a:t>
            </a:r>
            <a:r>
              <a:rPr lang="en-US" altLang="en-US" b="1" dirty="0" err="1" smtClean="0">
                <a:cs typeface="Times New Roman" pitchFamily="18" charset="0"/>
              </a:rPr>
              <a:t>int</a:t>
            </a:r>
            <a:r>
              <a:rPr lang="en-US" altLang="en-US" b="1" dirty="0" smtClean="0">
                <a:cs typeface="Times New Roman" pitchFamily="18" charset="0"/>
              </a:rPr>
              <a:t> age;</a:t>
            </a: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    public </a:t>
            </a:r>
            <a:r>
              <a:rPr lang="en-US" altLang="en-US" b="1" dirty="0" err="1" smtClean="0">
                <a:cs typeface="Times New Roman" pitchFamily="18" charset="0"/>
              </a:rPr>
              <a:t>int</a:t>
            </a:r>
            <a:r>
              <a:rPr lang="en-US" altLang="en-US" b="1" dirty="0" smtClean="0">
                <a:cs typeface="Times New Roman" pitchFamily="18" charset="0"/>
              </a:rPr>
              <a:t> score;	</a:t>
            </a: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    public void </a:t>
            </a:r>
            <a:r>
              <a:rPr lang="en-US" altLang="en-US" b="1" dirty="0" err="1" smtClean="0">
                <a:cs typeface="Times New Roman" pitchFamily="18" charset="0"/>
              </a:rPr>
              <a:t>showInfo</a:t>
            </a:r>
            <a:r>
              <a:rPr lang="en-US" altLang="en-US" b="1" dirty="0" smtClean="0">
                <a:cs typeface="Times New Roman" pitchFamily="18" charset="0"/>
              </a:rPr>
              <a:t>() {		</a:t>
            </a:r>
            <a:r>
              <a:rPr lang="en-US" altLang="en-US" b="1" dirty="0" err="1" smtClean="0">
                <a:cs typeface="Times New Roman" pitchFamily="18" charset="0"/>
              </a:rPr>
              <a:t>System.out.println</a:t>
            </a:r>
            <a:r>
              <a:rPr lang="en-US" altLang="en-US" b="1" dirty="0" smtClean="0">
                <a:cs typeface="Times New Roman" pitchFamily="18" charset="0"/>
              </a:rPr>
              <a:t>(id+"\t"+name+"\t"+age+"\t"+score);</a:t>
            </a: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    }</a:t>
            </a: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}</a:t>
            </a:r>
          </a:p>
        </p:txBody>
      </p:sp>
      <p:sp>
        <p:nvSpPr>
          <p:cNvPr id="517123" name="AutoShape 3"/>
          <p:cNvSpPr>
            <a:spLocks noChangeArrowheads="1"/>
          </p:cNvSpPr>
          <p:nvPr/>
        </p:nvSpPr>
        <p:spPr bwMode="auto">
          <a:xfrm>
            <a:off x="1763713" y="714355"/>
            <a:ext cx="916092" cy="408623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学生类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5171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571504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dirty="0" smtClean="0"/>
              <a:t>对象作为参数</a:t>
            </a:r>
            <a:r>
              <a:rPr lang="zh-CN" altLang="zh-CN" dirty="0" smtClean="0"/>
              <a:t>的方法</a:t>
            </a:r>
            <a:r>
              <a:rPr lang="en-US" altLang="zh-CN" dirty="0" smtClean="0"/>
              <a:t>2-2</a:t>
            </a:r>
            <a:endParaRPr lang="en-US" altLang="zh-CN" b="1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517130" name="Rectangle 10"/>
          <p:cNvSpPr>
            <a:spLocks noChangeArrowheads="1"/>
          </p:cNvSpPr>
          <p:nvPr/>
        </p:nvSpPr>
        <p:spPr bwMode="auto">
          <a:xfrm>
            <a:off x="1142976" y="1500174"/>
            <a:ext cx="928694" cy="357189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" name="组合 25"/>
          <p:cNvGrpSpPr>
            <a:grpSpLocks/>
          </p:cNvGrpSpPr>
          <p:nvPr/>
        </p:nvGrpSpPr>
        <p:grpSpPr bwMode="auto">
          <a:xfrm>
            <a:off x="2643188" y="6072206"/>
            <a:ext cx="4143390" cy="431800"/>
            <a:chOff x="4071935" y="5500702"/>
            <a:chExt cx="4015913" cy="431800"/>
          </a:xfrm>
          <a:solidFill>
            <a:srgbClr val="0070C0"/>
          </a:solidFill>
        </p:grpSpPr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015913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0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8697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：对象作为参数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0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2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 bwMode="auto">
          <a:xfrm rot="5400000" flipH="1" flipV="1">
            <a:off x="1917812" y="1085533"/>
            <a:ext cx="354184" cy="332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AutoShape 2"/>
          <p:cNvSpPr>
            <a:spLocks noChangeArrowheads="1"/>
          </p:cNvSpPr>
          <p:nvPr/>
        </p:nvSpPr>
        <p:spPr bwMode="auto">
          <a:xfrm>
            <a:off x="3428992" y="2214554"/>
            <a:ext cx="5143536" cy="26130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public void </a:t>
            </a: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addStudent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( Student </a:t>
            </a: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stu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 ) {</a:t>
            </a: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    for(</a:t>
            </a:r>
            <a:r>
              <a:rPr lang="en-US" altLang="en-US" b="1" dirty="0" err="1" smtClean="0">
                <a:cs typeface="Times New Roman" pitchFamily="18" charset="0"/>
              </a:rPr>
              <a:t>int</a:t>
            </a:r>
            <a:r>
              <a:rPr lang="en-US" altLang="en-US" b="1" dirty="0" smtClean="0">
                <a:cs typeface="Times New Roman" pitchFamily="18" charset="0"/>
              </a:rPr>
              <a:t> </a:t>
            </a:r>
            <a:r>
              <a:rPr lang="en-US" altLang="en-US" b="1" dirty="0" err="1" smtClean="0">
                <a:cs typeface="Times New Roman" pitchFamily="18" charset="0"/>
              </a:rPr>
              <a:t>i</a:t>
            </a:r>
            <a:r>
              <a:rPr lang="en-US" altLang="en-US" b="1" dirty="0" smtClean="0">
                <a:cs typeface="Times New Roman" pitchFamily="18" charset="0"/>
              </a:rPr>
              <a:t> =0;i&lt;</a:t>
            </a:r>
            <a:r>
              <a:rPr lang="en-US" altLang="en-US" b="1" dirty="0" err="1" smtClean="0">
                <a:cs typeface="Times New Roman" pitchFamily="18" charset="0"/>
              </a:rPr>
              <a:t>students.length;i</a:t>
            </a:r>
            <a:r>
              <a:rPr lang="en-US" altLang="en-US" b="1" dirty="0" smtClean="0">
                <a:cs typeface="Times New Roman" pitchFamily="18" charset="0"/>
              </a:rPr>
              <a:t>++) {</a:t>
            </a: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         if(students[</a:t>
            </a:r>
            <a:r>
              <a:rPr lang="en-US" altLang="en-US" b="1" dirty="0" err="1" smtClean="0">
                <a:cs typeface="Times New Roman" pitchFamily="18" charset="0"/>
              </a:rPr>
              <a:t>i</a:t>
            </a:r>
            <a:r>
              <a:rPr lang="en-US" altLang="en-US" b="1" dirty="0" smtClean="0">
                <a:cs typeface="Times New Roman" pitchFamily="18" charset="0"/>
              </a:rPr>
              <a:t>]==null) {</a:t>
            </a: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            students[</a:t>
            </a:r>
            <a:r>
              <a:rPr lang="en-US" altLang="en-US" b="1" dirty="0" err="1" smtClean="0">
                <a:cs typeface="Times New Roman" pitchFamily="18" charset="0"/>
              </a:rPr>
              <a:t>i</a:t>
            </a:r>
            <a:r>
              <a:rPr lang="en-US" altLang="en-US" b="1" dirty="0" smtClean="0">
                <a:cs typeface="Times New Roman" pitchFamily="18" charset="0"/>
              </a:rPr>
              <a:t>]=</a:t>
            </a:r>
            <a:r>
              <a:rPr lang="en-US" altLang="en-US" b="1" dirty="0" err="1" smtClean="0">
                <a:cs typeface="Times New Roman" pitchFamily="18" charset="0"/>
              </a:rPr>
              <a:t>stu</a:t>
            </a:r>
            <a:r>
              <a:rPr lang="en-US" altLang="en-US" b="1" dirty="0" smtClean="0">
                <a:cs typeface="Times New Roman" pitchFamily="18" charset="0"/>
              </a:rPr>
              <a:t>;</a:t>
            </a: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            break;</a:t>
            </a: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        }</a:t>
            </a:r>
          </a:p>
          <a:p>
            <a:pPr algn="l" defTabSz="622300">
              <a:lnSpc>
                <a:spcPct val="130000"/>
              </a:lnSpc>
            </a:pP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}</a:t>
            </a:r>
          </a:p>
        </p:txBody>
      </p:sp>
      <p:sp>
        <p:nvSpPr>
          <p:cNvPr id="517140" name="AutoShape 20"/>
          <p:cNvSpPr>
            <a:spLocks noChangeArrowheads="1"/>
          </p:cNvSpPr>
          <p:nvPr/>
        </p:nvSpPr>
        <p:spPr bwMode="auto">
          <a:xfrm>
            <a:off x="4103687" y="4542387"/>
            <a:ext cx="4754593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355600">
              <a:lnSpc>
                <a:spcPct val="130000"/>
              </a:lnSpc>
            </a:pPr>
            <a:r>
              <a:rPr lang="en-US" altLang="en-US" b="1" dirty="0" smtClean="0">
                <a:cs typeface="Times New Roman" pitchFamily="18" charset="0"/>
              </a:rPr>
              <a:t> //</a:t>
            </a:r>
            <a:r>
              <a:rPr lang="en-US" altLang="zh-CN" b="1" dirty="0" smtClean="0">
                <a:cs typeface="Times New Roman" pitchFamily="18" charset="0"/>
              </a:rPr>
              <a:t>……</a:t>
            </a:r>
          </a:p>
          <a:p>
            <a:pPr algn="l" defTabSz="355600">
              <a:lnSpc>
                <a:spcPct val="130000"/>
              </a:lnSpc>
            </a:pPr>
            <a:r>
              <a:rPr lang="en-US" altLang="en-US" b="1" dirty="0" err="1" smtClean="0">
                <a:cs typeface="Times New Roman" pitchFamily="18" charset="0"/>
              </a:rPr>
              <a:t>studentsBiz.addStudent</a:t>
            </a:r>
            <a:r>
              <a:rPr lang="en-US" altLang="en-US" b="1" dirty="0" smtClean="0">
                <a:cs typeface="Times New Roman" pitchFamily="18" charset="0"/>
              </a:rPr>
              <a:t>(student1);</a:t>
            </a:r>
          </a:p>
          <a:p>
            <a:pPr algn="l" defTabSz="355600">
              <a:lnSpc>
                <a:spcPct val="130000"/>
              </a:lnSpc>
            </a:pPr>
            <a:r>
              <a:rPr lang="en-US" altLang="en-US" b="1" dirty="0" err="1" smtClean="0">
                <a:cs typeface="Times New Roman" pitchFamily="18" charset="0"/>
              </a:rPr>
              <a:t>studentsBiz.addStudent</a:t>
            </a:r>
            <a:r>
              <a:rPr lang="en-US" altLang="en-US" b="1" dirty="0" smtClean="0">
                <a:cs typeface="Times New Roman" pitchFamily="18" charset="0"/>
              </a:rPr>
              <a:t>(student2);</a:t>
            </a:r>
            <a:endParaRPr lang="en-US" altLang="en-US" b="1" dirty="0">
              <a:cs typeface="Times New Roman" pitchFamily="18" charset="0"/>
            </a:endParaRP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6112640" y="2285992"/>
            <a:ext cx="1357322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2" name="AutoShape 3"/>
          <p:cNvSpPr>
            <a:spLocks noChangeArrowheads="1"/>
          </p:cNvSpPr>
          <p:nvPr/>
        </p:nvSpPr>
        <p:spPr bwMode="auto">
          <a:xfrm>
            <a:off x="6472228" y="1500173"/>
            <a:ext cx="1146741" cy="408623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对象参数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 rot="5400000" flipH="1" flipV="1">
            <a:off x="6626327" y="1871351"/>
            <a:ext cx="354184" cy="332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3"/>
          <p:cNvSpPr>
            <a:spLocks noChangeArrowheads="1"/>
          </p:cNvSpPr>
          <p:nvPr/>
        </p:nvSpPr>
        <p:spPr bwMode="auto">
          <a:xfrm>
            <a:off x="7400922" y="4399510"/>
            <a:ext cx="1146741" cy="408623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调用方法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 flipV="1">
            <a:off x="6929456" y="4714885"/>
            <a:ext cx="403657" cy="21431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5556634" y="4971014"/>
            <a:ext cx="2500330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5541136" y="5312707"/>
            <a:ext cx="2500330" cy="357189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2" grpId="0" animBg="1"/>
      <p:bldP spid="517123" grpId="0" animBg="1"/>
      <p:bldP spid="517130" grpId="0" animBg="1"/>
      <p:bldP spid="24" grpId="0" animBg="1"/>
      <p:bldP spid="517140" grpId="0" animBg="1"/>
      <p:bldP spid="31" grpId="0" animBg="1"/>
      <p:bldP spid="32" grpId="0" animBg="1"/>
      <p:bldP spid="34" grpId="0" animBg="1"/>
      <p:bldP spid="36" grpId="0" animBg="1"/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 smtClean="0"/>
              <a:t>学员操作</a:t>
            </a:r>
            <a:r>
              <a:rPr lang="en-US" altLang="zh-CN" sz="3200" b="1" dirty="0" smtClean="0"/>
              <a:t>——</a:t>
            </a:r>
            <a:r>
              <a:rPr lang="zh-CN" altLang="en-US" sz="3200" dirty="0" smtClean="0"/>
              <a:t>对客户姓名排序</a:t>
            </a:r>
            <a:r>
              <a:rPr lang="en-US" altLang="zh-CN" sz="3200" b="1" dirty="0" smtClean="0"/>
              <a:t>2-1</a:t>
            </a:r>
            <a:endParaRPr lang="zh-CN" altLang="en-US" sz="3200" b="1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训练</a:t>
            </a:r>
            <a:r>
              <a:rPr lang="zh-CN" altLang="en-US" dirty="0" smtClean="0"/>
              <a:t>要点</a:t>
            </a:r>
            <a:endParaRPr lang="zh-CN" altLang="en-US" dirty="0"/>
          </a:p>
          <a:p>
            <a:pPr lvl="1"/>
            <a:r>
              <a:rPr lang="zh-CN" altLang="en-US" dirty="0" smtClean="0"/>
              <a:t>带参方法的调用</a:t>
            </a:r>
          </a:p>
          <a:p>
            <a:pPr lvl="1"/>
            <a:r>
              <a:rPr lang="zh-CN" altLang="en-US" dirty="0" smtClean="0"/>
              <a:t>数组作为方法的参数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需求说明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编写方法，实现对客户姓名的排序</a:t>
            </a: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grpSp>
        <p:nvGrpSpPr>
          <p:cNvPr id="2" name="组合 10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12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" name="组合 6"/>
          <p:cNvGrpSpPr>
            <a:grpSpLocks/>
          </p:cNvGrpSpPr>
          <p:nvPr/>
        </p:nvGrpSpPr>
        <p:grpSpPr bwMode="auto">
          <a:xfrm>
            <a:off x="3357554" y="6072206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6" name="TextBox 12"/>
            <p:cNvSpPr txBox="1">
              <a:spLocks noChangeArrowheads="1"/>
            </p:cNvSpPr>
            <p:nvPr/>
          </p:nvSpPr>
          <p:spPr bwMode="auto">
            <a:xfrm>
              <a:off x="4849837" y="5538802"/>
              <a:ext cx="157957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</a:p>
          </p:txBody>
        </p:sp>
      </p:grpSp>
      <p:pic>
        <p:nvPicPr>
          <p:cNvPr id="11" name="图片 10" descr="图14.5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182" y="3643314"/>
            <a:ext cx="4497689" cy="20724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 smtClean="0"/>
              <a:t>学员操作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对客户姓名排序</a:t>
            </a:r>
            <a:r>
              <a:rPr lang="en-US" altLang="zh-CN" sz="3200" dirty="0" smtClean="0"/>
              <a:t>2-2</a:t>
            </a:r>
            <a:endParaRPr lang="zh-CN" altLang="en-US" sz="3200" b="1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859712" cy="50101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实现思路</a:t>
            </a:r>
            <a:endParaRPr lang="zh-CN" altLang="en-US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zh-CN" altLang="en-US" dirty="0" smtClean="0"/>
              <a:t>利用数组存储学生姓名</a:t>
            </a:r>
            <a:endParaRPr lang="zh-CN" altLang="en-US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zh-CN" altLang="en-US" dirty="0" smtClean="0"/>
              <a:t>定义排序方法：</a:t>
            </a:r>
            <a:r>
              <a:rPr lang="en-US" dirty="0" err="1" smtClean="0"/>
              <a:t>sortNames</a:t>
            </a:r>
            <a:r>
              <a:rPr lang="en-US" dirty="0" smtClean="0"/>
              <a:t>(String[] names)</a:t>
            </a:r>
            <a:endParaRPr lang="zh-CN" altLang="en-US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zh-CN" altLang="en-US" dirty="0" smtClean="0"/>
              <a:t>创建</a:t>
            </a:r>
            <a:r>
              <a:rPr lang="zh-CN" altLang="en-US" dirty="0"/>
              <a:t>测试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难点</a:t>
            </a:r>
            <a:r>
              <a:rPr lang="zh-CN" altLang="en-US" dirty="0" smtClean="0"/>
              <a:t>指导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创建数组作为参数的方法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调用数组作为参数的方法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857500" y="592933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12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学员操作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改进</a:t>
            </a:r>
            <a:r>
              <a:rPr lang="zh-CN" altLang="en-US" sz="2800" dirty="0" smtClean="0"/>
              <a:t>客户信息的添加和显示</a:t>
            </a:r>
            <a:endParaRPr lang="en-US" altLang="zh-CN" sz="2800" b="1"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276351"/>
            <a:ext cx="7645398" cy="129539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zh-CN" altLang="en-US" dirty="0"/>
          </a:p>
          <a:p>
            <a:pPr lvl="1"/>
            <a:r>
              <a:rPr lang="zh-CN" altLang="en-US" dirty="0" smtClean="0"/>
              <a:t>实现添加客户信息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客户信息包括：姓名、年龄、是否有会员卡</a:t>
            </a:r>
            <a:endParaRPr lang="zh-CN" altLang="en-US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428881" y="628334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12" name="TextBox 11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4" name="组合 56"/>
          <p:cNvGrpSpPr/>
          <p:nvPr/>
        </p:nvGrpSpPr>
        <p:grpSpPr>
          <a:xfrm>
            <a:off x="-32" y="3681859"/>
            <a:ext cx="986585" cy="461521"/>
            <a:chOff x="3786182" y="3824735"/>
            <a:chExt cx="986585" cy="461521"/>
          </a:xfrm>
        </p:grpSpPr>
        <p:sp>
          <p:nvSpPr>
            <p:cNvPr id="16" name="TextBox 15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785786" y="4286256"/>
            <a:ext cx="8429684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5"/>
              </a:buBlip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定义</a:t>
            </a:r>
            <a:r>
              <a:rPr lang="en-US" altLang="en-US" sz="2400" b="1" dirty="0" smtClean="0">
                <a:latin typeface="+mn-lt"/>
                <a:ea typeface="+mn-ea"/>
              </a:rPr>
              <a:t>Customer</a:t>
            </a:r>
            <a:r>
              <a:rPr lang="zh-CN" altLang="en-US" sz="2400" b="1" dirty="0" smtClean="0">
                <a:latin typeface="+mn-lt"/>
                <a:ea typeface="+mn-ea"/>
              </a:rPr>
              <a:t>类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5"/>
              </a:buBlip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在</a:t>
            </a:r>
            <a:r>
              <a:rPr lang="en-US" altLang="en-US" sz="2400" b="1" dirty="0" err="1" smtClean="0">
                <a:latin typeface="+mn-lt"/>
                <a:ea typeface="+mn-ea"/>
              </a:rPr>
              <a:t>CustomerBiz</a:t>
            </a:r>
            <a:r>
              <a:rPr lang="zh-CN" altLang="en-US" sz="2400" b="1" dirty="0" smtClean="0">
                <a:latin typeface="+mn-lt"/>
                <a:ea typeface="+mn-ea"/>
              </a:rPr>
              <a:t>类中声明客户对象数组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5"/>
              </a:buBlip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定义添加客户的方法：</a:t>
            </a:r>
            <a:r>
              <a:rPr lang="en-US" altLang="en-US" sz="2400" b="1" dirty="0" err="1" smtClean="0">
                <a:latin typeface="+mn-lt"/>
                <a:ea typeface="+mn-ea"/>
              </a:rPr>
              <a:t>addCustomer</a:t>
            </a:r>
            <a:r>
              <a:rPr lang="en-US" altLang="en-US" sz="2400" b="1" dirty="0" smtClean="0">
                <a:latin typeface="+mn-lt"/>
                <a:ea typeface="+mn-ea"/>
              </a:rPr>
              <a:t> (Customer </a:t>
            </a:r>
            <a:r>
              <a:rPr lang="en-US" altLang="en-US" sz="2400" b="1" dirty="0" err="1" smtClean="0">
                <a:latin typeface="+mn-lt"/>
                <a:ea typeface="+mn-ea"/>
              </a:rPr>
              <a:t>cust</a:t>
            </a:r>
            <a:r>
              <a:rPr lang="en-US" altLang="en-US" sz="2400" b="1" dirty="0" smtClean="0">
                <a:latin typeface="+mn-lt"/>
                <a:ea typeface="+mn-ea"/>
              </a:rPr>
              <a:t>)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5"/>
              </a:buBlip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定义显示信息的方法：</a:t>
            </a:r>
            <a:r>
              <a:rPr lang="en-US" altLang="en-US" sz="2400" b="1" dirty="0" err="1" smtClean="0">
                <a:latin typeface="+mn-lt"/>
                <a:ea typeface="+mn-ea"/>
              </a:rPr>
              <a:t>showCustomers</a:t>
            </a:r>
            <a:r>
              <a:rPr lang="en-US" altLang="en-US" sz="2400" b="1" dirty="0" smtClean="0">
                <a:latin typeface="+mn-lt"/>
                <a:ea typeface="+mn-ea"/>
              </a:rPr>
              <a:t>()</a:t>
            </a:r>
            <a:r>
              <a:rPr lang="zh-CN" altLang="en-US" sz="2400" b="1" dirty="0" smtClean="0">
                <a:latin typeface="+mn-lt"/>
                <a:ea typeface="+mn-ea"/>
              </a:rPr>
              <a:t> </a:t>
            </a:r>
          </a:p>
        </p:txBody>
      </p:sp>
      <p:pic>
        <p:nvPicPr>
          <p:cNvPr id="15" name="图片 14" descr="图14.6.bm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29058" y="2745470"/>
            <a:ext cx="3404637" cy="1612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为什么需要包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784254" y="127635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en-US" altLang="zh-CN" sz="2800" b="1" dirty="0" smtClean="0">
                <a:latin typeface="+mn-lt"/>
                <a:ea typeface="+mn-ea"/>
              </a:rPr>
              <a:t>Windows</a:t>
            </a:r>
            <a:r>
              <a:rPr lang="zh-CN" altLang="en-US" sz="2800" b="1" dirty="0" smtClean="0">
                <a:latin typeface="+mn-lt"/>
                <a:ea typeface="+mn-ea"/>
              </a:rPr>
              <a:t>树形</a:t>
            </a:r>
            <a:r>
              <a:rPr lang="zh-CN" altLang="en-US" sz="2800" b="1" dirty="0">
                <a:latin typeface="+mn-lt"/>
                <a:ea typeface="+mn-ea"/>
              </a:rPr>
              <a:t>文件系统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</a:pPr>
            <a:r>
              <a:rPr lang="zh-CN" altLang="en-US" sz="2000" b="1" dirty="0" smtClean="0"/>
              <a:t>文档分门别类，易于查找和管理</a:t>
            </a:r>
            <a:endParaRPr lang="en-US" altLang="zh-CN" sz="20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</a:pPr>
            <a:r>
              <a:rPr lang="zh-CN" altLang="en-US" sz="2000" b="1" dirty="0" smtClean="0">
                <a:latin typeface="+mn-lt"/>
                <a:ea typeface="+mn-ea"/>
              </a:rPr>
              <a:t>使用</a:t>
            </a:r>
            <a:r>
              <a:rPr lang="zh-CN" altLang="en-US" sz="2000" b="1" dirty="0">
                <a:latin typeface="+mn-lt"/>
                <a:ea typeface="+mn-ea"/>
              </a:rPr>
              <a:t>目录解决文件同名冲突问题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Blip>
                <a:blip r:embed="rId5"/>
              </a:buBlip>
            </a:pPr>
            <a:endParaRPr lang="zh-CN" altLang="en-US" sz="2400" b="1" dirty="0">
              <a:ea typeface="黑体" pitchFamily="2" charset="-122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>
                <a:latin typeface="+mn-lt"/>
                <a:ea typeface="+mn-ea"/>
              </a:rPr>
              <a:t>如何存放两个同名的类而不冲突？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Blip>
                <a:blip r:embed="rId6"/>
              </a:buBlip>
            </a:pPr>
            <a:endParaRPr lang="zh-CN" altLang="en-US" sz="2800" b="1" dirty="0">
              <a:ea typeface="黑体" pitchFamily="2" charset="-122"/>
            </a:endParaRPr>
          </a:p>
        </p:txBody>
      </p:sp>
      <p:pic>
        <p:nvPicPr>
          <p:cNvPr id="490500" name="Picture 4" descr="treefil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72264" y="1285860"/>
            <a:ext cx="2449512" cy="4537075"/>
          </a:xfrm>
          <a:prstGeom prst="rect">
            <a:avLst/>
          </a:prstGeom>
          <a:noFill/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69970" y="4071942"/>
            <a:ext cx="1744629" cy="1357322"/>
            <a:chOff x="476" y="2527"/>
            <a:chExt cx="1624" cy="988"/>
          </a:xfrm>
        </p:grpSpPr>
        <p:sp>
          <p:nvSpPr>
            <p:cNvPr id="490502" name="AutoShape 6"/>
            <p:cNvSpPr>
              <a:spLocks noChangeArrowheads="1"/>
            </p:cNvSpPr>
            <p:nvPr/>
          </p:nvSpPr>
          <p:spPr bwMode="gray">
            <a:xfrm>
              <a:off x="703" y="2704"/>
              <a:ext cx="1131" cy="811"/>
            </a:xfrm>
            <a:prstGeom prst="foldedCorner">
              <a:avLst>
                <a:gd name="adj" fmla="val 12500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marL="285750" indent="-285750" algn="l" eaLnBrk="0" hangingPunct="0">
                <a:buClr>
                  <a:srgbClr val="233DA9"/>
                </a:buClr>
                <a:buSzPct val="80000"/>
                <a:defRPr/>
              </a:pPr>
              <a:r>
                <a:rPr lang="en-US" altLang="zh-CN" b="1" dirty="0"/>
                <a:t>Sort.java</a:t>
              </a:r>
            </a:p>
          </p:txBody>
        </p:sp>
        <p:sp>
          <p:nvSpPr>
            <p:cNvPr id="490503" name="AutoShape 7"/>
            <p:cNvSpPr>
              <a:spLocks noChangeArrowheads="1"/>
            </p:cNvSpPr>
            <p:nvPr/>
          </p:nvSpPr>
          <p:spPr bwMode="auto">
            <a:xfrm>
              <a:off x="476" y="2527"/>
              <a:ext cx="1624" cy="257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marL="285750" indent="-285750" algn="l" eaLnBrk="0" hangingPunct="0">
                <a:buClr>
                  <a:srgbClr val="233DA9"/>
                </a:buClr>
                <a:buSzPct val="80000"/>
                <a:defRPr/>
              </a:pPr>
              <a:r>
                <a:rPr lang="zh-CN" altLang="en-US" b="1" dirty="0" smtClean="0"/>
                <a:t>插入排序</a:t>
              </a:r>
              <a:endParaRPr lang="zh-CN" altLang="en-US" b="1" dirty="0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857620" y="4071941"/>
            <a:ext cx="1720850" cy="1357313"/>
            <a:chOff x="2336" y="2481"/>
            <a:chExt cx="1084" cy="855"/>
          </a:xfrm>
        </p:grpSpPr>
        <p:sp>
          <p:nvSpPr>
            <p:cNvPr id="490505" name="AutoShape 9"/>
            <p:cNvSpPr>
              <a:spLocks noChangeArrowheads="1"/>
            </p:cNvSpPr>
            <p:nvPr/>
          </p:nvSpPr>
          <p:spPr bwMode="gray">
            <a:xfrm>
              <a:off x="2562" y="2659"/>
              <a:ext cx="730" cy="677"/>
            </a:xfrm>
            <a:prstGeom prst="foldedCorner">
              <a:avLst>
                <a:gd name="adj" fmla="val 12500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marL="285750" indent="-285750" algn="l" eaLnBrk="0" hangingPunct="0">
                <a:buClr>
                  <a:srgbClr val="233DA9"/>
                </a:buClr>
                <a:buSzPct val="80000"/>
                <a:defRPr/>
              </a:pPr>
              <a:r>
                <a:rPr lang="en-US" altLang="zh-CN" b="1" dirty="0"/>
                <a:t>Sort.java</a:t>
              </a:r>
            </a:p>
          </p:txBody>
        </p:sp>
        <p:sp>
          <p:nvSpPr>
            <p:cNvPr id="490506" name="AutoShape 10"/>
            <p:cNvSpPr>
              <a:spLocks noChangeArrowheads="1"/>
            </p:cNvSpPr>
            <p:nvPr/>
          </p:nvSpPr>
          <p:spPr bwMode="auto">
            <a:xfrm>
              <a:off x="2336" y="2481"/>
              <a:ext cx="1084" cy="257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marL="285750" indent="-285750" algn="l" eaLnBrk="0" hangingPunct="0">
                <a:buClr>
                  <a:srgbClr val="233DA9"/>
                </a:buClr>
                <a:buSzPct val="80000"/>
                <a:defRPr/>
              </a:pPr>
              <a:r>
                <a:rPr lang="zh-CN" altLang="en-US" b="1" dirty="0" smtClean="0"/>
                <a:t>冒泡排序</a:t>
              </a:r>
              <a:endParaRPr lang="zh-CN" altLang="en-US" b="1" dirty="0"/>
            </a:p>
          </p:txBody>
        </p:sp>
      </p:grpSp>
      <p:grpSp>
        <p:nvGrpSpPr>
          <p:cNvPr id="12" name="组合 72"/>
          <p:cNvGrpSpPr/>
          <p:nvPr/>
        </p:nvGrpSpPr>
        <p:grpSpPr>
          <a:xfrm>
            <a:off x="156390" y="2577769"/>
            <a:ext cx="986586" cy="422603"/>
            <a:chOff x="1000100" y="1173499"/>
            <a:chExt cx="986586" cy="422603"/>
          </a:xfrm>
        </p:grpSpPr>
        <p:pic>
          <p:nvPicPr>
            <p:cNvPr id="1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包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</a:t>
            </a:r>
            <a:r>
              <a:rPr lang="zh-CN" altLang="en-US" dirty="0"/>
              <a:t>类的同名问题</a:t>
            </a:r>
          </a:p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491524" name="Line 4"/>
          <p:cNvSpPr>
            <a:spLocks noChangeShapeType="1"/>
          </p:cNvSpPr>
          <p:nvPr/>
        </p:nvSpPr>
        <p:spPr bwMode="auto">
          <a:xfrm flipH="1">
            <a:off x="2843213" y="3644900"/>
            <a:ext cx="1154112" cy="5048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91525" name="Line 5"/>
          <p:cNvSpPr>
            <a:spLocks noChangeShapeType="1"/>
          </p:cNvSpPr>
          <p:nvPr/>
        </p:nvSpPr>
        <p:spPr bwMode="auto">
          <a:xfrm>
            <a:off x="5148263" y="3717925"/>
            <a:ext cx="0" cy="15843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91526" name="Line 6"/>
          <p:cNvSpPr>
            <a:spLocks noChangeShapeType="1"/>
          </p:cNvSpPr>
          <p:nvPr/>
        </p:nvSpPr>
        <p:spPr bwMode="auto">
          <a:xfrm>
            <a:off x="5940425" y="3573463"/>
            <a:ext cx="1150938" cy="57467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91527" name="AutoShape 7"/>
          <p:cNvSpPr>
            <a:spLocks noChangeArrowheads="1"/>
          </p:cNvSpPr>
          <p:nvPr/>
        </p:nvSpPr>
        <p:spPr bwMode="gray">
          <a:xfrm>
            <a:off x="611188" y="4221163"/>
            <a:ext cx="3299354" cy="1021556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允许类组成较小的单元（类似</a:t>
            </a:r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文件夹），易于找到和使用相</a:t>
            </a:r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应的</a:t>
            </a:r>
            <a:r>
              <a:rPr lang="zh-CN" altLang="en-US" b="1" dirty="0" smtClean="0"/>
              <a:t>文件</a:t>
            </a:r>
            <a:endParaRPr lang="zh-CN" altLang="en-US" b="1" dirty="0"/>
          </a:p>
        </p:txBody>
      </p:sp>
      <p:sp>
        <p:nvSpPr>
          <p:cNvPr id="491528" name="AutoShape 8"/>
          <p:cNvSpPr>
            <a:spLocks noChangeArrowheads="1"/>
          </p:cNvSpPr>
          <p:nvPr/>
        </p:nvSpPr>
        <p:spPr bwMode="gray">
          <a:xfrm>
            <a:off x="4211638" y="5373688"/>
            <a:ext cx="1609825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防止命名冲突</a:t>
            </a:r>
            <a:endParaRPr lang="zh-CN" altLang="en-US" b="1" dirty="0"/>
          </a:p>
        </p:txBody>
      </p:sp>
      <p:sp>
        <p:nvSpPr>
          <p:cNvPr id="491529" name="AutoShape 9"/>
          <p:cNvSpPr>
            <a:spLocks noChangeArrowheads="1"/>
          </p:cNvSpPr>
          <p:nvPr/>
        </p:nvSpPr>
        <p:spPr bwMode="gray">
          <a:xfrm>
            <a:off x="6335713" y="4221163"/>
            <a:ext cx="2103457" cy="71508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更好的保护类、属</a:t>
            </a:r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性和</a:t>
            </a:r>
            <a:r>
              <a:rPr lang="zh-CN" altLang="en-US" b="1" dirty="0" smtClean="0"/>
              <a:t>方法</a:t>
            </a:r>
            <a:endParaRPr lang="zh-CN" altLang="en-US" b="1" dirty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924300" y="2133600"/>
            <a:ext cx="2447925" cy="1584325"/>
            <a:chOff x="2154" y="1616"/>
            <a:chExt cx="1542" cy="998"/>
          </a:xfrm>
          <a:solidFill>
            <a:srgbClr val="00B0F0"/>
          </a:solidFill>
        </p:grpSpPr>
        <p:sp>
          <p:nvSpPr>
            <p:cNvPr id="491531" name="AutoShape 11"/>
            <p:cNvSpPr>
              <a:spLocks noChangeArrowheads="1"/>
            </p:cNvSpPr>
            <p:nvPr/>
          </p:nvSpPr>
          <p:spPr bwMode="gray">
            <a:xfrm>
              <a:off x="2154" y="1616"/>
              <a:ext cx="1542" cy="998"/>
            </a:xfrm>
            <a:prstGeom prst="flowChartMultidocument">
              <a:avLst/>
            </a:prstGeom>
            <a:grpFill/>
            <a:ln w="19050" algn="ctr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eaLnBrk="0" hangingPunct="0">
                <a:defRPr/>
              </a:pPr>
              <a:r>
                <a:rPr lang="en-US" altLang="zh-CN" b="1" dirty="0" smtClean="0"/>
                <a:t>Sort.java</a:t>
              </a:r>
              <a:endParaRPr lang="en-US" altLang="zh-CN" b="1" dirty="0"/>
            </a:p>
          </p:txBody>
        </p:sp>
        <p:sp>
          <p:nvSpPr>
            <p:cNvPr id="491532" name="Rectangle 12"/>
            <p:cNvSpPr>
              <a:spLocks noChangeArrowheads="1"/>
            </p:cNvSpPr>
            <p:nvPr/>
          </p:nvSpPr>
          <p:spPr bwMode="gray">
            <a:xfrm>
              <a:off x="2154" y="1616"/>
              <a:ext cx="590" cy="237"/>
            </a:xfrm>
            <a:prstGeom prst="rect">
              <a:avLst/>
            </a:prstGeom>
            <a:grpFill/>
            <a:ln w="19050" algn="ctr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eaLnBrk="0" hangingPunct="0">
                <a:defRPr/>
              </a:pPr>
              <a:r>
                <a:rPr lang="zh-CN" altLang="en-US" b="1" dirty="0"/>
                <a:t>包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预习检查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调用带参方法时，有哪些注意事项？</a:t>
            </a:r>
          </a:p>
          <a:p>
            <a:r>
              <a:rPr lang="zh-CN" altLang="en-US" dirty="0" smtClean="0"/>
              <a:t>包的作用是什么？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grpSp>
        <p:nvGrpSpPr>
          <p:cNvPr id="5" name="组合 8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如何创建包</a:t>
            </a:r>
          </a:p>
        </p:txBody>
      </p:sp>
      <p:sp>
        <p:nvSpPr>
          <p:cNvPr id="493571" name="AutoShape 3"/>
          <p:cNvSpPr>
            <a:spLocks noGrp="1" noChangeArrowheads="1"/>
          </p:cNvSpPr>
          <p:nvPr>
            <p:ph idx="1"/>
          </p:nvPr>
        </p:nvSpPr>
        <p:spPr>
          <a:xfrm>
            <a:off x="785786" y="2143116"/>
            <a:ext cx="7645398" cy="300082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0000FF"/>
                </a:solidFill>
              </a:rPr>
              <a:t>package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cn.jbit.classandobject</a:t>
            </a:r>
            <a:r>
              <a:rPr lang="en-US" altLang="zh-CN" sz="1800" dirty="0" smtClean="0"/>
              <a:t>;   //</a:t>
            </a:r>
            <a:r>
              <a:rPr lang="zh-CN" altLang="en-US" sz="1800" dirty="0" smtClean="0"/>
              <a:t>声明包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zh-CN" sz="1800" dirty="0" smtClean="0"/>
              <a:t>public class </a:t>
            </a:r>
            <a:r>
              <a:rPr lang="en-US" altLang="zh-CN" sz="1800" dirty="0" err="1" smtClean="0"/>
              <a:t>AccpSchool</a:t>
            </a:r>
            <a:r>
              <a:rPr lang="en-US" altLang="zh-CN" sz="1800" dirty="0" smtClean="0"/>
              <a:t> {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zh-CN" sz="1800" dirty="0" smtClean="0"/>
              <a:t>    //……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zh-CN" sz="1800" dirty="0" smtClean="0"/>
              <a:t>    public String </a:t>
            </a:r>
            <a:r>
              <a:rPr lang="en-US" altLang="zh-CN" sz="1800" dirty="0" err="1" smtClean="0"/>
              <a:t>toString</a:t>
            </a:r>
            <a:r>
              <a:rPr lang="en-US" altLang="zh-CN" sz="1800" dirty="0" smtClean="0"/>
              <a:t>() {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zh-CN" sz="1800" dirty="0" smtClean="0"/>
              <a:t>       //……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zh-CN" sz="1800" dirty="0" smtClean="0"/>
              <a:t>    }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zh-CN" sz="1800" dirty="0" smtClean="0"/>
              <a:t>}</a:t>
            </a:r>
            <a:endParaRPr lang="en-US" altLang="zh-CN" sz="1800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1785918" y="2214555"/>
            <a:ext cx="2571768" cy="42862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93573" name="AutoShape 5"/>
          <p:cNvSpPr>
            <a:spLocks noChangeArrowheads="1"/>
          </p:cNvSpPr>
          <p:nvPr/>
        </p:nvSpPr>
        <p:spPr bwMode="gray">
          <a:xfrm>
            <a:off x="4000496" y="3286124"/>
            <a:ext cx="1394167" cy="408623"/>
          </a:xfrm>
          <a:prstGeom prst="wedgeRoundRectCallout">
            <a:avLst>
              <a:gd name="adj1" fmla="val -31098"/>
              <a:gd name="adj2" fmla="val -4726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 包名         </a:t>
            </a:r>
          </a:p>
        </p:txBody>
      </p:sp>
      <p:sp>
        <p:nvSpPr>
          <p:cNvPr id="493574" name="AutoShape 6"/>
          <p:cNvSpPr>
            <a:spLocks noChangeArrowheads="1"/>
          </p:cNvSpPr>
          <p:nvPr/>
        </p:nvSpPr>
        <p:spPr bwMode="gray">
          <a:xfrm>
            <a:off x="5572132" y="1142984"/>
            <a:ext cx="2336039" cy="776383"/>
          </a:xfrm>
          <a:prstGeom prst="wedgeRoundRectCallout">
            <a:avLst>
              <a:gd name="adj1" fmla="val -25792"/>
              <a:gd name="adj2" fmla="val 4975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用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package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声明包，</a:t>
            </a:r>
          </a:p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以分号结尾</a:t>
            </a:r>
          </a:p>
        </p:txBody>
      </p:sp>
      <p:sp>
        <p:nvSpPr>
          <p:cNvPr id="493576" name="AutoShape 8"/>
          <p:cNvSpPr>
            <a:spLocks noChangeArrowheads="1"/>
          </p:cNvSpPr>
          <p:nvPr/>
        </p:nvSpPr>
        <p:spPr bwMode="gray">
          <a:xfrm>
            <a:off x="2143109" y="1152419"/>
            <a:ext cx="2071701" cy="776383"/>
          </a:xfrm>
          <a:prstGeom prst="wedgeRoundRectCallout">
            <a:avLst>
              <a:gd name="adj1" fmla="val -29507"/>
              <a:gd name="adj2" fmla="val 4939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作为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源代码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第一条语句          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1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 bwMode="auto">
          <a:xfrm flipV="1">
            <a:off x="4929190" y="1931808"/>
            <a:ext cx="832287" cy="35418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 flipV="1">
            <a:off x="2714612" y="2003246"/>
            <a:ext cx="546535" cy="21130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rot="16200000" flipH="1">
            <a:off x="3643306" y="2714620"/>
            <a:ext cx="642942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2" grpId="0" animBg="1"/>
      <p:bldP spid="493573" grpId="0" animBg="1"/>
      <p:bldP spid="493574" grpId="0" animBg="1"/>
      <p:bldP spid="49357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包命名规范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8002588" cy="5010170"/>
          </a:xfrm>
        </p:spPr>
        <p:txBody>
          <a:bodyPr/>
          <a:lstStyle/>
          <a:p>
            <a:r>
              <a:rPr lang="zh-CN" altLang="en-US" dirty="0" smtClean="0"/>
              <a:t>包名由</a:t>
            </a:r>
            <a:r>
              <a:rPr lang="zh-CN" altLang="en-US" dirty="0"/>
              <a:t>小写字母组成，不能以圆点开头或结尾</a:t>
            </a:r>
          </a:p>
          <a:p>
            <a:endParaRPr lang="zh-CN" altLang="en-US" dirty="0"/>
          </a:p>
          <a:p>
            <a:r>
              <a:rPr lang="zh-CN" altLang="en-US" dirty="0" smtClean="0"/>
              <a:t>包名之前最好</a:t>
            </a:r>
            <a:r>
              <a:rPr lang="zh-CN" altLang="en-US" dirty="0"/>
              <a:t>加上唯一的前缀，通常使用组织倒置的网络</a:t>
            </a:r>
            <a:r>
              <a:rPr lang="zh-CN" altLang="en-US" dirty="0" smtClean="0"/>
              <a:t>域名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r>
              <a:rPr lang="en-US" altLang="zh-CN" dirty="0"/>
              <a:t>    </a:t>
            </a:r>
          </a:p>
          <a:p>
            <a:r>
              <a:rPr lang="zh-CN" altLang="en-US" dirty="0" smtClean="0"/>
              <a:t>包</a:t>
            </a:r>
            <a:r>
              <a:rPr lang="zh-CN" altLang="en-US" dirty="0"/>
              <a:t>名后续部分依不同机构内部的规范不同而不同 </a:t>
            </a:r>
          </a:p>
          <a:p>
            <a:pPr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494596" name="AutoShape 4"/>
          <p:cNvSpPr>
            <a:spLocks noChangeArrowheads="1"/>
          </p:cNvSpPr>
          <p:nvPr/>
        </p:nvSpPr>
        <p:spPr bwMode="auto">
          <a:xfrm>
            <a:off x="1187624" y="2276872"/>
            <a:ext cx="7231062" cy="45653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package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mypackage</a:t>
            </a:r>
            <a:r>
              <a:rPr lang="en-US" altLang="zh-CN" b="1" dirty="0" smtClean="0"/>
              <a:t>;</a:t>
            </a:r>
            <a:endParaRPr lang="en-US" altLang="zh-CN" b="1" dirty="0"/>
          </a:p>
        </p:txBody>
      </p:sp>
      <p:sp>
        <p:nvSpPr>
          <p:cNvPr id="494597" name="AutoShape 5"/>
          <p:cNvSpPr>
            <a:spLocks noChangeArrowheads="1"/>
          </p:cNvSpPr>
          <p:nvPr/>
        </p:nvSpPr>
        <p:spPr bwMode="auto">
          <a:xfrm>
            <a:off x="1259632" y="4077072"/>
            <a:ext cx="7231062" cy="45653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package</a:t>
            </a:r>
            <a:r>
              <a:rPr lang="en-US" altLang="zh-CN" b="1" dirty="0" smtClean="0"/>
              <a:t> </a:t>
            </a:r>
            <a:r>
              <a:rPr lang="en-US" altLang="zh-CN" b="1" dirty="0" err="1" smtClean="0">
                <a:solidFill>
                  <a:srgbClr val="FF3300"/>
                </a:solidFill>
              </a:rPr>
              <a:t>net.javagroup</a:t>
            </a:r>
            <a:r>
              <a:rPr lang="en-US" altLang="zh-CN" b="1" dirty="0" err="1" smtClean="0"/>
              <a:t>.mypackage</a:t>
            </a:r>
            <a:r>
              <a:rPr lang="en-US" altLang="zh-CN" b="1" dirty="0" smtClean="0"/>
              <a:t>;</a:t>
            </a:r>
            <a:endParaRPr lang="en-US" altLang="zh-CN" b="1" dirty="0"/>
          </a:p>
        </p:txBody>
      </p:sp>
      <p:sp>
        <p:nvSpPr>
          <p:cNvPr id="494598" name="AutoShape 6"/>
          <p:cNvSpPr>
            <a:spLocks noChangeArrowheads="1"/>
          </p:cNvSpPr>
          <p:nvPr/>
        </p:nvSpPr>
        <p:spPr bwMode="auto">
          <a:xfrm>
            <a:off x="1403648" y="5805264"/>
            <a:ext cx="7231062" cy="460950"/>
          </a:xfrm>
          <a:prstGeom prst="roundRect">
            <a:avLst>
              <a:gd name="adj" fmla="val 243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package</a:t>
            </a:r>
            <a:r>
              <a:rPr lang="en-US" altLang="zh-CN" b="1" dirty="0" smtClean="0"/>
              <a:t> </a:t>
            </a:r>
            <a:r>
              <a:rPr lang="en-US" altLang="zh-CN" b="1" dirty="0" err="1" smtClean="0">
                <a:solidFill>
                  <a:srgbClr val="FF3300"/>
                </a:solidFill>
              </a:rPr>
              <a:t>net.javagroup</a:t>
            </a:r>
            <a:r>
              <a:rPr lang="en-US" altLang="zh-CN" b="1" dirty="0" err="1" smtClean="0"/>
              <a:t>.research.powerproject</a:t>
            </a:r>
            <a:r>
              <a:rPr lang="en-US" altLang="zh-CN" b="1" dirty="0" smtClean="0"/>
              <a:t>;</a:t>
            </a:r>
            <a:endParaRPr lang="en-US" altLang="zh-CN" b="1" dirty="0"/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gray">
          <a:xfrm>
            <a:off x="3707904" y="6449377"/>
            <a:ext cx="91609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部门名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00" name="AutoShape 8"/>
          <p:cNvSpPr>
            <a:spLocks noChangeArrowheads="1"/>
          </p:cNvSpPr>
          <p:nvPr/>
        </p:nvSpPr>
        <p:spPr bwMode="gray">
          <a:xfrm>
            <a:off x="5292080" y="6449377"/>
            <a:ext cx="98269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项目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名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01" name="Line 9"/>
          <p:cNvSpPr>
            <a:spLocks noChangeShapeType="1"/>
          </p:cNvSpPr>
          <p:nvPr/>
        </p:nvSpPr>
        <p:spPr bwMode="auto">
          <a:xfrm>
            <a:off x="4211960" y="6237312"/>
            <a:ext cx="0" cy="2889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94602" name="Line 10"/>
          <p:cNvSpPr>
            <a:spLocks noChangeShapeType="1"/>
          </p:cNvSpPr>
          <p:nvPr/>
        </p:nvSpPr>
        <p:spPr bwMode="auto">
          <a:xfrm>
            <a:off x="5724128" y="6237312"/>
            <a:ext cx="0" cy="2889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94603" name="AutoShape 11"/>
          <p:cNvSpPr>
            <a:spLocks noChangeArrowheads="1"/>
          </p:cNvSpPr>
          <p:nvPr/>
        </p:nvSpPr>
        <p:spPr bwMode="gray">
          <a:xfrm>
            <a:off x="4860032" y="2276872"/>
            <a:ext cx="289421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package 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.mypackage; </a:t>
            </a:r>
            <a:r>
              <a:rPr lang="en-US" altLang="zh-CN" b="1" kern="0" dirty="0" smtClean="0">
                <a:solidFill>
                  <a:srgbClr val="FF0000"/>
                </a:solidFill>
                <a:latin typeface="Arial"/>
                <a:ea typeface="黑体"/>
              </a:rPr>
              <a:t>×</a:t>
            </a:r>
            <a:endParaRPr lang="en-US" altLang="zh-CN" b="1" kern="0" dirty="0">
              <a:solidFill>
                <a:srgbClr val="FF0000"/>
              </a:solidFill>
              <a:latin typeface="Arial"/>
              <a:ea typeface="黑体"/>
            </a:endParaRPr>
          </a:p>
        </p:txBody>
      </p:sp>
      <p:pic>
        <p:nvPicPr>
          <p:cNvPr id="13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2348880"/>
            <a:ext cx="535259" cy="4460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7" grpId="0" animBg="1"/>
      <p:bldP spid="494598" grpId="0" animBg="1"/>
      <p:bldP spid="494599" grpId="0" animBg="1"/>
      <p:bldP spid="494600" grpId="0" animBg="1"/>
      <p:bldP spid="494601" grpId="0" animBg="1"/>
      <p:bldP spid="494602" grpId="0" animBg="1"/>
      <p:bldP spid="49460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/>
              <a:t>用</a:t>
            </a:r>
            <a:r>
              <a:rPr lang="en-US" altLang="zh-CN" b="1" dirty="0" err="1" smtClean="0"/>
              <a:t>MyEclipse</a:t>
            </a:r>
            <a:r>
              <a:rPr lang="en-US" altLang="zh-CN" b="1" dirty="0" smtClean="0"/>
              <a:t> </a:t>
            </a:r>
            <a:r>
              <a:rPr lang="zh-CN" altLang="en-US" b="1" dirty="0"/>
              <a:t>创建包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zh-CN" altLang="en-US" dirty="0" smtClean="0"/>
              <a:t>使用</a:t>
            </a:r>
            <a:r>
              <a:rPr lang="en-US" altLang="zh-CN" dirty="0" err="1" smtClean="0"/>
              <a:t>MyEclipse</a:t>
            </a:r>
            <a:r>
              <a:rPr lang="zh-CN" altLang="en-US" dirty="0"/>
              <a:t>创建包的两种</a:t>
            </a:r>
            <a:r>
              <a:rPr lang="zh-CN" altLang="en-US" dirty="0" smtClean="0"/>
              <a:t>方法</a:t>
            </a:r>
            <a:endParaRPr lang="zh-CN" altLang="en-US" dirty="0"/>
          </a:p>
          <a:p>
            <a:pPr marL="914400" lvl="1" indent="-457200"/>
            <a:r>
              <a:rPr lang="zh-CN" altLang="en-US" dirty="0"/>
              <a:t>分别创建包和</a:t>
            </a:r>
            <a:r>
              <a:rPr lang="zh-CN" altLang="en-US" dirty="0" smtClean="0"/>
              <a:t>类</a:t>
            </a:r>
            <a:endParaRPr lang="zh-CN" altLang="en-US" dirty="0"/>
          </a:p>
          <a:p>
            <a:pPr marL="914400" lvl="1" indent="-457200"/>
            <a:r>
              <a:rPr lang="zh-CN" altLang="en-US" dirty="0"/>
              <a:t>创建类的过程中创建类所在的</a:t>
            </a:r>
            <a:r>
              <a:rPr lang="zh-CN" altLang="en-US" dirty="0" smtClean="0"/>
              <a:t>包</a:t>
            </a:r>
            <a:endParaRPr lang="zh-CN" altLang="en-US" sz="1800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grpSp>
        <p:nvGrpSpPr>
          <p:cNvPr id="8" name="组合 25"/>
          <p:cNvGrpSpPr>
            <a:grpSpLocks/>
          </p:cNvGrpSpPr>
          <p:nvPr/>
        </p:nvGrpSpPr>
        <p:grpSpPr bwMode="auto">
          <a:xfrm>
            <a:off x="1928794" y="5568968"/>
            <a:ext cx="5786464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1" name="TextBox 17"/>
            <p:cNvSpPr txBox="1">
              <a:spLocks noChangeArrowheads="1"/>
            </p:cNvSpPr>
            <p:nvPr/>
          </p:nvSpPr>
          <p:spPr bwMode="auto">
            <a:xfrm>
              <a:off x="4510346" y="5538802"/>
              <a:ext cx="36396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      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：使用</a:t>
              </a:r>
              <a:r>
                <a:rPr lang="en-US" altLang="zh-CN" b="1" dirty="0" err="1" smtClean="0">
                  <a:solidFill>
                    <a:schemeClr val="bg1"/>
                  </a:solidFill>
                </a:rPr>
                <a:t>MyEclipse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创建包和类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 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包与目录的关系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r>
              <a:rPr lang="zh-CN" altLang="en-US" dirty="0"/>
              <a:t>创建好的包和</a:t>
            </a:r>
            <a:r>
              <a:rPr lang="en-US" altLang="zh-CN" dirty="0"/>
              <a:t>Java</a:t>
            </a:r>
            <a:r>
              <a:rPr lang="zh-CN" altLang="en-US" dirty="0"/>
              <a:t>源文件是如何存储的？</a:t>
            </a:r>
          </a:p>
          <a:p>
            <a:pPr lvl="1"/>
            <a:r>
              <a:rPr lang="zh-CN" altLang="en-US" dirty="0"/>
              <a:t>创建包</a:t>
            </a:r>
            <a:r>
              <a:rPr lang="en-US" altLang="zh-CN" dirty="0" err="1"/>
              <a:t>cn.jbit.classandobject</a:t>
            </a:r>
            <a:r>
              <a:rPr lang="en-US" altLang="zh-CN" dirty="0"/>
              <a:t> 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即</a:t>
            </a:r>
            <a:r>
              <a:rPr lang="zh-CN" altLang="en-US" dirty="0"/>
              <a:t>创建了目录结构：</a:t>
            </a:r>
            <a:r>
              <a:rPr lang="en-US" altLang="zh-CN" dirty="0" err="1"/>
              <a:t>cn</a:t>
            </a:r>
            <a:r>
              <a:rPr lang="en-US" altLang="zh-CN" dirty="0"/>
              <a:t>\</a:t>
            </a:r>
            <a:r>
              <a:rPr lang="en-US" altLang="zh-CN" dirty="0" err="1"/>
              <a:t>jbit</a:t>
            </a:r>
            <a:r>
              <a:rPr lang="en-US" altLang="zh-CN" dirty="0"/>
              <a:t>\</a:t>
            </a:r>
            <a:r>
              <a:rPr lang="en-US" altLang="zh-CN" dirty="0" err="1"/>
              <a:t>classandobject</a:t>
            </a:r>
            <a:r>
              <a:rPr lang="en-US" altLang="zh-CN" dirty="0"/>
              <a:t> 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498692" name="AutoShape 4"/>
          <p:cNvSpPr>
            <a:spLocks noChangeArrowheads="1"/>
          </p:cNvSpPr>
          <p:nvPr/>
        </p:nvSpPr>
        <p:spPr bwMode="gray">
          <a:xfrm>
            <a:off x="1635112" y="2981324"/>
            <a:ext cx="1008062" cy="376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cn</a:t>
            </a:r>
          </a:p>
        </p:txBody>
      </p:sp>
      <p:sp>
        <p:nvSpPr>
          <p:cNvPr id="498694" name="AutoShape 6"/>
          <p:cNvSpPr>
            <a:spLocks noChangeArrowheads="1"/>
          </p:cNvSpPr>
          <p:nvPr/>
        </p:nvSpPr>
        <p:spPr bwMode="gray">
          <a:xfrm>
            <a:off x="2627313" y="3500438"/>
            <a:ext cx="936625" cy="37623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jbit</a:t>
            </a:r>
          </a:p>
        </p:txBody>
      </p:sp>
      <p:sp>
        <p:nvSpPr>
          <p:cNvPr id="498695" name="Line 7"/>
          <p:cNvSpPr>
            <a:spLocks noChangeShapeType="1"/>
          </p:cNvSpPr>
          <p:nvPr/>
        </p:nvSpPr>
        <p:spPr bwMode="auto">
          <a:xfrm>
            <a:off x="2122488" y="3716338"/>
            <a:ext cx="504825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8696" name="Line 8"/>
          <p:cNvSpPr>
            <a:spLocks noChangeShapeType="1"/>
          </p:cNvSpPr>
          <p:nvPr/>
        </p:nvSpPr>
        <p:spPr bwMode="auto">
          <a:xfrm>
            <a:off x="3130550" y="3860800"/>
            <a:ext cx="1588" cy="7207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8697" name="Line 9"/>
          <p:cNvSpPr>
            <a:spLocks noChangeShapeType="1"/>
          </p:cNvSpPr>
          <p:nvPr/>
        </p:nvSpPr>
        <p:spPr bwMode="auto">
          <a:xfrm>
            <a:off x="3130550" y="4148138"/>
            <a:ext cx="57785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8698" name="AutoShape 10"/>
          <p:cNvSpPr>
            <a:spLocks noChangeArrowheads="1"/>
          </p:cNvSpPr>
          <p:nvPr/>
        </p:nvSpPr>
        <p:spPr bwMode="gray">
          <a:xfrm>
            <a:off x="3706812" y="3933825"/>
            <a:ext cx="1936757" cy="37465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classandobject</a:t>
            </a:r>
          </a:p>
        </p:txBody>
      </p:sp>
      <p:sp>
        <p:nvSpPr>
          <p:cNvPr id="498702" name="Line 14"/>
          <p:cNvSpPr>
            <a:spLocks noChangeShapeType="1"/>
          </p:cNvSpPr>
          <p:nvPr/>
        </p:nvSpPr>
        <p:spPr bwMode="auto">
          <a:xfrm>
            <a:off x="4211638" y="4292600"/>
            <a:ext cx="0" cy="108108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8703" name="Line 15"/>
          <p:cNvSpPr>
            <a:spLocks noChangeShapeType="1"/>
          </p:cNvSpPr>
          <p:nvPr/>
        </p:nvSpPr>
        <p:spPr bwMode="auto">
          <a:xfrm>
            <a:off x="4211638" y="4724400"/>
            <a:ext cx="576262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8704" name="AutoShape 16"/>
          <p:cNvSpPr>
            <a:spLocks noChangeArrowheads="1"/>
          </p:cNvSpPr>
          <p:nvPr/>
        </p:nvSpPr>
        <p:spPr bwMode="gray">
          <a:xfrm>
            <a:off x="4786313" y="4508500"/>
            <a:ext cx="205097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AccpSchool.java</a:t>
            </a:r>
          </a:p>
        </p:txBody>
      </p:sp>
      <p:sp>
        <p:nvSpPr>
          <p:cNvPr id="498705" name="Line 17"/>
          <p:cNvSpPr>
            <a:spLocks noChangeShapeType="1"/>
          </p:cNvSpPr>
          <p:nvPr/>
        </p:nvSpPr>
        <p:spPr bwMode="auto">
          <a:xfrm>
            <a:off x="4211638" y="5156200"/>
            <a:ext cx="576262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8706" name="AutoShape 18"/>
          <p:cNvSpPr>
            <a:spLocks noChangeArrowheads="1"/>
          </p:cNvSpPr>
          <p:nvPr/>
        </p:nvSpPr>
        <p:spPr bwMode="gray">
          <a:xfrm>
            <a:off x="4786313" y="4940300"/>
            <a:ext cx="186146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HelloAccp.java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2141520" y="3351217"/>
            <a:ext cx="1588" cy="7207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9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2" grpId="0" animBg="1"/>
      <p:bldP spid="498694" grpId="0" animBg="1"/>
      <p:bldP spid="498695" grpId="0" animBg="1"/>
      <p:bldP spid="498696" grpId="0" animBg="1"/>
      <p:bldP spid="498697" grpId="0" animBg="1"/>
      <p:bldP spid="498698" grpId="0" animBg="1"/>
      <p:bldP spid="498702" grpId="0" animBg="1"/>
      <p:bldP spid="498703" grpId="0" animBg="1"/>
      <p:bldP spid="498704" grpId="0" animBg="1"/>
      <p:bldP spid="498705" grpId="0" animBg="1"/>
      <p:bldP spid="498706" grpId="0" animBg="1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如何导入包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为了使用不在同一包中的类，需要在</a:t>
            </a:r>
            <a:r>
              <a:rPr lang="en-US" altLang="zh-CN" dirty="0"/>
              <a:t>Java</a:t>
            </a:r>
            <a:r>
              <a:rPr lang="zh-CN" altLang="en-US" dirty="0"/>
              <a:t>程序中使用</a:t>
            </a:r>
            <a:r>
              <a:rPr lang="en-US" altLang="zh-CN" dirty="0"/>
              <a:t>import</a:t>
            </a:r>
            <a:r>
              <a:rPr lang="zh-CN" altLang="en-US" dirty="0"/>
              <a:t>关键字导入这个类</a:t>
            </a:r>
          </a:p>
          <a:p>
            <a:endParaRPr lang="zh-CN" altLang="en-US" dirty="0"/>
          </a:p>
          <a:p>
            <a:pPr>
              <a:buFont typeface="Wingdings" pitchFamily="2" charset="2"/>
              <a:buNone/>
            </a:pPr>
            <a:endParaRPr lang="zh-CN" altLang="en-US" dirty="0"/>
          </a:p>
          <a:p>
            <a:pPr>
              <a:buFont typeface="Wingdings" pitchFamily="2" charset="2"/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500740" name="AutoShape 4"/>
          <p:cNvSpPr>
            <a:spLocks noChangeArrowheads="1"/>
          </p:cNvSpPr>
          <p:nvPr/>
        </p:nvSpPr>
        <p:spPr bwMode="auto">
          <a:xfrm>
            <a:off x="857224" y="3000372"/>
            <a:ext cx="7546975" cy="89897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import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java.util.*;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导入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java.util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包中所有类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import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cn.jbit.classandobject.AccpSchool;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导入指定包中指定类</a:t>
            </a:r>
          </a:p>
        </p:txBody>
      </p:sp>
      <p:sp>
        <p:nvSpPr>
          <p:cNvPr id="500741" name="AutoShape 5"/>
          <p:cNvSpPr>
            <a:spLocks noChangeArrowheads="1"/>
          </p:cNvSpPr>
          <p:nvPr/>
        </p:nvSpPr>
        <p:spPr bwMode="gray">
          <a:xfrm>
            <a:off x="6000760" y="2214554"/>
            <a:ext cx="2619067" cy="408623"/>
          </a:xfrm>
          <a:prstGeom prst="wedgeRoundRectCallout">
            <a:avLst>
              <a:gd name="adj1" fmla="val -35093"/>
              <a:gd name="adj2" fmla="val 5887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关键字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import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并不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陌生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500742" name="AutoShape 6"/>
          <p:cNvSpPr>
            <a:spLocks noChangeArrowheads="1"/>
          </p:cNvSpPr>
          <p:nvPr/>
        </p:nvSpPr>
        <p:spPr bwMode="auto">
          <a:xfrm>
            <a:off x="2470124" y="4214818"/>
            <a:ext cx="4321175" cy="5005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import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包名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类名；</a:t>
            </a:r>
          </a:p>
        </p:txBody>
      </p:sp>
      <p:sp>
        <p:nvSpPr>
          <p:cNvPr id="500743" name="AutoShape 7"/>
          <p:cNvSpPr>
            <a:spLocks noChangeArrowheads="1"/>
          </p:cNvSpPr>
          <p:nvPr/>
        </p:nvSpPr>
        <p:spPr bwMode="gray">
          <a:xfrm>
            <a:off x="250825" y="5143512"/>
            <a:ext cx="4053063" cy="776383"/>
          </a:xfrm>
          <a:prstGeom prst="wedgeRoundRectCallout">
            <a:avLst>
              <a:gd name="adj1" fmla="val 24720"/>
              <a:gd name="adj2" fmla="val -5016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1. 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系统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包：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java.util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2. 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自定义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包：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cn.jbit.classandobject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500744" name="AutoShape 8"/>
          <p:cNvSpPr>
            <a:spLocks noChangeArrowheads="1"/>
          </p:cNvSpPr>
          <p:nvPr/>
        </p:nvSpPr>
        <p:spPr bwMode="gray">
          <a:xfrm>
            <a:off x="4643438" y="5143512"/>
            <a:ext cx="4352486" cy="776383"/>
          </a:xfrm>
          <a:prstGeom prst="wedgeRoundRectCallout">
            <a:avLst>
              <a:gd name="adj1" fmla="val -37592"/>
              <a:gd name="adj2" fmla="val -5044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*： 指包中的所有类</a:t>
            </a:r>
          </a:p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AccpSchool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：指包中的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AccpSchool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2402" y="4171898"/>
            <a:ext cx="1000132" cy="400110"/>
            <a:chOff x="1000100" y="1801286"/>
            <a:chExt cx="1000132" cy="400110"/>
          </a:xfrm>
        </p:grpSpPr>
        <p:pic>
          <p:nvPicPr>
            <p:cNvPr id="1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13" name="直接箭头连接符 12"/>
          <p:cNvCxnSpPr/>
          <p:nvPr/>
        </p:nvCxnSpPr>
        <p:spPr bwMode="auto">
          <a:xfrm flipV="1">
            <a:off x="6072200" y="2646189"/>
            <a:ext cx="403656" cy="28274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rot="10800000" flipV="1">
            <a:off x="2475332" y="4786322"/>
            <a:ext cx="667909" cy="36019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>
            <a:off x="5429256" y="4786322"/>
            <a:ext cx="428628" cy="3571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0" grpId="0" animBg="1"/>
      <p:bldP spid="500741" grpId="0" animBg="1"/>
      <p:bldP spid="500742" grpId="0" animBg="1"/>
      <p:bldP spid="500743" grpId="0" animBg="1"/>
      <p:bldP spid="50074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小结</a:t>
            </a:r>
            <a:endParaRPr lang="en-US" altLang="zh-CN" b="1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8074026" cy="5010170"/>
          </a:xfrm>
        </p:spPr>
        <p:txBody>
          <a:bodyPr/>
          <a:lstStyle/>
          <a:p>
            <a:r>
              <a:rPr lang="en-US" altLang="zh-CN" dirty="0" smtClean="0"/>
              <a:t>AccpSchool.java</a:t>
            </a:r>
            <a:r>
              <a:rPr lang="zh-CN" altLang="en-US" dirty="0"/>
              <a:t>位于</a:t>
            </a:r>
            <a:r>
              <a:rPr lang="en-US" altLang="zh-CN" dirty="0" err="1"/>
              <a:t>cn.jbit.classandobject</a:t>
            </a:r>
            <a:r>
              <a:rPr lang="zh-CN" altLang="en-US" dirty="0"/>
              <a:t>包中，</a:t>
            </a:r>
            <a:r>
              <a:rPr lang="en-US" altLang="zh-CN" dirty="0"/>
              <a:t>HelloAccp.java</a:t>
            </a:r>
            <a:r>
              <a:rPr lang="zh-CN" altLang="en-US" dirty="0"/>
              <a:t>位于</a:t>
            </a:r>
            <a:r>
              <a:rPr lang="en-US" altLang="zh-CN" dirty="0"/>
              <a:t>demo</a:t>
            </a:r>
            <a:r>
              <a:rPr lang="zh-CN" altLang="en-US" dirty="0"/>
              <a:t>包中，下面程序空缺部分需要填入代码吗？如果需要，是什么？ 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502788" name="AutoShape 4"/>
          <p:cNvSpPr>
            <a:spLocks noChangeArrowheads="1"/>
          </p:cNvSpPr>
          <p:nvPr/>
        </p:nvSpPr>
        <p:spPr bwMode="auto">
          <a:xfrm>
            <a:off x="4067175" y="2643182"/>
            <a:ext cx="4862543" cy="36933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添加代码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添加代码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3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HelloAccp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AccpSchool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center =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new AccpSchool();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center.showMessage();    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502789" name="AutoShape 5"/>
          <p:cNvSpPr>
            <a:spLocks noChangeArrowheads="1"/>
          </p:cNvSpPr>
          <p:nvPr/>
        </p:nvSpPr>
        <p:spPr bwMode="auto">
          <a:xfrm>
            <a:off x="71406" y="2643182"/>
            <a:ext cx="3936999" cy="2973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添加代码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AccpSchool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void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showMessage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“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这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是上		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海分校。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502790" name="AutoShape 6"/>
          <p:cNvSpPr>
            <a:spLocks noChangeArrowheads="1"/>
          </p:cNvSpPr>
          <p:nvPr/>
        </p:nvSpPr>
        <p:spPr bwMode="gray">
          <a:xfrm>
            <a:off x="71406" y="2714620"/>
            <a:ext cx="3786214" cy="376238"/>
          </a:xfrm>
          <a:prstGeom prst="roundRect">
            <a:avLst>
              <a:gd name="adj" fmla="val 4515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package cn.jbit.classandobject;</a:t>
            </a:r>
          </a:p>
        </p:txBody>
      </p:sp>
      <p:sp>
        <p:nvSpPr>
          <p:cNvPr id="502791" name="AutoShape 7"/>
          <p:cNvSpPr>
            <a:spLocks noChangeArrowheads="1"/>
          </p:cNvSpPr>
          <p:nvPr/>
        </p:nvSpPr>
        <p:spPr bwMode="gray">
          <a:xfrm>
            <a:off x="4143372" y="2714620"/>
            <a:ext cx="1928826" cy="376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package demo; </a:t>
            </a:r>
          </a:p>
        </p:txBody>
      </p:sp>
      <p:sp>
        <p:nvSpPr>
          <p:cNvPr id="502792" name="AutoShape 8"/>
          <p:cNvSpPr>
            <a:spLocks noChangeArrowheads="1"/>
          </p:cNvSpPr>
          <p:nvPr/>
        </p:nvSpPr>
        <p:spPr bwMode="gray">
          <a:xfrm>
            <a:off x="4143372" y="3352803"/>
            <a:ext cx="3714776" cy="43338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import cn.jbit.classandobject.*;</a:t>
            </a:r>
          </a:p>
        </p:txBody>
      </p:sp>
      <p:sp>
        <p:nvSpPr>
          <p:cNvPr id="502793" name="AutoShape 9"/>
          <p:cNvSpPr>
            <a:spLocks noChangeArrowheads="1"/>
          </p:cNvSpPr>
          <p:nvPr/>
        </p:nvSpPr>
        <p:spPr bwMode="gray">
          <a:xfrm>
            <a:off x="785786" y="5857892"/>
            <a:ext cx="2581816" cy="776383"/>
          </a:xfrm>
          <a:prstGeom prst="wedgeRoundRectCallout">
            <a:avLst>
              <a:gd name="adj1" fmla="val 17085"/>
              <a:gd name="adj2" fmla="val -4926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声明包的含义：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声明当前类所处的位置</a:t>
            </a:r>
          </a:p>
        </p:txBody>
      </p:sp>
      <p:sp>
        <p:nvSpPr>
          <p:cNvPr id="502797" name="AutoShape 13"/>
          <p:cNvSpPr>
            <a:spLocks noChangeArrowheads="1"/>
          </p:cNvSpPr>
          <p:nvPr/>
        </p:nvSpPr>
        <p:spPr bwMode="gray">
          <a:xfrm>
            <a:off x="5786446" y="5643578"/>
            <a:ext cx="3060174" cy="1144143"/>
          </a:xfrm>
          <a:prstGeom prst="wedgeRoundRectCallout">
            <a:avLst>
              <a:gd name="adj1" fmla="val 21391"/>
              <a:gd name="adj2" fmla="val -5080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导入包的含义：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声明在当前类中要使用到的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别的类所处的位置</a:t>
            </a:r>
          </a:p>
        </p:txBody>
      </p:sp>
      <p:grpSp>
        <p:nvGrpSpPr>
          <p:cNvPr id="12" name="组合 77"/>
          <p:cNvGrpSpPr/>
          <p:nvPr/>
        </p:nvGrpSpPr>
        <p:grpSpPr>
          <a:xfrm>
            <a:off x="71406" y="857232"/>
            <a:ext cx="1469411" cy="400110"/>
            <a:chOff x="2962268" y="5103147"/>
            <a:chExt cx="1469411" cy="400110"/>
          </a:xfrm>
        </p:grpSpPr>
        <p:pic>
          <p:nvPicPr>
            <p:cNvPr id="13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15" name="直接箭头连接符 14"/>
          <p:cNvCxnSpPr/>
          <p:nvPr/>
        </p:nvCxnSpPr>
        <p:spPr bwMode="auto">
          <a:xfrm rot="16200000" flipH="1">
            <a:off x="7379815" y="5336096"/>
            <a:ext cx="431632" cy="18934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rot="5400000">
            <a:off x="1664776" y="5454004"/>
            <a:ext cx="574508" cy="23928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90" grpId="0" animBg="1"/>
      <p:bldP spid="502791" grpId="0" animBg="1"/>
      <p:bldP spid="502792" grpId="0" animBg="1"/>
      <p:bldP spid="502793" grpId="0" animBg="1"/>
      <p:bldP spid="50279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 smtClean="0"/>
              <a:t>学员操作</a:t>
            </a:r>
            <a:r>
              <a:rPr lang="en-US" altLang="zh-CN" sz="3200" b="1" dirty="0" smtClean="0"/>
              <a:t>——</a:t>
            </a:r>
            <a:r>
              <a:rPr lang="zh-CN" altLang="en-US" sz="3200" dirty="0" smtClean="0"/>
              <a:t>模拟银行账户业务</a:t>
            </a:r>
            <a:endParaRPr lang="en-US" altLang="zh-CN" sz="3200" b="1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931150" cy="4367227"/>
          </a:xfrm>
        </p:spPr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zh-CN" altLang="en-US" dirty="0"/>
          </a:p>
          <a:p>
            <a:pPr lvl="1"/>
            <a:r>
              <a:rPr lang="zh-CN" altLang="en-US" dirty="0"/>
              <a:t>模拟银行账户</a:t>
            </a:r>
            <a:r>
              <a:rPr lang="zh-CN" altLang="en-US" dirty="0" smtClean="0"/>
              <a:t>业务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创建包</a:t>
            </a:r>
            <a:r>
              <a:rPr lang="en-US" dirty="0" smtClean="0"/>
              <a:t>bank.com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编写</a:t>
            </a:r>
            <a:r>
              <a:rPr lang="en-US" dirty="0" smtClean="0"/>
              <a:t>Account</a:t>
            </a:r>
            <a:r>
              <a:rPr lang="zh-CN" altLang="en-US" dirty="0" smtClean="0"/>
              <a:t>类，添加带参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方法实现存款和取款业务，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存款时帐户初始金额为</a:t>
            </a:r>
            <a:r>
              <a:rPr lang="en-US" dirty="0" smtClean="0"/>
              <a:t>0</a:t>
            </a:r>
            <a:r>
              <a:rPr lang="zh-CN" altLang="en-US" dirty="0" smtClean="0"/>
              <a:t>元，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取款时如果余额不足给出提示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grpSp>
        <p:nvGrpSpPr>
          <p:cNvPr id="7" name="组合 10"/>
          <p:cNvGrpSpPr>
            <a:grpSpLocks/>
          </p:cNvGrpSpPr>
          <p:nvPr/>
        </p:nvGrpSpPr>
        <p:grpSpPr bwMode="auto">
          <a:xfrm>
            <a:off x="1071538" y="54260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3" name="图片 12" descr="图14.15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43570" y="1071546"/>
            <a:ext cx="3357586" cy="5573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总结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8145464" cy="5010170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 dirty="0" smtClean="0"/>
              <a:t>带参方法定义的一般形式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形参是在定义方法时对参数的称呼</a:t>
            </a:r>
            <a:endParaRPr lang="en-US" altLang="zh-CN" dirty="0" smtClean="0"/>
          </a:p>
          <a:p>
            <a:r>
              <a:rPr lang="zh-CN" altLang="en-US" dirty="0" smtClean="0"/>
              <a:t>实参是在调用方法时传递给方法的实际的值</a:t>
            </a:r>
            <a:endParaRPr lang="en-US" altLang="zh-CN" dirty="0" smtClean="0"/>
          </a:p>
          <a:p>
            <a:r>
              <a:rPr lang="zh-CN" altLang="en-US" dirty="0" smtClean="0"/>
              <a:t>调用带参方法时要求实参与形参要匹配</a:t>
            </a:r>
            <a:endParaRPr lang="en-US" altLang="zh-CN" dirty="0" smtClean="0"/>
          </a:p>
          <a:p>
            <a:r>
              <a:rPr lang="zh-CN" altLang="en-US" dirty="0" smtClean="0"/>
              <a:t>创建包使用关键字</a:t>
            </a:r>
            <a:r>
              <a:rPr lang="en-US" dirty="0" smtClean="0"/>
              <a:t>package</a:t>
            </a:r>
          </a:p>
          <a:p>
            <a:r>
              <a:rPr lang="zh-CN" altLang="en-US" dirty="0" smtClean="0"/>
              <a:t>导入包使用关键字</a:t>
            </a:r>
            <a:r>
              <a:rPr lang="en-US" dirty="0" smtClean="0"/>
              <a:t>import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214414" y="1785926"/>
            <a:ext cx="6858048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000" b="1" dirty="0" smtClean="0">
                <a:latin typeface="+mn-lt"/>
                <a:ea typeface="+mn-ea"/>
              </a:rPr>
              <a:t>&lt;</a:t>
            </a:r>
            <a:r>
              <a:rPr lang="zh-CN" altLang="en-US" sz="2000" b="1" dirty="0" smtClean="0">
                <a:latin typeface="+mn-lt"/>
                <a:ea typeface="+mn-ea"/>
              </a:rPr>
              <a:t>访问修饰符</a:t>
            </a:r>
            <a:r>
              <a:rPr lang="en-US" sz="2000" b="1" dirty="0" smtClean="0">
                <a:latin typeface="+mn-lt"/>
                <a:ea typeface="+mn-ea"/>
              </a:rPr>
              <a:t>&gt;  </a:t>
            </a:r>
            <a:r>
              <a:rPr lang="zh-CN" altLang="en-US" sz="2000" b="1" dirty="0" smtClean="0">
                <a:latin typeface="+mn-lt"/>
                <a:ea typeface="+mn-ea"/>
              </a:rPr>
              <a:t>返回类型</a:t>
            </a:r>
            <a:r>
              <a:rPr lang="en-US" sz="2000" b="1" dirty="0" smtClean="0">
                <a:latin typeface="+mn-lt"/>
                <a:ea typeface="+mn-ea"/>
              </a:rPr>
              <a:t>  &lt;</a:t>
            </a:r>
            <a:r>
              <a:rPr lang="zh-CN" altLang="en-US" sz="2000" b="1" dirty="0" smtClean="0">
                <a:latin typeface="+mn-lt"/>
                <a:ea typeface="+mn-ea"/>
              </a:rPr>
              <a:t>方法名</a:t>
            </a:r>
            <a:r>
              <a:rPr lang="en-US" sz="2000" b="1" dirty="0" smtClean="0">
                <a:latin typeface="+mn-lt"/>
                <a:ea typeface="+mn-ea"/>
              </a:rPr>
              <a:t>&gt;(&lt;</a:t>
            </a:r>
            <a:r>
              <a:rPr lang="zh-CN" altLang="en-US" sz="2000" b="1" dirty="0" smtClean="0">
                <a:latin typeface="+mn-lt"/>
                <a:ea typeface="+mn-ea"/>
              </a:rPr>
              <a:t>参数列表</a:t>
            </a:r>
            <a:r>
              <a:rPr lang="en-US" sz="2000" b="1" dirty="0" smtClean="0">
                <a:latin typeface="+mn-lt"/>
                <a:ea typeface="+mn-ea"/>
              </a:rPr>
              <a:t>&gt;) {</a:t>
            </a:r>
            <a:endParaRPr lang="zh-CN" altLang="en-US" sz="2000" b="1" dirty="0" smtClean="0">
              <a:latin typeface="+mn-lt"/>
              <a:ea typeface="+mn-ea"/>
            </a:endParaRPr>
          </a:p>
          <a:p>
            <a:pPr algn="l">
              <a:buNone/>
            </a:pPr>
            <a:r>
              <a:rPr lang="en-US" sz="2000" b="1" dirty="0" smtClean="0">
                <a:latin typeface="+mn-lt"/>
                <a:ea typeface="+mn-ea"/>
              </a:rPr>
              <a:t>    //</a:t>
            </a:r>
            <a:r>
              <a:rPr lang="zh-CN" altLang="en-US" sz="2000" b="1" dirty="0" smtClean="0">
                <a:latin typeface="+mn-lt"/>
                <a:ea typeface="+mn-ea"/>
              </a:rPr>
              <a:t>方法的主体</a:t>
            </a:r>
          </a:p>
          <a:p>
            <a:pPr algn="l">
              <a:buNone/>
            </a:pPr>
            <a:r>
              <a:rPr lang="en-US" sz="2000" b="1" dirty="0" smtClean="0">
                <a:latin typeface="+mn-lt"/>
                <a:ea typeface="+mn-ea"/>
              </a:rPr>
              <a:t>}</a:t>
            </a:r>
            <a:endParaRPr lang="zh-CN" altLang="en-US" sz="20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作业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课后作业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 smtClean="0">
              <a:solidFill>
                <a:srgbClr val="FF0000"/>
              </a:solidFill>
            </a:endParaRPr>
          </a:p>
          <a:p>
            <a:pPr lvl="0"/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预习目标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了解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类处理字符串的常见方法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预习下一章学生用书，完成预习作业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39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本章任务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222408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实现客户信息的添加</a:t>
            </a:r>
            <a:r>
              <a:rPr lang="zh-CN" altLang="en-US" dirty="0" smtClean="0"/>
              <a:t>和显示</a:t>
            </a:r>
            <a:endParaRPr lang="en-US" altLang="zh-CN" dirty="0" smtClean="0"/>
          </a:p>
          <a:p>
            <a:r>
              <a:rPr lang="zh-CN" altLang="en-US" dirty="0" smtClean="0"/>
              <a:t>修改客户姓名</a:t>
            </a:r>
            <a:endParaRPr lang="en-US" altLang="zh-CN" dirty="0" smtClean="0"/>
          </a:p>
          <a:p>
            <a:r>
              <a:rPr lang="zh-CN" altLang="en-US" dirty="0" smtClean="0"/>
              <a:t>对客户姓名排序</a:t>
            </a:r>
            <a:endParaRPr lang="zh-CN" altLang="en-US" dirty="0"/>
          </a:p>
          <a:p>
            <a:r>
              <a:rPr lang="zh-CN" altLang="en-US" dirty="0" smtClean="0"/>
              <a:t>实现</a:t>
            </a:r>
            <a:r>
              <a:rPr lang="zh-CN" altLang="en-US" dirty="0"/>
              <a:t>模拟账户存取款功能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pic>
        <p:nvPicPr>
          <p:cNvPr id="7" name="图片 6" descr="图14.1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2457" y="1928802"/>
            <a:ext cx="3542006" cy="3159843"/>
          </a:xfrm>
          <a:prstGeom prst="rect">
            <a:avLst/>
          </a:prstGeom>
        </p:spPr>
      </p:pic>
      <p:pic>
        <p:nvPicPr>
          <p:cNvPr id="8" name="图片 7" descr="图14.6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7818" y="2214553"/>
            <a:ext cx="3786182" cy="1792899"/>
          </a:xfrm>
          <a:prstGeom prst="rect">
            <a:avLst/>
          </a:prstGeom>
        </p:spPr>
      </p:pic>
      <p:pic>
        <p:nvPicPr>
          <p:cNvPr id="9" name="图片 8" descr="图14.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6314" y="1928802"/>
            <a:ext cx="4154180" cy="4643470"/>
          </a:xfrm>
          <a:prstGeom prst="rect">
            <a:avLst/>
          </a:prstGeom>
        </p:spPr>
      </p:pic>
      <p:pic>
        <p:nvPicPr>
          <p:cNvPr id="10" name="图片 9" descr="图14.5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4480" y="2928934"/>
            <a:ext cx="4807760" cy="2215339"/>
          </a:xfrm>
          <a:prstGeom prst="rect">
            <a:avLst/>
          </a:prstGeom>
        </p:spPr>
      </p:pic>
      <p:pic>
        <p:nvPicPr>
          <p:cNvPr id="11" name="图片 10" descr="图14.15.BM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43570" y="1357298"/>
            <a:ext cx="3286148" cy="5454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本章目标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会定义带参方法</a:t>
            </a:r>
          </a:p>
          <a:p>
            <a:r>
              <a:rPr lang="zh-CN" altLang="en-US" dirty="0"/>
              <a:t>会使用带参方法</a:t>
            </a:r>
          </a:p>
          <a:p>
            <a:r>
              <a:rPr lang="zh-CN" altLang="en-US" dirty="0"/>
              <a:t>会创建包组织</a:t>
            </a:r>
            <a:r>
              <a:rPr lang="en-US" altLang="zh-CN" dirty="0"/>
              <a:t>Java</a:t>
            </a:r>
            <a:r>
              <a:rPr lang="zh-CN" altLang="en-US" dirty="0"/>
              <a:t>工程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1566220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994716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4737" y="1637658"/>
            <a:ext cx="643477" cy="6483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为什么要用带参数的方法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工作原理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506884" name="AutoShape 4"/>
          <p:cNvSpPr>
            <a:spLocks noChangeArrowheads="1"/>
          </p:cNvSpPr>
          <p:nvPr/>
        </p:nvSpPr>
        <p:spPr bwMode="auto">
          <a:xfrm>
            <a:off x="1543007" y="3020377"/>
            <a:ext cx="1312848" cy="408623"/>
          </a:xfrm>
          <a:prstGeom prst="wedgeRoundRectCallout">
            <a:avLst>
              <a:gd name="adj1" fmla="val 47151"/>
              <a:gd name="adj2" fmla="val 3008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新鲜桃汁</a:t>
            </a:r>
          </a:p>
        </p:txBody>
      </p:sp>
      <p:sp>
        <p:nvSpPr>
          <p:cNvPr id="506885" name="AutoShape 5"/>
          <p:cNvSpPr>
            <a:spLocks noChangeArrowheads="1"/>
          </p:cNvSpPr>
          <p:nvPr/>
        </p:nvSpPr>
        <p:spPr bwMode="auto">
          <a:xfrm>
            <a:off x="1543007" y="3020377"/>
            <a:ext cx="1385919" cy="408623"/>
          </a:xfrm>
          <a:prstGeom prst="wedgeRoundRectCallout">
            <a:avLst>
              <a:gd name="adj1" fmla="val 50602"/>
              <a:gd name="adj2" fmla="val 281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新鲜苹果汁</a:t>
            </a:r>
          </a:p>
        </p:txBody>
      </p:sp>
      <p:sp>
        <p:nvSpPr>
          <p:cNvPr id="506886" name="AutoShape 6"/>
          <p:cNvSpPr>
            <a:spLocks noChangeArrowheads="1"/>
          </p:cNvSpPr>
          <p:nvPr/>
        </p:nvSpPr>
        <p:spPr bwMode="auto">
          <a:xfrm>
            <a:off x="1543007" y="3020377"/>
            <a:ext cx="1384286" cy="408623"/>
          </a:xfrm>
          <a:prstGeom prst="wedgeRoundRectCallout">
            <a:avLst>
              <a:gd name="adj1" fmla="val 50522"/>
              <a:gd name="adj2" fmla="val 169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新鲜梨汁</a:t>
            </a:r>
          </a:p>
        </p:txBody>
      </p:sp>
      <p:pic>
        <p:nvPicPr>
          <p:cNvPr id="506887" name="Picture 7" descr="graph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5445125"/>
            <a:ext cx="1152525" cy="798513"/>
          </a:xfrm>
          <a:prstGeom prst="rect">
            <a:avLst/>
          </a:prstGeom>
          <a:noFill/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68313" y="4076700"/>
            <a:ext cx="3168650" cy="2379663"/>
            <a:chOff x="295" y="2568"/>
            <a:chExt cx="1996" cy="1499"/>
          </a:xfrm>
        </p:grpSpPr>
        <p:pic>
          <p:nvPicPr>
            <p:cNvPr id="506889" name="Picture 9" descr="果汁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" y="2568"/>
              <a:ext cx="1996" cy="1499"/>
            </a:xfrm>
            <a:prstGeom prst="rect">
              <a:avLst/>
            </a:prstGeom>
            <a:noFill/>
          </p:spPr>
        </p:pic>
        <p:sp>
          <p:nvSpPr>
            <p:cNvPr id="506890" name="Text Box 10"/>
            <p:cNvSpPr txBox="1">
              <a:spLocks noChangeArrowheads="1"/>
            </p:cNvSpPr>
            <p:nvPr/>
          </p:nvSpPr>
          <p:spPr bwMode="auto">
            <a:xfrm>
              <a:off x="295" y="2568"/>
              <a:ext cx="272" cy="10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B0F0"/>
                  </a:solidFill>
                  <a:ea typeface="黑体" pitchFamily="2" charset="-122"/>
                </a:rPr>
                <a:t>输出三种果汁</a:t>
              </a:r>
            </a:p>
          </p:txBody>
        </p:sp>
      </p:grpSp>
      <p:pic>
        <p:nvPicPr>
          <p:cNvPr id="506891" name="Picture 11" descr="苹果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950" y="4724400"/>
            <a:ext cx="876300" cy="952500"/>
          </a:xfrm>
          <a:prstGeom prst="rect">
            <a:avLst/>
          </a:prstGeom>
          <a:noFill/>
        </p:spPr>
      </p:pic>
      <p:pic>
        <p:nvPicPr>
          <p:cNvPr id="506892" name="Picture 12" descr="梨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5825" y="4652963"/>
            <a:ext cx="947738" cy="1152525"/>
          </a:xfrm>
          <a:prstGeom prst="rect">
            <a:avLst/>
          </a:prstGeom>
          <a:noFill/>
        </p:spPr>
      </p:pic>
      <p:pic>
        <p:nvPicPr>
          <p:cNvPr id="506893" name="Picture 13" descr="桃子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48488" y="4870450"/>
            <a:ext cx="787400" cy="863600"/>
          </a:xfrm>
          <a:prstGeom prst="rect">
            <a:avLst/>
          </a:prstGeom>
          <a:noFill/>
        </p:spPr>
      </p:pic>
      <p:pic>
        <p:nvPicPr>
          <p:cNvPr id="506894" name="Picture 14" descr="水果集合 拷贝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50075" y="5013325"/>
            <a:ext cx="1943100" cy="1284288"/>
          </a:xfrm>
          <a:prstGeom prst="rect">
            <a:avLst/>
          </a:prstGeom>
          <a:noFill/>
        </p:spPr>
      </p:pic>
      <p:pic>
        <p:nvPicPr>
          <p:cNvPr id="506895" name="Picture 15" descr="榨汁机2 拷贝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27450" y="1700213"/>
            <a:ext cx="2068513" cy="34559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9803 C 0.02605 -0.2289 0.05191 -0.35977 0.0033 -0.44254 C -0.04531 -0.52532 -0.23697 -0.60277 -0.29201 -0.59468 C -0.34704 -0.58659 -0.32118 -0.43052 -0.3269 -0.39399 C -0.33263 -0.35745 -0.32986 -0.36624 -0.3269 -0.3748 " pathEditMode="relative" ptsTypes="aaaaA">
                                      <p:cBhvr>
                                        <p:cTn id="6" dur="2000" fill="hold"/>
                                        <p:tgtEl>
                                          <p:spTgt spid="5068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53 -0.06289 C -0.01823 -0.08624 -0.01875 -0.10937 -0.01927 -0.13272 C -0.01979 -0.15607 -0.02014 -0.16879 -0.02066 -0.20255 C -0.02118 -0.23653 -0.02014 -0.29688 -0.02205 -0.33596 C -0.02413 -0.37503 -0.02135 -0.40833 -0.03246 -0.43653 C -0.04357 -0.46451 -0.05173 -0.47815 -0.08837 -0.50428 C -0.12482 -0.53018 -0.21475 -0.59769 -0.25173 -0.59237 C -0.28854 -0.58705 -0.29948 -0.4985 -0.3092 -0.47145 C -0.31875 -0.44463 -0.3092 -0.43723 -0.3092 -0.43029 " pathEditMode="relative" rAng="0" ptsTypes="aaaaaaaaA">
                                      <p:cBhvr>
                                        <p:cTn id="14" dur="2000" fill="hold"/>
                                        <p:tgtEl>
                                          <p:spTgt spid="5068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" y="-2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1.50289E-6 C 0.01788 -0.05642 0.01649 -0.11283 0.01145 -0.17549 C 0.00642 -0.23815 -0.00087 -0.33526 -0.01077 -0.37642 C -0.02066 -0.41757 -0.02153 -0.40046 -0.0474 -0.42289 C -0.07327 -0.44532 -0.12448 -0.49202 -0.16632 -0.51168 C -0.20816 -0.53133 -0.26789 -0.54104 -0.29809 -0.54127 C -0.3283 -0.5415 -0.33924 -0.53064 -0.3474 -0.51376 C -0.35556 -0.49688 -0.34705 -0.47122 -0.3474 -0.43977 C -0.34775 -0.40833 -0.34844 -0.36694 -0.34896 -0.32555 " pathEditMode="relative" rAng="0" ptsTypes="aaaaaaaaA">
                                      <p:cBhvr>
                                        <p:cTn id="25" dur="2000" fill="hold"/>
                                        <p:tgtEl>
                                          <p:spTgt spid="506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" y="-2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4" grpId="0" animBg="1"/>
      <p:bldP spid="506884" grpId="1" animBg="1"/>
      <p:bldP spid="506885" grpId="0" animBg="1"/>
      <p:bldP spid="506885" grpId="1" animBg="1"/>
      <p:bldP spid="5068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如何使用带参数的方法</a:t>
            </a:r>
            <a:r>
              <a:rPr lang="en-US" altLang="zh-CN" b="1"/>
              <a:t>3-1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定义带参数的方法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/>
              <a:t>调用带参数的方法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526340" name="Rectangle 4"/>
          <p:cNvSpPr>
            <a:spLocks noChangeArrowheads="1"/>
          </p:cNvSpPr>
          <p:nvPr/>
        </p:nvSpPr>
        <p:spPr bwMode="auto">
          <a:xfrm>
            <a:off x="1258888" y="2060575"/>
            <a:ext cx="1584325" cy="504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6341" name="AutoShape 5"/>
          <p:cNvSpPr>
            <a:spLocks noChangeArrowheads="1"/>
          </p:cNvSpPr>
          <p:nvPr/>
        </p:nvSpPr>
        <p:spPr bwMode="auto">
          <a:xfrm>
            <a:off x="954088" y="1844675"/>
            <a:ext cx="7235825" cy="2106906"/>
          </a:xfrm>
          <a:prstGeom prst="roundRect">
            <a:avLst>
              <a:gd name="adj" fmla="val 245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ZhazhiJi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String zhazhi ( </a:t>
            </a:r>
            <a:r>
              <a:rPr lang="en-US" altLang="zh-CN" b="1" dirty="0">
                <a:solidFill>
                  <a:srgbClr val="0000FF"/>
                </a:solidFill>
              </a:rPr>
              <a:t>String fruit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String juice = fruit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return juice; 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} 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526342" name="AutoShape 6"/>
          <p:cNvSpPr>
            <a:spLocks noChangeArrowheads="1"/>
          </p:cNvSpPr>
          <p:nvPr/>
        </p:nvSpPr>
        <p:spPr bwMode="auto">
          <a:xfrm>
            <a:off x="1041400" y="4581525"/>
            <a:ext cx="5765800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/*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调用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zhazhi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ZhazhiJi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myZhazhiji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 new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ZhazhiJi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myFruit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苹果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myJuice = </a:t>
            </a:r>
            <a:r>
              <a:rPr lang="en-US" altLang="zh-CN" b="1" dirty="0">
                <a:solidFill>
                  <a:srgbClr val="0000FF"/>
                </a:solidFill>
              </a:rPr>
              <a:t>myZhazhi.zhazhi(myFruit);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System.out.println(myJuice);</a:t>
            </a:r>
          </a:p>
        </p:txBody>
      </p:sp>
      <p:sp>
        <p:nvSpPr>
          <p:cNvPr id="526343" name="AutoShape 7"/>
          <p:cNvSpPr>
            <a:spLocks noChangeArrowheads="1"/>
          </p:cNvSpPr>
          <p:nvPr/>
        </p:nvSpPr>
        <p:spPr bwMode="auto">
          <a:xfrm>
            <a:off x="4932363" y="2986088"/>
            <a:ext cx="4143699" cy="776383"/>
          </a:xfrm>
          <a:prstGeom prst="wedgeRoundRectCallout">
            <a:avLst>
              <a:gd name="adj1" fmla="val -33439"/>
              <a:gd name="adj2" fmla="val -4777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参数列表：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(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数据类型  参数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，数据类型  参数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2…)</a:t>
            </a:r>
          </a:p>
        </p:txBody>
      </p:sp>
      <p:sp>
        <p:nvSpPr>
          <p:cNvPr id="526344" name="AutoShape 8"/>
          <p:cNvSpPr>
            <a:spLocks noChangeArrowheads="1"/>
          </p:cNvSpPr>
          <p:nvPr/>
        </p:nvSpPr>
        <p:spPr bwMode="auto">
          <a:xfrm>
            <a:off x="5545139" y="4559300"/>
            <a:ext cx="2741638" cy="715089"/>
          </a:xfrm>
          <a:prstGeom prst="wedgeRoundRectCallout">
            <a:avLst>
              <a:gd name="adj1" fmla="val -32969"/>
              <a:gd name="adj2" fmla="val 5083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调用方法，传递的参数要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与参数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列表一一对应</a:t>
            </a:r>
          </a:p>
        </p:txBody>
      </p:sp>
      <p:cxnSp>
        <p:nvCxnSpPr>
          <p:cNvPr id="9" name="直接箭头连接符 8"/>
          <p:cNvCxnSpPr>
            <a:endCxn id="526343" idx="4"/>
          </p:cNvCxnSpPr>
          <p:nvPr/>
        </p:nvCxnSpPr>
        <p:spPr bwMode="auto">
          <a:xfrm>
            <a:off x="4714876" y="2714620"/>
            <a:ext cx="903725" cy="28875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26344" idx="4"/>
          </p:cNvCxnSpPr>
          <p:nvPr/>
        </p:nvCxnSpPr>
        <p:spPr bwMode="auto">
          <a:xfrm flipV="1">
            <a:off x="5286380" y="5280353"/>
            <a:ext cx="725687" cy="50610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1" grpId="0" animBg="1"/>
      <p:bldP spid="526342" grpId="0" animBg="1"/>
      <p:bldP spid="526343" grpId="0" animBg="1"/>
      <p:bldP spid="5263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如何使用带参数的方法</a:t>
            </a:r>
            <a:r>
              <a:rPr lang="en-US" altLang="zh-CN" b="1"/>
              <a:t>3-2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508933" name="AutoShape 5"/>
          <p:cNvSpPr>
            <a:spLocks noChangeArrowheads="1"/>
          </p:cNvSpPr>
          <p:nvPr/>
        </p:nvSpPr>
        <p:spPr bwMode="auto">
          <a:xfrm>
            <a:off x="1270054" y="2327809"/>
            <a:ext cx="6457970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223838" indent="-223838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&lt;</a:t>
            </a:r>
            <a:r>
              <a:rPr lang="zh-CN" altLang="en-US" b="1" dirty="0">
                <a:solidFill>
                  <a:srgbClr val="0000FF"/>
                </a:solidFill>
              </a:rPr>
              <a:t>访问修饰符</a:t>
            </a:r>
            <a:r>
              <a:rPr lang="en-US" altLang="zh-CN" b="1" dirty="0" smtClean="0">
                <a:solidFill>
                  <a:srgbClr val="0000FF"/>
                </a:solidFill>
              </a:rPr>
              <a:t>&gt;  </a:t>
            </a:r>
            <a:r>
              <a:rPr lang="zh-CN" altLang="en-US" b="1" dirty="0">
                <a:solidFill>
                  <a:srgbClr val="0000FF"/>
                </a:solidFill>
              </a:rPr>
              <a:t>返回</a:t>
            </a:r>
            <a:r>
              <a:rPr lang="zh-CN" altLang="en-US" b="1" dirty="0" smtClean="0">
                <a:solidFill>
                  <a:srgbClr val="0000FF"/>
                </a:solidFill>
              </a:rPr>
              <a:t>类型  </a:t>
            </a:r>
            <a:r>
              <a:rPr lang="en-US" altLang="zh-CN" b="1" dirty="0">
                <a:solidFill>
                  <a:srgbClr val="0000FF"/>
                </a:solidFill>
              </a:rPr>
              <a:t>&lt;</a:t>
            </a:r>
            <a:r>
              <a:rPr lang="zh-CN" altLang="en-US" b="1" dirty="0">
                <a:solidFill>
                  <a:srgbClr val="0000FF"/>
                </a:solidFill>
              </a:rPr>
              <a:t>方法名</a:t>
            </a:r>
            <a:r>
              <a:rPr lang="en-US" altLang="zh-CN" b="1" dirty="0">
                <a:solidFill>
                  <a:srgbClr val="0000FF"/>
                </a:solidFill>
              </a:rPr>
              <a:t>&gt;(&lt;</a:t>
            </a:r>
            <a:r>
              <a:rPr lang="zh-CN" altLang="en-US" b="1" dirty="0">
                <a:solidFill>
                  <a:srgbClr val="0000FF"/>
                </a:solidFill>
              </a:rPr>
              <a:t>形式参数列表</a:t>
            </a:r>
            <a:r>
              <a:rPr lang="en-US" altLang="zh-CN" b="1" dirty="0" smtClean="0">
                <a:solidFill>
                  <a:srgbClr val="0000FF"/>
                </a:solidFill>
              </a:rPr>
              <a:t>&gt;) {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223838" indent="-223838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	      //</a:t>
            </a:r>
            <a:r>
              <a:rPr lang="zh-CN" altLang="en-US" b="1" dirty="0">
                <a:solidFill>
                  <a:srgbClr val="0000FF"/>
                </a:solidFill>
              </a:rPr>
              <a:t>方法的主体</a:t>
            </a:r>
          </a:p>
          <a:p>
            <a:pPr marL="223838" indent="-223838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}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08934" name="AutoShape 6"/>
          <p:cNvSpPr>
            <a:spLocks noChangeArrowheads="1"/>
          </p:cNvSpPr>
          <p:nvPr/>
        </p:nvSpPr>
        <p:spPr bwMode="auto">
          <a:xfrm>
            <a:off x="1727232" y="1714488"/>
            <a:ext cx="3706703" cy="408623"/>
          </a:xfrm>
          <a:prstGeom prst="wedgeRoundRectCallout">
            <a:avLst>
              <a:gd name="adj1" fmla="val -32267"/>
              <a:gd name="adj2" fmla="val 5228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该方法允许被访问调用的权限范围</a:t>
            </a:r>
          </a:p>
        </p:txBody>
      </p:sp>
      <p:sp>
        <p:nvSpPr>
          <p:cNvPr id="508935" name="AutoShape 7"/>
          <p:cNvSpPr>
            <a:spLocks noChangeArrowheads="1"/>
          </p:cNvSpPr>
          <p:nvPr/>
        </p:nvSpPr>
        <p:spPr bwMode="auto">
          <a:xfrm>
            <a:off x="3656058" y="3000372"/>
            <a:ext cx="2063920" cy="408623"/>
          </a:xfrm>
          <a:prstGeom prst="wedgeRoundRectCallout">
            <a:avLst>
              <a:gd name="adj1" fmla="val -28479"/>
              <a:gd name="adj2" fmla="val -5180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方法返回值的类型</a:t>
            </a:r>
          </a:p>
        </p:txBody>
      </p:sp>
      <p:sp>
        <p:nvSpPr>
          <p:cNvPr id="508936" name="AutoShape 8"/>
          <p:cNvSpPr>
            <a:spLocks noChangeArrowheads="1"/>
          </p:cNvSpPr>
          <p:nvPr/>
        </p:nvSpPr>
        <p:spPr bwMode="auto">
          <a:xfrm>
            <a:off x="1270055" y="3670588"/>
            <a:ext cx="6457970" cy="2973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223838" indent="-223838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StudentsBiz {</a:t>
            </a:r>
          </a:p>
          <a:p>
            <a:pPr marL="223838" indent="-223838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String[ ] names = new String[30];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</a:p>
          <a:p>
            <a:pPr marL="223838" indent="-223838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>
                <a:solidFill>
                  <a:srgbClr val="0000FF"/>
                </a:solidFill>
              </a:rPr>
              <a:t>public void addName(String name</a:t>
            </a:r>
            <a:r>
              <a:rPr lang="en-US" altLang="zh-CN" b="1" dirty="0" smtClean="0">
                <a:solidFill>
                  <a:srgbClr val="0000FF"/>
                </a:solidFill>
              </a:rPr>
              <a:t>) {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223838" indent="-223838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rgbClr val="0000FF"/>
                </a:solidFill>
              </a:rPr>
              <a:t>			</a:t>
            </a:r>
            <a:r>
              <a:rPr lang="en-US" altLang="zh-CN" b="1" dirty="0">
                <a:solidFill>
                  <a:srgbClr val="0000FF"/>
                </a:solidFill>
              </a:rPr>
              <a:t>//</a:t>
            </a:r>
            <a:r>
              <a:rPr lang="zh-CN" altLang="en-US" b="1" dirty="0">
                <a:solidFill>
                  <a:srgbClr val="0000FF"/>
                </a:solidFill>
              </a:rPr>
              <a:t>增加学生姓名</a:t>
            </a:r>
          </a:p>
          <a:p>
            <a:pPr marL="223838" indent="-223838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rgbClr val="0000FF"/>
                </a:solidFill>
              </a:rPr>
              <a:t>		</a:t>
            </a:r>
            <a:r>
              <a:rPr lang="en-US" altLang="zh-CN" b="1" dirty="0">
                <a:solidFill>
                  <a:srgbClr val="0000FF"/>
                </a:solidFill>
              </a:rPr>
              <a:t>}</a:t>
            </a:r>
          </a:p>
          <a:p>
            <a:pPr marL="223838" indent="-223838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public void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showNames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() { 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显示全部学生姓名	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marL="223838" indent="-223838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8953" name="AutoShape 25"/>
          <p:cNvSpPr>
            <a:spLocks noChangeArrowheads="1"/>
          </p:cNvSpPr>
          <p:nvPr/>
        </p:nvSpPr>
        <p:spPr bwMode="auto">
          <a:xfrm>
            <a:off x="5870636" y="1734493"/>
            <a:ext cx="2533285" cy="408623"/>
          </a:xfrm>
          <a:prstGeom prst="wedgeRoundRectCallout">
            <a:avLst>
              <a:gd name="adj1" fmla="val -33178"/>
              <a:gd name="adj2" fmla="val 5237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传送给方法的形参列表</a:t>
            </a:r>
          </a:p>
        </p:txBody>
      </p:sp>
      <p:sp>
        <p:nvSpPr>
          <p:cNvPr id="508955" name="AutoShape 27"/>
          <p:cNvSpPr>
            <a:spLocks noChangeArrowheads="1"/>
          </p:cNvSpPr>
          <p:nvPr/>
        </p:nvSpPr>
        <p:spPr bwMode="gray">
          <a:xfrm>
            <a:off x="5403819" y="5092079"/>
            <a:ext cx="1609825" cy="408623"/>
          </a:xfrm>
          <a:prstGeom prst="wedgeRoundRectCallout">
            <a:avLst>
              <a:gd name="adj1" fmla="val -32449"/>
              <a:gd name="adj2" fmla="val -5602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一个形式参数</a:t>
            </a:r>
          </a:p>
        </p:txBody>
      </p:sp>
      <p:sp>
        <p:nvSpPr>
          <p:cNvPr id="508956" name="AutoShape 28"/>
          <p:cNvSpPr>
            <a:spLocks noChangeArrowheads="1"/>
          </p:cNvSpPr>
          <p:nvPr/>
        </p:nvSpPr>
        <p:spPr bwMode="gray">
          <a:xfrm>
            <a:off x="6299264" y="4370692"/>
            <a:ext cx="1385919" cy="408623"/>
          </a:xfrm>
          <a:prstGeom prst="wedgeRoundRectCallout">
            <a:avLst>
              <a:gd name="adj1" fmla="val -31352"/>
              <a:gd name="adj2" fmla="val 5046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没有返回值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1848" y="1714488"/>
            <a:ext cx="1000132" cy="400110"/>
            <a:chOff x="1000100" y="1801286"/>
            <a:chExt cx="1000132" cy="400110"/>
          </a:xfrm>
        </p:grpSpPr>
        <p:pic>
          <p:nvPicPr>
            <p:cNvPr id="1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15" name="直接箭头连接符 14"/>
          <p:cNvCxnSpPr/>
          <p:nvPr/>
        </p:nvCxnSpPr>
        <p:spPr bwMode="auto">
          <a:xfrm flipV="1">
            <a:off x="2370174" y="2143116"/>
            <a:ext cx="500066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V="1">
            <a:off x="5942074" y="2146122"/>
            <a:ext cx="403659" cy="21130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>
            <a:off x="3656058" y="2786058"/>
            <a:ext cx="571504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>
            <a:off x="5799198" y="4656444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>
            <a:off x="5299132" y="4786322"/>
            <a:ext cx="433736" cy="2944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组合 70"/>
          <p:cNvGrpSpPr/>
          <p:nvPr/>
        </p:nvGrpSpPr>
        <p:grpSpPr>
          <a:xfrm>
            <a:off x="71406" y="3303185"/>
            <a:ext cx="1000132" cy="414475"/>
            <a:chOff x="1000100" y="2528843"/>
            <a:chExt cx="1000132" cy="414475"/>
          </a:xfrm>
        </p:grpSpPr>
        <p:pic>
          <p:nvPicPr>
            <p:cNvPr id="2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770288" y="1276344"/>
            <a:ext cx="7345362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定义带</a:t>
            </a:r>
            <a:r>
              <a:rPr lang="zh-CN" altLang="en-US" sz="2800" b="1" dirty="0">
                <a:latin typeface="+mn-lt"/>
                <a:ea typeface="+mn-ea"/>
              </a:rPr>
              <a:t>参数的方法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Blip>
                <a:blip r:embed="rId5"/>
              </a:buBlip>
            </a:pPr>
            <a:endParaRPr lang="zh-CN" altLang="en-US" sz="2400" b="1" dirty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3" grpId="0" animBg="1"/>
      <p:bldP spid="508934" grpId="0" animBg="1"/>
      <p:bldP spid="508935" grpId="0" animBg="1"/>
      <p:bldP spid="508936" grpId="0" animBg="1"/>
      <p:bldP spid="508953" grpId="0" animBg="1"/>
      <p:bldP spid="508955" grpId="0" animBg="1"/>
      <p:bldP spid="5089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如何使用带参数的方法</a:t>
            </a:r>
            <a:r>
              <a:rPr lang="en-US" altLang="zh-CN" b="1"/>
              <a:t>3-3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509960" name="AutoShape 8"/>
          <p:cNvSpPr>
            <a:spLocks noChangeArrowheads="1"/>
          </p:cNvSpPr>
          <p:nvPr/>
        </p:nvSpPr>
        <p:spPr bwMode="auto">
          <a:xfrm>
            <a:off x="1275742" y="2652698"/>
            <a:ext cx="6708775" cy="365587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223838" indent="-223838" algn="l" defTabSz="444500">
              <a:lnSpc>
                <a:spcPct val="130000"/>
              </a:lnSpc>
            </a:pPr>
            <a:r>
              <a:rPr lang="en-US" altLang="zh-CN" b="1" dirty="0" smtClean="0"/>
              <a:t>public static void main(String[] </a:t>
            </a:r>
            <a:r>
              <a:rPr lang="en-US" altLang="zh-CN" b="1" dirty="0" err="1" smtClean="0"/>
              <a:t>args</a:t>
            </a:r>
            <a:r>
              <a:rPr lang="en-US" altLang="zh-CN" b="1" dirty="0" smtClean="0"/>
              <a:t>) {		</a:t>
            </a:r>
          </a:p>
          <a:p>
            <a:pPr marL="223838" indent="-223838" algn="l" defTabSz="444500">
              <a:lnSpc>
                <a:spcPct val="130000"/>
              </a:lnSpc>
            </a:pPr>
            <a:r>
              <a:rPr lang="en-US" altLang="zh-CN" b="1" dirty="0" smtClean="0"/>
              <a:t>       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StudentsBiz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st</a:t>
            </a:r>
            <a:r>
              <a:rPr lang="en-US" altLang="zh-CN" b="1" dirty="0" smtClean="0">
                <a:solidFill>
                  <a:srgbClr val="0000FF"/>
                </a:solidFill>
              </a:rPr>
              <a:t> = new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StudentsBiz</a:t>
            </a:r>
            <a:r>
              <a:rPr lang="en-US" altLang="zh-CN" b="1" dirty="0" smtClean="0">
                <a:solidFill>
                  <a:srgbClr val="0000FF"/>
                </a:solidFill>
              </a:rPr>
              <a:t>();</a:t>
            </a:r>
          </a:p>
          <a:p>
            <a:pPr marL="223838" indent="-223838" algn="l" defTabSz="444500">
              <a:lnSpc>
                <a:spcPct val="130000"/>
              </a:lnSpc>
            </a:pPr>
            <a:r>
              <a:rPr lang="en-US" altLang="zh-CN" b="1" dirty="0" smtClean="0"/>
              <a:t>        Scanner input = new Scanner(</a:t>
            </a:r>
            <a:r>
              <a:rPr lang="en-US" altLang="zh-CN" b="1" dirty="0" err="1" smtClean="0"/>
              <a:t>System.in</a:t>
            </a:r>
            <a:r>
              <a:rPr lang="en-US" altLang="zh-CN" b="1" dirty="0" smtClean="0"/>
              <a:t>);</a:t>
            </a:r>
          </a:p>
          <a:p>
            <a:pPr marL="223838" indent="-223838" algn="l" defTabSz="444500">
              <a:lnSpc>
                <a:spcPct val="130000"/>
              </a:lnSpc>
            </a:pPr>
            <a:r>
              <a:rPr lang="en-US" altLang="zh-CN" b="1" dirty="0" smtClean="0"/>
              <a:t>        for(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=0;i&lt;5;i++){</a:t>
            </a:r>
          </a:p>
          <a:p>
            <a:pPr marL="223838" indent="-223838" algn="l" defTabSz="444500">
              <a:lnSpc>
                <a:spcPct val="130000"/>
              </a:lnSpc>
            </a:pPr>
            <a:r>
              <a:rPr lang="en-US" altLang="zh-CN" b="1" dirty="0" smtClean="0"/>
              <a:t>            </a:t>
            </a:r>
            <a:r>
              <a:rPr lang="en-US" altLang="zh-CN" b="1" dirty="0" err="1" smtClean="0"/>
              <a:t>System.out.print</a:t>
            </a:r>
            <a:r>
              <a:rPr lang="en-US" altLang="zh-CN" b="1" dirty="0" smtClean="0"/>
              <a:t>("</a:t>
            </a:r>
            <a:r>
              <a:rPr lang="zh-CN" altLang="en-US" b="1" dirty="0" smtClean="0"/>
              <a:t>请输入学生姓名：</a:t>
            </a:r>
            <a:r>
              <a:rPr lang="en-US" altLang="zh-CN" b="1" dirty="0" smtClean="0"/>
              <a:t>");</a:t>
            </a:r>
          </a:p>
          <a:p>
            <a:pPr marL="223838" indent="-223838" algn="l" defTabSz="444500">
              <a:lnSpc>
                <a:spcPct val="130000"/>
              </a:lnSpc>
            </a:pPr>
            <a:r>
              <a:rPr lang="en-US" altLang="zh-CN" b="1" dirty="0" smtClean="0"/>
              <a:t>            String </a:t>
            </a:r>
            <a:r>
              <a:rPr lang="en-US" altLang="zh-CN" b="1" dirty="0" err="1" smtClean="0"/>
              <a:t>newName</a:t>
            </a:r>
            <a:r>
              <a:rPr lang="en-US" altLang="zh-CN" b="1" dirty="0" smtClean="0"/>
              <a:t> = </a:t>
            </a:r>
            <a:r>
              <a:rPr lang="en-US" altLang="zh-CN" b="1" dirty="0" err="1" smtClean="0"/>
              <a:t>input.next</a:t>
            </a:r>
            <a:r>
              <a:rPr lang="en-US" altLang="zh-CN" b="1" dirty="0" smtClean="0"/>
              <a:t>();	</a:t>
            </a:r>
          </a:p>
          <a:p>
            <a:pPr marL="223838" indent="-223838" algn="l" defTabSz="444500">
              <a:lnSpc>
                <a:spcPct val="130000"/>
              </a:lnSpc>
            </a:pPr>
            <a:r>
              <a:rPr lang="en-US" altLang="zh-CN" b="1" dirty="0" smtClean="0"/>
              <a:t>           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st.addName</a:t>
            </a:r>
            <a:r>
              <a:rPr lang="en-US" altLang="zh-CN" b="1" dirty="0" smtClean="0">
                <a:solidFill>
                  <a:srgbClr val="0000FF"/>
                </a:solidFill>
              </a:rPr>
              <a:t>(</a:t>
            </a:r>
            <a:r>
              <a:rPr lang="en-US" altLang="zh-CN" b="1" dirty="0" err="1" smtClean="0">
                <a:solidFill>
                  <a:srgbClr val="0000FF"/>
                </a:solidFill>
              </a:rPr>
              <a:t>newName</a:t>
            </a:r>
            <a:r>
              <a:rPr lang="en-US" altLang="zh-CN" b="1" dirty="0" smtClean="0">
                <a:solidFill>
                  <a:srgbClr val="0000FF"/>
                </a:solidFill>
              </a:rPr>
              <a:t>);</a:t>
            </a:r>
          </a:p>
          <a:p>
            <a:pPr marL="223838" indent="-223838" algn="l" defTabSz="444500">
              <a:lnSpc>
                <a:spcPct val="130000"/>
              </a:lnSpc>
            </a:pPr>
            <a:r>
              <a:rPr lang="en-US" altLang="zh-CN" b="1" dirty="0" smtClean="0"/>
              <a:t>        }</a:t>
            </a:r>
          </a:p>
          <a:p>
            <a:pPr marL="223838" indent="-223838" algn="l" defTabSz="444500">
              <a:lnSpc>
                <a:spcPct val="130000"/>
              </a:lnSpc>
            </a:pPr>
            <a:r>
              <a:rPr lang="en-US" altLang="zh-CN" b="1" dirty="0" smtClean="0"/>
              <a:t>        </a:t>
            </a:r>
            <a:r>
              <a:rPr lang="en-US" altLang="zh-CN" b="1" dirty="0" err="1" smtClean="0"/>
              <a:t>st.showNames</a:t>
            </a:r>
            <a:r>
              <a:rPr lang="en-US" altLang="zh-CN" b="1" dirty="0" smtClean="0"/>
              <a:t>();	</a:t>
            </a:r>
            <a:endParaRPr lang="zh-CN" altLang="en-US" b="1" dirty="0" smtClean="0"/>
          </a:p>
          <a:p>
            <a:pPr marL="223838" indent="-223838" algn="l" defTabSz="444500">
              <a:lnSpc>
                <a:spcPct val="130000"/>
              </a:lnSpc>
            </a:pPr>
            <a:r>
              <a:rPr lang="zh-CN" altLang="en-US" b="1" dirty="0" smtClean="0"/>
              <a:t>    </a:t>
            </a:r>
            <a:r>
              <a:rPr lang="en-US" altLang="zh-CN" b="1" dirty="0" smtClean="0"/>
              <a:t>}</a:t>
            </a:r>
            <a:endParaRPr lang="en-US" altLang="zh-CN" b="1" dirty="0"/>
          </a:p>
        </p:txBody>
      </p:sp>
      <p:sp>
        <p:nvSpPr>
          <p:cNvPr id="509962" name="AutoShape 10"/>
          <p:cNvSpPr>
            <a:spLocks noChangeArrowheads="1"/>
          </p:cNvSpPr>
          <p:nvPr/>
        </p:nvSpPr>
        <p:spPr bwMode="gray">
          <a:xfrm>
            <a:off x="5196432" y="5214950"/>
            <a:ext cx="2794482" cy="776383"/>
          </a:xfrm>
          <a:prstGeom prst="wedgeRoundRectCallout">
            <a:avLst>
              <a:gd name="adj1" fmla="val -32014"/>
              <a:gd name="adj2" fmla="val -4897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实参的类型、数量、顺序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都要与形参一一对应</a:t>
            </a:r>
          </a:p>
        </p:txBody>
      </p:sp>
      <p:sp>
        <p:nvSpPr>
          <p:cNvPr id="509963" name="AutoShape 11"/>
          <p:cNvSpPr>
            <a:spLocks noChangeArrowheads="1"/>
          </p:cNvSpPr>
          <p:nvPr/>
        </p:nvSpPr>
        <p:spPr bwMode="gray">
          <a:xfrm>
            <a:off x="6976480" y="2786058"/>
            <a:ext cx="1881800" cy="776383"/>
          </a:xfrm>
          <a:prstGeom prst="wedgeRoundRectCallout">
            <a:avLst>
              <a:gd name="adj1" fmla="val -49665"/>
              <a:gd name="adj2" fmla="val 689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先实例化对象，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再使用方法</a:t>
            </a:r>
          </a:p>
        </p:txBody>
      </p:sp>
      <p:sp>
        <p:nvSpPr>
          <p:cNvPr id="509964" name="Rectangle 12"/>
          <p:cNvSpPr>
            <a:spLocks noChangeArrowheads="1"/>
          </p:cNvSpPr>
          <p:nvPr/>
        </p:nvSpPr>
        <p:spPr bwMode="auto">
          <a:xfrm>
            <a:off x="1476375" y="1484313"/>
            <a:ext cx="742791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lang="zh-CN" altLang="en-US" sz="2400" b="1">
              <a:ea typeface="黑体" pitchFamily="2" charset="-122"/>
            </a:endParaRPr>
          </a:p>
        </p:txBody>
      </p:sp>
      <p:sp>
        <p:nvSpPr>
          <p:cNvPr id="509970" name="Rectangle 18"/>
          <p:cNvSpPr>
            <a:spLocks noChangeArrowheads="1"/>
          </p:cNvSpPr>
          <p:nvPr/>
        </p:nvSpPr>
        <p:spPr bwMode="auto">
          <a:xfrm>
            <a:off x="785786" y="1276344"/>
            <a:ext cx="7345362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>
                <a:latin typeface="+mn-lt"/>
                <a:ea typeface="+mn-ea"/>
              </a:rPr>
              <a:t>调用带参数的方法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Blip>
                <a:blip r:embed="rId4"/>
              </a:buBlip>
            </a:pPr>
            <a:endParaRPr lang="zh-CN" altLang="en-US" sz="2400" b="1" dirty="0">
              <a:ea typeface="黑体" pitchFamily="2" charset="-122"/>
            </a:endParaRPr>
          </a:p>
        </p:txBody>
      </p:sp>
      <p:sp>
        <p:nvSpPr>
          <p:cNvPr id="509971" name="AutoShape 19"/>
          <p:cNvSpPr>
            <a:spLocks noChangeArrowheads="1"/>
          </p:cNvSpPr>
          <p:nvPr/>
        </p:nvSpPr>
        <p:spPr bwMode="auto">
          <a:xfrm>
            <a:off x="1285852" y="1857364"/>
            <a:ext cx="5072098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223838" indent="-223838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rgbClr val="0000FF"/>
                </a:solidFill>
              </a:rPr>
              <a:t>对象名</a:t>
            </a:r>
            <a:r>
              <a:rPr lang="en-US" altLang="zh-CN" b="1" dirty="0">
                <a:solidFill>
                  <a:srgbClr val="0000FF"/>
                </a:solidFill>
              </a:rPr>
              <a:t>.</a:t>
            </a:r>
            <a:r>
              <a:rPr lang="zh-CN" altLang="en-US" b="1" dirty="0">
                <a:solidFill>
                  <a:srgbClr val="0000FF"/>
                </a:solidFill>
              </a:rPr>
              <a:t>方法名</a:t>
            </a:r>
            <a:r>
              <a:rPr lang="zh-CN" altLang="en-US" b="1" dirty="0" smtClean="0">
                <a:solidFill>
                  <a:srgbClr val="0000FF"/>
                </a:solidFill>
              </a:rPr>
              <a:t>（参数</a:t>
            </a:r>
            <a:r>
              <a:rPr lang="en-US" altLang="zh-CN" b="1" dirty="0" smtClean="0">
                <a:solidFill>
                  <a:srgbClr val="0000FF"/>
                </a:solidFill>
              </a:rPr>
              <a:t>1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zh-CN" altLang="en-US" b="1" dirty="0" smtClean="0">
                <a:solidFill>
                  <a:srgbClr val="0000FF"/>
                </a:solidFill>
              </a:rPr>
              <a:t>参数</a:t>
            </a:r>
            <a:r>
              <a:rPr lang="en-US" altLang="zh-CN" b="1" dirty="0" smtClean="0">
                <a:solidFill>
                  <a:srgbClr val="0000FF"/>
                </a:solidFill>
              </a:rPr>
              <a:t>2</a:t>
            </a:r>
            <a:r>
              <a:rPr lang="en-US" altLang="zh-CN" b="1" dirty="0">
                <a:solidFill>
                  <a:srgbClr val="0000FF"/>
                </a:solidFill>
              </a:rPr>
              <a:t>,……</a:t>
            </a:r>
            <a:r>
              <a:rPr lang="zh-CN" altLang="en-US" b="1" dirty="0" smtClean="0">
                <a:solidFill>
                  <a:srgbClr val="0000FF"/>
                </a:solidFill>
              </a:rPr>
              <a:t>，参数</a:t>
            </a:r>
            <a:r>
              <a:rPr lang="en-US" altLang="zh-CN" b="1" dirty="0" smtClean="0">
                <a:solidFill>
                  <a:srgbClr val="0000FF"/>
                </a:solidFill>
              </a:rPr>
              <a:t>n</a:t>
            </a:r>
            <a:r>
              <a:rPr lang="zh-CN" altLang="en-US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509961" name="AutoShape 9"/>
          <p:cNvSpPr>
            <a:spLocks noChangeArrowheads="1"/>
          </p:cNvSpPr>
          <p:nvPr/>
        </p:nvSpPr>
        <p:spPr bwMode="auto">
          <a:xfrm>
            <a:off x="6215074" y="1214422"/>
            <a:ext cx="1146741" cy="408623"/>
          </a:xfrm>
          <a:prstGeom prst="wedgeRoundRectCallout">
            <a:avLst>
              <a:gd name="adj1" fmla="val -32059"/>
              <a:gd name="adj2" fmla="val 5248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实参列表</a:t>
            </a:r>
          </a:p>
        </p:txBody>
      </p:sp>
      <p:grpSp>
        <p:nvGrpSpPr>
          <p:cNvPr id="16" name="组合 25"/>
          <p:cNvGrpSpPr>
            <a:grpSpLocks/>
          </p:cNvGrpSpPr>
          <p:nvPr/>
        </p:nvGrpSpPr>
        <p:grpSpPr bwMode="auto">
          <a:xfrm>
            <a:off x="2500298" y="6283348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9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33345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：带一个参数的方法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11848" y="1743006"/>
            <a:ext cx="1000132" cy="400110"/>
            <a:chOff x="1000100" y="1801286"/>
            <a:chExt cx="1000132" cy="400110"/>
          </a:xfrm>
        </p:grpSpPr>
        <p:pic>
          <p:nvPicPr>
            <p:cNvPr id="2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23" name="直接箭头连接符 22"/>
          <p:cNvCxnSpPr/>
          <p:nvPr/>
        </p:nvCxnSpPr>
        <p:spPr bwMode="auto">
          <a:xfrm flipV="1">
            <a:off x="5929322" y="1571612"/>
            <a:ext cx="332221" cy="28274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 bwMode="auto">
          <a:xfrm>
            <a:off x="6490716" y="3275009"/>
            <a:ext cx="546535" cy="300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 bwMode="auto">
          <a:xfrm>
            <a:off x="4704766" y="5143512"/>
            <a:ext cx="475097" cy="28875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" name="组合 70"/>
          <p:cNvGrpSpPr/>
          <p:nvPr/>
        </p:nvGrpSpPr>
        <p:grpSpPr>
          <a:xfrm>
            <a:off x="86904" y="2556246"/>
            <a:ext cx="1000132" cy="414475"/>
            <a:chOff x="1000100" y="2528843"/>
            <a:chExt cx="1000132" cy="414475"/>
          </a:xfrm>
        </p:grpSpPr>
        <p:pic>
          <p:nvPicPr>
            <p:cNvPr id="3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9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60" grpId="0" animBg="1"/>
      <p:bldP spid="509962" grpId="0" animBg="1"/>
      <p:bldP spid="509963" grpId="0" animBg="1"/>
      <p:bldP spid="509971" grpId="0" animBg="1"/>
      <p:bldP spid="50996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6015</TotalTime>
  <Words>3754</Words>
  <Application>Microsoft Office PowerPoint</Application>
  <PresentationFormat>全屏显示(4:3)</PresentationFormat>
  <Paragraphs>548</Paragraphs>
  <Slides>39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幻灯片 1</vt:lpstr>
      <vt:lpstr>回顾与作业点评</vt:lpstr>
      <vt:lpstr>预习检查</vt:lpstr>
      <vt:lpstr>本章任务</vt:lpstr>
      <vt:lpstr>本章目标</vt:lpstr>
      <vt:lpstr>为什么要用带参数的方法</vt:lpstr>
      <vt:lpstr>如何使用带参数的方法3-1</vt:lpstr>
      <vt:lpstr>如何使用带参数的方法3-2</vt:lpstr>
      <vt:lpstr>如何使用带参数的方法3-3</vt:lpstr>
      <vt:lpstr>带多个参数的方法2-1</vt:lpstr>
      <vt:lpstr>带多个参数的方法2-2</vt:lpstr>
      <vt:lpstr>常见错误4-1</vt:lpstr>
      <vt:lpstr>常见错误4-2</vt:lpstr>
      <vt:lpstr>常见错误4-3</vt:lpstr>
      <vt:lpstr>常见错误4-4</vt:lpstr>
      <vt:lpstr>学员操作——客户姓名添加和显示2-1</vt:lpstr>
      <vt:lpstr>学员操作——客户姓名添加和显示2-2</vt:lpstr>
      <vt:lpstr>学员操作——修改客户姓名</vt:lpstr>
      <vt:lpstr>共性问题集中讲解</vt:lpstr>
      <vt:lpstr>数组作为参数的方法2-1</vt:lpstr>
      <vt:lpstr>数组作为参数的方法2-2</vt:lpstr>
      <vt:lpstr>对象作为参数的方法2-1</vt:lpstr>
      <vt:lpstr>对象作为参数的方法2-2</vt:lpstr>
      <vt:lpstr>学员操作——对客户姓名排序2-1</vt:lpstr>
      <vt:lpstr>学员操作——对客户姓名排序2-2</vt:lpstr>
      <vt:lpstr>学员操作——改进客户信息的添加和显示</vt:lpstr>
      <vt:lpstr>共性问题集中讲解</vt:lpstr>
      <vt:lpstr>为什么需要包</vt:lpstr>
      <vt:lpstr>包</vt:lpstr>
      <vt:lpstr>如何创建包</vt:lpstr>
      <vt:lpstr>包命名规范</vt:lpstr>
      <vt:lpstr>用MyEclipse 创建包</vt:lpstr>
      <vt:lpstr>包与目录的关系</vt:lpstr>
      <vt:lpstr>如何导入包</vt:lpstr>
      <vt:lpstr>小结</vt:lpstr>
      <vt:lpstr>学员操作——模拟银行账户业务</vt:lpstr>
      <vt:lpstr>共性问题集中讲解</vt:lpstr>
      <vt:lpstr>总结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xbany</cp:lastModifiedBy>
  <cp:revision>992</cp:revision>
  <dcterms:created xsi:type="dcterms:W3CDTF">2006-03-08T06:55:38Z</dcterms:created>
  <dcterms:modified xsi:type="dcterms:W3CDTF">2020-05-27T09:51:20Z</dcterms:modified>
</cp:coreProperties>
</file>