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44"/>
  </p:notesMasterIdLst>
  <p:handoutMasterIdLst>
    <p:handoutMasterId r:id="rId45"/>
  </p:handoutMasterIdLst>
  <p:sldIdLst>
    <p:sldId id="256" r:id="rId2"/>
    <p:sldId id="531" r:id="rId3"/>
    <p:sldId id="532" r:id="rId4"/>
    <p:sldId id="529" r:id="rId5"/>
    <p:sldId id="530" r:id="rId6"/>
    <p:sldId id="486" r:id="rId7"/>
    <p:sldId id="482" r:id="rId8"/>
    <p:sldId id="512" r:id="rId9"/>
    <p:sldId id="533" r:id="rId10"/>
    <p:sldId id="534" r:id="rId11"/>
    <p:sldId id="535" r:id="rId12"/>
    <p:sldId id="528" r:id="rId13"/>
    <p:sldId id="489" r:id="rId14"/>
    <p:sldId id="491" r:id="rId15"/>
    <p:sldId id="516" r:id="rId16"/>
    <p:sldId id="494" r:id="rId17"/>
    <p:sldId id="495" r:id="rId18"/>
    <p:sldId id="496" r:id="rId19"/>
    <p:sldId id="507" r:id="rId20"/>
    <p:sldId id="492" r:id="rId21"/>
    <p:sldId id="493" r:id="rId22"/>
    <p:sldId id="474" r:id="rId23"/>
    <p:sldId id="506" r:id="rId24"/>
    <p:sldId id="537" r:id="rId25"/>
    <p:sldId id="519" r:id="rId26"/>
    <p:sldId id="522" r:id="rId27"/>
    <p:sldId id="509" r:id="rId28"/>
    <p:sldId id="523" r:id="rId29"/>
    <p:sldId id="508" r:id="rId30"/>
    <p:sldId id="500" r:id="rId31"/>
    <p:sldId id="477" r:id="rId32"/>
    <p:sldId id="525" r:id="rId33"/>
    <p:sldId id="524" r:id="rId34"/>
    <p:sldId id="510" r:id="rId35"/>
    <p:sldId id="466" r:id="rId36"/>
    <p:sldId id="480" r:id="rId37"/>
    <p:sldId id="467" r:id="rId38"/>
    <p:sldId id="526" r:id="rId39"/>
    <p:sldId id="511" r:id="rId40"/>
    <p:sldId id="505" r:id="rId41"/>
    <p:sldId id="527" r:id="rId42"/>
    <p:sldId id="397" r:id="rId4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3B4"/>
    <a:srgbClr val="03D4A8"/>
    <a:srgbClr val="0099FF"/>
    <a:srgbClr val="0000FF"/>
    <a:srgbClr val="E4FCE4"/>
    <a:srgbClr val="FBFFFE"/>
    <a:srgbClr val="EDF5FD"/>
    <a:srgbClr val="852C09"/>
    <a:srgbClr val="FCF1DC"/>
    <a:srgbClr val="FFCC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4" autoAdjust="0"/>
    <p:restoredTop sz="59370" autoAdjust="0"/>
  </p:normalViewPr>
  <p:slideViewPr>
    <p:cSldViewPr>
      <p:cViewPr>
        <p:scale>
          <a:sx n="60" d="100"/>
          <a:sy n="60" d="100"/>
        </p:scale>
        <p:origin x="-1410" y="624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E02D0-BF2E-46F1-BA65-2EE13AE5D2AF}" type="doc">
      <dgm:prSet loTypeId="urn:microsoft.com/office/officeart/2005/8/layout/radial1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150777-050C-4C1A-A046-C5D5F3EF3250}">
      <dgm:prSet phldrT="[文本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方法</a:t>
          </a:r>
          <a:endParaRPr lang="zh-CN" altLang="en-US" dirty="0"/>
        </a:p>
      </dgm:t>
    </dgm:pt>
    <dgm:pt modelId="{8C61C66F-E88C-48A9-BE46-70D9E271566F}" type="parTrans" cxnId="{2E39AC15-4A30-461F-AB2F-818D45B7C86D}">
      <dgm:prSet/>
      <dgm:spPr/>
      <dgm:t>
        <a:bodyPr/>
        <a:lstStyle/>
        <a:p>
          <a:endParaRPr lang="zh-CN" altLang="en-US"/>
        </a:p>
      </dgm:t>
    </dgm:pt>
    <dgm:pt modelId="{48AE9FED-1DD0-4CD4-BF1B-4D4AC29276F6}" type="sibTrans" cxnId="{2E39AC15-4A30-461F-AB2F-818D45B7C86D}">
      <dgm:prSet/>
      <dgm:spPr/>
      <dgm:t>
        <a:bodyPr/>
        <a:lstStyle/>
        <a:p>
          <a:endParaRPr lang="zh-CN" altLang="en-US"/>
        </a:p>
      </dgm:t>
    </dgm:pt>
    <dgm:pt modelId="{758ABAA9-8CEF-4889-BC2D-78A47E80BA9E}">
      <dgm:prSet phldrT="[文本]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b="1" dirty="0" smtClean="0"/>
            <a:t>多</a:t>
          </a:r>
          <a:endParaRPr lang="en-US" altLang="zh-CN" b="1" dirty="0" smtClean="0"/>
        </a:p>
        <a:p>
          <a:pPr rtl="0"/>
          <a:r>
            <a:rPr lang="zh-CN" b="1" dirty="0" smtClean="0"/>
            <a:t>练习</a:t>
          </a:r>
          <a:endParaRPr lang="zh-CN" altLang="en-US" dirty="0"/>
        </a:p>
      </dgm:t>
    </dgm:pt>
    <dgm:pt modelId="{06040516-DE20-4399-B700-8677827AD279}" type="parTrans" cxnId="{00689025-D57E-4612-80FE-2A312E5DC7DC}">
      <dgm:prSet/>
      <dgm:spPr/>
      <dgm:t>
        <a:bodyPr/>
        <a:lstStyle/>
        <a:p>
          <a:endParaRPr lang="zh-CN" altLang="en-US"/>
        </a:p>
      </dgm:t>
    </dgm:pt>
    <dgm:pt modelId="{B5F03A3F-4D9B-4359-9613-493158AB36CC}" type="sibTrans" cxnId="{00689025-D57E-4612-80FE-2A312E5DC7DC}">
      <dgm:prSet/>
      <dgm:spPr/>
      <dgm:t>
        <a:bodyPr/>
        <a:lstStyle/>
        <a:p>
          <a:endParaRPr lang="zh-CN" altLang="en-US"/>
        </a:p>
      </dgm:t>
    </dgm:pt>
    <dgm:pt modelId="{82E16DD6-A60B-4192-B74F-DF6BD6319BF9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dirty="0" smtClean="0"/>
            <a:t>多</a:t>
          </a:r>
          <a:endParaRPr lang="en-US" altLang="zh-CN" dirty="0" smtClean="0"/>
        </a:p>
        <a:p>
          <a:pPr rtl="0"/>
          <a:r>
            <a:rPr lang="zh-CN" dirty="0" smtClean="0"/>
            <a:t>交流</a:t>
          </a:r>
          <a:endParaRPr lang="en-US" b="1" dirty="0"/>
        </a:p>
      </dgm:t>
    </dgm:pt>
    <dgm:pt modelId="{71B26884-7CED-4905-B402-58B000CE47EA}" type="parTrans" cxnId="{BBF84D65-3852-4A57-8E8C-394301C7D252}">
      <dgm:prSet/>
      <dgm:spPr/>
      <dgm:t>
        <a:bodyPr/>
        <a:lstStyle/>
        <a:p>
          <a:endParaRPr lang="zh-CN" altLang="en-US"/>
        </a:p>
      </dgm:t>
    </dgm:pt>
    <dgm:pt modelId="{1985646C-93AE-4CE0-B97F-AE47CBAE33D7}" type="sibTrans" cxnId="{BBF84D65-3852-4A57-8E8C-394301C7D252}">
      <dgm:prSet/>
      <dgm:spPr/>
      <dgm:t>
        <a:bodyPr/>
        <a:lstStyle/>
        <a:p>
          <a:endParaRPr lang="zh-CN" altLang="en-US"/>
        </a:p>
      </dgm:t>
    </dgm:pt>
    <dgm:pt modelId="{95052D77-2B4C-480B-BD9C-6B5363B56E98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dirty="0" smtClean="0"/>
            <a:t>多</a:t>
          </a:r>
          <a:endParaRPr lang="en-US" altLang="zh-CN" dirty="0" smtClean="0"/>
        </a:p>
        <a:p>
          <a:r>
            <a:rPr lang="zh-CN" dirty="0" smtClean="0"/>
            <a:t>思考</a:t>
          </a:r>
          <a:endParaRPr lang="zh-CN" altLang="en-US" dirty="0"/>
        </a:p>
      </dgm:t>
    </dgm:pt>
    <dgm:pt modelId="{5FB46AE4-7C34-4679-A9F1-940BA4DEB4DD}" type="parTrans" cxnId="{C2E571C5-E337-4852-82FB-19BCF629D5DA}">
      <dgm:prSet/>
      <dgm:spPr/>
      <dgm:t>
        <a:bodyPr/>
        <a:lstStyle/>
        <a:p>
          <a:endParaRPr lang="zh-CN" altLang="en-US"/>
        </a:p>
      </dgm:t>
    </dgm:pt>
    <dgm:pt modelId="{EBB2321D-BCE1-484C-AB43-261C38DD3FFE}" type="sibTrans" cxnId="{C2E571C5-E337-4852-82FB-19BCF629D5DA}">
      <dgm:prSet/>
      <dgm:spPr/>
      <dgm:t>
        <a:bodyPr/>
        <a:lstStyle/>
        <a:p>
          <a:endParaRPr lang="zh-CN" altLang="en-US"/>
        </a:p>
      </dgm:t>
    </dgm:pt>
    <dgm:pt modelId="{8DDC5669-26D8-496E-B1EA-8D2924E78103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dirty="0" smtClean="0"/>
            <a:t>多做</a:t>
          </a:r>
          <a:endParaRPr lang="en-US" altLang="zh-CN" dirty="0" smtClean="0"/>
        </a:p>
        <a:p>
          <a:pPr rtl="0"/>
          <a:r>
            <a:rPr lang="zh-CN" dirty="0" smtClean="0"/>
            <a:t>项目</a:t>
          </a:r>
          <a:endParaRPr lang="en-US" b="1" dirty="0"/>
        </a:p>
      </dgm:t>
    </dgm:pt>
    <dgm:pt modelId="{A926A22F-8CD6-4BFD-8F01-5835EDA84773}" type="parTrans" cxnId="{3BC8EE98-227E-4385-A57E-60F1A2F89A44}">
      <dgm:prSet/>
      <dgm:spPr/>
      <dgm:t>
        <a:bodyPr/>
        <a:lstStyle/>
        <a:p>
          <a:endParaRPr lang="zh-CN" altLang="en-US"/>
        </a:p>
      </dgm:t>
    </dgm:pt>
    <dgm:pt modelId="{61FB0073-A4D9-4C17-BC8F-4A39F80267BD}" type="sibTrans" cxnId="{3BC8EE98-227E-4385-A57E-60F1A2F89A44}">
      <dgm:prSet/>
      <dgm:spPr/>
      <dgm:t>
        <a:bodyPr/>
        <a:lstStyle/>
        <a:p>
          <a:endParaRPr lang="zh-CN" altLang="en-US"/>
        </a:p>
      </dgm:t>
    </dgm:pt>
    <dgm:pt modelId="{B58A1E64-B161-4502-B9EE-ECBF21095F03}" type="pres">
      <dgm:prSet presAssocID="{BC6E02D0-BF2E-46F1-BA65-2EE13AE5D2A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A5FEEC-205D-43FD-A300-BD3F7FD91B38}" type="pres">
      <dgm:prSet presAssocID="{7C150777-050C-4C1A-A046-C5D5F3EF325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681D7DF-9538-4873-B693-C8E447A60960}" type="pres">
      <dgm:prSet presAssocID="{06040516-DE20-4399-B700-8677827AD279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B6FF9D54-4365-4B5E-9971-5E378C30EA25}" type="pres">
      <dgm:prSet presAssocID="{06040516-DE20-4399-B700-8677827AD279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17A5207-C7DB-4BBE-A4D9-3327AE276958}" type="pres">
      <dgm:prSet presAssocID="{758ABAA9-8CEF-4889-BC2D-78A47E80BA9E}" presName="node" presStyleLbl="node1" presStyleIdx="0" presStyleCnt="4" custScaleX="153177" custScaleY="1531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B1E40B-5D8F-48B5-AEC2-44BF9BC95952}" type="pres">
      <dgm:prSet presAssocID="{71B26884-7CED-4905-B402-58B000CE47EA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41A2FE79-C165-481D-9FF7-F038C758F2D3}" type="pres">
      <dgm:prSet presAssocID="{71B26884-7CED-4905-B402-58B000CE47EA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089B36FB-7428-428C-9EB9-DB8642D28EFC}" type="pres">
      <dgm:prSet presAssocID="{82E16DD6-A60B-4192-B74F-DF6BD6319BF9}" presName="node" presStyleLbl="node1" presStyleIdx="1" presStyleCnt="4" custScaleX="153177" custScaleY="1531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206001-5C87-41FF-9A39-1532B53D06F1}" type="pres">
      <dgm:prSet presAssocID="{A926A22F-8CD6-4BFD-8F01-5835EDA84773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26B7E26F-B773-47F3-BB01-AE64E702BCDF}" type="pres">
      <dgm:prSet presAssocID="{A926A22F-8CD6-4BFD-8F01-5835EDA84773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E2AA6349-28CD-4E39-A9B6-030DB9FB28A9}" type="pres">
      <dgm:prSet presAssocID="{8DDC5669-26D8-496E-B1EA-8D2924E78103}" presName="node" presStyleLbl="node1" presStyleIdx="2" presStyleCnt="4" custScaleX="153177" custScaleY="1531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FE3211-2287-44F4-A0CD-30B88C060492}" type="pres">
      <dgm:prSet presAssocID="{5FB46AE4-7C34-4679-A9F1-940BA4DEB4DD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7527C42B-8B99-4724-8331-77F40E1C5E1B}" type="pres">
      <dgm:prSet presAssocID="{5FB46AE4-7C34-4679-A9F1-940BA4DEB4DD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9CD9D65E-4A13-490F-B3AC-0749BCEFE24E}" type="pres">
      <dgm:prSet presAssocID="{95052D77-2B4C-480B-BD9C-6B5363B56E98}" presName="node" presStyleLbl="node1" presStyleIdx="3" presStyleCnt="4" custScaleX="153177" custScaleY="1531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F84D65-3852-4A57-8E8C-394301C7D252}" srcId="{7C150777-050C-4C1A-A046-C5D5F3EF3250}" destId="{82E16DD6-A60B-4192-B74F-DF6BD6319BF9}" srcOrd="1" destOrd="0" parTransId="{71B26884-7CED-4905-B402-58B000CE47EA}" sibTransId="{1985646C-93AE-4CE0-B97F-AE47CBAE33D7}"/>
    <dgm:cxn modelId="{2F2C833D-8F6C-4D95-BD8E-7C212054939D}" type="presOf" srcId="{BC6E02D0-BF2E-46F1-BA65-2EE13AE5D2AF}" destId="{B58A1E64-B161-4502-B9EE-ECBF21095F03}" srcOrd="0" destOrd="0" presId="urn:microsoft.com/office/officeart/2005/8/layout/radial1"/>
    <dgm:cxn modelId="{53ACC2A1-F867-4EA7-8011-10DEA7AC5199}" type="presOf" srcId="{A926A22F-8CD6-4BFD-8F01-5835EDA84773}" destId="{26B7E26F-B773-47F3-BB01-AE64E702BCDF}" srcOrd="1" destOrd="0" presId="urn:microsoft.com/office/officeart/2005/8/layout/radial1"/>
    <dgm:cxn modelId="{1C0CE3E5-136C-4E79-BAD1-19E0DD1BDD49}" type="presOf" srcId="{82E16DD6-A60B-4192-B74F-DF6BD6319BF9}" destId="{089B36FB-7428-428C-9EB9-DB8642D28EFC}" srcOrd="0" destOrd="0" presId="urn:microsoft.com/office/officeart/2005/8/layout/radial1"/>
    <dgm:cxn modelId="{811D55B3-26D3-43C0-AF56-AAE4033470E4}" type="presOf" srcId="{06040516-DE20-4399-B700-8677827AD279}" destId="{A681D7DF-9538-4873-B693-C8E447A60960}" srcOrd="0" destOrd="0" presId="urn:microsoft.com/office/officeart/2005/8/layout/radial1"/>
    <dgm:cxn modelId="{A60008E3-B213-4D68-9336-2BEEED657C99}" type="presOf" srcId="{758ABAA9-8CEF-4889-BC2D-78A47E80BA9E}" destId="{C17A5207-C7DB-4BBE-A4D9-3327AE276958}" srcOrd="0" destOrd="0" presId="urn:microsoft.com/office/officeart/2005/8/layout/radial1"/>
    <dgm:cxn modelId="{2E39AC15-4A30-461F-AB2F-818D45B7C86D}" srcId="{BC6E02D0-BF2E-46F1-BA65-2EE13AE5D2AF}" destId="{7C150777-050C-4C1A-A046-C5D5F3EF3250}" srcOrd="0" destOrd="0" parTransId="{8C61C66F-E88C-48A9-BE46-70D9E271566F}" sibTransId="{48AE9FED-1DD0-4CD4-BF1B-4D4AC29276F6}"/>
    <dgm:cxn modelId="{7A264F26-7F69-4787-BCCC-736F43EEED9D}" type="presOf" srcId="{5FB46AE4-7C34-4679-A9F1-940BA4DEB4DD}" destId="{0CFE3211-2287-44F4-A0CD-30B88C060492}" srcOrd="0" destOrd="0" presId="urn:microsoft.com/office/officeart/2005/8/layout/radial1"/>
    <dgm:cxn modelId="{D741A618-0746-4383-9B1D-64A49BF90861}" type="presOf" srcId="{8DDC5669-26D8-496E-B1EA-8D2924E78103}" destId="{E2AA6349-28CD-4E39-A9B6-030DB9FB28A9}" srcOrd="0" destOrd="0" presId="urn:microsoft.com/office/officeart/2005/8/layout/radial1"/>
    <dgm:cxn modelId="{13339C1C-F788-46A6-94EA-CE3AC67DC287}" type="presOf" srcId="{06040516-DE20-4399-B700-8677827AD279}" destId="{B6FF9D54-4365-4B5E-9971-5E378C30EA25}" srcOrd="1" destOrd="0" presId="urn:microsoft.com/office/officeart/2005/8/layout/radial1"/>
    <dgm:cxn modelId="{3BC8EE98-227E-4385-A57E-60F1A2F89A44}" srcId="{7C150777-050C-4C1A-A046-C5D5F3EF3250}" destId="{8DDC5669-26D8-496E-B1EA-8D2924E78103}" srcOrd="2" destOrd="0" parTransId="{A926A22F-8CD6-4BFD-8F01-5835EDA84773}" sibTransId="{61FB0073-A4D9-4C17-BC8F-4A39F80267BD}"/>
    <dgm:cxn modelId="{C2E571C5-E337-4852-82FB-19BCF629D5DA}" srcId="{7C150777-050C-4C1A-A046-C5D5F3EF3250}" destId="{95052D77-2B4C-480B-BD9C-6B5363B56E98}" srcOrd="3" destOrd="0" parTransId="{5FB46AE4-7C34-4679-A9F1-940BA4DEB4DD}" sibTransId="{EBB2321D-BCE1-484C-AB43-261C38DD3FFE}"/>
    <dgm:cxn modelId="{25382E8A-528B-41D1-82B2-372B5075313F}" type="presOf" srcId="{A926A22F-8CD6-4BFD-8F01-5835EDA84773}" destId="{65206001-5C87-41FF-9A39-1532B53D06F1}" srcOrd="0" destOrd="0" presId="urn:microsoft.com/office/officeart/2005/8/layout/radial1"/>
    <dgm:cxn modelId="{FACB0027-53C3-42F9-A224-39F3A6A721DA}" type="presOf" srcId="{71B26884-7CED-4905-B402-58B000CE47EA}" destId="{41A2FE79-C165-481D-9FF7-F038C758F2D3}" srcOrd="1" destOrd="0" presId="urn:microsoft.com/office/officeart/2005/8/layout/radial1"/>
    <dgm:cxn modelId="{194D641D-3964-46F5-BC29-0BDF2F0255DE}" type="presOf" srcId="{5FB46AE4-7C34-4679-A9F1-940BA4DEB4DD}" destId="{7527C42B-8B99-4724-8331-77F40E1C5E1B}" srcOrd="1" destOrd="0" presId="urn:microsoft.com/office/officeart/2005/8/layout/radial1"/>
    <dgm:cxn modelId="{00689025-D57E-4612-80FE-2A312E5DC7DC}" srcId="{7C150777-050C-4C1A-A046-C5D5F3EF3250}" destId="{758ABAA9-8CEF-4889-BC2D-78A47E80BA9E}" srcOrd="0" destOrd="0" parTransId="{06040516-DE20-4399-B700-8677827AD279}" sibTransId="{B5F03A3F-4D9B-4359-9613-493158AB36CC}"/>
    <dgm:cxn modelId="{81858E61-6EC3-4FD7-B98A-CE53C68837D7}" type="presOf" srcId="{95052D77-2B4C-480B-BD9C-6B5363B56E98}" destId="{9CD9D65E-4A13-490F-B3AC-0749BCEFE24E}" srcOrd="0" destOrd="0" presId="urn:microsoft.com/office/officeart/2005/8/layout/radial1"/>
    <dgm:cxn modelId="{29F8EAC6-034E-4176-A2EC-3E21BF38694E}" type="presOf" srcId="{71B26884-7CED-4905-B402-58B000CE47EA}" destId="{A4B1E40B-5D8F-48B5-AEC2-44BF9BC95952}" srcOrd="0" destOrd="0" presId="urn:microsoft.com/office/officeart/2005/8/layout/radial1"/>
    <dgm:cxn modelId="{54FAA45D-6BDA-4DE9-A883-5FB4E84F313B}" type="presOf" srcId="{7C150777-050C-4C1A-A046-C5D5F3EF3250}" destId="{58A5FEEC-205D-43FD-A300-BD3F7FD91B38}" srcOrd="0" destOrd="0" presId="urn:microsoft.com/office/officeart/2005/8/layout/radial1"/>
    <dgm:cxn modelId="{A4E078AF-C35F-45B9-86DA-3772099A53AE}" type="presParOf" srcId="{B58A1E64-B161-4502-B9EE-ECBF21095F03}" destId="{58A5FEEC-205D-43FD-A300-BD3F7FD91B38}" srcOrd="0" destOrd="0" presId="urn:microsoft.com/office/officeart/2005/8/layout/radial1"/>
    <dgm:cxn modelId="{68ECFBF7-49F3-4C13-8E91-9B495597082C}" type="presParOf" srcId="{B58A1E64-B161-4502-B9EE-ECBF21095F03}" destId="{A681D7DF-9538-4873-B693-C8E447A60960}" srcOrd="1" destOrd="0" presId="urn:microsoft.com/office/officeart/2005/8/layout/radial1"/>
    <dgm:cxn modelId="{A1937ACD-2A29-4AB1-AEA8-B66D8931A47B}" type="presParOf" srcId="{A681D7DF-9538-4873-B693-C8E447A60960}" destId="{B6FF9D54-4365-4B5E-9971-5E378C30EA25}" srcOrd="0" destOrd="0" presId="urn:microsoft.com/office/officeart/2005/8/layout/radial1"/>
    <dgm:cxn modelId="{A411A6A2-5375-42D4-A736-79770E00A5C1}" type="presParOf" srcId="{B58A1E64-B161-4502-B9EE-ECBF21095F03}" destId="{C17A5207-C7DB-4BBE-A4D9-3327AE276958}" srcOrd="2" destOrd="0" presId="urn:microsoft.com/office/officeart/2005/8/layout/radial1"/>
    <dgm:cxn modelId="{73D8EBED-A9D6-4CB3-8786-FA20E3553E7C}" type="presParOf" srcId="{B58A1E64-B161-4502-B9EE-ECBF21095F03}" destId="{A4B1E40B-5D8F-48B5-AEC2-44BF9BC95952}" srcOrd="3" destOrd="0" presId="urn:microsoft.com/office/officeart/2005/8/layout/radial1"/>
    <dgm:cxn modelId="{D47ACD24-A031-41A6-9674-B2E93678565F}" type="presParOf" srcId="{A4B1E40B-5D8F-48B5-AEC2-44BF9BC95952}" destId="{41A2FE79-C165-481D-9FF7-F038C758F2D3}" srcOrd="0" destOrd="0" presId="urn:microsoft.com/office/officeart/2005/8/layout/radial1"/>
    <dgm:cxn modelId="{EEE72719-71FC-4A40-A738-AC252FCE8BBB}" type="presParOf" srcId="{B58A1E64-B161-4502-B9EE-ECBF21095F03}" destId="{089B36FB-7428-428C-9EB9-DB8642D28EFC}" srcOrd="4" destOrd="0" presId="urn:microsoft.com/office/officeart/2005/8/layout/radial1"/>
    <dgm:cxn modelId="{A6575C08-1529-457E-917D-5A3DC04594D0}" type="presParOf" srcId="{B58A1E64-B161-4502-B9EE-ECBF21095F03}" destId="{65206001-5C87-41FF-9A39-1532B53D06F1}" srcOrd="5" destOrd="0" presId="urn:microsoft.com/office/officeart/2005/8/layout/radial1"/>
    <dgm:cxn modelId="{CA9AAAC4-719C-4E4E-8E4A-6CA39A82DD61}" type="presParOf" srcId="{65206001-5C87-41FF-9A39-1532B53D06F1}" destId="{26B7E26F-B773-47F3-BB01-AE64E702BCDF}" srcOrd="0" destOrd="0" presId="urn:microsoft.com/office/officeart/2005/8/layout/radial1"/>
    <dgm:cxn modelId="{4A702C09-819C-420B-884F-654FBF5B9002}" type="presParOf" srcId="{B58A1E64-B161-4502-B9EE-ECBF21095F03}" destId="{E2AA6349-28CD-4E39-A9B6-030DB9FB28A9}" srcOrd="6" destOrd="0" presId="urn:microsoft.com/office/officeart/2005/8/layout/radial1"/>
    <dgm:cxn modelId="{498CA085-8B90-4DD8-86E6-6B074FE522DC}" type="presParOf" srcId="{B58A1E64-B161-4502-B9EE-ECBF21095F03}" destId="{0CFE3211-2287-44F4-A0CD-30B88C060492}" srcOrd="7" destOrd="0" presId="urn:microsoft.com/office/officeart/2005/8/layout/radial1"/>
    <dgm:cxn modelId="{D86AC72F-5F3B-46B3-9697-A90821B5D6CF}" type="presParOf" srcId="{0CFE3211-2287-44F4-A0CD-30B88C060492}" destId="{7527C42B-8B99-4724-8331-77F40E1C5E1B}" srcOrd="0" destOrd="0" presId="urn:microsoft.com/office/officeart/2005/8/layout/radial1"/>
    <dgm:cxn modelId="{20A58DB7-3BFB-4B8A-A57C-0DD6C54C7F2E}" type="presParOf" srcId="{B58A1E64-B161-4502-B9EE-ECBF21095F03}" destId="{9CD9D65E-4A13-490F-B3AC-0749BCEFE24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A5FEEC-205D-43FD-A300-BD3F7FD91B38}">
      <dsp:nvSpPr>
        <dsp:cNvPr id="0" name=""/>
        <dsp:cNvSpPr/>
      </dsp:nvSpPr>
      <dsp:spPr>
        <a:xfrm>
          <a:off x="2582249" y="1740861"/>
          <a:ext cx="1336358" cy="1336358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方法</a:t>
          </a:r>
          <a:endParaRPr lang="zh-CN" altLang="en-US" sz="3500" kern="1200" dirty="0"/>
        </a:p>
      </dsp:txBody>
      <dsp:txXfrm>
        <a:off x="2582249" y="1740861"/>
        <a:ext cx="1336358" cy="1336358"/>
      </dsp:txXfrm>
    </dsp:sp>
    <dsp:sp modelId="{A681D7DF-9538-4873-B693-C8E447A60960}">
      <dsp:nvSpPr>
        <dsp:cNvPr id="0" name=""/>
        <dsp:cNvSpPr/>
      </dsp:nvSpPr>
      <dsp:spPr>
        <a:xfrm rot="16200000">
          <a:off x="3227493" y="1699425"/>
          <a:ext cx="45870" cy="37001"/>
        </a:xfrm>
        <a:custGeom>
          <a:avLst/>
          <a:gdLst/>
          <a:ahLst/>
          <a:cxnLst/>
          <a:rect l="0" t="0" r="0" b="0"/>
          <a:pathLst>
            <a:path>
              <a:moveTo>
                <a:pt x="0" y="18500"/>
              </a:moveTo>
              <a:lnTo>
                <a:pt x="45870" y="18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3249282" y="1716779"/>
        <a:ext cx="2293" cy="2293"/>
      </dsp:txXfrm>
    </dsp:sp>
    <dsp:sp modelId="{C17A5207-C7DB-4BBE-A4D9-3327AE276958}">
      <dsp:nvSpPr>
        <dsp:cNvPr id="0" name=""/>
        <dsp:cNvSpPr/>
      </dsp:nvSpPr>
      <dsp:spPr>
        <a:xfrm>
          <a:off x="2226932" y="-352001"/>
          <a:ext cx="2046993" cy="2046993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b="1" kern="1200" dirty="0" smtClean="0"/>
            <a:t>多</a:t>
          </a:r>
          <a:endParaRPr lang="en-US" altLang="zh-CN" sz="3600" b="1" kern="1200" dirty="0" smtClean="0"/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b="1" kern="1200" dirty="0" smtClean="0"/>
            <a:t>练习</a:t>
          </a:r>
          <a:endParaRPr lang="zh-CN" altLang="en-US" sz="3600" kern="1200" dirty="0"/>
        </a:p>
      </dsp:txBody>
      <dsp:txXfrm>
        <a:off x="2226932" y="-352001"/>
        <a:ext cx="2046993" cy="2046993"/>
      </dsp:txXfrm>
    </dsp:sp>
    <dsp:sp modelId="{A4B1E40B-5D8F-48B5-AEC2-44BF9BC95952}">
      <dsp:nvSpPr>
        <dsp:cNvPr id="0" name=""/>
        <dsp:cNvSpPr/>
      </dsp:nvSpPr>
      <dsp:spPr>
        <a:xfrm>
          <a:off x="3918608" y="2390540"/>
          <a:ext cx="45870" cy="37001"/>
        </a:xfrm>
        <a:custGeom>
          <a:avLst/>
          <a:gdLst/>
          <a:ahLst/>
          <a:cxnLst/>
          <a:rect l="0" t="0" r="0" b="0"/>
          <a:pathLst>
            <a:path>
              <a:moveTo>
                <a:pt x="0" y="18500"/>
              </a:moveTo>
              <a:lnTo>
                <a:pt x="45870" y="18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40396" y="2407894"/>
        <a:ext cx="2293" cy="2293"/>
      </dsp:txXfrm>
    </dsp:sp>
    <dsp:sp modelId="{089B36FB-7428-428C-9EB9-DB8642D28EFC}">
      <dsp:nvSpPr>
        <dsp:cNvPr id="0" name=""/>
        <dsp:cNvSpPr/>
      </dsp:nvSpPr>
      <dsp:spPr>
        <a:xfrm>
          <a:off x="3964478" y="1385544"/>
          <a:ext cx="2046993" cy="2046993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kern="1200" dirty="0" smtClean="0"/>
            <a:t>多</a:t>
          </a:r>
          <a:endParaRPr lang="en-US" altLang="zh-CN" sz="3500" kern="1200" dirty="0" smtClean="0"/>
        </a:p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kern="1200" dirty="0" smtClean="0"/>
            <a:t>交流</a:t>
          </a:r>
          <a:endParaRPr lang="en-US" sz="3500" b="1" kern="1200" dirty="0"/>
        </a:p>
      </dsp:txBody>
      <dsp:txXfrm>
        <a:off x="3964478" y="1385544"/>
        <a:ext cx="2046993" cy="2046993"/>
      </dsp:txXfrm>
    </dsp:sp>
    <dsp:sp modelId="{65206001-5C87-41FF-9A39-1532B53D06F1}">
      <dsp:nvSpPr>
        <dsp:cNvPr id="0" name=""/>
        <dsp:cNvSpPr/>
      </dsp:nvSpPr>
      <dsp:spPr>
        <a:xfrm rot="5400000">
          <a:off x="3227493" y="3081654"/>
          <a:ext cx="45870" cy="37001"/>
        </a:xfrm>
        <a:custGeom>
          <a:avLst/>
          <a:gdLst/>
          <a:ahLst/>
          <a:cxnLst/>
          <a:rect l="0" t="0" r="0" b="0"/>
          <a:pathLst>
            <a:path>
              <a:moveTo>
                <a:pt x="0" y="18500"/>
              </a:moveTo>
              <a:lnTo>
                <a:pt x="45870" y="18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5400000">
        <a:off x="3249282" y="3099008"/>
        <a:ext cx="2293" cy="2293"/>
      </dsp:txXfrm>
    </dsp:sp>
    <dsp:sp modelId="{E2AA6349-28CD-4E39-A9B6-030DB9FB28A9}">
      <dsp:nvSpPr>
        <dsp:cNvPr id="0" name=""/>
        <dsp:cNvSpPr/>
      </dsp:nvSpPr>
      <dsp:spPr>
        <a:xfrm>
          <a:off x="2226932" y="3123090"/>
          <a:ext cx="2046993" cy="2046993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多做</a:t>
          </a:r>
          <a:endParaRPr lang="en-US" altLang="zh-CN" sz="3400" kern="1200" dirty="0" smtClean="0"/>
        </a:p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项目</a:t>
          </a:r>
          <a:endParaRPr lang="en-US" sz="3400" b="1" kern="1200" dirty="0"/>
        </a:p>
      </dsp:txBody>
      <dsp:txXfrm>
        <a:off x="2226932" y="3123090"/>
        <a:ext cx="2046993" cy="2046993"/>
      </dsp:txXfrm>
    </dsp:sp>
    <dsp:sp modelId="{0CFE3211-2287-44F4-A0CD-30B88C060492}">
      <dsp:nvSpPr>
        <dsp:cNvPr id="0" name=""/>
        <dsp:cNvSpPr/>
      </dsp:nvSpPr>
      <dsp:spPr>
        <a:xfrm rot="10800000">
          <a:off x="2536379" y="2390540"/>
          <a:ext cx="45870" cy="37001"/>
        </a:xfrm>
        <a:custGeom>
          <a:avLst/>
          <a:gdLst/>
          <a:ahLst/>
          <a:cxnLst/>
          <a:rect l="0" t="0" r="0" b="0"/>
          <a:pathLst>
            <a:path>
              <a:moveTo>
                <a:pt x="0" y="18500"/>
              </a:moveTo>
              <a:lnTo>
                <a:pt x="45870" y="18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558167" y="2407894"/>
        <a:ext cx="2293" cy="2293"/>
      </dsp:txXfrm>
    </dsp:sp>
    <dsp:sp modelId="{9CD9D65E-4A13-490F-B3AC-0749BCEFE24E}">
      <dsp:nvSpPr>
        <dsp:cNvPr id="0" name=""/>
        <dsp:cNvSpPr/>
      </dsp:nvSpPr>
      <dsp:spPr>
        <a:xfrm>
          <a:off x="489386" y="1385544"/>
          <a:ext cx="2046993" cy="2046993"/>
        </a:xfrm>
        <a:prstGeom prst="ellipse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dirty="0" smtClean="0"/>
            <a:t>多</a:t>
          </a:r>
          <a:endParaRPr lang="en-US" altLang="zh-CN" sz="3300" kern="1200" dirty="0" smtClean="0"/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dirty="0" smtClean="0"/>
            <a:t>思考</a:t>
          </a:r>
          <a:endParaRPr lang="zh-CN" altLang="en-US" sz="3300" kern="1200" dirty="0"/>
        </a:p>
      </dsp:txBody>
      <dsp:txXfrm>
        <a:off x="489386" y="1385544"/>
        <a:ext cx="2046993" cy="2046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08B55BC-6ACA-4A4A-8A8A-5CBBCF8CD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7E4F613-0966-4D23-83B9-C8D669B67A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回顾：前面课程的教学内容和学员已学过的相关技术内容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dirty="0" smtClean="0"/>
              <a:t>教学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指导：</a:t>
            </a:r>
            <a:endParaRPr lang="en-US" altLang="zh-CN" dirty="0" smtClean="0"/>
          </a:p>
          <a:p>
            <a:r>
              <a:rPr lang="zh-CN" altLang="en-US" dirty="0" smtClean="0"/>
              <a:t>简单介绍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的使用。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dirty="0" smtClean="0"/>
              <a:t>教学示例使用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单元测试工具编写测试方法完成示例。</a:t>
            </a:r>
            <a:endParaRPr lang="en-US" altLang="zh-CN" dirty="0" smtClean="0"/>
          </a:p>
          <a:p>
            <a:r>
              <a:rPr lang="zh-CN" altLang="en-US" dirty="0" smtClean="0"/>
              <a:t>上机练习在没有特别说明的情况下，就使用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单元测试工具编写测试方法完成练习。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说明主键生成器：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assigned,increment,identity,sequence,native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示例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：演示搭建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Hibernate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环境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代码详见：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和教学资料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Y2B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/Hibernate/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Chapter04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/01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教学演示案例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示例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1-4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：实现记录增删改查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/hibernate-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Chapter04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hibernate.cfg.xml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和教学资料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Y2B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/Hibernate/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Chapter04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/01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教学演示案例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示例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1-4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：实现记录增删改查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/hibernate-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Chapter04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jbit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hibernatedemo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/entity/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Dept.java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和教学资料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Y2B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/Hibernate/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Chapter04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/01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教学演示案例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示例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1-4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：实现记录增删改查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/hibernate-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Chapter04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jbit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hibernatedemo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/entity/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Dept.hbm.xml</a:t>
            </a:r>
            <a:endParaRPr lang="zh-CN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DF6E1F-0623-4ACA-8389-9FE2FC36040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接下来为租房系统准备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环境，租房系统是上机贯穿案例。</a:t>
            </a:r>
            <a:endParaRPr lang="en-US" altLang="zh-CN" dirty="0" smtClean="0"/>
          </a:p>
          <a:p>
            <a:r>
              <a:rPr lang="zh-CN" altLang="en-US" dirty="0" smtClean="0"/>
              <a:t>注意：打开原型讲解。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教员先带着学员分析租房系统的数据库表结构，再呈现表结构图。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学员先只创建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类和</a:t>
            </a:r>
            <a:r>
              <a:rPr lang="en-US" altLang="zh-CN" dirty="0" err="1" smtClean="0"/>
              <a:t>User.hbm.xml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教学指导：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示例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Hibernate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增加记录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代码详见：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和教学资料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Y2B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/Hibernate/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Chapter04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/01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教学演示案例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示例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1-4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：实现记录增删改查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/hibernate-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Chapter04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/test/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jbit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hibernatedemo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/test/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T1.java</a:t>
            </a:r>
            <a:endParaRPr lang="zh-CN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指导：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注意强调</a:t>
            </a:r>
            <a:r>
              <a:rPr lang="en-US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get()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方法和</a:t>
            </a:r>
            <a:r>
              <a:rPr lang="en-US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load()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方法的主要区别。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示例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Hibernate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查询数据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代码详见：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和教学资料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Y2B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/Hibernate/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Chapter04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/01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教学演示案例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示例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1-4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：实现记录增删改查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/hibernate-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Chapter04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/test/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jbit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hibernatedemo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/test/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T1.java</a:t>
            </a:r>
            <a:endParaRPr lang="zh-CN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b="1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教师指导：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讲解修改时，提到对象的持久状态，强调后面会重点讲解对象的状态。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示例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：修改、删除部门记录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代码详见：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和教学资料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Y2B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/Hibernate/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Chapter04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/01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教学演示案例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示例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1-4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：实现记录增删改查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/hibernate-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Chapter04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/test/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jbit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hibernatedemo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/test/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T1.java</a:t>
            </a:r>
            <a:endParaRPr lang="zh-CN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简单介绍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的使用。</a:t>
            </a:r>
            <a:endParaRPr lang="en-US" altLang="zh-CN" dirty="0" smtClean="0"/>
          </a:p>
          <a:p>
            <a:r>
              <a:rPr lang="zh-CN" altLang="en-US" dirty="0" smtClean="0"/>
              <a:t>上机练习在没有特别说明的情况下，就使用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单元测试工具编写测试方法完成练习需求。</a:t>
            </a:r>
            <a:endParaRPr lang="en-US" altLang="zh-CN" dirty="0" smtClean="0"/>
          </a:p>
          <a:p>
            <a:r>
              <a:rPr lang="zh-CN" altLang="en-US" dirty="0" smtClean="0"/>
              <a:t>教学示例也是使用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单元测试工具编写测试方法完成示例要求。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讲明白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对象在什么时候处于什么状态，并讲明白状态之间的转换。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重点讲解调用什么方法对象各个状态之间</a:t>
            </a:r>
            <a:r>
              <a:rPr lang="zh-CN" altLang="en-US" smtClean="0"/>
              <a:t>的转换。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把这两段代码提供给学员，要求学员在这个代码上增加输出语句，输出对象当前的状态。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教学指导：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简单介绍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update()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saveOrUpdate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方法；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示例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merge()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方法代码详见：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和教学资料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Y2B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/Hibernate/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Chapter04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/01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教学演示案例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示例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merge()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/hibernate-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Chapter04_2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/test/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jbit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hibernatedemo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/test/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T1.java</a:t>
            </a:r>
            <a:endParaRPr lang="zh-CN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注意讲解：主键生成器是</a:t>
            </a:r>
            <a:r>
              <a:rPr lang="en-US" altLang="zh-CN" dirty="0" smtClean="0"/>
              <a:t>assigned</a:t>
            </a:r>
            <a:r>
              <a:rPr lang="zh-CN" altLang="en-US" dirty="0" smtClean="0"/>
              <a:t>时，通过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语句看不出</a:t>
            </a:r>
            <a:r>
              <a:rPr lang="en-US" alt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saveOrUpdate</a:t>
            </a:r>
            <a:r>
              <a:rPr lang="en-US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merge()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方法的区别，</a:t>
            </a:r>
            <a:r>
              <a:rPr lang="en-US" alt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saveOrUpdate</a:t>
            </a:r>
            <a:r>
              <a:rPr lang="en-US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merge()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方法输出的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SQL</a:t>
            </a:r>
            <a:r>
              <a:rPr lang="zh-CN" altLang="en-US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语句相同。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主键生成器是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assigned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alt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saveOrUpdate</a:t>
            </a:r>
            <a:r>
              <a:rPr lang="en-US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方法会先查询当前主键值是否存在。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E3EF82-CC9C-4A3F-BCAF-A860FF763C87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5164A-7B5F-480C-B5B8-0AF7277C74E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通过简历模板引出如何更快更好地开发软件呢？</a:t>
            </a:r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286F6-F6DA-453C-8201-EB98AE18CCE2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讲讲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创始人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注意过渡：前面讲解了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ORM</a:t>
            </a:r>
            <a:r>
              <a:rPr lang="zh-CN" altLang="en-US" dirty="0" smtClean="0"/>
              <a:t>的相关内容，接下来，看看在项目中要使用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，需做哪些准备？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注意：承上启下；讲解所需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包时还需加入</a:t>
            </a:r>
            <a:r>
              <a:rPr lang="en-US" altLang="zh-CN" dirty="0" err="1" smtClean="0"/>
              <a:t>slf4j-nop-1.5.8.jar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8D6-4CB9-4DE5-A701-086983F6F724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8D6-4CB9-4DE5-A701-086983F6F724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8D6-4CB9-4DE5-A701-086983F6F724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8D6-4CB9-4DE5-A701-086983F6F724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8D6-4CB9-4DE5-A701-086983F6F724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8D6-4CB9-4DE5-A701-086983F6F724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8D6-4CB9-4DE5-A701-086983F6F724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8D6-4CB9-4DE5-A701-086983F6F724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8D6-4CB9-4DE5-A701-086983F6F724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8D6-4CB9-4DE5-A701-086983F6F724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8D6-4CB9-4DE5-A701-086983F6F724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88D6-4CB9-4DE5-A701-086983F6F724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bernate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00125" y="2786063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zh-CN" sz="32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Hibernate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入门</a:t>
            </a:r>
            <a:endParaRPr lang="en-US" altLang="zh-CN" sz="32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5875" y="2000250"/>
            <a:ext cx="2000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第四章</a:t>
            </a:r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主流框架介绍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依赖注入容器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 AOP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声明式事务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 EE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黏合剂，将大家组装到一起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，简化数据库操作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pic>
        <p:nvPicPr>
          <p:cNvPr id="5" name="Picture 5" descr="spri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44462" y="285728"/>
            <a:ext cx="3600450" cy="239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01_oben_logo"/>
          <p:cNvPicPr>
            <a:picLocks noChangeAspect="1" noChangeArrowheads="1"/>
          </p:cNvPicPr>
          <p:nvPr/>
        </p:nvPicPr>
        <p:blipFill>
          <a:blip r:embed="rId3" cstate="print">
            <a:lum bright="-18000" contrast="42000"/>
          </a:blip>
          <a:srcRect/>
          <a:stretch>
            <a:fillRect/>
          </a:stretch>
        </p:blipFill>
        <p:spPr bwMode="auto">
          <a:xfrm>
            <a:off x="141290" y="4084653"/>
            <a:ext cx="47879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5645134" cy="5010170"/>
          </a:xfrm>
        </p:spPr>
        <p:txBody>
          <a:bodyPr/>
          <a:lstStyle/>
          <a:p>
            <a:r>
              <a:rPr lang="en-US" dirty="0" smtClean="0"/>
              <a:t>Hibernate</a:t>
            </a:r>
            <a:r>
              <a:rPr lang="zh-CN" altLang="en-US" dirty="0" smtClean="0"/>
              <a:t>的创始人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dirty="0" err="1" smtClean="0"/>
              <a:t>EJB3.0</a:t>
            </a:r>
            <a:r>
              <a:rPr lang="zh-CN" altLang="en-US" dirty="0" smtClean="0"/>
              <a:t>专家委员会成员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dirty="0" err="1" smtClean="0"/>
              <a:t>JBoss</a:t>
            </a:r>
            <a:r>
              <a:rPr lang="zh-CN" altLang="en-US" dirty="0" smtClean="0"/>
              <a:t>核心成员之一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en-US" dirty="0" smtClean="0"/>
              <a:t>Hibernate in Action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的作者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5" name="Freeform 6"/>
          <p:cNvSpPr>
            <a:spLocks/>
          </p:cNvSpPr>
          <p:nvPr/>
        </p:nvSpPr>
        <p:spPr bwMode="gray">
          <a:xfrm rot="2759642">
            <a:off x="4688661" y="3733895"/>
            <a:ext cx="1928826" cy="1143008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solidFill>
            <a:srgbClr val="03D4A8">
              <a:alpha val="58000"/>
            </a:srgbClr>
          </a:solidFill>
          <a:ln w="9525" cmpd="sng">
            <a:solidFill>
              <a:srgbClr val="2163B4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图片 5" descr="Gavin King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0826" y="1857364"/>
            <a:ext cx="2500330" cy="3125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84213" y="1196975"/>
            <a:ext cx="8459787" cy="4875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优秀的</a:t>
            </a:r>
            <a:r>
              <a:rPr lang="en-US" altLang="zh-CN" sz="2800" b="1" dirty="0" smtClean="0">
                <a:latin typeface="+mn-lt"/>
                <a:ea typeface="+mn-ea"/>
              </a:rPr>
              <a:t>Java </a:t>
            </a:r>
            <a:r>
              <a:rPr lang="zh-CN" altLang="en-US" sz="2800" b="1" dirty="0" smtClean="0">
                <a:latin typeface="+mn-lt"/>
                <a:ea typeface="+mn-ea"/>
              </a:rPr>
              <a:t>持久化层解决方案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主流的对象</a:t>
            </a:r>
            <a:r>
              <a:rPr lang="en-US" altLang="zh-CN" sz="2800" b="1" dirty="0" smtClean="0">
                <a:latin typeface="+mn-lt"/>
                <a:ea typeface="+mn-ea"/>
              </a:rPr>
              <a:t>—</a:t>
            </a:r>
            <a:r>
              <a:rPr lang="zh-CN" altLang="en-US" sz="2800" b="1" dirty="0" smtClean="0">
                <a:latin typeface="+mn-lt"/>
                <a:ea typeface="+mn-ea"/>
              </a:rPr>
              <a:t>关系映射工具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简化了</a:t>
            </a:r>
            <a:r>
              <a:rPr lang="en-US" altLang="zh-CN" sz="2800" b="1" dirty="0" err="1" smtClean="0">
                <a:latin typeface="+mn-lt"/>
                <a:ea typeface="+mn-ea"/>
              </a:rPr>
              <a:t>JDBC</a:t>
            </a:r>
            <a:r>
              <a:rPr lang="en-US" altLang="zh-CN" sz="2800" b="1" dirty="0" smtClean="0">
                <a:latin typeface="+mn-lt"/>
                <a:ea typeface="+mn-ea"/>
              </a:rPr>
              <a:t> </a:t>
            </a:r>
            <a:r>
              <a:rPr lang="zh-CN" altLang="en-US" sz="2800" b="1" dirty="0" smtClean="0">
                <a:latin typeface="+mn-lt"/>
                <a:ea typeface="+mn-ea"/>
              </a:rPr>
              <a:t>繁琐的编码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endParaRPr lang="en-US" altLang="zh-CN" sz="2800" b="1" dirty="0" smtClean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endParaRPr lang="en-US" altLang="zh-CN" sz="2800" b="1" dirty="0" smtClean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endParaRPr lang="en-US" altLang="zh-CN" sz="2800" b="1" dirty="0" smtClean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将数据库的连接信息都存放在配置文件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itchFamily="2" charset="2"/>
              <a:buChar char="n"/>
              <a:defRPr/>
            </a:pPr>
            <a:endParaRPr lang="en-US" altLang="zh-CN" sz="2800" b="1" dirty="0" smtClean="0"/>
          </a:p>
          <a:p>
            <a:pPr marL="342900" indent="-342900" algn="l"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itchFamily="2" charset="2"/>
              <a:buChar char="n"/>
              <a:defRPr/>
            </a:pPr>
            <a:endParaRPr lang="en-US" altLang="zh-CN" sz="2800" b="1" dirty="0" smtClean="0"/>
          </a:p>
          <a:p>
            <a:pPr marL="342900" indent="-342900" algn="l"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itchFamily="2" charset="2"/>
              <a:buChar char="n"/>
              <a:defRPr/>
            </a:pPr>
            <a:endParaRPr lang="en-US" altLang="zh-CN" sz="2800" b="1" dirty="0" smtClean="0"/>
          </a:p>
          <a:p>
            <a:pPr marL="342900" indent="-342900" algn="l"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itchFamily="2" charset="2"/>
              <a:buChar char="n"/>
              <a:defRPr/>
            </a:pPr>
            <a:endParaRPr lang="en-US" altLang="zh-CN" sz="2800" b="1" dirty="0">
              <a:solidFill>
                <a:schemeClr val="tx1"/>
              </a:solidFill>
            </a:endParaRPr>
          </a:p>
          <a:p>
            <a:pPr marL="914400" lvl="1" indent="-457200" algn="l"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Tx/>
              <a:buAutoNum type="arabicPeriod"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itchFamily="2" charset="2"/>
              <a:buChar char="u"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accent5">
                  <a:lumMod val="50000"/>
                </a:schemeClr>
              </a:buClr>
              <a:defRPr/>
            </a:pPr>
            <a:endParaRPr lang="en-US" altLang="zh-CN" sz="28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71538" y="2913403"/>
            <a:ext cx="6286544" cy="1015663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Session session = </a:t>
            </a:r>
            <a:r>
              <a:rPr lang="en-US" altLang="zh-CN" sz="20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HiberanteUtil.getSession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  <a:p>
            <a:pPr algn="l"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Query query = </a:t>
            </a:r>
            <a:r>
              <a:rPr lang="en-US" altLang="zh-CN" sz="20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session.createQuery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("from User");</a:t>
            </a:r>
          </a:p>
          <a:p>
            <a:pPr algn="l"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List&lt;User&gt; users =(List&lt;User&gt;)</a:t>
            </a:r>
            <a:r>
              <a:rPr lang="en-US" altLang="zh-CN" sz="20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query.list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en-US" altLang="zh-CN" sz="20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优势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持久化与</a:t>
            </a:r>
            <a:r>
              <a:rPr lang="en-US" altLang="zh-CN" dirty="0" err="1" smtClean="0"/>
              <a:t>ORM2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788274" cy="1009641"/>
          </a:xfrm>
        </p:spPr>
        <p:txBody>
          <a:bodyPr/>
          <a:lstStyle/>
          <a:p>
            <a:r>
              <a:rPr lang="zh-CN" altLang="en-US" dirty="0" smtClean="0"/>
              <a:t>持久化是程序数据在瞬时状态和持久状态间转换的过程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143240" y="2119366"/>
            <a:ext cx="1714512" cy="1166758"/>
            <a:chOff x="5929322" y="2119366"/>
            <a:chExt cx="1714512" cy="1166758"/>
          </a:xfrm>
        </p:grpSpPr>
        <p:sp>
          <p:nvSpPr>
            <p:cNvPr id="8" name="AutoShape 27"/>
            <p:cNvSpPr>
              <a:spLocks noChangeArrowheads="1"/>
            </p:cNvSpPr>
            <p:nvPr/>
          </p:nvSpPr>
          <p:spPr bwMode="gray">
            <a:xfrm>
              <a:off x="6072198" y="2119366"/>
              <a:ext cx="714380" cy="571504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b="1" dirty="0" smtClean="0"/>
                <a:t>内存</a:t>
              </a:r>
              <a:endParaRPr lang="en-US" altLang="zh-CN" b="1" dirty="0" smtClean="0"/>
            </a:p>
            <a:p>
              <a:pPr marL="285750" indent="-285750" eaLnBrk="0" hangingPunct="0">
                <a:buClr>
                  <a:srgbClr val="233DA9"/>
                </a:buClr>
                <a:buSzPct val="80000"/>
                <a:defRPr/>
              </a:pPr>
              <a:endParaRPr lang="zh-CN" altLang="en-US" b="1" dirty="0"/>
            </a:p>
          </p:txBody>
        </p:sp>
        <p:sp>
          <p:nvSpPr>
            <p:cNvPr id="9" name="AutoShape 27"/>
            <p:cNvSpPr>
              <a:spLocks noChangeArrowheads="1"/>
            </p:cNvSpPr>
            <p:nvPr/>
          </p:nvSpPr>
          <p:spPr bwMode="gray">
            <a:xfrm>
              <a:off x="5929322" y="2428868"/>
              <a:ext cx="1714512" cy="857256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sz="1600" b="1" dirty="0" smtClean="0"/>
                <a:t>姓名：小颖</a:t>
              </a:r>
              <a:endParaRPr lang="en-US" altLang="zh-CN" sz="1600" b="1" dirty="0" smtClean="0"/>
            </a:p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sz="1600" b="1" dirty="0" smtClean="0"/>
                <a:t>性别：女</a:t>
              </a:r>
              <a:endParaRPr lang="en-US" altLang="zh-CN" sz="1600" b="1" dirty="0" smtClean="0"/>
            </a:p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sz="1600" b="1" dirty="0" smtClean="0"/>
                <a:t>特长：英语</a:t>
              </a:r>
              <a:endParaRPr lang="zh-CN" altLang="en-US" sz="1600" b="1" dirty="0"/>
            </a:p>
          </p:txBody>
        </p:sp>
      </p:grpSp>
      <p:sp>
        <p:nvSpPr>
          <p:cNvPr id="10" name="AutoShape 27"/>
          <p:cNvSpPr>
            <a:spLocks noChangeArrowheads="1"/>
          </p:cNvSpPr>
          <p:nvPr/>
        </p:nvSpPr>
        <p:spPr bwMode="gray">
          <a:xfrm>
            <a:off x="2928926" y="3500438"/>
            <a:ext cx="2928958" cy="121444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smtClean="0"/>
              <a:t>JDBC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smtClean="0"/>
              <a:t>…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err="1" smtClean="0"/>
              <a:t>Stmt.execute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“ 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＂</a:t>
            </a:r>
            <a:r>
              <a:rPr lang="en-US" altLang="zh-CN" b="1" dirty="0" smtClean="0"/>
              <a:t>)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smtClean="0"/>
              <a:t>…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86050" y="5000636"/>
            <a:ext cx="3225813" cy="1500198"/>
            <a:chOff x="5572132" y="5000636"/>
            <a:chExt cx="3225813" cy="1500198"/>
          </a:xfrm>
        </p:grpSpPr>
        <p:sp>
          <p:nvSpPr>
            <p:cNvPr id="12" name="AutoShape 45"/>
            <p:cNvSpPr>
              <a:spLocks noChangeArrowheads="1"/>
            </p:cNvSpPr>
            <p:nvPr/>
          </p:nvSpPr>
          <p:spPr bwMode="auto">
            <a:xfrm>
              <a:off x="5572132" y="5000636"/>
              <a:ext cx="3225813" cy="1500198"/>
            </a:xfrm>
            <a:prstGeom prst="can">
              <a:avLst>
                <a:gd name="adj" fmla="val 20218"/>
              </a:avLst>
            </a:prstGeom>
            <a:gradFill rotWithShape="0">
              <a:gsLst>
                <a:gs pos="0">
                  <a:srgbClr val="0099CC"/>
                </a:gs>
                <a:gs pos="50000">
                  <a:srgbClr val="66CCFF"/>
                </a:gs>
                <a:gs pos="100000">
                  <a:srgbClr val="0099CC"/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en-US" altLang="zh-CN" sz="1800" b="1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5034" t="76742" r="29754" b="3095"/>
            <a:stretch>
              <a:fillRect/>
            </a:stretch>
          </p:blipFill>
          <p:spPr bwMode="auto">
            <a:xfrm>
              <a:off x="5857884" y="5500702"/>
              <a:ext cx="2776557" cy="78581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16" name="下箭头 15"/>
          <p:cNvSpPr/>
          <p:nvPr/>
        </p:nvSpPr>
        <p:spPr bwMode="auto">
          <a:xfrm>
            <a:off x="4071934" y="4643446"/>
            <a:ext cx="500066" cy="490776"/>
          </a:xfrm>
          <a:prstGeom prst="down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 w="9525" algn="ctr">
            <a:solidFill>
              <a:schemeClr val="accent5">
                <a:lumMod val="50000"/>
                <a:alpha val="31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zh-CN" altLang="en-US" smtClean="0"/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927626" y="2428868"/>
            <a:ext cx="393065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瞬时状态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6008720" y="5572140"/>
            <a:ext cx="199230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tabLst/>
              <a:defRPr/>
            </a:pPr>
            <a:r>
              <a:rPr lang="zh-CN" altLang="en-US" sz="2000" b="1" kern="0" dirty="0" smtClean="0">
                <a:latin typeface="+mn-lt"/>
                <a:ea typeface="+mn-ea"/>
              </a:rPr>
              <a:t>持久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状态</a:t>
            </a:r>
          </a:p>
        </p:txBody>
      </p:sp>
      <p:sp>
        <p:nvSpPr>
          <p:cNvPr id="19" name="下箭头 18"/>
          <p:cNvSpPr/>
          <p:nvPr/>
        </p:nvSpPr>
        <p:spPr bwMode="auto">
          <a:xfrm flipV="1">
            <a:off x="4071934" y="3214686"/>
            <a:ext cx="500066" cy="490776"/>
          </a:xfrm>
          <a:prstGeom prst="down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 w="9525" algn="ctr">
            <a:solidFill>
              <a:schemeClr val="accent5">
                <a:lumMod val="50000"/>
                <a:alpha val="31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持久化与</a:t>
            </a:r>
            <a:r>
              <a:rPr lang="en-US" altLang="zh-CN" dirty="0" err="1" smtClean="0"/>
              <a:t>ORM2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ORM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Object Relational Mapping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编写程序的时候，以面向对象的方式处理数据</a:t>
            </a:r>
          </a:p>
          <a:p>
            <a:pPr lvl="1"/>
            <a:r>
              <a:rPr lang="zh-CN" altLang="en-US" dirty="0" smtClean="0"/>
              <a:t>保存数据的时候，却以关系型数据库的方式存储</a:t>
            </a:r>
          </a:p>
          <a:p>
            <a:r>
              <a:rPr lang="en-US" altLang="zh-CN" dirty="0" err="1" smtClean="0"/>
              <a:t>ORM</a:t>
            </a:r>
            <a:r>
              <a:rPr lang="zh-CN" altLang="en-US" dirty="0" smtClean="0"/>
              <a:t>解决方案包含下面四个部分</a:t>
            </a:r>
          </a:p>
          <a:p>
            <a:pPr lvl="1"/>
            <a:r>
              <a:rPr lang="zh-CN" altLang="en-US" dirty="0" smtClean="0"/>
              <a:t>在持久化对象上执行基本的增、删、改、查操作</a:t>
            </a:r>
          </a:p>
          <a:p>
            <a:pPr lvl="1"/>
            <a:r>
              <a:rPr lang="zh-CN" altLang="en-US" dirty="0" smtClean="0"/>
              <a:t>对持久化对象提供一种查询语言或者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对象关系映射工具</a:t>
            </a:r>
          </a:p>
          <a:p>
            <a:pPr lvl="1"/>
            <a:r>
              <a:rPr lang="zh-CN" altLang="en-US" dirty="0" smtClean="0"/>
              <a:t>提供与事务对象交互、执行检查、延迟加载以及其他优化功能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285984" y="2500306"/>
            <a:ext cx="4214842" cy="2080846"/>
          </a:xfrm>
          <a:prstGeom prst="roundRect">
            <a:avLst>
              <a:gd name="adj" fmla="val 178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r>
              <a:rPr lang="zh-CN" altLang="en-US" b="1" dirty="0" smtClean="0"/>
              <a:t>类：</a:t>
            </a:r>
            <a:r>
              <a:rPr lang="en-US" altLang="zh-CN" b="1" dirty="0" smtClean="0"/>
              <a:t>User        </a:t>
            </a:r>
            <a:r>
              <a:rPr lang="zh-CN" altLang="en-US" b="1" dirty="0" smtClean="0"/>
              <a:t>表：</a:t>
            </a:r>
            <a:r>
              <a:rPr lang="en-US" altLang="zh-CN" b="1" dirty="0" smtClean="0"/>
              <a:t>TBL_USER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2524048" y="3009516"/>
          <a:ext cx="3732577" cy="135730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99673"/>
                <a:gridCol w="2132904"/>
              </a:tblGrid>
              <a:tr h="339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</a:t>
                      </a: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字段</a:t>
                      </a: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39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name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User_name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Sex</a:t>
                      </a: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User_Sex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skill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User_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skill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000364" y="1009252"/>
            <a:ext cx="2357454" cy="1166758"/>
            <a:chOff x="5929322" y="2119366"/>
            <a:chExt cx="2357454" cy="1166758"/>
          </a:xfrm>
        </p:grpSpPr>
        <p:sp>
          <p:nvSpPr>
            <p:cNvPr id="10" name="AutoShape 27"/>
            <p:cNvSpPr>
              <a:spLocks noChangeArrowheads="1"/>
            </p:cNvSpPr>
            <p:nvPr/>
          </p:nvSpPr>
          <p:spPr bwMode="gray">
            <a:xfrm>
              <a:off x="6072198" y="2119366"/>
              <a:ext cx="1428760" cy="571504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eaLnBrk="0" hangingPunct="0">
                <a:buClr>
                  <a:srgbClr val="233DA9"/>
                </a:buClr>
                <a:buSzPct val="80000"/>
                <a:defRPr/>
              </a:pPr>
              <a:r>
                <a:rPr lang="en-US" altLang="zh-CN" b="1" dirty="0" smtClean="0"/>
                <a:t>User</a:t>
              </a:r>
              <a:r>
                <a:rPr lang="zh-CN" altLang="en-US" b="1" dirty="0" smtClean="0"/>
                <a:t>对象</a:t>
              </a:r>
              <a:endParaRPr lang="en-US" altLang="zh-CN" b="1" dirty="0" smtClean="0"/>
            </a:p>
            <a:p>
              <a:pPr marL="285750" indent="-285750" eaLnBrk="0" hangingPunct="0">
                <a:buClr>
                  <a:srgbClr val="233DA9"/>
                </a:buClr>
                <a:buSzPct val="80000"/>
                <a:defRPr/>
              </a:pPr>
              <a:endParaRPr lang="zh-CN" altLang="en-US" b="1" dirty="0"/>
            </a:p>
          </p:txBody>
        </p:sp>
        <p:sp>
          <p:nvSpPr>
            <p:cNvPr id="11" name="AutoShape 27"/>
            <p:cNvSpPr>
              <a:spLocks noChangeArrowheads="1"/>
            </p:cNvSpPr>
            <p:nvPr/>
          </p:nvSpPr>
          <p:spPr bwMode="gray">
            <a:xfrm>
              <a:off x="5929322" y="2428868"/>
              <a:ext cx="2357454" cy="857256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en-US" altLang="zh-CN" sz="1600" b="1" dirty="0" smtClean="0"/>
                <a:t>name</a:t>
              </a:r>
              <a:r>
                <a:rPr lang="zh-CN" altLang="en-US" sz="1600" b="1" dirty="0" smtClean="0"/>
                <a:t>：小颖</a:t>
              </a:r>
              <a:endParaRPr lang="en-US" altLang="zh-CN" sz="1600" b="1" dirty="0" smtClean="0"/>
            </a:p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en-US" altLang="zh-CN" sz="1600" b="1" dirty="0" smtClean="0"/>
                <a:t>sex</a:t>
              </a:r>
              <a:r>
                <a:rPr lang="zh-CN" altLang="en-US" sz="1600" b="1" dirty="0" smtClean="0"/>
                <a:t>：女</a:t>
              </a:r>
              <a:endParaRPr lang="en-US" altLang="zh-CN" sz="1600" b="1" dirty="0" smtClean="0"/>
            </a:p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en-US" altLang="zh-CN" sz="1600" b="1" dirty="0" smtClean="0"/>
                <a:t>skill</a:t>
              </a:r>
              <a:r>
                <a:rPr lang="zh-CN" altLang="en-US" sz="1600" b="1" dirty="0" smtClean="0"/>
                <a:t>：英语、程序设计</a:t>
              </a:r>
              <a:endParaRPr lang="zh-CN" altLang="en-US" sz="1600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774947" y="4795466"/>
            <a:ext cx="3225813" cy="1500198"/>
            <a:chOff x="5572132" y="5000636"/>
            <a:chExt cx="3225813" cy="1500198"/>
          </a:xfrm>
        </p:grpSpPr>
        <p:sp>
          <p:nvSpPr>
            <p:cNvPr id="13" name="AutoShape 45"/>
            <p:cNvSpPr>
              <a:spLocks noChangeArrowheads="1"/>
            </p:cNvSpPr>
            <p:nvPr/>
          </p:nvSpPr>
          <p:spPr bwMode="auto">
            <a:xfrm>
              <a:off x="5572132" y="5000636"/>
              <a:ext cx="3225813" cy="1500198"/>
            </a:xfrm>
            <a:prstGeom prst="can">
              <a:avLst>
                <a:gd name="adj" fmla="val 20218"/>
              </a:avLst>
            </a:prstGeom>
            <a:gradFill rotWithShape="0">
              <a:gsLst>
                <a:gs pos="0">
                  <a:srgbClr val="0099CC"/>
                </a:gs>
                <a:gs pos="50000">
                  <a:srgbClr val="66CCFF"/>
                </a:gs>
                <a:gs pos="100000">
                  <a:srgbClr val="0099CC"/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en-US" altLang="zh-CN" sz="1800" b="1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46835" t="71998" r="1266" b="12197"/>
            <a:stretch>
              <a:fillRect/>
            </a:stretch>
          </p:blipFill>
          <p:spPr bwMode="auto">
            <a:xfrm>
              <a:off x="5730248" y="5556900"/>
              <a:ext cx="2928958" cy="64294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6572264" y="3214686"/>
            <a:ext cx="228601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关系映射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  <p:bldP spid="7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7"/>
          <p:cNvSpPr>
            <a:spLocks noChangeArrowheads="1"/>
          </p:cNvSpPr>
          <p:nvPr/>
        </p:nvSpPr>
        <p:spPr bwMode="ltGray">
          <a:xfrm>
            <a:off x="3878051" y="1646238"/>
            <a:ext cx="3436947" cy="577857"/>
          </a:xfrm>
          <a:prstGeom prst="bevel">
            <a:avLst>
              <a:gd name="adj" fmla="val 1263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 dirty="0"/>
          </a:p>
        </p:txBody>
      </p:sp>
      <p:sp>
        <p:nvSpPr>
          <p:cNvPr id="8" name="AutoShape 28"/>
          <p:cNvSpPr>
            <a:spLocks noChangeArrowheads="1"/>
          </p:cNvSpPr>
          <p:nvPr/>
        </p:nvSpPr>
        <p:spPr bwMode="ltGray">
          <a:xfrm>
            <a:off x="2877926" y="2824163"/>
            <a:ext cx="3436947" cy="577857"/>
          </a:xfrm>
          <a:prstGeom prst="bevel">
            <a:avLst>
              <a:gd name="adj" fmla="val 12639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ltGray">
          <a:xfrm>
            <a:off x="1841290" y="3994152"/>
            <a:ext cx="3436946" cy="577856"/>
          </a:xfrm>
          <a:prstGeom prst="bevel">
            <a:avLst>
              <a:gd name="adj" fmla="val 1040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31"/>
          <p:cNvSpPr>
            <a:spLocks/>
          </p:cNvSpPr>
          <p:nvPr/>
        </p:nvSpPr>
        <p:spPr bwMode="gray">
          <a:xfrm rot="18320416" flipH="1">
            <a:off x="2769977" y="2046290"/>
            <a:ext cx="1074737" cy="601662"/>
          </a:xfrm>
          <a:custGeom>
            <a:avLst/>
            <a:gdLst>
              <a:gd name="T0" fmla="*/ 0 w 982"/>
              <a:gd name="T1" fmla="*/ 467696639 h 774"/>
              <a:gd name="T2" fmla="*/ 2395723 w 982"/>
              <a:gd name="T3" fmla="*/ 465279886 h 774"/>
              <a:gd name="T4" fmla="*/ 9581797 w 982"/>
              <a:gd name="T5" fmla="*/ 455611321 h 774"/>
              <a:gd name="T6" fmla="*/ 19164688 w 982"/>
              <a:gd name="T7" fmla="*/ 441109250 h 774"/>
              <a:gd name="T8" fmla="*/ 38329375 w 982"/>
              <a:gd name="T9" fmla="*/ 421772897 h 774"/>
              <a:gd name="T10" fmla="*/ 59889776 w 982"/>
              <a:gd name="T11" fmla="*/ 398810928 h 774"/>
              <a:gd name="T12" fmla="*/ 91031987 w 982"/>
              <a:gd name="T13" fmla="*/ 373432305 h 774"/>
              <a:gd name="T14" fmla="*/ 126965623 w 982"/>
              <a:gd name="T15" fmla="*/ 346844916 h 774"/>
              <a:gd name="T16" fmla="*/ 170086459 w 982"/>
              <a:gd name="T17" fmla="*/ 319048762 h 774"/>
              <a:gd name="T18" fmla="*/ 222789053 w 982"/>
              <a:gd name="T19" fmla="*/ 291252608 h 774"/>
              <a:gd name="T20" fmla="*/ 282678812 w 982"/>
              <a:gd name="T21" fmla="*/ 264665220 h 774"/>
              <a:gd name="T22" fmla="*/ 352150432 w 982"/>
              <a:gd name="T23" fmla="*/ 240495361 h 774"/>
              <a:gd name="T24" fmla="*/ 431204871 w 982"/>
              <a:gd name="T25" fmla="*/ 217533490 h 774"/>
              <a:gd name="T26" fmla="*/ 510259309 w 982"/>
              <a:gd name="T27" fmla="*/ 200613841 h 774"/>
              <a:gd name="T28" fmla="*/ 584522441 w 982"/>
              <a:gd name="T29" fmla="*/ 189737288 h 774"/>
              <a:gd name="T30" fmla="*/ 651599365 w 982"/>
              <a:gd name="T31" fmla="*/ 183695017 h 774"/>
              <a:gd name="T32" fmla="*/ 711489124 w 982"/>
              <a:gd name="T33" fmla="*/ 181277487 h 774"/>
              <a:gd name="T34" fmla="*/ 764191718 w 982"/>
              <a:gd name="T35" fmla="*/ 181277487 h 774"/>
              <a:gd name="T36" fmla="*/ 812102869 w 982"/>
              <a:gd name="T37" fmla="*/ 183695017 h 774"/>
              <a:gd name="T38" fmla="*/ 850432227 w 982"/>
              <a:gd name="T39" fmla="*/ 188528523 h 774"/>
              <a:gd name="T40" fmla="*/ 881575515 w 982"/>
              <a:gd name="T41" fmla="*/ 193362805 h 774"/>
              <a:gd name="T42" fmla="*/ 903134821 w 982"/>
              <a:gd name="T43" fmla="*/ 196988323 h 774"/>
              <a:gd name="T44" fmla="*/ 917509151 w 982"/>
              <a:gd name="T45" fmla="*/ 200613841 h 774"/>
              <a:gd name="T46" fmla="*/ 922299500 w 982"/>
              <a:gd name="T47" fmla="*/ 201822606 h 774"/>
              <a:gd name="T48" fmla="*/ 814498590 w 982"/>
              <a:gd name="T49" fmla="*/ 287627091 h 774"/>
              <a:gd name="T50" fmla="*/ 1176232046 w 982"/>
              <a:gd name="T51" fmla="*/ 223575760 h 774"/>
              <a:gd name="T52" fmla="*/ 1092385891 w 982"/>
              <a:gd name="T53" fmla="*/ 0 h 774"/>
              <a:gd name="T54" fmla="*/ 1022914339 w 982"/>
              <a:gd name="T55" fmla="*/ 90638744 h 774"/>
              <a:gd name="T56" fmla="*/ 1018122896 w 982"/>
              <a:gd name="T57" fmla="*/ 89429979 h 774"/>
              <a:gd name="T58" fmla="*/ 1003749660 w 982"/>
              <a:gd name="T59" fmla="*/ 85804461 h 774"/>
              <a:gd name="T60" fmla="*/ 984584981 w 982"/>
              <a:gd name="T61" fmla="*/ 80970956 h 774"/>
              <a:gd name="T62" fmla="*/ 955838510 w 982"/>
              <a:gd name="T63" fmla="*/ 76136673 h 774"/>
              <a:gd name="T64" fmla="*/ 919904873 w 982"/>
              <a:gd name="T65" fmla="*/ 72511155 h 774"/>
              <a:gd name="T66" fmla="*/ 876784071 w 982"/>
              <a:gd name="T67" fmla="*/ 68885638 h 774"/>
              <a:gd name="T68" fmla="*/ 828871826 w 982"/>
              <a:gd name="T69" fmla="*/ 66468885 h 774"/>
              <a:gd name="T70" fmla="*/ 773773510 w 982"/>
              <a:gd name="T71" fmla="*/ 66468885 h 774"/>
              <a:gd name="T72" fmla="*/ 713883751 w 982"/>
              <a:gd name="T73" fmla="*/ 70094403 h 774"/>
              <a:gd name="T74" fmla="*/ 646807921 w 982"/>
              <a:gd name="T75" fmla="*/ 76136673 h 774"/>
              <a:gd name="T76" fmla="*/ 577336370 w 982"/>
              <a:gd name="T77" fmla="*/ 88221991 h 774"/>
              <a:gd name="T78" fmla="*/ 505467865 w 982"/>
              <a:gd name="T79" fmla="*/ 103932851 h 774"/>
              <a:gd name="T80" fmla="*/ 426414522 w 982"/>
              <a:gd name="T81" fmla="*/ 126894722 h 774"/>
              <a:gd name="T82" fmla="*/ 347360083 w 982"/>
              <a:gd name="T83" fmla="*/ 155898863 h 774"/>
              <a:gd name="T84" fmla="*/ 275491647 w 982"/>
              <a:gd name="T85" fmla="*/ 187320535 h 774"/>
              <a:gd name="T86" fmla="*/ 213207261 w 982"/>
              <a:gd name="T87" fmla="*/ 219950243 h 774"/>
              <a:gd name="T88" fmla="*/ 162899294 w 982"/>
              <a:gd name="T89" fmla="*/ 254997432 h 774"/>
              <a:gd name="T90" fmla="*/ 119779553 w 982"/>
              <a:gd name="T91" fmla="*/ 290044621 h 774"/>
              <a:gd name="T92" fmla="*/ 86240543 w 982"/>
              <a:gd name="T93" fmla="*/ 323883045 h 774"/>
              <a:gd name="T94" fmla="*/ 57494055 w 982"/>
              <a:gd name="T95" fmla="*/ 356512704 h 774"/>
              <a:gd name="T96" fmla="*/ 35933654 w 982"/>
              <a:gd name="T97" fmla="*/ 386725610 h 774"/>
              <a:gd name="T98" fmla="*/ 21560409 w 982"/>
              <a:gd name="T99" fmla="*/ 413313096 h 774"/>
              <a:gd name="T100" fmla="*/ 9581797 w 982"/>
              <a:gd name="T101" fmla="*/ 436274967 h 774"/>
              <a:gd name="T102" fmla="*/ 4791446 w 982"/>
              <a:gd name="T103" fmla="*/ 453194568 h 774"/>
              <a:gd name="T104" fmla="*/ 0 w 982"/>
              <a:gd name="T105" fmla="*/ 464071121 h 774"/>
              <a:gd name="T106" fmla="*/ 0 w 982"/>
              <a:gd name="T107" fmla="*/ 467696639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82"/>
              <a:gd name="T163" fmla="*/ 0 h 774"/>
              <a:gd name="T164" fmla="*/ 982 w 982"/>
              <a:gd name="T165" fmla="*/ 774 h 77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E7A9A9">
                  <a:alpha val="32001"/>
                </a:srgbClr>
              </a:gs>
              <a:gs pos="100000">
                <a:srgbClr val="D05656"/>
              </a:gs>
            </a:gsLst>
            <a:lin ang="0" scaled="1"/>
          </a:gra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32"/>
          <p:cNvSpPr>
            <a:spLocks/>
          </p:cNvSpPr>
          <p:nvPr/>
        </p:nvSpPr>
        <p:spPr bwMode="gray">
          <a:xfrm rot="18320416" flipH="1">
            <a:off x="1733340" y="3209926"/>
            <a:ext cx="1074738" cy="601663"/>
          </a:xfrm>
          <a:custGeom>
            <a:avLst/>
            <a:gdLst>
              <a:gd name="T0" fmla="*/ 0 w 982"/>
              <a:gd name="T1" fmla="*/ 467698194 h 774"/>
              <a:gd name="T2" fmla="*/ 2395725 w 982"/>
              <a:gd name="T3" fmla="*/ 465281437 h 774"/>
              <a:gd name="T4" fmla="*/ 9582900 w 982"/>
              <a:gd name="T5" fmla="*/ 455612855 h 774"/>
              <a:gd name="T6" fmla="*/ 19164706 w 982"/>
              <a:gd name="T7" fmla="*/ 441110761 h 774"/>
              <a:gd name="T8" fmla="*/ 38329411 w 982"/>
              <a:gd name="T9" fmla="*/ 421774375 h 774"/>
              <a:gd name="T10" fmla="*/ 59889832 w 982"/>
              <a:gd name="T11" fmla="*/ 398812369 h 774"/>
              <a:gd name="T12" fmla="*/ 91032071 w 982"/>
              <a:gd name="T13" fmla="*/ 373433703 h 774"/>
              <a:gd name="T14" fmla="*/ 126965741 w 982"/>
              <a:gd name="T15" fmla="*/ 346846270 h 774"/>
              <a:gd name="T16" fmla="*/ 170086617 w 982"/>
              <a:gd name="T17" fmla="*/ 319050070 h 774"/>
              <a:gd name="T18" fmla="*/ 222789260 w 982"/>
              <a:gd name="T19" fmla="*/ 291253870 h 774"/>
              <a:gd name="T20" fmla="*/ 282679075 w 982"/>
              <a:gd name="T21" fmla="*/ 264666437 h 774"/>
              <a:gd name="T22" fmla="*/ 352151854 w 982"/>
              <a:gd name="T23" fmla="*/ 240495761 h 774"/>
              <a:gd name="T24" fmla="*/ 431206366 w 982"/>
              <a:gd name="T25" fmla="*/ 217533851 h 774"/>
              <a:gd name="T26" fmla="*/ 510260878 w 982"/>
              <a:gd name="T27" fmla="*/ 200614951 h 774"/>
              <a:gd name="T28" fmla="*/ 584524079 w 982"/>
              <a:gd name="T29" fmla="*/ 189738380 h 774"/>
              <a:gd name="T30" fmla="*/ 651599971 w 982"/>
              <a:gd name="T31" fmla="*/ 183695322 h 774"/>
              <a:gd name="T32" fmla="*/ 711489786 w 982"/>
              <a:gd name="T33" fmla="*/ 181278566 h 774"/>
              <a:gd name="T34" fmla="*/ 764192429 w 982"/>
              <a:gd name="T35" fmla="*/ 181278566 h 774"/>
              <a:gd name="T36" fmla="*/ 812104719 w 982"/>
              <a:gd name="T37" fmla="*/ 183695322 h 774"/>
              <a:gd name="T38" fmla="*/ 850434113 w 982"/>
              <a:gd name="T39" fmla="*/ 188529613 h 774"/>
              <a:gd name="T40" fmla="*/ 881576335 w 982"/>
              <a:gd name="T41" fmla="*/ 193363904 h 774"/>
              <a:gd name="T42" fmla="*/ 903136756 w 982"/>
              <a:gd name="T43" fmla="*/ 196989428 h 774"/>
              <a:gd name="T44" fmla="*/ 917510005 w 982"/>
              <a:gd name="T45" fmla="*/ 200614951 h 774"/>
              <a:gd name="T46" fmla="*/ 922301453 w 982"/>
              <a:gd name="T47" fmla="*/ 201822941 h 774"/>
              <a:gd name="T48" fmla="*/ 814500443 w 982"/>
              <a:gd name="T49" fmla="*/ 287628346 h 774"/>
              <a:gd name="T50" fmla="*/ 1176234235 w 982"/>
              <a:gd name="T51" fmla="*/ 223576909 h 774"/>
              <a:gd name="T52" fmla="*/ 1092388002 w 982"/>
              <a:gd name="T53" fmla="*/ 0 h 774"/>
              <a:gd name="T54" fmla="*/ 1022916386 w 982"/>
              <a:gd name="T55" fmla="*/ 90638894 h 774"/>
              <a:gd name="T56" fmla="*/ 1018124938 w 982"/>
              <a:gd name="T57" fmla="*/ 89430905 h 774"/>
              <a:gd name="T58" fmla="*/ 1003751689 w 982"/>
              <a:gd name="T59" fmla="*/ 85805381 h 774"/>
              <a:gd name="T60" fmla="*/ 984586992 w 982"/>
              <a:gd name="T61" fmla="*/ 80971090 h 774"/>
              <a:gd name="T62" fmla="*/ 955839399 w 982"/>
              <a:gd name="T63" fmla="*/ 76136799 h 774"/>
              <a:gd name="T64" fmla="*/ 919905729 w 982"/>
              <a:gd name="T65" fmla="*/ 72511276 h 774"/>
              <a:gd name="T66" fmla="*/ 876785981 w 982"/>
              <a:gd name="T67" fmla="*/ 68885752 h 774"/>
              <a:gd name="T68" fmla="*/ 828873692 w 982"/>
              <a:gd name="T69" fmla="*/ 66468995 h 774"/>
              <a:gd name="T70" fmla="*/ 773775325 w 982"/>
              <a:gd name="T71" fmla="*/ 66468995 h 774"/>
              <a:gd name="T72" fmla="*/ 713885510 w 982"/>
              <a:gd name="T73" fmla="*/ 70094519 h 774"/>
              <a:gd name="T74" fmla="*/ 646809618 w 982"/>
              <a:gd name="T75" fmla="*/ 76136799 h 774"/>
              <a:gd name="T76" fmla="*/ 577336907 w 982"/>
              <a:gd name="T77" fmla="*/ 88222138 h 774"/>
              <a:gd name="T78" fmla="*/ 505469430 w 982"/>
              <a:gd name="T79" fmla="*/ 103933024 h 774"/>
              <a:gd name="T80" fmla="*/ 426414918 w 982"/>
              <a:gd name="T81" fmla="*/ 126894933 h 774"/>
              <a:gd name="T82" fmla="*/ 347360406 w 982"/>
              <a:gd name="T83" fmla="*/ 155899123 h 774"/>
              <a:gd name="T84" fmla="*/ 275492998 w 982"/>
              <a:gd name="T85" fmla="*/ 187320846 h 774"/>
              <a:gd name="T86" fmla="*/ 213207459 w 982"/>
              <a:gd name="T87" fmla="*/ 219951385 h 774"/>
              <a:gd name="T88" fmla="*/ 162900540 w 982"/>
              <a:gd name="T89" fmla="*/ 254997855 h 774"/>
              <a:gd name="T90" fmla="*/ 119779664 w 982"/>
              <a:gd name="T91" fmla="*/ 290045103 h 774"/>
              <a:gd name="T92" fmla="*/ 86241718 w 982"/>
              <a:gd name="T93" fmla="*/ 323884361 h 774"/>
              <a:gd name="T94" fmla="*/ 57494108 w 982"/>
              <a:gd name="T95" fmla="*/ 356514074 h 774"/>
              <a:gd name="T96" fmla="*/ 35933687 w 982"/>
              <a:gd name="T97" fmla="*/ 386727031 h 774"/>
              <a:gd name="T98" fmla="*/ 21560429 w 982"/>
              <a:gd name="T99" fmla="*/ 413314561 h 774"/>
              <a:gd name="T100" fmla="*/ 9582900 w 982"/>
              <a:gd name="T101" fmla="*/ 436276470 h 774"/>
              <a:gd name="T102" fmla="*/ 4791450 w 982"/>
              <a:gd name="T103" fmla="*/ 453196099 h 774"/>
              <a:gd name="T104" fmla="*/ 0 w 982"/>
              <a:gd name="T105" fmla="*/ 464072670 h 774"/>
              <a:gd name="T106" fmla="*/ 0 w 982"/>
              <a:gd name="T107" fmla="*/ 467698194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82"/>
              <a:gd name="T163" fmla="*/ 0 h 774"/>
              <a:gd name="T164" fmla="*/ 982 w 982"/>
              <a:gd name="T165" fmla="*/ 774 h 77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E7A9A9">
                  <a:alpha val="32001"/>
                </a:srgbClr>
              </a:gs>
              <a:gs pos="100000">
                <a:srgbClr val="D05656"/>
              </a:gs>
            </a:gsLst>
            <a:lin ang="0" scaled="1"/>
          </a:gra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2985877" y="2886014"/>
            <a:ext cx="315775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</a:rPr>
              <a:t>编写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Hibernate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配置文件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920914" y="1743006"/>
            <a:ext cx="235745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</a:rPr>
              <a:t>下载并部署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JAR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包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920650" y="4100460"/>
            <a:ext cx="304324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</a:rPr>
              <a:t>创建持久化类和映射文件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r>
              <a:rPr lang="en-US" altLang="en-US" dirty="0" smtClean="0"/>
              <a:t>Hibernate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r>
              <a:rPr lang="en-US" altLang="en-US" dirty="0" err="1" smtClean="0"/>
              <a:t>Hibernate</a:t>
            </a:r>
            <a:r>
              <a:rPr lang="en-US" altLang="zh-CN" dirty="0" err="1" smtClean="0"/>
              <a:t>3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55650" y="1000125"/>
            <a:ext cx="7931150" cy="5248275"/>
          </a:xfrm>
        </p:spPr>
        <p:txBody>
          <a:bodyPr/>
          <a:lstStyle/>
          <a:p>
            <a:r>
              <a:rPr lang="zh-CN" altLang="en-US" dirty="0" smtClean="0"/>
              <a:t>下载需要的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Hibernate </a:t>
            </a:r>
            <a:r>
              <a:rPr lang="zh-CN" altLang="en-US" dirty="0" smtClean="0"/>
              <a:t>的官方主页是</a:t>
            </a:r>
            <a:r>
              <a:rPr lang="en-US" altLang="zh-CN" dirty="0" err="1" smtClean="0">
                <a:solidFill>
                  <a:srgbClr val="0000FF"/>
                </a:solidFill>
                <a:hlinkClick r:id="rId3"/>
              </a:rPr>
              <a:t>www.hibernate.org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dirty="0" smtClean="0"/>
              <a:t>推荐下载</a:t>
            </a:r>
            <a:r>
              <a:rPr lang="en-US" altLang="zh-CN" dirty="0" smtClean="0"/>
              <a:t>hibernate-distribution-</a:t>
            </a:r>
            <a:r>
              <a:rPr lang="en-US" altLang="zh-CN" dirty="0" err="1" smtClean="0"/>
              <a:t>3.3.2.GA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dist.zip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Hibernate</a:t>
            </a:r>
            <a:r>
              <a:rPr lang="zh-CN" altLang="en-US" dirty="0" smtClean="0"/>
              <a:t>包目录结构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部署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hibernate3.jar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required </a:t>
            </a:r>
            <a:r>
              <a:rPr lang="zh-CN" altLang="en-US" dirty="0" smtClean="0"/>
              <a:t>目录下的</a:t>
            </a:r>
            <a:r>
              <a:rPr lang="en-US" altLang="zh-CN" dirty="0" smtClean="0"/>
              <a:t>jar 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Oracle </a:t>
            </a:r>
            <a:r>
              <a:rPr lang="zh-CN" altLang="en-US" dirty="0" smtClean="0"/>
              <a:t>数据库驱动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313" y="2700332"/>
            <a:ext cx="3471862" cy="17287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2050" y="2643182"/>
            <a:ext cx="3314700" cy="20431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r>
              <a:rPr lang="en-US" altLang="en-US" dirty="0" err="1" smtClean="0"/>
              <a:t>Hibernate</a:t>
            </a:r>
            <a:r>
              <a:rPr lang="en-US" altLang="zh-CN" dirty="0" err="1" smtClean="0"/>
              <a:t>3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55650" y="1071546"/>
            <a:ext cx="7931150" cy="5248275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用于配置数据库连接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运行时所需的各种属性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默认文件名为“</a:t>
            </a:r>
            <a:r>
              <a:rPr lang="en-US" altLang="zh-CN" dirty="0" err="1" smtClean="0"/>
              <a:t>hibernate.cfg.xml</a:t>
            </a:r>
            <a:r>
              <a:rPr lang="en-US" altLang="zh-CN" dirty="0" smtClean="0"/>
              <a:t>”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714348" y="3143248"/>
            <a:ext cx="7572428" cy="313932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&lt;property name="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dialect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org.hibernate.dialect.Oracle10gDialect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&lt;/property&gt;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&lt;property name="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connection.url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jdbc:oracle:thin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:@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10.0.0.188:1521:ORCL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&lt;/property&gt;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&lt;property name="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connection.username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jbit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&lt;/property&gt;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&lt;property name="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connection.password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bdqn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&lt;/property&gt;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&lt;property name="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connection.driver_class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oracle.jdbc.driver.OracleDriver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&lt;/property&gt;</a:t>
            </a:r>
          </a:p>
        </p:txBody>
      </p:sp>
      <p:grpSp>
        <p:nvGrpSpPr>
          <p:cNvPr id="8" name="组合 7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r>
              <a:rPr lang="en-US" altLang="en-US" dirty="0" err="1" smtClean="0"/>
              <a:t>Hibernate</a:t>
            </a:r>
            <a:r>
              <a:rPr lang="en-US" altLang="zh-CN" dirty="0" err="1" smtClean="0"/>
              <a:t>3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54" y="1071546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创建持久化类和映射文件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定义持久化类（也称实体类），实现</a:t>
            </a:r>
            <a:r>
              <a:rPr lang="en-US" altLang="zh-CN" dirty="0" err="1" smtClean="0"/>
              <a:t>java.io.Serializable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接口，</a:t>
            </a:r>
            <a:r>
              <a:rPr lang="zh-CN" altLang="en-US" dirty="0" smtClean="0">
                <a:solidFill>
                  <a:srgbClr val="FF0000"/>
                </a:solidFill>
              </a:rPr>
              <a:t>添加默认构造方法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配置映射文件（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hbm.xml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</a:t>
            </a:r>
            <a:r>
              <a:rPr lang="en-US" altLang="zh-CN" dirty="0" err="1" smtClean="0"/>
              <a:t>hibernate.cfg.xml</a:t>
            </a:r>
            <a:r>
              <a:rPr lang="zh-CN" altLang="en-US" dirty="0" smtClean="0"/>
              <a:t>文件中配置映射文件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071538" y="2643182"/>
            <a:ext cx="7215238" cy="2308324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Dept implements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Serializable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private Byte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deptNo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private String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deptName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private String location;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   public Dept() {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   }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getter&amp;setter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57158" y="3071810"/>
            <a:ext cx="8643998" cy="313932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&lt;hibernate-mapping&gt;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&lt;class name="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cn.jbit.hibernatedemo.entity.Dept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table="dept"&gt;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&lt;id name="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deptNo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column="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deptno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java.lang.Byte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&lt;generator class="assigned"/&gt;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&lt;/id&gt;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&lt;property name="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deptName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java.lang.String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column="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&lt;property name="location" type="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java.lang.String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&lt;column name="loc"&gt;&lt;/column&gt;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&lt;/property&gt;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&lt;/class&gt;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&lt;/hibernate-mapping&gt;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000100" y="3571876"/>
            <a:ext cx="7929618" cy="147732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&lt;session-factory&gt;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&lt;!--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省略其他配置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--&gt;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&lt;!--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注意配置文件名必须包含其相对于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classpath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的全路径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--&gt;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&lt;mapping resource=“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jbit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hibernatedemo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/entity/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Dept.hbm.xml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</a:p>
          <a:p>
            <a:pPr algn="l"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&lt;/session-factory&gt;</a:t>
            </a:r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>
            <a:off x="2428860" y="6215082"/>
            <a:ext cx="504111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17"/>
            <p:cNvSpPr txBox="1">
              <a:spLocks noChangeArrowheads="1"/>
            </p:cNvSpPr>
            <p:nvPr/>
          </p:nvSpPr>
          <p:spPr bwMode="auto">
            <a:xfrm>
              <a:off x="4857752" y="5538802"/>
              <a:ext cx="30972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：搭建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Hibernate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环境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7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0" animBg="1"/>
      <p:bldP spid="8" grpId="1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简述搭建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环境的步骤</a:t>
            </a:r>
            <a:endParaRPr lang="en-US" altLang="zh-CN" dirty="0" smtClean="0"/>
          </a:p>
          <a:p>
            <a:r>
              <a:rPr lang="en-US" altLang="zh-CN" dirty="0" err="1" smtClean="0"/>
              <a:t>ORM</a:t>
            </a:r>
            <a:r>
              <a:rPr lang="zh-CN" altLang="en-US" dirty="0" smtClean="0"/>
              <a:t>指的是什么？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回顾与作业点评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84252" y="1285875"/>
            <a:ext cx="7645400" cy="50101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什么是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请写出使用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的操作步骤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如何在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中创建用户？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Oracle</a:t>
            </a:r>
            <a:r>
              <a:rPr lang="zh-CN" altLang="en-US" dirty="0" smtClean="0"/>
              <a:t>数据类型有哪些？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grpSp>
        <p:nvGrpSpPr>
          <p:cNvPr id="2" name="组合 17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2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租房系统项目介绍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租房系统是一个</a:t>
            </a:r>
            <a:r>
              <a:rPr lang="en-US" altLang="zh-CN" dirty="0" smtClean="0"/>
              <a:t>B/S </a:t>
            </a:r>
            <a:r>
              <a:rPr lang="zh-CN" altLang="en-US" dirty="0" smtClean="0"/>
              <a:t>架构的信息发布平台</a:t>
            </a:r>
            <a:endParaRPr lang="en-US" altLang="zh-CN" dirty="0" smtClean="0"/>
          </a:p>
          <a:p>
            <a:r>
              <a:rPr lang="zh-CN" altLang="en-US" dirty="0" smtClean="0"/>
              <a:t>系统包含的角色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非注册用户</a:t>
            </a:r>
            <a:endParaRPr lang="en-US" altLang="zh-CN" dirty="0" smtClean="0"/>
          </a:p>
          <a:p>
            <a:r>
              <a:rPr lang="zh-CN" altLang="en-US" dirty="0" smtClean="0"/>
              <a:t>系统功能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发布房屋信息（注册用户）</a:t>
            </a:r>
          </a:p>
          <a:p>
            <a:pPr lvl="1"/>
            <a:r>
              <a:rPr lang="zh-CN" altLang="en-US" dirty="0" smtClean="0"/>
              <a:t>浏览房屋信息（注册用户与非注册用户）</a:t>
            </a:r>
          </a:p>
          <a:p>
            <a:pPr lvl="1"/>
            <a:r>
              <a:rPr lang="zh-CN" altLang="en-US" dirty="0" smtClean="0"/>
              <a:t>查看房屋详情（注册用户与非注册用户）</a:t>
            </a:r>
          </a:p>
          <a:p>
            <a:pPr lvl="1"/>
            <a:r>
              <a:rPr lang="zh-CN" altLang="en-US" dirty="0" smtClean="0"/>
              <a:t>查询房屋信息（注册用户与非注册用户）</a:t>
            </a:r>
          </a:p>
          <a:p>
            <a:pPr lvl="1"/>
            <a:r>
              <a:rPr lang="zh-CN" altLang="en-US" dirty="0" smtClean="0"/>
              <a:t>修改房屋信息（注册用户）</a:t>
            </a:r>
          </a:p>
          <a:p>
            <a:pPr lvl="1"/>
            <a:r>
              <a:rPr lang="zh-CN" altLang="en-US" dirty="0" smtClean="0"/>
              <a:t>删除房屋信息（注册用户）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租房系统项目介绍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租房系统数据库表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pic>
        <p:nvPicPr>
          <p:cNvPr id="4" name="图片 3" descr="图4.16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1785926"/>
            <a:ext cx="7689073" cy="46162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6" name="TextBox 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4225" y="1357298"/>
            <a:ext cx="764542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需求说明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zh-CN" altLang="en-US" sz="2400" b="1" kern="0" dirty="0" smtClean="0">
                <a:latin typeface="+mn-lt"/>
                <a:ea typeface="+mn-ea"/>
              </a:rPr>
              <a:t>在</a:t>
            </a:r>
            <a:r>
              <a:rPr lang="en-US" altLang="zh-CN" sz="2400" b="1" kern="0" dirty="0" err="1" smtClean="0">
                <a:latin typeface="+mn-lt"/>
                <a:ea typeface="+mn-ea"/>
              </a:rPr>
              <a:t>MyEclipse</a:t>
            </a:r>
            <a:r>
              <a:rPr lang="zh-CN" altLang="en-US" sz="2400" b="1" kern="0" dirty="0" smtClean="0">
                <a:latin typeface="+mn-lt"/>
                <a:ea typeface="+mn-ea"/>
              </a:rPr>
              <a:t>中为</a:t>
            </a:r>
            <a:r>
              <a:rPr lang="zh-CN" altLang="en-US" sz="2400" b="1" kern="0" dirty="0" smtClean="0"/>
              <a:t>租房系统</a:t>
            </a:r>
            <a:r>
              <a:rPr lang="zh-CN" altLang="en-US" sz="2400" b="1" kern="0" dirty="0" smtClean="0">
                <a:latin typeface="+mn-lt"/>
                <a:ea typeface="+mn-ea"/>
              </a:rPr>
              <a:t>创建工程，导入</a:t>
            </a:r>
            <a:r>
              <a:rPr lang="en-US" altLang="zh-CN" sz="2400" b="1" kern="0" dirty="0" smtClean="0">
                <a:latin typeface="+mn-lt"/>
                <a:ea typeface="+mn-ea"/>
              </a:rPr>
              <a:t>Hibernate jar</a:t>
            </a:r>
            <a:r>
              <a:rPr lang="zh-CN" altLang="en-US" sz="2400" b="1" kern="0" dirty="0" smtClean="0">
                <a:latin typeface="+mn-lt"/>
                <a:ea typeface="+mn-ea"/>
              </a:rPr>
              <a:t>包</a:t>
            </a:r>
            <a:endParaRPr lang="en-US" altLang="zh-CN" sz="2400" b="1" kern="0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zh-CN" altLang="en-US" sz="2400" b="1" kern="0" dirty="0" smtClean="0">
                <a:latin typeface="+mn-lt"/>
                <a:ea typeface="+mn-ea"/>
              </a:rPr>
              <a:t>创建</a:t>
            </a:r>
            <a:r>
              <a:rPr lang="en-US" altLang="zh-CN" sz="2400" b="1" kern="0" dirty="0" smtClean="0">
                <a:latin typeface="+mn-lt"/>
                <a:ea typeface="+mn-ea"/>
              </a:rPr>
              <a:t>Hibernate</a:t>
            </a:r>
            <a:r>
              <a:rPr lang="zh-CN" altLang="en-US" sz="2400" b="1" kern="0" dirty="0" smtClean="0">
                <a:latin typeface="+mn-lt"/>
                <a:ea typeface="+mn-ea"/>
              </a:rPr>
              <a:t>配置文件</a:t>
            </a:r>
            <a:r>
              <a:rPr lang="en-US" altLang="zh-CN" sz="2400" b="1" kern="0" dirty="0" err="1" smtClean="0">
                <a:latin typeface="+mn-lt"/>
                <a:ea typeface="+mn-ea"/>
              </a:rPr>
              <a:t>hibernate.cfg.xml</a:t>
            </a:r>
            <a:endParaRPr lang="en-US" altLang="zh-CN" sz="2400" b="1" kern="0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zh-CN" altLang="en-US" sz="2400" b="1" kern="0" dirty="0" smtClean="0">
                <a:latin typeface="+mn-lt"/>
                <a:ea typeface="+mn-ea"/>
              </a:rPr>
              <a:t>创建用户表对应的持久化类</a:t>
            </a:r>
            <a:r>
              <a:rPr lang="en-US" altLang="zh-CN" sz="2400" b="1" kern="0" dirty="0" smtClean="0">
                <a:latin typeface="+mn-lt"/>
                <a:ea typeface="+mn-ea"/>
              </a:rPr>
              <a:t>User</a:t>
            </a:r>
            <a:r>
              <a:rPr lang="zh-CN" altLang="en-US" sz="2400" b="1" kern="0" dirty="0" smtClean="0">
                <a:latin typeface="+mn-lt"/>
                <a:ea typeface="+mn-ea"/>
              </a:rPr>
              <a:t>和映射文件</a:t>
            </a:r>
            <a:r>
              <a:rPr lang="en-US" altLang="zh-CN" sz="2400" b="1" kern="0" dirty="0" err="1" smtClean="0">
                <a:latin typeface="+mn-lt"/>
                <a:ea typeface="+mn-ea"/>
              </a:rPr>
              <a:t>User.hbm.xml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12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搭建</a:t>
            </a:r>
            <a:r>
              <a:rPr lang="en-US" altLang="en-US" dirty="0" smtClean="0"/>
              <a:t>Hibernate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共性问题集中讲解</a:t>
            </a:r>
            <a:endParaRPr lang="zh-CN" altLang="en-US" dirty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增加部门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增加部门记录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44428" y="2285992"/>
            <a:ext cx="6929486" cy="136652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Configuration</a:t>
            </a:r>
            <a:r>
              <a:rPr lang="en-US" altLang="zh-CN" b="1" dirty="0" smtClean="0">
                <a:cs typeface="Times New Roman" pitchFamily="18" charset="0"/>
              </a:rPr>
              <a:t> conf = null;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SessionFactory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zh-CN" b="1" dirty="0" err="1" smtClean="0">
                <a:cs typeface="Times New Roman" pitchFamily="18" charset="0"/>
              </a:rPr>
              <a:t>sessionFactory</a:t>
            </a:r>
            <a:r>
              <a:rPr lang="en-US" altLang="zh-CN" b="1" dirty="0" smtClean="0">
                <a:cs typeface="Times New Roman" pitchFamily="18" charset="0"/>
              </a:rPr>
              <a:t> = null;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Session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zh-CN" b="1" dirty="0" err="1" smtClean="0">
                <a:cs typeface="Times New Roman" pitchFamily="18" charset="0"/>
              </a:rPr>
              <a:t>session</a:t>
            </a:r>
            <a:r>
              <a:rPr lang="en-US" altLang="zh-CN" b="1" dirty="0" smtClean="0">
                <a:cs typeface="Times New Roman" pitchFamily="18" charset="0"/>
              </a:rPr>
              <a:t> = null;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Transaction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zh-CN" b="1" dirty="0" err="1" smtClean="0">
                <a:cs typeface="Times New Roman" pitchFamily="18" charset="0"/>
              </a:rPr>
              <a:t>tx</a:t>
            </a:r>
            <a:r>
              <a:rPr lang="en-US" altLang="zh-CN" b="1" dirty="0" smtClean="0">
                <a:cs typeface="Times New Roman" pitchFamily="18" charset="0"/>
              </a:rPr>
              <a:t> = null;</a:t>
            </a:r>
          </a:p>
        </p:txBody>
      </p:sp>
      <p:grpSp>
        <p:nvGrpSpPr>
          <p:cNvPr id="10" name="组合 7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 bwMode="auto">
          <a:xfrm>
            <a:off x="857224" y="1285860"/>
            <a:ext cx="7429552" cy="506600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cs typeface="Times New Roman" pitchFamily="18" charset="0"/>
              </a:rPr>
              <a:t>try {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cs typeface="Times New Roman" pitchFamily="18" charset="0"/>
              </a:rPr>
              <a:t>    conf = </a:t>
            </a:r>
            <a:r>
              <a:rPr lang="en-US" altLang="zh-CN" sz="1600" b="1" dirty="0" smtClean="0">
                <a:solidFill>
                  <a:srgbClr val="0000FF"/>
                </a:solidFill>
                <a:cs typeface="Times New Roman" pitchFamily="18" charset="0"/>
              </a:rPr>
              <a:t>new Configuration().configure();</a:t>
            </a:r>
            <a:endParaRPr lang="en-US" altLang="zh-CN" sz="1600" b="1" dirty="0" smtClean="0">
              <a:cs typeface="Times New Roman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 dirty="0" smtClean="0">
                <a:cs typeface="Times New Roman" pitchFamily="18" charset="0"/>
              </a:rPr>
              <a:t>    </a:t>
            </a:r>
            <a:r>
              <a:rPr lang="en-US" altLang="zh-CN" sz="1600" b="1" dirty="0" err="1" smtClean="0">
                <a:cs typeface="Times New Roman" pitchFamily="18" charset="0"/>
              </a:rPr>
              <a:t>sessionFactory</a:t>
            </a:r>
            <a:r>
              <a:rPr lang="en-US" altLang="zh-CN" sz="1600" b="1" dirty="0" smtClean="0">
                <a:cs typeface="Times New Roman" pitchFamily="18" charset="0"/>
              </a:rPr>
              <a:t> = </a:t>
            </a:r>
            <a:r>
              <a:rPr lang="en-US" altLang="zh-CN" sz="1600" b="1" dirty="0" err="1" smtClean="0">
                <a:solidFill>
                  <a:srgbClr val="0000FF"/>
                </a:solidFill>
                <a:cs typeface="Times New Roman" pitchFamily="18" charset="0"/>
              </a:rPr>
              <a:t>conf.buildSessionFactory</a:t>
            </a:r>
            <a:r>
              <a:rPr lang="en-US" altLang="zh-CN" sz="1600" b="1" dirty="0" smtClean="0">
                <a:solidFill>
                  <a:srgbClr val="0000FF"/>
                </a:solidFill>
                <a:cs typeface="Times New Roman" pitchFamily="18" charset="0"/>
              </a:rPr>
              <a:t>(); </a:t>
            </a:r>
            <a:endParaRPr lang="en-US" altLang="zh-CN" sz="1600" b="1" dirty="0" smtClean="0">
              <a:cs typeface="Times New Roman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 dirty="0" smtClean="0">
                <a:cs typeface="Times New Roman" pitchFamily="18" charset="0"/>
              </a:rPr>
              <a:t>    session = </a:t>
            </a:r>
            <a:r>
              <a:rPr lang="en-US" altLang="zh-CN" sz="1600" b="1" dirty="0" err="1" smtClean="0">
                <a:solidFill>
                  <a:srgbClr val="0000FF"/>
                </a:solidFill>
                <a:cs typeface="Times New Roman" pitchFamily="18" charset="0"/>
              </a:rPr>
              <a:t>sessionFactory.openSession</a:t>
            </a:r>
            <a:r>
              <a:rPr lang="en-US" altLang="zh-CN" sz="1600" b="1" dirty="0" smtClean="0">
                <a:solidFill>
                  <a:srgbClr val="0000FF"/>
                </a:solidFill>
                <a:cs typeface="Times New Roman" pitchFamily="18" charset="0"/>
              </a:rPr>
              <a:t>(); </a:t>
            </a:r>
            <a:r>
              <a:rPr lang="en-US" altLang="zh-CN" sz="1600" b="1" dirty="0" smtClean="0">
                <a:cs typeface="Times New Roman" pitchFamily="18" charset="0"/>
              </a:rPr>
              <a:t>  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 dirty="0" smtClean="0">
                <a:cs typeface="Times New Roman" pitchFamily="18" charset="0"/>
              </a:rPr>
              <a:t>    </a:t>
            </a:r>
            <a:r>
              <a:rPr lang="en-US" altLang="zh-CN" sz="1600" b="1" dirty="0" err="1" smtClean="0">
                <a:cs typeface="Times New Roman" pitchFamily="18" charset="0"/>
              </a:rPr>
              <a:t>tx</a:t>
            </a:r>
            <a:r>
              <a:rPr lang="en-US" altLang="zh-CN" sz="1600" b="1" dirty="0" smtClean="0">
                <a:cs typeface="Times New Roman" pitchFamily="18" charset="0"/>
              </a:rPr>
              <a:t> = </a:t>
            </a:r>
            <a:r>
              <a:rPr lang="en-US" altLang="zh-CN" sz="1600" b="1" dirty="0" err="1" smtClean="0">
                <a:cs typeface="Times New Roman" pitchFamily="18" charset="0"/>
              </a:rPr>
              <a:t>session.beginTransaction</a:t>
            </a:r>
            <a:r>
              <a:rPr lang="en-US" altLang="zh-CN" sz="1600" b="1" dirty="0" smtClean="0">
                <a:cs typeface="Times New Roman" pitchFamily="18" charset="0"/>
              </a:rPr>
              <a:t>(); 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 dirty="0" smtClean="0">
                <a:cs typeface="Times New Roman" pitchFamily="18" charset="0"/>
              </a:rPr>
              <a:t>    Dept dept = new Dept();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 dirty="0" smtClean="0">
                <a:cs typeface="Times New Roman" pitchFamily="18" charset="0"/>
              </a:rPr>
              <a:t>    </a:t>
            </a:r>
            <a:r>
              <a:rPr lang="en-US" altLang="zh-CN" sz="1600" b="1" dirty="0" err="1" smtClean="0">
                <a:cs typeface="Times New Roman" pitchFamily="18" charset="0"/>
              </a:rPr>
              <a:t>dept.setDeptNo</a:t>
            </a:r>
            <a:r>
              <a:rPr lang="en-US" altLang="zh-CN" sz="1600" b="1" dirty="0" smtClean="0">
                <a:cs typeface="Times New Roman" pitchFamily="18" charset="0"/>
              </a:rPr>
              <a:t>(new Byte("13"));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 dirty="0" smtClean="0">
                <a:cs typeface="Times New Roman" pitchFamily="18" charset="0"/>
              </a:rPr>
              <a:t>    </a:t>
            </a:r>
            <a:r>
              <a:rPr lang="en-US" altLang="zh-CN" sz="1600" b="1" dirty="0" err="1" smtClean="0">
                <a:cs typeface="Times New Roman" pitchFamily="18" charset="0"/>
              </a:rPr>
              <a:t>dept.setDeptName</a:t>
            </a:r>
            <a:r>
              <a:rPr lang="en-US" altLang="zh-CN" sz="1600" b="1" dirty="0" smtClean="0">
                <a:cs typeface="Times New Roman" pitchFamily="18" charset="0"/>
              </a:rPr>
              <a:t>("</a:t>
            </a:r>
            <a:r>
              <a:rPr lang="zh-CN" altLang="en-US" sz="1600" b="1" dirty="0" smtClean="0">
                <a:cs typeface="Times New Roman" pitchFamily="18" charset="0"/>
              </a:rPr>
              <a:t>测试部</a:t>
            </a:r>
            <a:r>
              <a:rPr lang="en-US" altLang="zh-CN" sz="1600" b="1" dirty="0" smtClean="0">
                <a:cs typeface="Times New Roman" pitchFamily="18" charset="0"/>
              </a:rPr>
              <a:t>");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 dirty="0" smtClean="0">
                <a:cs typeface="Times New Roman" pitchFamily="18" charset="0"/>
              </a:rPr>
              <a:t>    </a:t>
            </a:r>
            <a:r>
              <a:rPr lang="en-US" altLang="zh-CN" sz="1600" b="1" dirty="0" err="1" smtClean="0">
                <a:cs typeface="Times New Roman" pitchFamily="18" charset="0"/>
              </a:rPr>
              <a:t>dept.setLocation</a:t>
            </a:r>
            <a:r>
              <a:rPr lang="en-US" altLang="zh-CN" sz="1600" b="1" dirty="0" smtClean="0">
                <a:cs typeface="Times New Roman" pitchFamily="18" charset="0"/>
              </a:rPr>
              <a:t>("</a:t>
            </a:r>
            <a:r>
              <a:rPr lang="zh-CN" altLang="en-US" sz="1600" b="1" dirty="0" smtClean="0">
                <a:cs typeface="Times New Roman" pitchFamily="18" charset="0"/>
              </a:rPr>
              <a:t>东区</a:t>
            </a:r>
            <a:r>
              <a:rPr lang="en-US" altLang="zh-CN" sz="1600" b="1" dirty="0" smtClean="0">
                <a:cs typeface="Times New Roman" pitchFamily="18" charset="0"/>
              </a:rPr>
              <a:t>");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cs typeface="Times New Roman" pitchFamily="18" charset="0"/>
              </a:rPr>
              <a:t>    </a:t>
            </a:r>
            <a:r>
              <a:rPr lang="en-US" altLang="zh-CN" sz="1600" b="1" dirty="0" err="1" smtClean="0">
                <a:cs typeface="Times New Roman" pitchFamily="18" charset="0"/>
              </a:rPr>
              <a:t>session.</a:t>
            </a:r>
            <a:r>
              <a:rPr lang="en-US" altLang="zh-CN" sz="1600" b="1" dirty="0" err="1" smtClean="0">
                <a:solidFill>
                  <a:srgbClr val="0000FF"/>
                </a:solidFill>
                <a:cs typeface="Times New Roman" pitchFamily="18" charset="0"/>
              </a:rPr>
              <a:t>save</a:t>
            </a:r>
            <a:r>
              <a:rPr lang="en-US" altLang="zh-CN" sz="1600" b="1" dirty="0" smtClean="0">
                <a:cs typeface="Times New Roman" pitchFamily="18" charset="0"/>
              </a:rPr>
              <a:t>(dept); 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 dirty="0" smtClean="0">
                <a:cs typeface="Times New Roman" pitchFamily="18" charset="0"/>
              </a:rPr>
              <a:t>    </a:t>
            </a:r>
            <a:r>
              <a:rPr lang="en-US" altLang="zh-CN" sz="1600" b="1" dirty="0" err="1" smtClean="0">
                <a:solidFill>
                  <a:srgbClr val="0000FF"/>
                </a:solidFill>
                <a:cs typeface="Times New Roman" pitchFamily="18" charset="0"/>
              </a:rPr>
              <a:t>tx.commit</a:t>
            </a:r>
            <a:r>
              <a:rPr lang="en-US" altLang="zh-CN" sz="1600" b="1" dirty="0" smtClean="0">
                <a:solidFill>
                  <a:srgbClr val="0000FF"/>
                </a:solidFill>
                <a:cs typeface="Times New Roman" pitchFamily="18" charset="0"/>
              </a:rPr>
              <a:t>(); </a:t>
            </a:r>
            <a:endParaRPr lang="en-US" altLang="zh-CN" sz="1600" b="1" dirty="0" smtClean="0">
              <a:cs typeface="Times New Roman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cs typeface="Times New Roman" pitchFamily="18" charset="0"/>
              </a:rPr>
              <a:t>} catch (</a:t>
            </a:r>
            <a:r>
              <a:rPr lang="en-US" altLang="zh-CN" sz="1600" b="1" dirty="0" err="1" smtClean="0">
                <a:cs typeface="Times New Roman" pitchFamily="18" charset="0"/>
              </a:rPr>
              <a:t>HibernateException</a:t>
            </a:r>
            <a:r>
              <a:rPr lang="en-US" altLang="zh-CN" sz="1600" b="1" dirty="0" smtClean="0">
                <a:cs typeface="Times New Roman" pitchFamily="18" charset="0"/>
              </a:rPr>
              <a:t> e) {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cs typeface="Times New Roman" pitchFamily="18" charset="0"/>
              </a:rPr>
              <a:t>    </a:t>
            </a:r>
            <a:r>
              <a:rPr lang="en-US" altLang="zh-CN" sz="1600" b="1" dirty="0" err="1" smtClean="0">
                <a:cs typeface="Times New Roman" pitchFamily="18" charset="0"/>
              </a:rPr>
              <a:t>e.printStackTrace</a:t>
            </a:r>
            <a:r>
              <a:rPr lang="en-US" altLang="zh-CN" sz="1600" b="1" dirty="0" smtClean="0">
                <a:cs typeface="Times New Roman" pitchFamily="18" charset="0"/>
              </a:rPr>
              <a:t>();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FF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err="1" smtClean="0">
                <a:solidFill>
                  <a:srgbClr val="0000FF"/>
                </a:solidFill>
                <a:cs typeface="Times New Roman" pitchFamily="18" charset="0"/>
              </a:rPr>
              <a:t>tx.rollback</a:t>
            </a:r>
            <a:r>
              <a:rPr lang="en-US" altLang="zh-CN" sz="1600" b="1" dirty="0" smtClean="0">
                <a:solidFill>
                  <a:srgbClr val="0000FF"/>
                </a:solidFill>
                <a:cs typeface="Times New Roman" pitchFamily="18" charset="0"/>
              </a:rPr>
              <a:t>(); </a:t>
            </a:r>
            <a:endParaRPr lang="en-US" altLang="zh-CN" sz="1600" b="1" dirty="0" smtClean="0">
              <a:cs typeface="Times New Roman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cs typeface="Times New Roman" pitchFamily="18" charset="0"/>
              </a:rPr>
              <a:t>} finally{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cs typeface="Times New Roman" pitchFamily="18" charset="0"/>
              </a:rPr>
              <a:t>    </a:t>
            </a:r>
            <a:r>
              <a:rPr lang="en-US" altLang="zh-CN" sz="1600" b="1" dirty="0" err="1" smtClean="0">
                <a:solidFill>
                  <a:srgbClr val="0000FF"/>
                </a:solidFill>
                <a:cs typeface="Times New Roman" pitchFamily="18" charset="0"/>
              </a:rPr>
              <a:t>session.close</a:t>
            </a:r>
            <a:r>
              <a:rPr lang="en-US" altLang="zh-CN" sz="1600" b="1" dirty="0" smtClean="0">
                <a:solidFill>
                  <a:srgbClr val="0000FF"/>
                </a:solidFill>
                <a:cs typeface="Times New Roman" pitchFamily="18" charset="0"/>
              </a:rPr>
              <a:t>(); </a:t>
            </a:r>
            <a:r>
              <a:rPr lang="en-US" altLang="zh-CN" sz="1600" b="1" dirty="0" smtClean="0">
                <a:cs typeface="Times New Roman" pitchFamily="18" charset="0"/>
              </a:rPr>
              <a:t> 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cs typeface="Times New Roman" pitchFamily="18" charset="0"/>
              </a:rPr>
              <a:t>}</a:t>
            </a:r>
          </a:p>
        </p:txBody>
      </p:sp>
      <p:grpSp>
        <p:nvGrpSpPr>
          <p:cNvPr id="14" name="组合 49"/>
          <p:cNvGrpSpPr/>
          <p:nvPr/>
        </p:nvGrpSpPr>
        <p:grpSpPr>
          <a:xfrm>
            <a:off x="2786051" y="1500174"/>
            <a:ext cx="6286543" cy="4714908"/>
            <a:chOff x="1500167" y="1357298"/>
            <a:chExt cx="6286543" cy="4714908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000628" y="1928802"/>
              <a:ext cx="2786082" cy="42862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2.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创建</a:t>
              </a:r>
              <a:r>
                <a:rPr lang="en-US" altLang="zh-CN" b="1" kern="0" dirty="0" err="1" smtClean="0">
                  <a:solidFill>
                    <a:schemeClr val="bg1"/>
                  </a:solidFill>
                  <a:latin typeface="Arial"/>
                  <a:ea typeface="黑体"/>
                </a:rPr>
                <a:t>SessionFactory</a:t>
              </a:r>
              <a:r>
                <a:rPr lang="en-US" altLang="zh-CN" b="1" dirty="0" smtClean="0">
                  <a:cs typeface="Times New Roman" pitchFamily="18" charset="0"/>
                </a:rPr>
                <a:t> </a:t>
              </a:r>
              <a:endPara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5000628" y="1357298"/>
              <a:ext cx="2009775" cy="4064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1.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读取配置文件</a:t>
              </a:r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5000628" y="3714752"/>
              <a:ext cx="1785950" cy="42862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5.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持久化操作</a:t>
              </a: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5000628" y="2428868"/>
              <a:ext cx="1928826" cy="42862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3.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打开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session</a:t>
              </a:r>
              <a:endPara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5000628" y="2928934"/>
              <a:ext cx="2000264" cy="42862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4.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开始一个事务</a:t>
              </a:r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5000628" y="4286256"/>
              <a:ext cx="1571636" cy="42862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6.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提交事务</a:t>
              </a: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5000628" y="5000636"/>
              <a:ext cx="1571636" cy="42862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6.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回滚事务</a:t>
              </a: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5000628" y="5643578"/>
              <a:ext cx="2000264" cy="42862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7.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关闭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session </a:t>
              </a:r>
              <a:endPara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0800000">
              <a:off x="3857620" y="1571612"/>
              <a:ext cx="1071570" cy="1588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0800000">
              <a:off x="4357686" y="1928802"/>
              <a:ext cx="571504" cy="285752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10800000">
              <a:off x="4000496" y="2285993"/>
              <a:ext cx="928694" cy="428627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0800000">
              <a:off x="3214678" y="2571744"/>
              <a:ext cx="1643074" cy="571502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0800000">
              <a:off x="2214548" y="4000504"/>
              <a:ext cx="2714642" cy="1588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0" idx="1"/>
            </p:cNvCxnSpPr>
            <p:nvPr/>
          </p:nvCxnSpPr>
          <p:spPr>
            <a:xfrm rot="10800000">
              <a:off x="2285986" y="4286256"/>
              <a:ext cx="2714642" cy="214314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10800000">
              <a:off x="1500167" y="5143513"/>
              <a:ext cx="3429029" cy="71435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10800000">
              <a:off x="1857357" y="5786454"/>
              <a:ext cx="3071841" cy="71438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25"/>
          <p:cNvGrpSpPr>
            <a:grpSpLocks/>
          </p:cNvGrpSpPr>
          <p:nvPr/>
        </p:nvGrpSpPr>
        <p:grpSpPr bwMode="auto">
          <a:xfrm>
            <a:off x="2357422" y="6426224"/>
            <a:ext cx="504111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9" name="TextBox 17"/>
            <p:cNvSpPr txBox="1">
              <a:spLocks noChangeArrowheads="1"/>
            </p:cNvSpPr>
            <p:nvPr/>
          </p:nvSpPr>
          <p:spPr bwMode="auto">
            <a:xfrm>
              <a:off x="4857752" y="5538802"/>
              <a:ext cx="3569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：使用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Hibernate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增加记录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实现查询操作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kern="1200" dirty="0" smtClean="0">
                <a:solidFill>
                  <a:schemeClr val="dk1"/>
                </a:solidFill>
              </a:rPr>
              <a:t>通过持久化类</a:t>
            </a:r>
            <a:r>
              <a:rPr lang="en-US" altLang="zh-CN" kern="1200" dirty="0" smtClean="0">
                <a:solidFill>
                  <a:schemeClr val="dk1"/>
                </a:solidFill>
              </a:rPr>
              <a:t>Class</a:t>
            </a:r>
            <a:r>
              <a:rPr lang="zh-CN" altLang="en-US" kern="1200" dirty="0" smtClean="0">
                <a:solidFill>
                  <a:schemeClr val="dk1"/>
                </a:solidFill>
              </a:rPr>
              <a:t>对象和</a:t>
            </a:r>
            <a:r>
              <a:rPr lang="en-US" altLang="zh-CN" kern="1200" dirty="0" smtClean="0">
                <a:solidFill>
                  <a:schemeClr val="dk1"/>
                </a:solidFill>
              </a:rPr>
              <a:t>ID </a:t>
            </a:r>
            <a:r>
              <a:rPr lang="zh-CN" altLang="en-US" kern="1200" dirty="0" smtClean="0">
                <a:solidFill>
                  <a:schemeClr val="dk1"/>
                </a:solidFill>
              </a:rPr>
              <a:t>加载数据</a:t>
            </a:r>
            <a:endParaRPr lang="en-US" altLang="zh-CN" kern="1200" dirty="0" smtClean="0">
              <a:solidFill>
                <a:schemeClr val="dk1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571472" y="1914364"/>
          <a:ext cx="8001056" cy="244635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5500726"/>
                <a:gridCol w="2500330"/>
              </a:tblGrid>
              <a:tr h="554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777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get(Class </a:t>
                      </a:r>
                      <a:r>
                        <a:rPr kumimoji="0" lang="en-US" altLang="zh-CN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clazz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zh-CN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Serializable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若数据不存在，返回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load(Class </a:t>
                      </a:r>
                      <a:r>
                        <a:rPr kumimoji="0" lang="en-US" altLang="zh-CN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theClass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zh-CN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Serializable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若数据不存在，系统就会抛出异常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500034" y="1335044"/>
            <a:ext cx="8286808" cy="5022914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Configuration conf = null;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err="1" smtClean="0">
                <a:cs typeface="Times New Roman" pitchFamily="18" charset="0"/>
              </a:rPr>
              <a:t>SessionFactory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zh-CN" b="1" dirty="0" err="1" smtClean="0">
                <a:cs typeface="Times New Roman" pitchFamily="18" charset="0"/>
              </a:rPr>
              <a:t>sessionFactory</a:t>
            </a:r>
            <a:r>
              <a:rPr lang="en-US" altLang="zh-CN" b="1" dirty="0" smtClean="0">
                <a:cs typeface="Times New Roman" pitchFamily="18" charset="0"/>
              </a:rPr>
              <a:t> = null;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Session session = null;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Transaction </a:t>
            </a:r>
            <a:r>
              <a:rPr lang="en-US" altLang="zh-CN" b="1" dirty="0" err="1" smtClean="0">
                <a:cs typeface="Times New Roman" pitchFamily="18" charset="0"/>
              </a:rPr>
              <a:t>tx</a:t>
            </a:r>
            <a:r>
              <a:rPr lang="en-US" altLang="zh-CN" b="1" dirty="0" smtClean="0">
                <a:cs typeface="Times New Roman" pitchFamily="18" charset="0"/>
              </a:rPr>
              <a:t> = null;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try {</a:t>
            </a:r>
            <a:endParaRPr lang="zh-CN" altLang="en-US" b="1" dirty="0" smtClean="0">
              <a:cs typeface="Times New Roman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 smtClean="0">
                <a:cs typeface="Times New Roman" pitchFamily="18" charset="0"/>
              </a:rPr>
              <a:t>    </a:t>
            </a:r>
            <a:r>
              <a:rPr lang="en-US" altLang="zh-CN" b="1" dirty="0" smtClean="0">
                <a:cs typeface="Times New Roman" pitchFamily="18" charset="0"/>
              </a:rPr>
              <a:t>conf = new Configuration().configure();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  </a:t>
            </a:r>
            <a:r>
              <a:rPr lang="en-US" altLang="zh-CN" b="1" dirty="0" err="1" smtClean="0">
                <a:cs typeface="Times New Roman" pitchFamily="18" charset="0"/>
              </a:rPr>
              <a:t>sessionFactory</a:t>
            </a:r>
            <a:r>
              <a:rPr lang="en-US" altLang="zh-CN" b="1" dirty="0" smtClean="0">
                <a:cs typeface="Times New Roman" pitchFamily="18" charset="0"/>
              </a:rPr>
              <a:t> = </a:t>
            </a:r>
            <a:r>
              <a:rPr lang="en-US" altLang="zh-CN" b="1" dirty="0" err="1" smtClean="0">
                <a:cs typeface="Times New Roman" pitchFamily="18" charset="0"/>
              </a:rPr>
              <a:t>conf.buildSessionFactory</a:t>
            </a:r>
            <a:r>
              <a:rPr lang="en-US" altLang="zh-CN" b="1" dirty="0" smtClean="0">
                <a:cs typeface="Times New Roman" pitchFamily="18" charset="0"/>
              </a:rPr>
              <a:t>();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  session = </a:t>
            </a:r>
            <a:r>
              <a:rPr lang="en-US" altLang="zh-CN" b="1" dirty="0" err="1" smtClean="0">
                <a:cs typeface="Times New Roman" pitchFamily="18" charset="0"/>
              </a:rPr>
              <a:t>sessionFactory.openSession</a:t>
            </a:r>
            <a:r>
              <a:rPr lang="en-US" altLang="zh-CN" b="1" dirty="0" smtClean="0">
                <a:cs typeface="Times New Roman" pitchFamily="18" charset="0"/>
              </a:rPr>
              <a:t>();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  </a:t>
            </a:r>
            <a:r>
              <a:rPr lang="en-US" altLang="zh-CN" b="1" dirty="0" err="1" smtClean="0">
                <a:cs typeface="Times New Roman" pitchFamily="18" charset="0"/>
              </a:rPr>
              <a:t>session.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get</a:t>
            </a:r>
            <a:r>
              <a:rPr lang="en-US" altLang="zh-CN" b="1" dirty="0" smtClean="0">
                <a:cs typeface="Times New Roman" pitchFamily="18" charset="0"/>
              </a:rPr>
              <a:t>(</a:t>
            </a:r>
            <a:r>
              <a:rPr lang="en-US" altLang="zh-CN" b="1" dirty="0" err="1" smtClean="0">
                <a:cs typeface="Times New Roman" pitchFamily="18" charset="0"/>
              </a:rPr>
              <a:t>Dept.class,new</a:t>
            </a:r>
            <a:r>
              <a:rPr lang="en-US" altLang="zh-CN" b="1" dirty="0" smtClean="0">
                <a:cs typeface="Times New Roman" pitchFamily="18" charset="0"/>
              </a:rPr>
              <a:t> Byte(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cs typeface="Times New Roman" pitchFamily="18" charset="0"/>
              </a:rPr>
              <a:t>10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cs typeface="Times New Roman" pitchFamily="18" charset="0"/>
              </a:rPr>
              <a:t>));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} catch (</a:t>
            </a:r>
            <a:r>
              <a:rPr lang="en-US" altLang="zh-CN" b="1" dirty="0" err="1" smtClean="0">
                <a:cs typeface="Times New Roman" pitchFamily="18" charset="0"/>
              </a:rPr>
              <a:t>HibernateException</a:t>
            </a:r>
            <a:r>
              <a:rPr lang="en-US" altLang="zh-CN" b="1" dirty="0" smtClean="0">
                <a:cs typeface="Times New Roman" pitchFamily="18" charset="0"/>
              </a:rPr>
              <a:t> e) {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  </a:t>
            </a:r>
            <a:r>
              <a:rPr lang="en-US" altLang="zh-CN" b="1" dirty="0" err="1" smtClean="0">
                <a:cs typeface="Times New Roman" pitchFamily="18" charset="0"/>
              </a:rPr>
              <a:t>e.printStackTrace</a:t>
            </a:r>
            <a:r>
              <a:rPr lang="en-US" altLang="zh-CN" b="1" dirty="0" smtClean="0">
                <a:cs typeface="Times New Roman" pitchFamily="18" charset="0"/>
              </a:rPr>
              <a:t>();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} finally {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  </a:t>
            </a:r>
            <a:r>
              <a:rPr lang="en-US" altLang="zh-CN" b="1" dirty="0" err="1" smtClean="0">
                <a:cs typeface="Times New Roman" pitchFamily="18" charset="0"/>
              </a:rPr>
              <a:t>session.close</a:t>
            </a:r>
            <a:r>
              <a:rPr lang="en-US" altLang="zh-CN" b="1" dirty="0" smtClean="0">
                <a:cs typeface="Times New Roman" pitchFamily="18" charset="0"/>
              </a:rPr>
              <a:t>();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  </a:t>
            </a:r>
            <a:r>
              <a:rPr lang="en-US" altLang="zh-CN" b="1" dirty="0" err="1" smtClean="0">
                <a:cs typeface="Times New Roman" pitchFamily="18" charset="0"/>
              </a:rPr>
              <a:t>sessionFactory.close</a:t>
            </a:r>
            <a:r>
              <a:rPr lang="en-US" altLang="zh-CN" b="1" dirty="0" smtClean="0">
                <a:cs typeface="Times New Roman" pitchFamily="18" charset="0"/>
              </a:rPr>
              <a:t>();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}</a:t>
            </a:r>
            <a:endParaRPr lang="en-US" altLang="zh-CN" b="1" dirty="0">
              <a:cs typeface="Times New Roman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85786" y="3976364"/>
            <a:ext cx="4572032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84268" y="1335044"/>
            <a:ext cx="8286808" cy="5022914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Configuration conf = null;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err="1" smtClean="0">
                <a:cs typeface="Times New Roman" pitchFamily="18" charset="0"/>
              </a:rPr>
              <a:t>SessionFactory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zh-CN" b="1" dirty="0" err="1" smtClean="0">
                <a:cs typeface="Times New Roman" pitchFamily="18" charset="0"/>
              </a:rPr>
              <a:t>sessionFactory</a:t>
            </a:r>
            <a:r>
              <a:rPr lang="en-US" altLang="zh-CN" b="1" dirty="0" smtClean="0">
                <a:cs typeface="Times New Roman" pitchFamily="18" charset="0"/>
              </a:rPr>
              <a:t> = null;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Session session = null;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Transaction </a:t>
            </a:r>
            <a:r>
              <a:rPr lang="en-US" altLang="zh-CN" b="1" dirty="0" err="1" smtClean="0">
                <a:cs typeface="Times New Roman" pitchFamily="18" charset="0"/>
              </a:rPr>
              <a:t>tx</a:t>
            </a:r>
            <a:r>
              <a:rPr lang="en-US" altLang="zh-CN" b="1" dirty="0" smtClean="0">
                <a:cs typeface="Times New Roman" pitchFamily="18" charset="0"/>
              </a:rPr>
              <a:t> = null;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try {</a:t>
            </a:r>
            <a:endParaRPr lang="zh-CN" altLang="en-US" b="1" dirty="0" smtClean="0">
              <a:cs typeface="Times New Roman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 smtClean="0">
                <a:cs typeface="Times New Roman" pitchFamily="18" charset="0"/>
              </a:rPr>
              <a:t>    </a:t>
            </a:r>
            <a:r>
              <a:rPr lang="en-US" altLang="zh-CN" b="1" dirty="0" smtClean="0">
                <a:cs typeface="Times New Roman" pitchFamily="18" charset="0"/>
              </a:rPr>
              <a:t>conf = new Configuration().configure();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  </a:t>
            </a:r>
            <a:r>
              <a:rPr lang="en-US" altLang="zh-CN" b="1" dirty="0" err="1" smtClean="0">
                <a:cs typeface="Times New Roman" pitchFamily="18" charset="0"/>
              </a:rPr>
              <a:t>sessionFactory</a:t>
            </a:r>
            <a:r>
              <a:rPr lang="en-US" altLang="zh-CN" b="1" dirty="0" smtClean="0">
                <a:cs typeface="Times New Roman" pitchFamily="18" charset="0"/>
              </a:rPr>
              <a:t> = </a:t>
            </a:r>
            <a:r>
              <a:rPr lang="en-US" altLang="zh-CN" b="1" dirty="0" err="1" smtClean="0">
                <a:cs typeface="Times New Roman" pitchFamily="18" charset="0"/>
              </a:rPr>
              <a:t>conf.buildSessionFactory</a:t>
            </a:r>
            <a:r>
              <a:rPr lang="en-US" altLang="zh-CN" b="1" dirty="0" smtClean="0">
                <a:cs typeface="Times New Roman" pitchFamily="18" charset="0"/>
              </a:rPr>
              <a:t>();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  session = </a:t>
            </a:r>
            <a:r>
              <a:rPr lang="en-US" altLang="zh-CN" b="1" dirty="0" err="1" smtClean="0">
                <a:cs typeface="Times New Roman" pitchFamily="18" charset="0"/>
              </a:rPr>
              <a:t>sessionFactory.openSession</a:t>
            </a:r>
            <a:r>
              <a:rPr lang="en-US" altLang="zh-CN" b="1" dirty="0" smtClean="0">
                <a:cs typeface="Times New Roman" pitchFamily="18" charset="0"/>
              </a:rPr>
              <a:t>();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  </a:t>
            </a:r>
            <a:r>
              <a:rPr lang="en-US" altLang="zh-CN" b="1" dirty="0" err="1" smtClean="0"/>
              <a:t>session.</a:t>
            </a:r>
            <a:r>
              <a:rPr lang="en-US" altLang="zh-CN" b="1" dirty="0" err="1" smtClean="0">
                <a:solidFill>
                  <a:srgbClr val="0000FF"/>
                </a:solidFill>
              </a:rPr>
              <a:t>load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Dept.class,new</a:t>
            </a:r>
            <a:r>
              <a:rPr lang="en-US" altLang="zh-CN" b="1" dirty="0" smtClean="0"/>
              <a:t> Byte("10"));</a:t>
            </a:r>
            <a:endParaRPr lang="en-US" altLang="zh-CN" b="1" dirty="0" smtClean="0">
              <a:cs typeface="Times New Roman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} catch (</a:t>
            </a:r>
            <a:r>
              <a:rPr lang="en-US" altLang="zh-CN" b="1" dirty="0" err="1" smtClean="0">
                <a:cs typeface="Times New Roman" pitchFamily="18" charset="0"/>
              </a:rPr>
              <a:t>HibernateException</a:t>
            </a:r>
            <a:r>
              <a:rPr lang="en-US" altLang="zh-CN" b="1" dirty="0" smtClean="0">
                <a:cs typeface="Times New Roman" pitchFamily="18" charset="0"/>
              </a:rPr>
              <a:t> e) {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  </a:t>
            </a:r>
            <a:r>
              <a:rPr lang="en-US" altLang="zh-CN" b="1" dirty="0" err="1" smtClean="0">
                <a:cs typeface="Times New Roman" pitchFamily="18" charset="0"/>
              </a:rPr>
              <a:t>e.printStackTrace</a:t>
            </a:r>
            <a:r>
              <a:rPr lang="en-US" altLang="zh-CN" b="1" dirty="0" smtClean="0">
                <a:cs typeface="Times New Roman" pitchFamily="18" charset="0"/>
              </a:rPr>
              <a:t>();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} finally {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  </a:t>
            </a:r>
            <a:r>
              <a:rPr lang="en-US" altLang="zh-CN" b="1" dirty="0" err="1" smtClean="0">
                <a:cs typeface="Times New Roman" pitchFamily="18" charset="0"/>
              </a:rPr>
              <a:t>session.close</a:t>
            </a:r>
            <a:r>
              <a:rPr lang="en-US" altLang="zh-CN" b="1" dirty="0" smtClean="0">
                <a:cs typeface="Times New Roman" pitchFamily="18" charset="0"/>
              </a:rPr>
              <a:t>();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  </a:t>
            </a:r>
            <a:r>
              <a:rPr lang="en-US" altLang="zh-CN" b="1" dirty="0" err="1" smtClean="0">
                <a:cs typeface="Times New Roman" pitchFamily="18" charset="0"/>
              </a:rPr>
              <a:t>sessionFactory.close</a:t>
            </a:r>
            <a:r>
              <a:rPr lang="en-US" altLang="zh-CN" b="1" dirty="0" smtClean="0">
                <a:cs typeface="Times New Roman" pitchFamily="18" charset="0"/>
              </a:rPr>
              <a:t>();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}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785786" y="3978250"/>
            <a:ext cx="4572032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1" name="组合 25"/>
          <p:cNvGrpSpPr>
            <a:grpSpLocks/>
          </p:cNvGrpSpPr>
          <p:nvPr/>
        </p:nvGrpSpPr>
        <p:grpSpPr bwMode="auto">
          <a:xfrm>
            <a:off x="2428860" y="6215082"/>
            <a:ext cx="504111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4" name="TextBox 17"/>
            <p:cNvSpPr txBox="1">
              <a:spLocks noChangeArrowheads="1"/>
            </p:cNvSpPr>
            <p:nvPr/>
          </p:nvSpPr>
          <p:spPr bwMode="auto">
            <a:xfrm>
              <a:off x="4857752" y="5538802"/>
              <a:ext cx="3569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：使用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Hibernate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查询数据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429256" y="4165608"/>
            <a:ext cx="3071834" cy="763590"/>
            <a:chOff x="5429256" y="5094302"/>
            <a:chExt cx="3071834" cy="763590"/>
          </a:xfrm>
        </p:grpSpPr>
        <p:sp>
          <p:nvSpPr>
            <p:cNvPr id="15" name="AutoShape 23"/>
            <p:cNvSpPr>
              <a:spLocks noChangeArrowheads="1"/>
            </p:cNvSpPr>
            <p:nvPr/>
          </p:nvSpPr>
          <p:spPr bwMode="auto">
            <a:xfrm>
              <a:off x="5786446" y="5451492"/>
              <a:ext cx="2714644" cy="4064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使用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load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方式加载数据</a:t>
              </a:r>
              <a:endParaRPr lang="zh-CN" altLang="en-US" b="1" kern="0" dirty="0">
                <a:solidFill>
                  <a:schemeClr val="bg1"/>
                </a:solidFill>
                <a:latin typeface="Arial"/>
                <a:ea typeface="黑体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10800000">
              <a:off x="5429256" y="5094302"/>
              <a:ext cx="500066" cy="285752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5429256" y="4143354"/>
            <a:ext cx="3071834" cy="763590"/>
            <a:chOff x="5429256" y="3786190"/>
            <a:chExt cx="3071834" cy="763590"/>
          </a:xfrm>
        </p:grpSpPr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5786446" y="4143380"/>
              <a:ext cx="2714644" cy="4064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使用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get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方式加载数据</a:t>
              </a:r>
              <a:endParaRPr lang="zh-CN" altLang="en-US" b="1" kern="0" dirty="0">
                <a:solidFill>
                  <a:schemeClr val="bg1"/>
                </a:solidFill>
                <a:latin typeface="Arial"/>
                <a:ea typeface="黑体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>
              <a:off x="5429256" y="3786190"/>
              <a:ext cx="500066" cy="285752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7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3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0034" y="1872949"/>
            <a:ext cx="8286808" cy="136652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err="1" smtClean="0">
                <a:cs typeface="Times New Roman" pitchFamily="18" charset="0"/>
              </a:rPr>
              <a:t>tx</a:t>
            </a:r>
            <a:r>
              <a:rPr lang="en-US" altLang="zh-CN" b="1" dirty="0" smtClean="0">
                <a:cs typeface="Times New Roman" pitchFamily="18" charset="0"/>
              </a:rPr>
              <a:t> = </a:t>
            </a:r>
            <a:r>
              <a:rPr lang="en-US" altLang="zh-CN" b="1" dirty="0" err="1" smtClean="0">
                <a:cs typeface="Times New Roman" pitchFamily="18" charset="0"/>
              </a:rPr>
              <a:t>session.beginTransaction</a:t>
            </a:r>
            <a:r>
              <a:rPr lang="en-US" altLang="zh-CN" b="1" dirty="0" smtClean="0">
                <a:cs typeface="Times New Roman" pitchFamily="18" charset="0"/>
              </a:rPr>
              <a:t>();  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Dept dept = (Dept) </a:t>
            </a:r>
            <a:r>
              <a:rPr lang="en-US" altLang="zh-CN" b="1" dirty="0" err="1" smtClean="0">
                <a:cs typeface="Times New Roman" pitchFamily="18" charset="0"/>
              </a:rPr>
              <a:t>session.load</a:t>
            </a:r>
            <a:r>
              <a:rPr lang="en-US" altLang="zh-CN" b="1" dirty="0" smtClean="0">
                <a:cs typeface="Times New Roman" pitchFamily="18" charset="0"/>
              </a:rPr>
              <a:t>(</a:t>
            </a:r>
            <a:r>
              <a:rPr lang="en-US" altLang="zh-CN" b="1" dirty="0" err="1" smtClean="0">
                <a:cs typeface="Times New Roman" pitchFamily="18" charset="0"/>
              </a:rPr>
              <a:t>Dept.class</a:t>
            </a:r>
            <a:r>
              <a:rPr lang="en-US" altLang="zh-CN" b="1" dirty="0" smtClean="0">
                <a:cs typeface="Times New Roman" pitchFamily="18" charset="0"/>
              </a:rPr>
              <a:t>, new Byte("13"));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err="1" smtClean="0">
                <a:cs typeface="Times New Roman" pitchFamily="18" charset="0"/>
              </a:rPr>
              <a:t>dept.setDeptName</a:t>
            </a:r>
            <a:r>
              <a:rPr lang="en-US" altLang="zh-CN" b="1" dirty="0" smtClean="0">
                <a:cs typeface="Times New Roman" pitchFamily="18" charset="0"/>
              </a:rPr>
              <a:t>("</a:t>
            </a:r>
            <a:r>
              <a:rPr lang="zh-CN" altLang="en-US" b="1" dirty="0" smtClean="0">
                <a:cs typeface="Times New Roman" pitchFamily="18" charset="0"/>
              </a:rPr>
              <a:t>研发部</a:t>
            </a:r>
            <a:r>
              <a:rPr lang="en-US" altLang="zh-CN" b="1" dirty="0" smtClean="0">
                <a:cs typeface="Times New Roman" pitchFamily="18" charset="0"/>
              </a:rPr>
              <a:t>");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err="1" smtClean="0">
                <a:cs typeface="Times New Roman" pitchFamily="18" charset="0"/>
              </a:rPr>
              <a:t>tx.commit</a:t>
            </a:r>
            <a:r>
              <a:rPr lang="en-US" altLang="zh-CN" b="1" dirty="0" smtClean="0">
                <a:cs typeface="Times New Roman" pitchFamily="18" charset="0"/>
              </a:rPr>
              <a:t>(); 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500034" y="3857628"/>
            <a:ext cx="8286808" cy="136652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err="1" smtClean="0">
                <a:cs typeface="Times New Roman" pitchFamily="18" charset="0"/>
              </a:rPr>
              <a:t>tx</a:t>
            </a:r>
            <a:r>
              <a:rPr lang="en-US" altLang="zh-CN" b="1" dirty="0" smtClean="0">
                <a:cs typeface="Times New Roman" pitchFamily="18" charset="0"/>
              </a:rPr>
              <a:t> = </a:t>
            </a:r>
            <a:r>
              <a:rPr lang="en-US" altLang="zh-CN" b="1" dirty="0" err="1" smtClean="0">
                <a:cs typeface="Times New Roman" pitchFamily="18" charset="0"/>
              </a:rPr>
              <a:t>session.beginTransaction</a:t>
            </a:r>
            <a:r>
              <a:rPr lang="en-US" altLang="zh-CN" b="1" dirty="0" smtClean="0">
                <a:cs typeface="Times New Roman" pitchFamily="18" charset="0"/>
              </a:rPr>
              <a:t>();  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Dept dept = (Dept) </a:t>
            </a:r>
            <a:r>
              <a:rPr lang="en-US" altLang="zh-CN" b="1" dirty="0" err="1" smtClean="0">
                <a:cs typeface="Times New Roman" pitchFamily="18" charset="0"/>
              </a:rPr>
              <a:t>session.load</a:t>
            </a:r>
            <a:r>
              <a:rPr lang="en-US" altLang="zh-CN" b="1" dirty="0" smtClean="0">
                <a:cs typeface="Times New Roman" pitchFamily="18" charset="0"/>
              </a:rPr>
              <a:t>(</a:t>
            </a:r>
            <a:r>
              <a:rPr lang="en-US" altLang="zh-CN" b="1" dirty="0" err="1" smtClean="0">
                <a:cs typeface="Times New Roman" pitchFamily="18" charset="0"/>
              </a:rPr>
              <a:t>Dept.class</a:t>
            </a:r>
            <a:r>
              <a:rPr lang="en-US" altLang="zh-CN" b="1" dirty="0" smtClean="0">
                <a:cs typeface="Times New Roman" pitchFamily="18" charset="0"/>
              </a:rPr>
              <a:t>, new Byte("13"));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err="1" smtClean="0">
                <a:cs typeface="Times New Roman" pitchFamily="18" charset="0"/>
              </a:rPr>
              <a:t>session.delete</a:t>
            </a:r>
            <a:r>
              <a:rPr lang="en-US" altLang="zh-CN" b="1" dirty="0" smtClean="0">
                <a:cs typeface="Times New Roman" pitchFamily="18" charset="0"/>
              </a:rPr>
              <a:t>(dept); 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err="1" smtClean="0">
                <a:cs typeface="Times New Roman" pitchFamily="18" charset="0"/>
              </a:rPr>
              <a:t>tx.commit</a:t>
            </a:r>
            <a:r>
              <a:rPr lang="en-US" altLang="zh-CN" b="1" dirty="0" smtClean="0">
                <a:cs typeface="Times New Roman" pitchFamily="18" charset="0"/>
              </a:rPr>
              <a:t>(); </a:t>
            </a:r>
          </a:p>
        </p:txBody>
      </p:sp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实现部门的修改、删除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7788274" cy="571504"/>
          </a:xfrm>
        </p:spPr>
        <p:txBody>
          <a:bodyPr/>
          <a:lstStyle/>
          <a:p>
            <a:r>
              <a:rPr lang="zh-CN" altLang="en-US" dirty="0" smtClean="0"/>
              <a:t>修改部门</a:t>
            </a: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500034" y="3286124"/>
            <a:ext cx="778827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删除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部门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71472" y="2571744"/>
            <a:ext cx="3357586" cy="714380"/>
            <a:chOff x="571472" y="2357430"/>
            <a:chExt cx="3357586" cy="714380"/>
          </a:xfrm>
        </p:grpSpPr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571472" y="2357430"/>
              <a:ext cx="3357586" cy="357190"/>
            </a:xfrm>
            <a:prstGeom prst="rect">
              <a:avLst/>
            </a:pr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571472" y="2714620"/>
              <a:ext cx="3357586" cy="357190"/>
            </a:xfrm>
            <a:prstGeom prst="rect">
              <a:avLst/>
            </a:pr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71472" y="4556423"/>
            <a:ext cx="3357586" cy="714380"/>
            <a:chOff x="571472" y="4857760"/>
            <a:chExt cx="3357586" cy="714380"/>
          </a:xfrm>
        </p:grpSpPr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1472" y="4857760"/>
              <a:ext cx="3357586" cy="357190"/>
            </a:xfrm>
            <a:prstGeom prst="rect">
              <a:avLst/>
            </a:pr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571472" y="5214950"/>
              <a:ext cx="3357586" cy="357190"/>
            </a:xfrm>
            <a:prstGeom prst="rect">
              <a:avLst/>
            </a:pr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00496" y="2928934"/>
            <a:ext cx="2071702" cy="500066"/>
            <a:chOff x="4000496" y="2714620"/>
            <a:chExt cx="2071702" cy="500066"/>
          </a:xfrm>
        </p:grpSpPr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4572000" y="2808286"/>
              <a:ext cx="1500198" cy="4064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修改</a:t>
              </a:r>
              <a:endParaRPr lang="zh-CN" altLang="en-US" b="1" kern="0" dirty="0">
                <a:solidFill>
                  <a:schemeClr val="bg1"/>
                </a:solidFill>
                <a:latin typeface="Arial"/>
                <a:ea typeface="黑体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10800000">
              <a:off x="4000496" y="2714620"/>
              <a:ext cx="500066" cy="285752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000497" y="4913613"/>
            <a:ext cx="2071702" cy="500066"/>
            <a:chOff x="4000497" y="5214950"/>
            <a:chExt cx="2071702" cy="500066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4572001" y="5308616"/>
              <a:ext cx="1500198" cy="4064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lstStyle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删除</a:t>
              </a:r>
              <a:endParaRPr lang="zh-CN" altLang="en-US" b="1" kern="0" dirty="0">
                <a:solidFill>
                  <a:schemeClr val="bg1"/>
                </a:solidFill>
                <a:latin typeface="Arial"/>
                <a:ea typeface="黑体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0800000">
              <a:off x="4000497" y="5214950"/>
              <a:ext cx="500066" cy="285752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84953" y="5572140"/>
            <a:ext cx="6344435" cy="571503"/>
            <a:chOff x="84953" y="5572140"/>
            <a:chExt cx="6344435" cy="571503"/>
          </a:xfrm>
        </p:grpSpPr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1357290" y="5572140"/>
              <a:ext cx="5072098" cy="571503"/>
            </a:xfrm>
            <a:prstGeom prst="roundRect">
              <a:avLst>
                <a:gd name="adj" fmla="val 1783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altLang="zh-CN" sz="2000" b="1" dirty="0" smtClean="0"/>
                <a:t>1. </a:t>
              </a:r>
              <a:r>
                <a:rPr lang="zh-CN" altLang="en-US" sz="2000" b="1" dirty="0" smtClean="0"/>
                <a:t>增、删、改操作一定要在事务环境中完成</a:t>
              </a:r>
              <a:r>
                <a:rPr lang="en-US" altLang="zh-CN" sz="2000" b="1" dirty="0" smtClean="0"/>
                <a:t>2.</a:t>
              </a:r>
              <a:r>
                <a:rPr lang="zh-CN" altLang="en-US" sz="2000" b="1" dirty="0" smtClean="0"/>
                <a:t> 修改、删除数据时，需要先加载数据</a:t>
              </a:r>
              <a:endParaRPr lang="zh-CN" altLang="en-US" sz="2000" b="1" dirty="0"/>
            </a:p>
          </p:txBody>
        </p:sp>
        <p:grpSp>
          <p:nvGrpSpPr>
            <p:cNvPr id="32" name="组合 68"/>
            <p:cNvGrpSpPr/>
            <p:nvPr/>
          </p:nvGrpSpPr>
          <p:grpSpPr>
            <a:xfrm>
              <a:off x="84953" y="5643578"/>
              <a:ext cx="1058023" cy="414475"/>
              <a:chOff x="1000100" y="3950459"/>
              <a:chExt cx="1058023" cy="414475"/>
            </a:xfrm>
          </p:grpSpPr>
          <p:pic>
            <p:nvPicPr>
              <p:cNvPr id="33" name="Picture 1" descr="E:\设计支持\模板设计\ZY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00100" y="3950459"/>
                <a:ext cx="463239" cy="414475"/>
              </a:xfrm>
              <a:prstGeom prst="rect">
                <a:avLst/>
              </a:prstGeom>
              <a:noFill/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357290" y="3957641"/>
                <a:ext cx="700833" cy="400110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2000" b="1" dirty="0" smtClean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注意</a:t>
                </a:r>
                <a:endPara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36" name="组合 25"/>
          <p:cNvGrpSpPr>
            <a:grpSpLocks/>
          </p:cNvGrpSpPr>
          <p:nvPr/>
        </p:nvGrpSpPr>
        <p:grpSpPr bwMode="auto">
          <a:xfrm>
            <a:off x="2428860" y="6283348"/>
            <a:ext cx="504111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9" name="TextBox 17"/>
            <p:cNvSpPr txBox="1">
              <a:spLocks noChangeArrowheads="1"/>
            </p:cNvSpPr>
            <p:nvPr/>
          </p:nvSpPr>
          <p:spPr bwMode="auto">
            <a:xfrm>
              <a:off x="4857752" y="5538802"/>
              <a:ext cx="31845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：修改、删除部门记录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7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4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71406" y="857232"/>
            <a:ext cx="1502753" cy="400110"/>
            <a:chOff x="6641147" y="5088888"/>
            <a:chExt cx="1502753" cy="400110"/>
          </a:xfrm>
        </p:grpSpPr>
        <p:pic>
          <p:nvPicPr>
            <p:cNvPr id="12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9" name="内容占位符 6"/>
          <p:cNvSpPr>
            <a:spLocks noGrp="1"/>
          </p:cNvSpPr>
          <p:nvPr>
            <p:ph idx="1"/>
          </p:nvPr>
        </p:nvSpPr>
        <p:spPr>
          <a:xfrm>
            <a:off x="784225" y="1347788"/>
            <a:ext cx="7645400" cy="501015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修改指定用户的电话号码</a:t>
            </a:r>
          </a:p>
          <a:p>
            <a:pPr lvl="1"/>
            <a:endParaRPr lang="zh-CN" altLang="en-US" sz="2800" dirty="0" smtClean="0"/>
          </a:p>
          <a:p>
            <a:pPr lvl="1"/>
            <a:endParaRPr lang="zh-CN" altLang="en-US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1428728" y="2285992"/>
          <a:ext cx="5547788" cy="242889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81620"/>
                <a:gridCol w="2766168"/>
              </a:tblGrid>
              <a:tr h="50006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用户</a:t>
                      </a: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信息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编号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dirty="0" smtClean="0"/>
                        <a:t>11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用户名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rose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电话号码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dirty="0" smtClean="0"/>
                        <a:t>13698653236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6" name="TextBox 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4225" y="1357298"/>
            <a:ext cx="764542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需求说明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zh-CN" altLang="en-US" sz="2400" b="1" kern="0" dirty="0" smtClean="0">
                <a:latin typeface="+mn-lt"/>
                <a:ea typeface="+mn-ea"/>
              </a:rPr>
              <a:t>使用</a:t>
            </a:r>
            <a:r>
              <a:rPr lang="en-US" altLang="en-US" sz="2400" b="1" kern="0" dirty="0" smtClean="0">
                <a:latin typeface="+mn-lt"/>
                <a:ea typeface="+mn-ea"/>
              </a:rPr>
              <a:t>Hibernate</a:t>
            </a:r>
            <a:r>
              <a:rPr lang="zh-CN" altLang="en-US" sz="2400" b="1" kern="0" dirty="0" smtClean="0">
                <a:latin typeface="+mn-lt"/>
                <a:ea typeface="+mn-ea"/>
              </a:rPr>
              <a:t>完成对用户的增加、修改、删除和查询</a:t>
            </a:r>
            <a:endParaRPr lang="en-US" altLang="zh-CN" sz="2400" b="1" kern="0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zh-CN" altLang="en-US" sz="2400" b="1" kern="0" dirty="0" smtClean="0">
                <a:latin typeface="+mn-lt"/>
                <a:ea typeface="+mn-ea"/>
              </a:rPr>
              <a:t>按主键加载用户</a:t>
            </a:r>
            <a:endParaRPr lang="en-US" altLang="zh-CN" sz="2400" b="1" kern="0" dirty="0" smtClean="0">
              <a:latin typeface="+mn-lt"/>
              <a:ea typeface="+mn-ea"/>
            </a:endParaRPr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用户表的增删改查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共性问题集中讲解</a:t>
            </a:r>
            <a:endParaRPr lang="zh-CN" altLang="en-US" dirty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学习方法</a:t>
            </a:r>
            <a:endParaRPr lang="zh-CN" altLang="en-US" sz="3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/>
        </p:nvGraphicFramePr>
        <p:xfrm>
          <a:off x="1357290" y="1397000"/>
          <a:ext cx="6500858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对象的三种状态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瞬时状态</a:t>
            </a:r>
            <a:r>
              <a:rPr lang="en-US" altLang="zh-CN" dirty="0" smtClean="0"/>
              <a:t>(Transient)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持久状态</a:t>
            </a:r>
            <a:r>
              <a:rPr lang="en-US" altLang="zh-CN" dirty="0" smtClean="0"/>
              <a:t>(Persistent)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游离状态</a:t>
            </a:r>
            <a:r>
              <a:rPr lang="en-US" altLang="zh-CN" dirty="0" smtClean="0"/>
              <a:t>(Detached)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790560" y="1500174"/>
            <a:ext cx="7572428" cy="3786214"/>
            <a:chOff x="500034" y="1428736"/>
            <a:chExt cx="7572428" cy="3786214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gray">
            <a:xfrm>
              <a:off x="3214678" y="1500174"/>
              <a:ext cx="2874963" cy="407988"/>
            </a:xfrm>
            <a:prstGeom prst="flowChartAlternateProcess">
              <a:avLst/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b="1" dirty="0" smtClean="0"/>
                <a:t>临时状态</a:t>
              </a:r>
              <a:endParaRPr lang="zh-CN" altLang="en-US" b="1" dirty="0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>
              <a:off x="3214678" y="4806962"/>
              <a:ext cx="2874963" cy="407988"/>
            </a:xfrm>
            <a:prstGeom prst="flowChartAlternateProcess">
              <a:avLst/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b="1" dirty="0" smtClean="0"/>
                <a:t>游离状态</a:t>
              </a:r>
              <a:endParaRPr lang="zh-CN" altLang="en-US" b="1" dirty="0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gray">
            <a:xfrm>
              <a:off x="2285984" y="3143248"/>
              <a:ext cx="2874963" cy="407988"/>
            </a:xfrm>
            <a:prstGeom prst="flowChartAlternateProcess">
              <a:avLst/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b="1" dirty="0" smtClean="0"/>
                <a:t>持久状态</a:t>
              </a:r>
              <a:endParaRPr lang="zh-CN" altLang="en-US" b="1" dirty="0"/>
            </a:p>
          </p:txBody>
        </p:sp>
        <p:pic>
          <p:nvPicPr>
            <p:cNvPr id="11" name="图片 10" descr="结束.BMP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3370" y="3143248"/>
              <a:ext cx="339092" cy="348780"/>
            </a:xfrm>
            <a:prstGeom prst="rect">
              <a:avLst/>
            </a:prstGeom>
          </p:spPr>
        </p:pic>
        <p:pic>
          <p:nvPicPr>
            <p:cNvPr id="12" name="图片 11" descr="开始.BMP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034" y="1428736"/>
              <a:ext cx="387670" cy="387670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1290626" y="1214422"/>
            <a:ext cx="2071702" cy="501654"/>
            <a:chOff x="1000100" y="1142984"/>
            <a:chExt cx="2071702" cy="501654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1000100" y="1643050"/>
              <a:ext cx="2071702" cy="1588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1214414" y="1142984"/>
              <a:ext cx="16383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dirty="0" smtClean="0">
                  <a:latin typeface="Arial Black" pitchFamily="34" charset="0"/>
                </a:rPr>
                <a:t>new</a:t>
              </a:r>
              <a:r>
                <a:rPr lang="zh-CN" altLang="en-US" b="1" dirty="0" smtClean="0">
                  <a:latin typeface="Arial Black" pitchFamily="34" charset="0"/>
                </a:rPr>
                <a:t>语句</a:t>
              </a:r>
              <a:endParaRPr lang="zh-CN" altLang="en-US" sz="1800" b="1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52458" y="2000240"/>
            <a:ext cx="1709738" cy="1357322"/>
            <a:chOff x="361932" y="1928802"/>
            <a:chExt cx="1709738" cy="1357322"/>
          </a:xfrm>
        </p:grpSpPr>
        <p:cxnSp>
          <p:nvCxnSpPr>
            <p:cNvPr id="20" name="肘形连接符 19"/>
            <p:cNvCxnSpPr/>
            <p:nvPr/>
          </p:nvCxnSpPr>
          <p:spPr bwMode="auto">
            <a:xfrm rot="16200000" flipH="1">
              <a:off x="714348" y="1928802"/>
              <a:ext cx="1357322" cy="1357322"/>
            </a:xfrm>
            <a:prstGeom prst="bentConnector3">
              <a:avLst>
                <a:gd name="adj1" fmla="val 99269"/>
              </a:avLst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361932" y="2214554"/>
              <a:ext cx="1638300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dirty="0" smtClean="0">
                  <a:latin typeface="Arial Black" pitchFamily="34" charset="0"/>
                </a:rPr>
                <a:t>g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Arial Black" pitchFamily="34" charset="0"/>
                </a:rPr>
                <a:t>et()</a:t>
              </a:r>
            </a:p>
            <a:p>
              <a:r>
                <a:rPr lang="en-US" altLang="zh-CN" b="1" dirty="0" smtClean="0">
                  <a:latin typeface="Arial Black" pitchFamily="34" charset="0"/>
                </a:rPr>
                <a:t>load()</a:t>
              </a:r>
              <a:endParaRPr lang="zh-CN" altLang="en-US" sz="1800" b="1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76510" y="2071678"/>
            <a:ext cx="2500330" cy="1071570"/>
            <a:chOff x="2285984" y="2000240"/>
            <a:chExt cx="2500330" cy="1071570"/>
          </a:xfrm>
        </p:grpSpPr>
        <p:cxnSp>
          <p:nvCxnSpPr>
            <p:cNvPr id="34" name="直接箭头连接符 33"/>
            <p:cNvCxnSpPr/>
            <p:nvPr/>
          </p:nvCxnSpPr>
          <p:spPr>
            <a:xfrm rot="5400000">
              <a:off x="3036877" y="2535231"/>
              <a:ext cx="1071570" cy="1588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2285984" y="2139727"/>
              <a:ext cx="2500330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b="1" dirty="0" smtClean="0">
                  <a:solidFill>
                    <a:schemeClr val="tx1"/>
                  </a:solidFill>
                  <a:latin typeface="Arial Black" pitchFamily="34" charset="0"/>
                </a:rPr>
                <a:t>save()</a:t>
              </a:r>
            </a:p>
            <a:p>
              <a:pPr algn="l"/>
              <a:r>
                <a:rPr lang="en-US" altLang="zh-CN" b="1" dirty="0" err="1" smtClean="0">
                  <a:latin typeface="Arial Black" pitchFamily="34" charset="0"/>
                </a:rPr>
                <a:t>saveOrUpdate</a:t>
              </a:r>
              <a:r>
                <a:rPr lang="en-US" altLang="zh-CN" b="1" dirty="0" smtClean="0">
                  <a:latin typeface="Arial Black" pitchFamily="34" charset="0"/>
                </a:rPr>
                <a:t>()</a:t>
              </a:r>
              <a:endParaRPr lang="zh-CN" altLang="en-US" sz="1800" b="1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295796" y="2071678"/>
            <a:ext cx="1638300" cy="1071570"/>
            <a:chOff x="4005270" y="2000240"/>
            <a:chExt cx="1638300" cy="1071570"/>
          </a:xfrm>
        </p:grpSpPr>
        <p:cxnSp>
          <p:nvCxnSpPr>
            <p:cNvPr id="33" name="直接箭头连接符 32"/>
            <p:cNvCxnSpPr/>
            <p:nvPr/>
          </p:nvCxnSpPr>
          <p:spPr>
            <a:xfrm rot="5400000" flipH="1" flipV="1">
              <a:off x="4179885" y="2535231"/>
              <a:ext cx="1071570" cy="1588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4005270" y="2643182"/>
              <a:ext cx="16383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dirty="0" smtClean="0">
                  <a:latin typeface="Arial Black" pitchFamily="34" charset="0"/>
                </a:rPr>
                <a:t>delete()</a:t>
              </a:r>
              <a:endParaRPr lang="zh-CN" altLang="en-US" sz="1800" b="1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500298" y="3714752"/>
            <a:ext cx="1638300" cy="1071570"/>
            <a:chOff x="2209772" y="3643314"/>
            <a:chExt cx="1638300" cy="1071570"/>
          </a:xfrm>
        </p:grpSpPr>
        <p:cxnSp>
          <p:nvCxnSpPr>
            <p:cNvPr id="37" name="直接箭头连接符 36"/>
            <p:cNvCxnSpPr/>
            <p:nvPr/>
          </p:nvCxnSpPr>
          <p:spPr>
            <a:xfrm rot="5400000">
              <a:off x="3036877" y="4178305"/>
              <a:ext cx="1071570" cy="1588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2209772" y="3643314"/>
              <a:ext cx="1638300" cy="923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dirty="0" smtClean="0">
                  <a:latin typeface="Arial Black" pitchFamily="34" charset="0"/>
                </a:rPr>
                <a:t>evict()</a:t>
              </a:r>
            </a:p>
            <a:p>
              <a:r>
                <a:rPr lang="en-US" altLang="zh-CN" b="1" dirty="0" smtClean="0">
                  <a:latin typeface="Arial Black" pitchFamily="34" charset="0"/>
                </a:rPr>
                <a:t>clear()</a:t>
              </a:r>
            </a:p>
            <a:p>
              <a:r>
                <a:rPr lang="en-US" altLang="zh-CN" b="1" dirty="0" smtClean="0">
                  <a:latin typeface="Arial Black" pitchFamily="34" charset="0"/>
                </a:rPr>
                <a:t>close()</a:t>
              </a:r>
              <a:endParaRPr lang="zh-CN" altLang="en-US" sz="1800" b="1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005270" y="3714752"/>
            <a:ext cx="2500330" cy="1071570"/>
            <a:chOff x="3714744" y="3643314"/>
            <a:chExt cx="2500330" cy="1071570"/>
          </a:xfrm>
        </p:grpSpPr>
        <p:cxnSp>
          <p:nvCxnSpPr>
            <p:cNvPr id="32" name="直接箭头连接符 31"/>
            <p:cNvCxnSpPr/>
            <p:nvPr/>
          </p:nvCxnSpPr>
          <p:spPr>
            <a:xfrm rot="5400000" flipH="1" flipV="1">
              <a:off x="4179885" y="4178305"/>
              <a:ext cx="1071570" cy="1588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3714744" y="3929066"/>
              <a:ext cx="2500330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b="1" dirty="0" smtClean="0">
                  <a:latin typeface="Arial Black" pitchFamily="34" charset="0"/>
                </a:rPr>
                <a:t>update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Arial Black" pitchFamily="34" charset="0"/>
                </a:rPr>
                <a:t>()</a:t>
              </a:r>
            </a:p>
            <a:p>
              <a:pPr algn="l"/>
              <a:r>
                <a:rPr lang="en-US" altLang="zh-CN" b="1" dirty="0" err="1" smtClean="0">
                  <a:latin typeface="Arial Black" pitchFamily="34" charset="0"/>
                </a:rPr>
                <a:t>saveOrUpdate</a:t>
              </a:r>
              <a:r>
                <a:rPr lang="en-US" altLang="zh-CN" b="1" dirty="0" smtClean="0">
                  <a:latin typeface="Arial Black" pitchFamily="34" charset="0"/>
                </a:rPr>
                <a:t>()</a:t>
              </a:r>
              <a:endParaRPr lang="zh-CN" altLang="en-US" sz="1800" b="1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929322" y="2072472"/>
            <a:ext cx="1638300" cy="2786082"/>
            <a:chOff x="5715008" y="2001034"/>
            <a:chExt cx="1638300" cy="2786082"/>
          </a:xfrm>
        </p:grpSpPr>
        <p:cxnSp>
          <p:nvCxnSpPr>
            <p:cNvPr id="30" name="直接箭头连接符 29"/>
            <p:cNvCxnSpPr/>
            <p:nvPr/>
          </p:nvCxnSpPr>
          <p:spPr>
            <a:xfrm rot="5400000" flipH="1" flipV="1">
              <a:off x="4535487" y="3393281"/>
              <a:ext cx="2786082" cy="1588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5715008" y="3357562"/>
              <a:ext cx="16383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dirty="0" smtClean="0">
                  <a:latin typeface="Arial Black" pitchFamily="34" charset="0"/>
                </a:rPr>
                <a:t>delete()</a:t>
              </a:r>
              <a:endParaRPr lang="zh-CN" altLang="en-US" sz="1800" b="1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505600" y="1285860"/>
            <a:ext cx="1924052" cy="4226984"/>
            <a:chOff x="6215074" y="1214422"/>
            <a:chExt cx="1924052" cy="4226984"/>
          </a:xfrm>
        </p:grpSpPr>
        <p:sp>
          <p:nvSpPr>
            <p:cNvPr id="18" name="任意多边形 17"/>
            <p:cNvSpPr/>
            <p:nvPr/>
          </p:nvSpPr>
          <p:spPr>
            <a:xfrm flipV="1">
              <a:off x="6215074" y="1643050"/>
              <a:ext cx="1714512" cy="1428760"/>
            </a:xfrm>
            <a:custGeom>
              <a:avLst/>
              <a:gdLst>
                <a:gd name="connsiteX0" fmla="*/ 0 w 2481943"/>
                <a:gd name="connsiteY0" fmla="*/ 377372 h 377372"/>
                <a:gd name="connsiteX1" fmla="*/ 2481943 w 2481943"/>
                <a:gd name="connsiteY1" fmla="*/ 377372 h 377372"/>
                <a:gd name="connsiteX2" fmla="*/ 2481943 w 2481943"/>
                <a:gd name="connsiteY2" fmla="*/ 0 h 377372"/>
                <a:gd name="connsiteX3" fmla="*/ 2481943 w 2481943"/>
                <a:gd name="connsiteY3" fmla="*/ 0 h 37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3" h="377372">
                  <a:moveTo>
                    <a:pt x="0" y="377372"/>
                  </a:moveTo>
                  <a:lnTo>
                    <a:pt x="2481943" y="377372"/>
                  </a:lnTo>
                  <a:lnTo>
                    <a:pt x="2481943" y="0"/>
                  </a:lnTo>
                  <a:lnTo>
                    <a:pt x="2481943" y="0"/>
                  </a:lnTo>
                </a:path>
              </a:pathLst>
            </a:cu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6215074" y="3571876"/>
              <a:ext cx="1714512" cy="1428761"/>
            </a:xfrm>
            <a:custGeom>
              <a:avLst/>
              <a:gdLst>
                <a:gd name="connsiteX0" fmla="*/ 0 w 2481943"/>
                <a:gd name="connsiteY0" fmla="*/ 377372 h 377372"/>
                <a:gd name="connsiteX1" fmla="*/ 2481943 w 2481943"/>
                <a:gd name="connsiteY1" fmla="*/ 377372 h 377372"/>
                <a:gd name="connsiteX2" fmla="*/ 2481943 w 2481943"/>
                <a:gd name="connsiteY2" fmla="*/ 0 h 377372"/>
                <a:gd name="connsiteX3" fmla="*/ 2481943 w 2481943"/>
                <a:gd name="connsiteY3" fmla="*/ 0 h 37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3" h="377372">
                  <a:moveTo>
                    <a:pt x="0" y="377372"/>
                  </a:moveTo>
                  <a:lnTo>
                    <a:pt x="2481943" y="377372"/>
                  </a:lnTo>
                  <a:lnTo>
                    <a:pt x="2481943" y="0"/>
                  </a:lnTo>
                  <a:lnTo>
                    <a:pt x="2481943" y="0"/>
                  </a:lnTo>
                </a:path>
              </a:pathLst>
            </a:cu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Text Box 39"/>
            <p:cNvSpPr txBox="1">
              <a:spLocks noChangeArrowheads="1"/>
            </p:cNvSpPr>
            <p:nvPr/>
          </p:nvSpPr>
          <p:spPr bwMode="auto">
            <a:xfrm>
              <a:off x="6357950" y="1214422"/>
              <a:ext cx="16383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 dirty="0" smtClean="0">
                  <a:solidFill>
                    <a:schemeClr val="tx1"/>
                  </a:solidFill>
                  <a:latin typeface="Arial Black" pitchFamily="34" charset="0"/>
                </a:rPr>
                <a:t>垃圾回收</a:t>
              </a:r>
              <a:endParaRPr lang="zh-CN" altLang="en-US" sz="1800" b="1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6500826" y="5072074"/>
              <a:ext cx="16383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 dirty="0" smtClean="0">
                  <a:solidFill>
                    <a:schemeClr val="tx1"/>
                  </a:solidFill>
                  <a:latin typeface="Arial Black" pitchFamily="34" charset="0"/>
                </a:rPr>
                <a:t>垃圾回收</a:t>
              </a:r>
              <a:endParaRPr lang="zh-CN" altLang="en-US" sz="1800" b="1" dirty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</p:grp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三种状态之间的转换</a:t>
            </a:r>
            <a:endParaRPr lang="zh-CN" altLang="en-US" dirty="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对象的三种状态是什么？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对象三种状态之间是如何转换的？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6" name="TextBox 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4225" y="1357298"/>
            <a:ext cx="764542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需求说明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zh-CN" altLang="en-US" sz="2400" b="1" kern="0" dirty="0" smtClean="0">
                <a:latin typeface="+mn-lt"/>
                <a:ea typeface="+mn-ea"/>
              </a:rPr>
              <a:t>为以下代码</a:t>
            </a:r>
            <a:r>
              <a:rPr lang="en-US" altLang="zh-CN" sz="2400" b="1" kern="0" dirty="0" smtClean="0">
                <a:latin typeface="+mn-lt"/>
                <a:ea typeface="+mn-ea"/>
              </a:rPr>
              <a:t>1</a:t>
            </a:r>
            <a:r>
              <a:rPr lang="zh-CN" altLang="en-US" sz="2400" b="1" kern="0" dirty="0" smtClean="0">
                <a:latin typeface="+mn-lt"/>
                <a:ea typeface="+mn-ea"/>
              </a:rPr>
              <a:t>、代码</a:t>
            </a:r>
            <a:r>
              <a:rPr lang="en-US" altLang="zh-CN" sz="2400" b="1" kern="0" dirty="0" smtClean="0">
                <a:latin typeface="+mn-lt"/>
                <a:ea typeface="+mn-ea"/>
              </a:rPr>
              <a:t>2</a:t>
            </a:r>
            <a:r>
              <a:rPr lang="zh-CN" altLang="en-US" sz="2400" b="1" kern="0" dirty="0" smtClean="0">
                <a:latin typeface="+mn-lt"/>
                <a:ea typeface="+mn-ea"/>
              </a:rPr>
              <a:t>补充输出语句，输出各个阶段对象的状态</a:t>
            </a:r>
            <a:endParaRPr lang="en-US" altLang="zh-CN" sz="2400" b="1" kern="0" dirty="0" smtClean="0">
              <a:latin typeface="+mn-lt"/>
              <a:ea typeface="+mn-ea"/>
            </a:endParaRPr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输出程序中对象的状态</a:t>
            </a:r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28596" y="2714620"/>
            <a:ext cx="8286808" cy="3693319"/>
            <a:chOff x="428596" y="2714620"/>
            <a:chExt cx="8286808" cy="3693319"/>
          </a:xfrm>
        </p:grpSpPr>
        <p:sp>
          <p:nvSpPr>
            <p:cNvPr id="11" name="矩形 10"/>
            <p:cNvSpPr/>
            <p:nvPr/>
          </p:nvSpPr>
          <p:spPr bwMode="auto">
            <a:xfrm>
              <a:off x="428596" y="2714620"/>
              <a:ext cx="8286808" cy="3693319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fr-FR" altLang="zh-CN" b="1" dirty="0" smtClean="0">
                  <a:cs typeface="Times New Roman" pitchFamily="18" charset="0"/>
                </a:rPr>
                <a:t>try {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zh-CN" b="1" dirty="0" smtClean="0">
                  <a:cs typeface="Times New Roman" pitchFamily="18" charset="0"/>
                </a:rPr>
                <a:t>    //  </a:t>
              </a:r>
              <a:r>
                <a:rPr lang="zh-CN" altLang="en-US" b="1" dirty="0" smtClean="0">
                  <a:cs typeface="Times New Roman" pitchFamily="18" charset="0"/>
                </a:rPr>
                <a:t>省略部分代码</a:t>
              </a:r>
            </a:p>
            <a:p>
              <a:pPr algn="l"/>
              <a:r>
                <a:rPr lang="fr-FR" altLang="zh-CN" b="1" dirty="0" smtClean="0">
                  <a:cs typeface="Times New Roman" pitchFamily="18" charset="0"/>
                </a:rPr>
                <a:t>    tx = session.beginTransaction();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zh-CN" b="1" dirty="0" smtClean="0">
                  <a:cs typeface="Times New Roman" pitchFamily="18" charset="0"/>
                </a:rPr>
                <a:t>    User user = (User) session.load(User.class, new Integer("1001"));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zh-CN" b="1" dirty="0" smtClean="0">
                  <a:cs typeface="Times New Roman" pitchFamily="18" charset="0"/>
                </a:rPr>
                <a:t>    user.setUsername("rose");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zh-CN" b="1" dirty="0" smtClean="0">
                  <a:cs typeface="Times New Roman" pitchFamily="18" charset="0"/>
                </a:rPr>
                <a:t>    tx.commit();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zh-CN" b="1" dirty="0" smtClean="0">
                  <a:cs typeface="Times New Roman" pitchFamily="18" charset="0"/>
                </a:rPr>
                <a:t>} catch (HibernateException e) {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zh-CN" b="1" dirty="0" smtClean="0">
                  <a:cs typeface="Times New Roman" pitchFamily="18" charset="0"/>
                </a:rPr>
                <a:t>    e.printStackTrace();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zh-CN" b="1" dirty="0" smtClean="0">
                  <a:cs typeface="Times New Roman" pitchFamily="18" charset="0"/>
                </a:rPr>
                <a:t>    tx.rollback();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zh-CN" b="1" dirty="0" smtClean="0">
                  <a:cs typeface="Times New Roman" pitchFamily="18" charset="0"/>
                </a:rPr>
                <a:t>} finally {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zh-CN" b="1" dirty="0" smtClean="0">
                  <a:cs typeface="Times New Roman" pitchFamily="18" charset="0"/>
                </a:rPr>
                <a:t>    if (session != null)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zh-CN" b="1" dirty="0" smtClean="0">
                  <a:cs typeface="Times New Roman" pitchFamily="18" charset="0"/>
                </a:rPr>
                <a:t>        session.close();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en-US" altLang="zh-CN" b="1" dirty="0" smtClean="0">
                  <a:cs typeface="Times New Roman" pitchFamily="18" charset="0"/>
                </a:rPr>
                <a:t>}</a:t>
              </a:r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 bwMode="auto">
            <a:xfrm>
              <a:off x="7500958" y="2714620"/>
              <a:ext cx="1214446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tabLst/>
                <a:defRPr/>
              </a:pPr>
              <a:r>
                <a:rPr lang="zh-CN" altLang="en-US" sz="2400" b="1" kern="0" dirty="0" smtClean="0">
                  <a:solidFill>
                    <a:srgbClr val="0000FF"/>
                  </a:solidFill>
                  <a:latin typeface="+mn-lt"/>
                  <a:ea typeface="+mn-ea"/>
                </a:rPr>
                <a:t>代码</a:t>
              </a:r>
              <a:r>
                <a:rPr lang="en-US" altLang="zh-CN" sz="2400" b="1" kern="0" dirty="0" smtClean="0">
                  <a:solidFill>
                    <a:srgbClr val="0000FF"/>
                  </a:solidFill>
                  <a:latin typeface="+mn-lt"/>
                  <a:ea typeface="+mn-ea"/>
                </a:rPr>
                <a:t>1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2830" y="2690480"/>
            <a:ext cx="8358246" cy="3714776"/>
            <a:chOff x="357158" y="4786322"/>
            <a:chExt cx="8286808" cy="3714776"/>
          </a:xfrm>
        </p:grpSpPr>
        <p:sp>
          <p:nvSpPr>
            <p:cNvPr id="15" name="矩形 14"/>
            <p:cNvSpPr/>
            <p:nvPr/>
          </p:nvSpPr>
          <p:spPr bwMode="auto">
            <a:xfrm>
              <a:off x="357158" y="4807779"/>
              <a:ext cx="8286808" cy="3693319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fr-FR" altLang="en-US" b="1" dirty="0" smtClean="0">
                  <a:cs typeface="Times New Roman" pitchFamily="18" charset="0"/>
                </a:rPr>
                <a:t>try {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en-US" b="1" dirty="0" smtClean="0">
                  <a:cs typeface="Times New Roman" pitchFamily="18" charset="0"/>
                </a:rPr>
                <a:t>    // </a:t>
              </a:r>
              <a:r>
                <a:rPr lang="zh-CN" altLang="en-US" b="1" dirty="0" smtClean="0">
                  <a:cs typeface="Times New Roman" pitchFamily="18" charset="0"/>
                </a:rPr>
                <a:t>省略部分代码</a:t>
              </a:r>
            </a:p>
            <a:p>
              <a:pPr algn="l"/>
              <a:r>
                <a:rPr lang="fr-FR" altLang="en-US" b="1" dirty="0" smtClean="0">
                  <a:cs typeface="Times New Roman" pitchFamily="18" charset="0"/>
                </a:rPr>
                <a:t>    tx = session.beginTransaction();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en-US" b="1" dirty="0" smtClean="0">
                  <a:cs typeface="Times New Roman" pitchFamily="18" charset="0"/>
                </a:rPr>
                <a:t>    User user=(User) session.load(User.class,  new Integer("1000"));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en-US" b="1" dirty="0" smtClean="0">
                  <a:cs typeface="Times New Roman" pitchFamily="18" charset="0"/>
                </a:rPr>
                <a:t>    session.delete(user);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en-US" b="1" dirty="0" smtClean="0">
                  <a:cs typeface="Times New Roman" pitchFamily="18" charset="0"/>
                </a:rPr>
                <a:t>    tx.commit();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en-US" b="1" dirty="0" smtClean="0">
                  <a:cs typeface="Times New Roman" pitchFamily="18" charset="0"/>
                </a:rPr>
                <a:t>} catch (HibernateException e) {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en-US" b="1" dirty="0" smtClean="0">
                  <a:cs typeface="Times New Roman" pitchFamily="18" charset="0"/>
                </a:rPr>
                <a:t>    e.printStackTrace();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en-US" b="1" dirty="0" smtClean="0">
                  <a:cs typeface="Times New Roman" pitchFamily="18" charset="0"/>
                </a:rPr>
                <a:t>    tx.rollback();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en-US" b="1" dirty="0" smtClean="0">
                  <a:cs typeface="Times New Roman" pitchFamily="18" charset="0"/>
                </a:rPr>
                <a:t>} finally{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en-US" b="1" dirty="0" smtClean="0">
                  <a:cs typeface="Times New Roman" pitchFamily="18" charset="0"/>
                </a:rPr>
                <a:t>    if(session!=null)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en-US" b="1" dirty="0" smtClean="0">
                  <a:cs typeface="Times New Roman" pitchFamily="18" charset="0"/>
                </a:rPr>
                <a:t>        session.close();</a:t>
              </a:r>
              <a:endParaRPr lang="zh-CN" altLang="en-US" b="1" dirty="0" smtClean="0">
                <a:cs typeface="Times New Roman" pitchFamily="18" charset="0"/>
              </a:endParaRPr>
            </a:p>
            <a:p>
              <a:pPr algn="l"/>
              <a:r>
                <a:rPr lang="fr-FR" altLang="en-US" b="1" dirty="0" smtClean="0">
                  <a:cs typeface="Times New Roman" pitchFamily="18" charset="0"/>
                </a:rPr>
                <a:t>}</a:t>
              </a:r>
              <a:endParaRPr lang="en-US" altLang="zh-CN" b="1" dirty="0" smtClean="0">
                <a:cs typeface="Times New Roman" pitchFamily="18" charset="0"/>
              </a:endParaRP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 bwMode="auto">
            <a:xfrm>
              <a:off x="7429520" y="4786322"/>
              <a:ext cx="1214446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tabLst/>
                <a:defRPr/>
              </a:pPr>
              <a:r>
                <a:rPr lang="zh-CN" altLang="en-US" sz="2400" b="1" kern="0" dirty="0" smtClean="0">
                  <a:solidFill>
                    <a:srgbClr val="0000FF"/>
                  </a:solidFill>
                  <a:latin typeface="+mn-lt"/>
                  <a:ea typeface="+mn-ea"/>
                </a:rPr>
                <a:t>代码</a:t>
              </a:r>
              <a:r>
                <a:rPr lang="en-US" altLang="zh-CN" sz="2400" b="1" kern="0" dirty="0" smtClean="0">
                  <a:solidFill>
                    <a:srgbClr val="0000FF"/>
                  </a:solidFill>
                  <a:latin typeface="+mn-lt"/>
                  <a:ea typeface="+mn-ea"/>
                </a:rPr>
                <a:t>2</a:t>
              </a:r>
            </a:p>
          </p:txBody>
        </p:sp>
      </p:grp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3071823" y="614047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共性问题集中讲解</a:t>
            </a:r>
            <a:endParaRPr lang="zh-CN" altLang="en-US" dirty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998568" y="1652559"/>
            <a:ext cx="2714643" cy="1928826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 smtClean="0"/>
              <a:t>部门编号：</a:t>
            </a:r>
            <a:r>
              <a:rPr lang="en-US" altLang="zh-CN" sz="2000" b="1" dirty="0" smtClean="0"/>
              <a:t>10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endParaRPr lang="en-US" altLang="zh-CN" sz="2000" b="1" dirty="0" smtClean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 smtClean="0"/>
              <a:t>部门名称：</a:t>
            </a:r>
            <a:r>
              <a:rPr lang="zh-CN" altLang="en-US" sz="2000" b="1" dirty="0" smtClean="0">
                <a:solidFill>
                  <a:srgbClr val="E4FCE4"/>
                </a:solidFill>
              </a:rPr>
              <a:t>测试部</a:t>
            </a:r>
            <a:endParaRPr lang="en-US" altLang="zh-CN" sz="2000" b="1" dirty="0" smtClean="0">
              <a:solidFill>
                <a:srgbClr val="E4FCE4"/>
              </a:solidFill>
            </a:endParaRP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endParaRPr lang="zh-CN" altLang="en-US" b="1" dirty="0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脏检查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998568" y="928670"/>
            <a:ext cx="5287944" cy="58101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部门对象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5141972" y="1652559"/>
            <a:ext cx="2714643" cy="1928826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 smtClean="0"/>
              <a:t>部门编号：</a:t>
            </a:r>
            <a:r>
              <a:rPr lang="en-US" altLang="zh-CN" sz="2000" b="1" dirty="0" smtClean="0"/>
              <a:t>10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endParaRPr lang="en-US" altLang="zh-CN" sz="2000" b="1" dirty="0" smtClean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 smtClean="0"/>
              <a:t>部门名称：测试部</a:t>
            </a:r>
            <a:endParaRPr lang="en-US" altLang="zh-CN" sz="2000" b="1" dirty="0" smtClean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endParaRPr lang="zh-CN" altLang="en-US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141972" y="928670"/>
            <a:ext cx="2716176" cy="5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部门表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1736" y="2581253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测试部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571736" y="257174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质管部</a:t>
            </a:r>
            <a:endParaRPr lang="zh-CN" altLang="en-US" sz="2000" dirty="0"/>
          </a:p>
        </p:txBody>
      </p:sp>
      <p:cxnSp>
        <p:nvCxnSpPr>
          <p:cNvPr id="13" name="直接箭头连接符 12"/>
          <p:cNvCxnSpPr/>
          <p:nvPr/>
        </p:nvCxnSpPr>
        <p:spPr>
          <a:xfrm rot="10800000">
            <a:off x="3571868" y="2795567"/>
            <a:ext cx="178595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786182" y="2224063"/>
            <a:ext cx="1571636" cy="5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不一致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1928794" y="3724042"/>
            <a:ext cx="714380" cy="490776"/>
          </a:xfrm>
          <a:prstGeom prst="down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 w="9525" algn="ctr">
            <a:solidFill>
              <a:schemeClr val="accent5">
                <a:lumMod val="50000"/>
                <a:alpha val="31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zh-CN" altLang="en-US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643042" y="4205309"/>
            <a:ext cx="1571636" cy="5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脏对象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784254" y="4857759"/>
            <a:ext cx="7645398" cy="15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 smtClean="0"/>
              <a:t>当事务提交时，</a:t>
            </a:r>
            <a:r>
              <a:rPr lang="en-US" altLang="en-US" sz="2800" b="1" dirty="0" err="1" smtClean="0"/>
              <a:t>Hiberante</a:t>
            </a:r>
            <a:r>
              <a:rPr lang="zh-CN" altLang="en-US" sz="2800" b="1" dirty="0" smtClean="0"/>
              <a:t>会对</a:t>
            </a:r>
            <a:r>
              <a:rPr lang="en-US" altLang="en-US" sz="2800" b="1" dirty="0" smtClean="0"/>
              <a:t>Session</a:t>
            </a:r>
            <a:r>
              <a:rPr lang="zh-CN" altLang="en-US" sz="2800" b="1" dirty="0" smtClean="0"/>
              <a:t>中持久状态的对象进行检测，判断对象的数据是否发生了改变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 animBg="1"/>
      <p:bldP spid="17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刷新缓存机制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刷新缓存就是将</a:t>
            </a:r>
            <a:r>
              <a:rPr lang="en-US" dirty="0" smtClean="0"/>
              <a:t>Session</a:t>
            </a:r>
            <a:r>
              <a:rPr lang="zh-CN" altLang="en-US" dirty="0" smtClean="0"/>
              <a:t>缓存同步刷新为与数据库一致</a:t>
            </a:r>
            <a:endParaRPr lang="en-US" altLang="zh-CN" dirty="0" smtClean="0"/>
          </a:p>
          <a:p>
            <a:r>
              <a:rPr lang="en-US" dirty="0" smtClean="0"/>
              <a:t>Session</a:t>
            </a:r>
            <a:r>
              <a:rPr lang="zh-CN" altLang="en-US" dirty="0" smtClean="0"/>
              <a:t>会在以下时间点刷新缓存</a:t>
            </a:r>
            <a:endParaRPr lang="en-US" altLang="zh-CN" dirty="0" smtClean="0"/>
          </a:p>
          <a:p>
            <a:pPr lvl="1"/>
            <a:r>
              <a:rPr lang="en-US" dirty="0" smtClean="0"/>
              <a:t>Transaction</a:t>
            </a:r>
            <a:r>
              <a:rPr lang="zh-CN" altLang="en-US" dirty="0" smtClean="0"/>
              <a:t>的</a:t>
            </a:r>
            <a:r>
              <a:rPr lang="en-US" dirty="0" smtClean="0"/>
              <a:t>commit()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dirty="0" smtClean="0"/>
              <a:t>Session</a:t>
            </a:r>
            <a:r>
              <a:rPr lang="zh-CN" altLang="en-US" dirty="0" smtClean="0"/>
              <a:t>的</a:t>
            </a:r>
            <a:r>
              <a:rPr lang="en-US" dirty="0" smtClean="0"/>
              <a:t>flush()</a:t>
            </a:r>
            <a:r>
              <a:rPr lang="zh-CN" altLang="en-US" dirty="0" smtClean="0"/>
              <a:t>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更新数据的方法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dirty="0" err="1" smtClean="0"/>
              <a:t>saveOrUpdate</a:t>
            </a:r>
            <a:r>
              <a:rPr lang="en-US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dirty="0" smtClean="0"/>
              <a:t>merge()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2428860" y="6215082"/>
            <a:ext cx="504111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17"/>
            <p:cNvSpPr txBox="1">
              <a:spLocks noChangeArrowheads="1"/>
            </p:cNvSpPr>
            <p:nvPr/>
          </p:nvSpPr>
          <p:spPr bwMode="auto">
            <a:xfrm>
              <a:off x="4857752" y="5538802"/>
              <a:ext cx="24875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merge()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方法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6" name="TextBox 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4225" y="1357298"/>
            <a:ext cx="764542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需求说明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zh-CN" altLang="en-US" sz="2400" b="1" kern="0" dirty="0" smtClean="0">
                <a:latin typeface="+mn-lt"/>
                <a:ea typeface="+mn-ea"/>
              </a:rPr>
              <a:t>使用</a:t>
            </a:r>
            <a:r>
              <a:rPr lang="en-US" altLang="en-US" sz="2400" b="1" kern="0" dirty="0" smtClean="0">
                <a:latin typeface="+mn-lt"/>
                <a:ea typeface="+mn-ea"/>
              </a:rPr>
              <a:t>Session</a:t>
            </a:r>
            <a:r>
              <a:rPr lang="zh-CN" altLang="en-US" sz="2400" b="1" kern="0" dirty="0" smtClean="0">
                <a:latin typeface="+mn-lt"/>
                <a:ea typeface="+mn-ea"/>
              </a:rPr>
              <a:t>接口的</a:t>
            </a:r>
            <a:r>
              <a:rPr lang="en-US" altLang="en-US" sz="2400" b="1" kern="0" dirty="0" err="1" smtClean="0">
                <a:latin typeface="+mn-lt"/>
                <a:ea typeface="+mn-ea"/>
              </a:rPr>
              <a:t>saveOrUpdate</a:t>
            </a:r>
            <a:r>
              <a:rPr lang="en-US" altLang="en-US" sz="2400" b="1" kern="0" dirty="0" smtClean="0">
                <a:latin typeface="+mn-lt"/>
                <a:ea typeface="+mn-ea"/>
              </a:rPr>
              <a:t>()</a:t>
            </a:r>
            <a:r>
              <a:rPr lang="zh-CN" altLang="en-US" sz="2400" b="1" kern="0" dirty="0" smtClean="0">
                <a:latin typeface="+mn-lt"/>
                <a:ea typeface="+mn-ea"/>
              </a:rPr>
              <a:t>、</a:t>
            </a:r>
            <a:r>
              <a:rPr lang="en-US" altLang="en-US" sz="2400" b="1" kern="0" dirty="0" smtClean="0">
                <a:latin typeface="+mn-lt"/>
                <a:ea typeface="+mn-ea"/>
              </a:rPr>
              <a:t>merge()</a:t>
            </a:r>
            <a:r>
              <a:rPr lang="zh-CN" altLang="en-US" sz="2400" b="1" kern="0" dirty="0" smtClean="0">
                <a:latin typeface="+mn-lt"/>
                <a:ea typeface="+mn-ea"/>
              </a:rPr>
              <a:t>方法修改用户信息，对比两个方法的区别</a:t>
            </a:r>
            <a:endParaRPr lang="en-US" altLang="zh-CN" sz="2400" b="1" kern="0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endParaRPr lang="en-US" altLang="zh-CN" sz="2400" b="1" kern="0" dirty="0" smtClean="0">
              <a:latin typeface="+mn-lt"/>
              <a:ea typeface="+mn-ea"/>
            </a:endParaRPr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1142976" y="3786190"/>
            <a:ext cx="4929222" cy="571503"/>
          </a:xfrm>
          <a:prstGeom prst="roundRect">
            <a:avLst>
              <a:gd name="adj" fmla="val 178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0" lvl="1" algn="l">
              <a:spcBef>
                <a:spcPct val="50000"/>
              </a:spcBef>
              <a:defRPr/>
            </a:pPr>
            <a:r>
              <a:rPr lang="zh-CN" altLang="en-US" sz="2000" b="1" dirty="0" smtClean="0">
                <a:latin typeface="+mn-lt"/>
                <a:ea typeface="黑体" pitchFamily="49" charset="-122"/>
              </a:rPr>
              <a:t>主键生成器</a:t>
            </a:r>
            <a:r>
              <a:rPr lang="zh-CN" altLang="en-US" b="1" dirty="0" smtClean="0">
                <a:latin typeface="+mn-lt"/>
              </a:rPr>
              <a:t>不要</a:t>
            </a:r>
            <a:r>
              <a:rPr lang="zh-CN" altLang="en-US" sz="2000" b="1" dirty="0" smtClean="0">
                <a:latin typeface="+mn-lt"/>
                <a:ea typeface="黑体" pitchFamily="49" charset="-122"/>
              </a:rPr>
              <a:t>使用</a:t>
            </a:r>
            <a:r>
              <a:rPr lang="en-US" altLang="zh-CN" sz="2000" b="1" dirty="0" smtClean="0">
                <a:latin typeface="+mn-lt"/>
                <a:ea typeface="黑体" pitchFamily="49" charset="-122"/>
              </a:rPr>
              <a:t>assigned      </a:t>
            </a:r>
          </a:p>
        </p:txBody>
      </p:sp>
      <p:grpSp>
        <p:nvGrpSpPr>
          <p:cNvPr id="21" name="组合 68"/>
          <p:cNvGrpSpPr/>
          <p:nvPr/>
        </p:nvGrpSpPr>
        <p:grpSpPr>
          <a:xfrm>
            <a:off x="71406" y="3214686"/>
            <a:ext cx="1138040" cy="414475"/>
            <a:chOff x="1000100" y="3950459"/>
            <a:chExt cx="1058023" cy="414475"/>
          </a:xfrm>
        </p:grpSpPr>
        <p:pic>
          <p:nvPicPr>
            <p:cNvPr id="22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修改用户信息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共性问题集中讲解</a:t>
            </a:r>
            <a:endParaRPr lang="zh-CN" altLang="en-US" dirty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1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预习检查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84254" y="1276351"/>
            <a:ext cx="7645398" cy="501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简述类和表的映射关系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使用</a:t>
            </a:r>
            <a:r>
              <a:rPr lang="en-US" altLang="zh-CN" sz="2800" b="1" kern="0" dirty="0" smtClean="0">
                <a:latin typeface="+mn-lt"/>
                <a:ea typeface="+mn-ea"/>
              </a:rPr>
              <a:t>Hibernate</a:t>
            </a:r>
            <a:r>
              <a:rPr lang="zh-CN" altLang="en-US" sz="2800" b="1" kern="0" dirty="0" smtClean="0">
                <a:latin typeface="+mn-lt"/>
                <a:ea typeface="+mn-ea"/>
              </a:rPr>
              <a:t>增加记录的步骤有哪些？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在</a:t>
            </a:r>
            <a:r>
              <a:rPr lang="en-US" altLang="zh-CN" sz="2800" b="1" kern="0" dirty="0" smtClean="0">
                <a:latin typeface="+mn-lt"/>
                <a:ea typeface="+mn-ea"/>
              </a:rPr>
              <a:t>Hibernate</a:t>
            </a:r>
            <a:r>
              <a:rPr lang="zh-CN" altLang="en-US" sz="2800" b="1" kern="0" dirty="0" smtClean="0">
                <a:latin typeface="+mn-lt"/>
                <a:ea typeface="+mn-ea"/>
              </a:rPr>
              <a:t>中</a:t>
            </a:r>
            <a:r>
              <a:rPr lang="en-US" altLang="zh-CN" sz="2800" b="1" kern="0" dirty="0" smtClean="0">
                <a:latin typeface="+mn-lt"/>
                <a:ea typeface="+mn-ea"/>
              </a:rPr>
              <a:t>Java</a:t>
            </a:r>
            <a:r>
              <a:rPr lang="zh-CN" altLang="en-US" sz="2800" b="1" kern="0" dirty="0" smtClean="0">
                <a:latin typeface="+mn-lt"/>
                <a:ea typeface="+mn-ea"/>
              </a:rPr>
              <a:t>对象有哪些状态？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tabLst/>
              <a:defRPr/>
            </a:pPr>
            <a:endParaRPr lang="en-US" altLang="zh-CN" sz="2800" b="1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框架是一个提供了可重用的公共结构的半成品</a:t>
            </a:r>
          </a:p>
          <a:p>
            <a:r>
              <a:rPr lang="zh-CN" altLang="en-US" sz="2400" dirty="0" smtClean="0"/>
              <a:t>数据持久化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将内存中的数据模型转换为存储模型，以及将存储模型转换为内存中的数据模型的统称</a:t>
            </a:r>
          </a:p>
          <a:p>
            <a:r>
              <a:rPr lang="en-US" sz="2400" dirty="0" err="1" smtClean="0"/>
              <a:t>ORM</a:t>
            </a:r>
            <a:r>
              <a:rPr lang="zh-CN" altLang="en-US" sz="2400" dirty="0" smtClean="0"/>
              <a:t>是一种数据持久化技术</a:t>
            </a:r>
          </a:p>
          <a:p>
            <a:r>
              <a:rPr lang="zh-CN" altLang="en-US" sz="2400" dirty="0" smtClean="0"/>
              <a:t>使用</a:t>
            </a:r>
            <a:r>
              <a:rPr lang="en-US" sz="2400" dirty="0" smtClean="0"/>
              <a:t>Hibernate</a:t>
            </a:r>
            <a:r>
              <a:rPr lang="zh-CN" altLang="en-US" sz="2400" dirty="0" smtClean="0"/>
              <a:t>可以完成增删改查操作</a:t>
            </a:r>
            <a:endParaRPr lang="en-US" sz="2400" dirty="0" smtClean="0"/>
          </a:p>
          <a:p>
            <a:r>
              <a:rPr lang="en-US" sz="2400" dirty="0" smtClean="0"/>
              <a:t>Hibernate</a:t>
            </a:r>
            <a:r>
              <a:rPr lang="zh-CN" altLang="en-US" sz="2400" smtClean="0"/>
              <a:t>中</a:t>
            </a:r>
            <a:r>
              <a:rPr lang="en-US" sz="2400" smtClean="0"/>
              <a:t>Java</a:t>
            </a:r>
            <a:r>
              <a:rPr lang="zh-CN" altLang="en-US" sz="2400" dirty="0" smtClean="0"/>
              <a:t>对象的三种状态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瞬时状态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持久状态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游离状态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</a:t>
            </a:r>
            <a:r>
              <a:rPr lang="en-US" dirty="0" err="1" smtClean="0"/>
              <a:t>HQL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dirty="0" err="1" smtClean="0"/>
              <a:t>HQL</a:t>
            </a:r>
            <a:r>
              <a:rPr lang="zh-CN" altLang="en-US" dirty="0" smtClean="0"/>
              <a:t>进行查询的步骤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预习下一章学生用书，完成预习作业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教育改变生活副本"/>
          <p:cNvPicPr>
            <a:picLocks noChangeAspect="1" noChangeArrowheads="1"/>
          </p:cNvPicPr>
          <p:nvPr/>
        </p:nvPicPr>
        <p:blipFill>
          <a:blip r:embed="rId3" cstate="print">
            <a:lum bright="68000"/>
          </a:blip>
          <a:srcRect/>
          <a:stretch>
            <a:fillRect/>
          </a:stretch>
        </p:blipFill>
        <p:spPr bwMode="auto">
          <a:xfrm>
            <a:off x="2500313" y="4646613"/>
            <a:ext cx="4681537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tx1">
                <a:alpha val="50000"/>
              </a:schemeClr>
            </a:prst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本章任务</a:t>
            </a:r>
            <a:endParaRPr lang="zh-CN" alt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搭建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环境</a:t>
            </a:r>
          </a:p>
          <a:p>
            <a:r>
              <a:rPr lang="zh-CN" altLang="en-US" dirty="0" smtClean="0"/>
              <a:t>实现对单表的增删改操作</a:t>
            </a:r>
          </a:p>
          <a:p>
            <a:r>
              <a:rPr lang="zh-CN" altLang="en-US" dirty="0" smtClean="0"/>
              <a:t>实现按主键查询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理解类和表的映射关系</a:t>
            </a:r>
          </a:p>
          <a:p>
            <a:r>
              <a:rPr lang="zh-CN" altLang="en-US" dirty="0" smtClean="0"/>
              <a:t>理解持久化对象的状态及其转换</a:t>
            </a:r>
          </a:p>
          <a:p>
            <a:r>
              <a:rPr lang="zh-CN" altLang="en-US" dirty="0" smtClean="0"/>
              <a:t>掌握按主键查询</a:t>
            </a:r>
          </a:p>
          <a:p>
            <a:r>
              <a:rPr lang="zh-CN" altLang="en-US" dirty="0" smtClean="0"/>
              <a:t>掌握单表的增删改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pic>
        <p:nvPicPr>
          <p:cNvPr id="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071546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4737" y="1780534"/>
            <a:ext cx="643477" cy="648334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2143116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2714620"/>
            <a:ext cx="714380" cy="7197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为什么需要框架技术</a:t>
            </a:r>
            <a:endParaRPr lang="zh-CN" altLang="en-US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50975"/>
            <a:ext cx="5903912" cy="23383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如何更快更好地写简历？</a:t>
            </a:r>
          </a:p>
          <a:p>
            <a:pPr lvl="1"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简历模板</a:t>
            </a:r>
          </a:p>
          <a:p>
            <a:pPr eaLnBrk="1" hangingPunct="1"/>
            <a:r>
              <a:rPr lang="zh-CN" altLang="en-US" dirty="0" smtClean="0"/>
              <a:t>思考</a:t>
            </a:r>
          </a:p>
          <a:p>
            <a:pPr lvl="1" eaLnBrk="1" hangingPunct="1"/>
            <a:r>
              <a:rPr lang="zh-CN" altLang="en-US" dirty="0" smtClean="0"/>
              <a:t>使用模板有什么好处呢？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pic>
        <p:nvPicPr>
          <p:cNvPr id="510980" name="Picture 4" descr="Snap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906" y="1485900"/>
            <a:ext cx="4032250" cy="4535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0981" name="AutoShape 5"/>
          <p:cNvSpPr>
            <a:spLocks noChangeArrowheads="1"/>
          </p:cNvSpPr>
          <p:nvPr/>
        </p:nvSpPr>
        <p:spPr bwMode="auto">
          <a:xfrm>
            <a:off x="811213" y="4981575"/>
            <a:ext cx="3919537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/>
              <a:t>结构统一，便于人事阅读</a:t>
            </a:r>
          </a:p>
        </p:txBody>
      </p:sp>
      <p:sp>
        <p:nvSpPr>
          <p:cNvPr id="510982" name="AutoShape 6"/>
          <p:cNvSpPr>
            <a:spLocks noChangeArrowheads="1"/>
          </p:cNvSpPr>
          <p:nvPr/>
        </p:nvSpPr>
        <p:spPr bwMode="auto">
          <a:xfrm>
            <a:off x="811213" y="3629025"/>
            <a:ext cx="3919537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/>
              <a:t>不用考虑布局、排版等，提高效率</a:t>
            </a:r>
          </a:p>
        </p:txBody>
      </p:sp>
      <p:sp>
        <p:nvSpPr>
          <p:cNvPr id="510983" name="AutoShape 7"/>
          <p:cNvSpPr>
            <a:spLocks noChangeArrowheads="1"/>
          </p:cNvSpPr>
          <p:nvPr/>
        </p:nvSpPr>
        <p:spPr bwMode="auto">
          <a:xfrm>
            <a:off x="811213" y="4332288"/>
            <a:ext cx="3919537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/>
              <a:t>可专心在简历内容上</a:t>
            </a:r>
          </a:p>
        </p:txBody>
      </p:sp>
      <p:sp>
        <p:nvSpPr>
          <p:cNvPr id="510984" name="AutoShape 8"/>
          <p:cNvSpPr>
            <a:spLocks noChangeArrowheads="1"/>
          </p:cNvSpPr>
          <p:nvPr/>
        </p:nvSpPr>
        <p:spPr bwMode="auto">
          <a:xfrm>
            <a:off x="811213" y="5573713"/>
            <a:ext cx="3919537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/>
              <a:t>新手也可以作出专业的简历</a:t>
            </a:r>
          </a:p>
        </p:txBody>
      </p:sp>
      <p:grpSp>
        <p:nvGrpSpPr>
          <p:cNvPr id="11" name="组合 72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1" grpId="0" animBg="1"/>
      <p:bldP spid="510982" grpId="0" animBg="1"/>
      <p:bldP spid="510983" grpId="0" animBg="1"/>
      <p:bldP spid="5109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框架技术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788274" cy="5010170"/>
          </a:xfrm>
        </p:spPr>
        <p:txBody>
          <a:bodyPr/>
          <a:lstStyle/>
          <a:p>
            <a:pPr lvl="0">
              <a:defRPr/>
            </a:pPr>
            <a:r>
              <a:rPr lang="zh-CN" altLang="en-US" dirty="0" smtClean="0"/>
              <a:t>框架技术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latin typeface="楷体_GB2312" pitchFamily="1" charset="-122"/>
              </a:rPr>
              <a:t>是一个应用程序的半成品</a:t>
            </a:r>
            <a:endParaRPr lang="en-US" altLang="zh-CN" dirty="0" smtClean="0">
              <a:latin typeface="楷体_GB2312" pitchFamily="1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楷体_GB2312" pitchFamily="1" charset="-122"/>
              </a:rPr>
              <a:t>提供可重用的公共结构</a:t>
            </a:r>
            <a:endParaRPr lang="en-US" altLang="zh-CN" dirty="0" smtClean="0">
              <a:latin typeface="楷体_GB2312" pitchFamily="1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楷体_GB2312" pitchFamily="1" charset="-122"/>
              </a:rPr>
              <a:t>按一定规则组织的一组组件</a:t>
            </a:r>
            <a:endParaRPr lang="zh-CN" altLang="en-US" dirty="0" smtClean="0"/>
          </a:p>
          <a:p>
            <a:pPr lvl="0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分析优势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latin typeface="楷体_GB2312" pitchFamily="1" charset="-122"/>
              </a:rPr>
              <a:t>不用再考虑公共问题</a:t>
            </a:r>
            <a:endParaRPr lang="en-US" altLang="zh-CN" dirty="0" smtClean="0">
              <a:latin typeface="楷体_GB2312" pitchFamily="1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楷体_GB2312" pitchFamily="1" charset="-122"/>
              </a:rPr>
              <a:t>专心在业务实现上</a:t>
            </a:r>
            <a:endParaRPr lang="en-US" altLang="zh-CN" dirty="0" smtClean="0">
              <a:latin typeface="楷体_GB2312" pitchFamily="1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楷体_GB2312" pitchFamily="1" charset="-122"/>
              </a:rPr>
              <a:t>结构统一，易于学习、维护</a:t>
            </a:r>
            <a:endParaRPr lang="en-US" altLang="zh-CN" dirty="0" smtClean="0">
              <a:latin typeface="楷体_GB2312" pitchFamily="1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楷体_GB2312" pitchFamily="1" charset="-122"/>
              </a:rPr>
              <a:t>新手也可写出好程序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主流框架介绍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lvl="1"/>
            <a:r>
              <a:rPr lang="en-US" altLang="zh-CN" dirty="0" smtClean="0"/>
              <a:t>MVC</a:t>
            </a:r>
            <a:r>
              <a:rPr lang="zh-CN" altLang="en-US" dirty="0" smtClean="0"/>
              <a:t>设计模式的实现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接收用户请求，调用业务逻辑代码，转发到正确页面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汲取了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的优点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err="1" smtClean="0"/>
              <a:t>WebWork</a:t>
            </a:r>
            <a:r>
              <a:rPr lang="zh-CN" altLang="en-US" dirty="0" smtClean="0"/>
              <a:t>为核心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拦截器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可变和可重用的标签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pic>
        <p:nvPicPr>
          <p:cNvPr id="5" name="Picture 2" descr="stru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928670"/>
            <a:ext cx="2438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570294"/>
            <a:ext cx="2824162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7281</TotalTime>
  <Words>2792</Words>
  <Application>Microsoft Office PowerPoint</Application>
  <PresentationFormat>全屏显示(4:3)</PresentationFormat>
  <Paragraphs>599</Paragraphs>
  <Slides>42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幻灯片 1</vt:lpstr>
      <vt:lpstr>回顾与作业点评</vt:lpstr>
      <vt:lpstr>学习方法</vt:lpstr>
      <vt:lpstr>预习检查</vt:lpstr>
      <vt:lpstr>本章任务</vt:lpstr>
      <vt:lpstr>本章目标</vt:lpstr>
      <vt:lpstr>为什么需要框架技术</vt:lpstr>
      <vt:lpstr>框架技术</vt:lpstr>
      <vt:lpstr>主流框架介绍2-1</vt:lpstr>
      <vt:lpstr>主流框架介绍2-2</vt:lpstr>
      <vt:lpstr>Hibernate简介</vt:lpstr>
      <vt:lpstr>Hibernate优势</vt:lpstr>
      <vt:lpstr>持久化与ORM2-1</vt:lpstr>
      <vt:lpstr>持久化与ORM2-2</vt:lpstr>
      <vt:lpstr>准备Hibernate步骤</vt:lpstr>
      <vt:lpstr>准备Hibernate3-1</vt:lpstr>
      <vt:lpstr>准备Hibernate3-2</vt:lpstr>
      <vt:lpstr>准备Hibernate3-3</vt:lpstr>
      <vt:lpstr>小结</vt:lpstr>
      <vt:lpstr>租房系统项目介绍2-1</vt:lpstr>
      <vt:lpstr>租房系统项目介绍2-2</vt:lpstr>
      <vt:lpstr>学员操作——搭建Hibernate环境</vt:lpstr>
      <vt:lpstr>共性问题集中讲解</vt:lpstr>
      <vt:lpstr>使用Hibernate增加部门</vt:lpstr>
      <vt:lpstr>使用Hibernate实现查询操作</vt:lpstr>
      <vt:lpstr>使用Hibernate实现部门的修改、删除</vt:lpstr>
      <vt:lpstr>小结</vt:lpstr>
      <vt:lpstr>学员操作——用户表的增删改查</vt:lpstr>
      <vt:lpstr>共性问题集中讲解</vt:lpstr>
      <vt:lpstr>Hibernate中Java对象的三种状态</vt:lpstr>
      <vt:lpstr>三种状态之间的转换</vt:lpstr>
      <vt:lpstr>小结</vt:lpstr>
      <vt:lpstr>学员操作——输出程序中对象的状态</vt:lpstr>
      <vt:lpstr>共性问题集中讲解</vt:lpstr>
      <vt:lpstr>脏检查</vt:lpstr>
      <vt:lpstr>刷新缓存机制</vt:lpstr>
      <vt:lpstr>更新数据的方法</vt:lpstr>
      <vt:lpstr>学员操作——修改用户信息</vt:lpstr>
      <vt:lpstr>共性问题集中讲解</vt:lpstr>
      <vt:lpstr>总结</vt:lpstr>
      <vt:lpstr>作业</vt:lpstr>
      <vt:lpstr>幻灯片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/>
  <cp:lastModifiedBy>ys</cp:lastModifiedBy>
  <cp:revision>1269</cp:revision>
  <dcterms:created xsi:type="dcterms:W3CDTF">2006-03-08T06:55:38Z</dcterms:created>
  <dcterms:modified xsi:type="dcterms:W3CDTF">2016-11-14T03:16:54Z</dcterms:modified>
</cp:coreProperties>
</file>