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80" r:id="rId1"/>
  </p:sldMasterIdLst>
  <p:notesMasterIdLst>
    <p:notesMasterId r:id="rId31"/>
  </p:notesMasterIdLst>
  <p:handoutMasterIdLst>
    <p:handoutMasterId r:id="rId32"/>
  </p:handoutMasterIdLst>
  <p:sldIdLst>
    <p:sldId id="256" r:id="rId2"/>
    <p:sldId id="398" r:id="rId3"/>
    <p:sldId id="403" r:id="rId4"/>
    <p:sldId id="404" r:id="rId5"/>
    <p:sldId id="405" r:id="rId6"/>
    <p:sldId id="406" r:id="rId7"/>
    <p:sldId id="430" r:id="rId8"/>
    <p:sldId id="422" r:id="rId9"/>
    <p:sldId id="407" r:id="rId10"/>
    <p:sldId id="408" r:id="rId11"/>
    <p:sldId id="409" r:id="rId12"/>
    <p:sldId id="427" r:id="rId13"/>
    <p:sldId id="423" r:id="rId14"/>
    <p:sldId id="424" r:id="rId15"/>
    <p:sldId id="412" r:id="rId16"/>
    <p:sldId id="415" r:id="rId17"/>
    <p:sldId id="413" r:id="rId18"/>
    <p:sldId id="425" r:id="rId19"/>
    <p:sldId id="426" r:id="rId20"/>
    <p:sldId id="431" r:id="rId21"/>
    <p:sldId id="416" r:id="rId22"/>
    <p:sldId id="433" r:id="rId23"/>
    <p:sldId id="432" r:id="rId24"/>
    <p:sldId id="417" r:id="rId25"/>
    <p:sldId id="419" r:id="rId26"/>
    <p:sldId id="418" r:id="rId27"/>
    <p:sldId id="420" r:id="rId28"/>
    <p:sldId id="421" r:id="rId29"/>
    <p:sldId id="397" r:id="rId30"/>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黑体" pitchFamily="2" charset="-122"/>
        <a:cs typeface="+mn-cs"/>
      </a:defRPr>
    </a:lvl1pPr>
    <a:lvl2pPr marL="457200" algn="ctr" rtl="0" fontAlgn="base">
      <a:spcBef>
        <a:spcPct val="0"/>
      </a:spcBef>
      <a:spcAft>
        <a:spcPct val="0"/>
      </a:spcAft>
      <a:defRPr kern="1200">
        <a:solidFill>
          <a:schemeClr val="tx1"/>
        </a:solidFill>
        <a:latin typeface="Arial" charset="0"/>
        <a:ea typeface="黑体" pitchFamily="2" charset="-122"/>
        <a:cs typeface="+mn-cs"/>
      </a:defRPr>
    </a:lvl2pPr>
    <a:lvl3pPr marL="914400" algn="ctr" rtl="0" fontAlgn="base">
      <a:spcBef>
        <a:spcPct val="0"/>
      </a:spcBef>
      <a:spcAft>
        <a:spcPct val="0"/>
      </a:spcAft>
      <a:defRPr kern="1200">
        <a:solidFill>
          <a:schemeClr val="tx1"/>
        </a:solidFill>
        <a:latin typeface="Arial" charset="0"/>
        <a:ea typeface="黑体" pitchFamily="2" charset="-122"/>
        <a:cs typeface="+mn-cs"/>
      </a:defRPr>
    </a:lvl3pPr>
    <a:lvl4pPr marL="1371600" algn="ctr" rtl="0" fontAlgn="base">
      <a:spcBef>
        <a:spcPct val="0"/>
      </a:spcBef>
      <a:spcAft>
        <a:spcPct val="0"/>
      </a:spcAft>
      <a:defRPr kern="1200">
        <a:solidFill>
          <a:schemeClr val="tx1"/>
        </a:solidFill>
        <a:latin typeface="Arial" charset="0"/>
        <a:ea typeface="黑体" pitchFamily="2" charset="-122"/>
        <a:cs typeface="+mn-cs"/>
      </a:defRPr>
    </a:lvl4pPr>
    <a:lvl5pPr marL="1828800" algn="ctr" rtl="0" fontAlgn="base">
      <a:spcBef>
        <a:spcPct val="0"/>
      </a:spcBef>
      <a:spcAft>
        <a:spcPct val="0"/>
      </a:spcAft>
      <a:defRPr kern="1200">
        <a:solidFill>
          <a:schemeClr val="tx1"/>
        </a:solidFill>
        <a:latin typeface="Arial" charset="0"/>
        <a:ea typeface="黑体" pitchFamily="2" charset="-122"/>
        <a:cs typeface="+mn-cs"/>
      </a:defRPr>
    </a:lvl5pPr>
    <a:lvl6pPr marL="2286000" algn="l" defTabSz="914400" rtl="0" eaLnBrk="1" latinLnBrk="0" hangingPunct="1">
      <a:defRPr kern="1200">
        <a:solidFill>
          <a:schemeClr val="tx1"/>
        </a:solidFill>
        <a:latin typeface="Arial" charset="0"/>
        <a:ea typeface="黑体" pitchFamily="2" charset="-122"/>
        <a:cs typeface="+mn-cs"/>
      </a:defRPr>
    </a:lvl6pPr>
    <a:lvl7pPr marL="2743200" algn="l" defTabSz="914400" rtl="0" eaLnBrk="1" latinLnBrk="0" hangingPunct="1">
      <a:defRPr kern="1200">
        <a:solidFill>
          <a:schemeClr val="tx1"/>
        </a:solidFill>
        <a:latin typeface="Arial" charset="0"/>
        <a:ea typeface="黑体" pitchFamily="2" charset="-122"/>
        <a:cs typeface="+mn-cs"/>
      </a:defRPr>
    </a:lvl7pPr>
    <a:lvl8pPr marL="3200400" algn="l" defTabSz="914400" rtl="0" eaLnBrk="1" latinLnBrk="0" hangingPunct="1">
      <a:defRPr kern="1200">
        <a:solidFill>
          <a:schemeClr val="tx1"/>
        </a:solidFill>
        <a:latin typeface="Arial" charset="0"/>
        <a:ea typeface="黑体" pitchFamily="2" charset="-122"/>
        <a:cs typeface="+mn-cs"/>
      </a:defRPr>
    </a:lvl8pPr>
    <a:lvl9pPr marL="3657600" algn="l" defTabSz="914400" rtl="0" eaLnBrk="1" latinLnBrk="0" hangingPunct="1">
      <a:defRPr kern="1200">
        <a:solidFill>
          <a:schemeClr val="tx1"/>
        </a:solidFill>
        <a:latin typeface="Arial"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FFE"/>
    <a:srgbClr val="EDF5FD"/>
    <a:srgbClr val="852C09"/>
    <a:srgbClr val="FCF1DC"/>
    <a:srgbClr val="FFCC99"/>
    <a:srgbClr val="E2F5FE"/>
    <a:srgbClr val="FFFFF3"/>
    <a:srgbClr val="FFFFE7"/>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594" autoAdjust="0"/>
    <p:restoredTop sz="78411" autoAdjust="0"/>
  </p:normalViewPr>
  <p:slideViewPr>
    <p:cSldViewPr>
      <p:cViewPr>
        <p:scale>
          <a:sx n="70" d="100"/>
          <a:sy n="70" d="100"/>
        </p:scale>
        <p:origin x="-1140" y="18"/>
      </p:cViewPr>
      <p:guideLst>
        <p:guide orient="horz" pos="2160"/>
        <p:guide orient="horz" pos="3074"/>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78"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F08B55BC-6ACA-4A4A-8A8A-5CBBCF8CD9EA}"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07E4F613-0966-4D23-83B9-C8D669B67A6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由</a:t>
            </a:r>
            <a:r>
              <a:rPr lang="en-US" altLang="zh-CN" dirty="0" smtClean="0"/>
              <a:t>SQL</a:t>
            </a:r>
            <a:r>
              <a:rPr lang="zh-CN" altLang="en-US" dirty="0" smtClean="0"/>
              <a:t>引出</a:t>
            </a:r>
            <a:r>
              <a:rPr lang="en-US" altLang="zh-CN" dirty="0" err="1" smtClean="0"/>
              <a:t>HQL</a:t>
            </a:r>
            <a:r>
              <a:rPr lang="zh-CN" altLang="en-US" dirty="0" smtClean="0"/>
              <a:t>，强调</a:t>
            </a:r>
            <a:r>
              <a:rPr lang="en-US" altLang="zh-CN" dirty="0" err="1" smtClean="0"/>
              <a:t>HQL</a:t>
            </a:r>
            <a:r>
              <a:rPr lang="zh-CN" altLang="en-US" dirty="0" smtClean="0"/>
              <a:t>和</a:t>
            </a:r>
            <a:r>
              <a:rPr lang="en-US" altLang="zh-CN" dirty="0" smtClean="0"/>
              <a:t>SQL</a:t>
            </a:r>
            <a:r>
              <a:rPr lang="zh-CN" altLang="en-US" dirty="0" smtClean="0"/>
              <a:t>不同之处</a:t>
            </a:r>
            <a:endParaRPr lang="zh-CN" altLang="en-US" dirty="0"/>
          </a:p>
        </p:txBody>
      </p:sp>
      <p:sp>
        <p:nvSpPr>
          <p:cNvPr id="4" name="灯片编号占位符 3"/>
          <p:cNvSpPr>
            <a:spLocks noGrp="1"/>
          </p:cNvSpPr>
          <p:nvPr>
            <p:ph type="sldNum" sz="quarter" idx="10"/>
          </p:nvPr>
        </p:nvSpPr>
        <p:spPr/>
        <p:txBody>
          <a:bodyPr/>
          <a:lstStyle/>
          <a:p>
            <a:pPr>
              <a:defRPr/>
            </a:pPr>
            <a:fld id="{07E4F613-0966-4D23-83B9-C8D669B67A6F}" type="slidenum">
              <a:rPr lang="zh-CN" altLang="en-US" smtClean="0"/>
              <a:pPr>
                <a:defRPr/>
              </a:pPr>
              <a:t>6</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在控制台输出即可。</a:t>
            </a:r>
          </a:p>
          <a:p>
            <a:endParaRPr lang="zh-CN" altLang="en-US" dirty="0"/>
          </a:p>
        </p:txBody>
      </p:sp>
      <p:sp>
        <p:nvSpPr>
          <p:cNvPr id="4" name="灯片编号占位符 3"/>
          <p:cNvSpPr>
            <a:spLocks noGrp="1"/>
          </p:cNvSpPr>
          <p:nvPr>
            <p:ph type="sldNum" sz="quarter" idx="10"/>
          </p:nvPr>
        </p:nvSpPr>
        <p:spPr/>
        <p:txBody>
          <a:bodyPr/>
          <a:lstStyle/>
          <a:p>
            <a:pPr>
              <a:defRPr/>
            </a:pPr>
            <a:fld id="{07E4F613-0966-4D23-83B9-C8D669B67A6F}" type="slidenum">
              <a:rPr lang="zh-CN" altLang="en-US" smtClean="0"/>
              <a:pPr>
                <a:defRPr/>
              </a:pPr>
              <a:t>16</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17</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Times New Roman" pitchFamily="18" charset="0"/>
                <a:ea typeface="宋体" pitchFamily="2" charset="-122"/>
                <a:cs typeface="+mn-cs"/>
              </a:rPr>
              <a:t>教学指导：</a:t>
            </a:r>
            <a:endParaRPr lang="en-US" altLang="zh-CN" sz="1200" kern="1200" dirty="0" smtClean="0">
              <a:solidFill>
                <a:schemeClr val="tx1"/>
              </a:solidFill>
              <a:latin typeface="Times New Roman" pitchFamily="18" charset="0"/>
              <a:ea typeface="宋体" pitchFamily="2" charset="-122"/>
              <a:cs typeface="+mn-cs"/>
            </a:endParaRPr>
          </a:p>
          <a:p>
            <a:r>
              <a:rPr lang="zh-CN" altLang="en-US" sz="1200" kern="1200" dirty="0" smtClean="0">
                <a:solidFill>
                  <a:schemeClr val="tx1"/>
                </a:solidFill>
                <a:latin typeface="Times New Roman" pitchFamily="18" charset="0"/>
                <a:ea typeface="宋体" pitchFamily="2" charset="-122"/>
                <a:cs typeface="+mn-cs"/>
              </a:rPr>
              <a:t>示例</a:t>
            </a:r>
            <a:r>
              <a:rPr lang="en-US" altLang="zh-CN" sz="1200" kern="1200" dirty="0" smtClean="0">
                <a:solidFill>
                  <a:schemeClr val="tx1"/>
                </a:solidFill>
                <a:latin typeface="Times New Roman" pitchFamily="18" charset="0"/>
                <a:ea typeface="宋体" pitchFamily="2" charset="-122"/>
                <a:cs typeface="+mn-cs"/>
              </a:rPr>
              <a:t>5</a:t>
            </a:r>
            <a:r>
              <a:rPr lang="zh-CN" altLang="en-US" sz="1200" kern="1200" dirty="0" smtClean="0">
                <a:solidFill>
                  <a:schemeClr val="tx1"/>
                </a:solidFill>
                <a:latin typeface="Times New Roman" pitchFamily="18" charset="0"/>
                <a:ea typeface="宋体" pitchFamily="2" charset="-122"/>
                <a:cs typeface="+mn-cs"/>
              </a:rPr>
              <a:t>：投影查询</a:t>
            </a:r>
            <a:endParaRPr lang="en-US" altLang="zh-CN" sz="1200" kern="1200" dirty="0" smtClean="0">
              <a:solidFill>
                <a:schemeClr val="tx1"/>
              </a:solidFill>
              <a:latin typeface="Times New Roman" pitchFamily="18" charset="0"/>
              <a:ea typeface="宋体" pitchFamily="2" charset="-122"/>
              <a:cs typeface="+mn-cs"/>
            </a:endParaRPr>
          </a:p>
          <a:p>
            <a:r>
              <a:rPr lang="zh-CN" altLang="en-US" sz="1200" kern="1200" dirty="0" smtClean="0">
                <a:solidFill>
                  <a:schemeClr val="tx1"/>
                </a:solidFill>
                <a:latin typeface="Times New Roman" pitchFamily="18" charset="0"/>
                <a:ea typeface="宋体" pitchFamily="2" charset="-122"/>
                <a:cs typeface="+mn-cs"/>
              </a:rPr>
              <a:t>代码详见：</a:t>
            </a:r>
            <a:r>
              <a:rPr lang="en-US" altLang="zh-CN" sz="1200" kern="1200" dirty="0" smtClean="0">
                <a:solidFill>
                  <a:schemeClr val="tx1"/>
                </a:solidFill>
                <a:latin typeface="Times New Roman" pitchFamily="18" charset="0"/>
                <a:ea typeface="宋体" pitchFamily="2" charset="-122"/>
                <a:cs typeface="+mn-cs"/>
              </a:rPr>
              <a:t>1.</a:t>
            </a:r>
            <a:r>
              <a:rPr lang="zh-CN" altLang="en-US" sz="1200" kern="1200" dirty="0" smtClean="0">
                <a:solidFill>
                  <a:schemeClr val="tx1"/>
                </a:solidFill>
                <a:latin typeface="Times New Roman" pitchFamily="18" charset="0"/>
                <a:ea typeface="宋体" pitchFamily="2" charset="-122"/>
                <a:cs typeface="+mn-cs"/>
              </a:rPr>
              <a:t>教学</a:t>
            </a:r>
            <a:r>
              <a:rPr lang="en-US" altLang="zh-CN" sz="1200" kern="1200" dirty="0" err="1" smtClean="0">
                <a:solidFill>
                  <a:schemeClr val="tx1"/>
                </a:solidFill>
                <a:latin typeface="Times New Roman" pitchFamily="18" charset="0"/>
                <a:ea typeface="宋体" pitchFamily="2" charset="-122"/>
                <a:cs typeface="+mn-cs"/>
              </a:rPr>
              <a:t>PPT</a:t>
            </a:r>
            <a:r>
              <a:rPr lang="zh-CN" altLang="en-US" sz="1200" kern="1200" dirty="0" smtClean="0">
                <a:solidFill>
                  <a:schemeClr val="tx1"/>
                </a:solidFill>
                <a:latin typeface="Times New Roman" pitchFamily="18" charset="0"/>
                <a:ea typeface="宋体" pitchFamily="2" charset="-122"/>
                <a:cs typeface="+mn-cs"/>
              </a:rPr>
              <a:t>和教学资</a:t>
            </a:r>
          </a:p>
          <a:p>
            <a:r>
              <a:rPr lang="zh-CN" altLang="en-US" sz="1200" kern="1200" dirty="0" smtClean="0">
                <a:solidFill>
                  <a:schemeClr val="tx1"/>
                </a:solidFill>
                <a:latin typeface="Times New Roman" pitchFamily="18" charset="0"/>
                <a:ea typeface="宋体" pitchFamily="2" charset="-122"/>
                <a:cs typeface="+mn-cs"/>
              </a:rPr>
              <a:t>料</a:t>
            </a:r>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Y2B</a:t>
            </a:r>
            <a:r>
              <a:rPr lang="en-US" altLang="zh-CN" sz="1200" kern="1200" dirty="0" smtClean="0">
                <a:solidFill>
                  <a:schemeClr val="tx1"/>
                </a:solidFill>
                <a:latin typeface="Times New Roman" pitchFamily="18" charset="0"/>
                <a:ea typeface="宋体" pitchFamily="2" charset="-122"/>
                <a:cs typeface="+mn-cs"/>
              </a:rPr>
              <a:t>/Hibernate/</a:t>
            </a:r>
            <a:r>
              <a:rPr lang="en-US" altLang="zh-CN" sz="1200" kern="1200" dirty="0" err="1" smtClean="0">
                <a:solidFill>
                  <a:schemeClr val="tx1"/>
                </a:solidFill>
                <a:latin typeface="Times New Roman" pitchFamily="18" charset="0"/>
                <a:ea typeface="宋体" pitchFamily="2" charset="-122"/>
                <a:cs typeface="+mn-cs"/>
              </a:rPr>
              <a:t>Chapter05</a:t>
            </a:r>
            <a:r>
              <a:rPr lang="en-US" altLang="zh-CN" sz="1200" kern="1200" dirty="0" smtClean="0">
                <a:solidFill>
                  <a:schemeClr val="tx1"/>
                </a:solidFill>
                <a:latin typeface="Times New Roman" pitchFamily="18" charset="0"/>
                <a:ea typeface="宋体" pitchFamily="2" charset="-122"/>
                <a:cs typeface="+mn-cs"/>
              </a:rPr>
              <a:t>/01 </a:t>
            </a:r>
            <a:r>
              <a:rPr lang="zh-CN" altLang="en-US" sz="1200" kern="1200" dirty="0" smtClean="0">
                <a:solidFill>
                  <a:schemeClr val="tx1"/>
                </a:solidFill>
                <a:latin typeface="Times New Roman" pitchFamily="18" charset="0"/>
                <a:ea typeface="宋体" pitchFamily="2" charset="-122"/>
                <a:cs typeface="+mn-cs"/>
              </a:rPr>
              <a:t>教学演示案例</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示例</a:t>
            </a:r>
            <a:r>
              <a:rPr lang="en-US" altLang="zh-CN" sz="1200" kern="1200" dirty="0" smtClean="0">
                <a:solidFill>
                  <a:schemeClr val="tx1"/>
                </a:solidFill>
                <a:latin typeface="Times New Roman" pitchFamily="18" charset="0"/>
                <a:ea typeface="宋体" pitchFamily="2" charset="-122"/>
                <a:cs typeface="+mn-cs"/>
              </a:rPr>
              <a:t>1-5/hibernate-</a:t>
            </a:r>
            <a:r>
              <a:rPr lang="en-US" altLang="zh-CN" sz="1200" kern="1200" dirty="0" err="1" smtClean="0">
                <a:solidFill>
                  <a:schemeClr val="tx1"/>
                </a:solidFill>
                <a:latin typeface="Times New Roman" pitchFamily="18" charset="0"/>
                <a:ea typeface="宋体" pitchFamily="2" charset="-122"/>
                <a:cs typeface="+mn-cs"/>
              </a:rPr>
              <a:t>Chapter05</a:t>
            </a:r>
            <a:r>
              <a:rPr lang="en-US" altLang="zh-CN" sz="1200" kern="1200" dirty="0" smtClean="0">
                <a:solidFill>
                  <a:schemeClr val="tx1"/>
                </a:solidFill>
                <a:latin typeface="Times New Roman" pitchFamily="18" charset="0"/>
                <a:ea typeface="宋体" pitchFamily="2" charset="-122"/>
                <a:cs typeface="+mn-cs"/>
              </a:rPr>
              <a:t>/test/</a:t>
            </a:r>
            <a:r>
              <a:rPr lang="en-US" altLang="zh-CN" sz="1200" kern="1200" dirty="0" err="1" smtClean="0">
                <a:solidFill>
                  <a:schemeClr val="tx1"/>
                </a:solidFill>
                <a:latin typeface="Times New Roman" pitchFamily="18" charset="0"/>
                <a:ea typeface="宋体" pitchFamily="2" charset="-122"/>
                <a:cs typeface="+mn-cs"/>
              </a:rPr>
              <a:t>cn</a:t>
            </a:r>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jbit</a:t>
            </a:r>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hibernatedemo</a:t>
            </a:r>
            <a:r>
              <a:rPr lang="en-US" altLang="zh-CN" sz="1200" kern="1200" dirty="0" smtClean="0">
                <a:solidFill>
                  <a:schemeClr val="tx1"/>
                </a:solidFill>
                <a:latin typeface="Times New Roman" pitchFamily="18" charset="0"/>
                <a:ea typeface="宋体" pitchFamily="2" charset="-122"/>
                <a:cs typeface="+mn-cs"/>
              </a:rPr>
              <a:t>/test/</a:t>
            </a:r>
            <a:r>
              <a:rPr lang="en-US" altLang="zh-CN" sz="1200" kern="1200" dirty="0" err="1" smtClean="0">
                <a:solidFill>
                  <a:schemeClr val="tx1"/>
                </a:solidFill>
                <a:latin typeface="Times New Roman" pitchFamily="18" charset="0"/>
                <a:ea typeface="宋体" pitchFamily="2" charset="-122"/>
                <a:cs typeface="+mn-cs"/>
              </a:rPr>
              <a:t>TestChapter05.java</a:t>
            </a:r>
            <a:endParaRPr lang="zh-CN" altLang="en-US" sz="1200" kern="1200" dirty="0" smtClean="0">
              <a:solidFill>
                <a:schemeClr val="tx1"/>
              </a:solidFill>
              <a:latin typeface="Times New Roman" pitchFamily="18"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07E4F613-0966-4D23-83B9-C8D669B67A6F}" type="slidenum">
              <a:rPr lang="zh-CN" altLang="en-US" smtClean="0"/>
              <a:pPr>
                <a:defRPr/>
              </a:pPr>
              <a:t>18</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Times New Roman" pitchFamily="18" charset="0"/>
                <a:ea typeface="宋体" pitchFamily="2" charset="-122"/>
                <a:cs typeface="+mn-cs"/>
              </a:rPr>
              <a:t>教学指导：</a:t>
            </a:r>
            <a:endParaRPr lang="en-US" altLang="zh-CN" sz="1200" kern="1200" dirty="0" smtClean="0">
              <a:solidFill>
                <a:schemeClr val="tx1"/>
              </a:solidFill>
              <a:latin typeface="Times New Roman" pitchFamily="18"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latin typeface="Times New Roman" pitchFamily="18" charset="0"/>
                <a:ea typeface="宋体" pitchFamily="2" charset="-122"/>
                <a:cs typeface="+mn-cs"/>
              </a:rPr>
              <a:t>示例</a:t>
            </a:r>
            <a:r>
              <a:rPr lang="en-US" altLang="zh-CN" sz="1200" kern="1200" dirty="0" smtClean="0">
                <a:solidFill>
                  <a:schemeClr val="tx1"/>
                </a:solidFill>
                <a:latin typeface="Times New Roman" pitchFamily="18" charset="0"/>
                <a:ea typeface="宋体" pitchFamily="2" charset="-122"/>
                <a:cs typeface="+mn-cs"/>
              </a:rPr>
              <a:t>4</a:t>
            </a:r>
            <a:r>
              <a:rPr lang="zh-CN" altLang="en-US" sz="1200" kern="1200" dirty="0" smtClean="0">
                <a:solidFill>
                  <a:schemeClr val="tx1"/>
                </a:solidFill>
                <a:latin typeface="Times New Roman" pitchFamily="18" charset="0"/>
                <a:ea typeface="宋体" pitchFamily="2" charset="-122"/>
                <a:cs typeface="+mn-cs"/>
              </a:rPr>
              <a:t>：分页查询</a:t>
            </a:r>
            <a:endParaRPr lang="en-US" altLang="zh-CN" dirty="0" smtClean="0"/>
          </a:p>
          <a:p>
            <a:r>
              <a:rPr lang="zh-CN" altLang="en-US" sz="1200" kern="1200" dirty="0" smtClean="0">
                <a:solidFill>
                  <a:schemeClr val="tx1"/>
                </a:solidFill>
                <a:latin typeface="Times New Roman" pitchFamily="18" charset="0"/>
                <a:ea typeface="宋体" pitchFamily="2" charset="-122"/>
                <a:cs typeface="+mn-cs"/>
              </a:rPr>
              <a:t>代码详见：</a:t>
            </a:r>
            <a:r>
              <a:rPr lang="en-US" altLang="zh-CN" sz="1200" kern="1200" dirty="0" smtClean="0">
                <a:solidFill>
                  <a:schemeClr val="tx1"/>
                </a:solidFill>
                <a:latin typeface="Times New Roman" pitchFamily="18" charset="0"/>
                <a:ea typeface="宋体" pitchFamily="2" charset="-122"/>
                <a:cs typeface="+mn-cs"/>
              </a:rPr>
              <a:t>1.</a:t>
            </a:r>
            <a:r>
              <a:rPr lang="zh-CN" altLang="en-US" sz="1200" kern="1200" dirty="0" smtClean="0">
                <a:solidFill>
                  <a:schemeClr val="tx1"/>
                </a:solidFill>
                <a:latin typeface="Times New Roman" pitchFamily="18" charset="0"/>
                <a:ea typeface="宋体" pitchFamily="2" charset="-122"/>
                <a:cs typeface="+mn-cs"/>
              </a:rPr>
              <a:t>教学</a:t>
            </a:r>
            <a:r>
              <a:rPr lang="en-US" altLang="zh-CN" sz="1200" kern="1200" dirty="0" err="1" smtClean="0">
                <a:solidFill>
                  <a:schemeClr val="tx1"/>
                </a:solidFill>
                <a:latin typeface="Times New Roman" pitchFamily="18" charset="0"/>
                <a:ea typeface="宋体" pitchFamily="2" charset="-122"/>
                <a:cs typeface="+mn-cs"/>
              </a:rPr>
              <a:t>PPT</a:t>
            </a:r>
            <a:r>
              <a:rPr lang="zh-CN" altLang="en-US" sz="1200" kern="1200" dirty="0" smtClean="0">
                <a:solidFill>
                  <a:schemeClr val="tx1"/>
                </a:solidFill>
                <a:latin typeface="Times New Roman" pitchFamily="18" charset="0"/>
                <a:ea typeface="宋体" pitchFamily="2" charset="-122"/>
                <a:cs typeface="+mn-cs"/>
              </a:rPr>
              <a:t>和教学资</a:t>
            </a:r>
          </a:p>
          <a:p>
            <a:r>
              <a:rPr lang="zh-CN" altLang="en-US" sz="1200" kern="1200" dirty="0" smtClean="0">
                <a:solidFill>
                  <a:schemeClr val="tx1"/>
                </a:solidFill>
                <a:latin typeface="Times New Roman" pitchFamily="18" charset="0"/>
                <a:ea typeface="宋体" pitchFamily="2" charset="-122"/>
                <a:cs typeface="+mn-cs"/>
              </a:rPr>
              <a:t>料</a:t>
            </a:r>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Y2B</a:t>
            </a:r>
            <a:r>
              <a:rPr lang="en-US" altLang="zh-CN" sz="1200" kern="1200" dirty="0" smtClean="0">
                <a:solidFill>
                  <a:schemeClr val="tx1"/>
                </a:solidFill>
                <a:latin typeface="Times New Roman" pitchFamily="18" charset="0"/>
                <a:ea typeface="宋体" pitchFamily="2" charset="-122"/>
                <a:cs typeface="+mn-cs"/>
              </a:rPr>
              <a:t>/Hibernate/</a:t>
            </a:r>
            <a:r>
              <a:rPr lang="en-US" altLang="zh-CN" sz="1200" kern="1200" dirty="0" err="1" smtClean="0">
                <a:solidFill>
                  <a:schemeClr val="tx1"/>
                </a:solidFill>
                <a:latin typeface="Times New Roman" pitchFamily="18" charset="0"/>
                <a:ea typeface="宋体" pitchFamily="2" charset="-122"/>
                <a:cs typeface="+mn-cs"/>
              </a:rPr>
              <a:t>Chapter05</a:t>
            </a:r>
            <a:r>
              <a:rPr lang="en-US" altLang="zh-CN" sz="1200" kern="1200" dirty="0" smtClean="0">
                <a:solidFill>
                  <a:schemeClr val="tx1"/>
                </a:solidFill>
                <a:latin typeface="Times New Roman" pitchFamily="18" charset="0"/>
                <a:ea typeface="宋体" pitchFamily="2" charset="-122"/>
                <a:cs typeface="+mn-cs"/>
              </a:rPr>
              <a:t>/01 </a:t>
            </a:r>
            <a:r>
              <a:rPr lang="zh-CN" altLang="en-US" sz="1200" kern="1200" dirty="0" smtClean="0">
                <a:solidFill>
                  <a:schemeClr val="tx1"/>
                </a:solidFill>
                <a:latin typeface="Times New Roman" pitchFamily="18" charset="0"/>
                <a:ea typeface="宋体" pitchFamily="2" charset="-122"/>
                <a:cs typeface="+mn-cs"/>
              </a:rPr>
              <a:t>教学演示案例</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示例</a:t>
            </a:r>
            <a:r>
              <a:rPr lang="en-US" altLang="zh-CN" sz="1200" kern="1200" dirty="0" smtClean="0">
                <a:solidFill>
                  <a:schemeClr val="tx1"/>
                </a:solidFill>
                <a:latin typeface="Times New Roman" pitchFamily="18" charset="0"/>
                <a:ea typeface="宋体" pitchFamily="2" charset="-122"/>
                <a:cs typeface="+mn-cs"/>
              </a:rPr>
              <a:t>1-5/hibernate-</a:t>
            </a:r>
            <a:r>
              <a:rPr lang="en-US" altLang="zh-CN" sz="1200" kern="1200" dirty="0" err="1" smtClean="0">
                <a:solidFill>
                  <a:schemeClr val="tx1"/>
                </a:solidFill>
                <a:latin typeface="Times New Roman" pitchFamily="18" charset="0"/>
                <a:ea typeface="宋体" pitchFamily="2" charset="-122"/>
                <a:cs typeface="+mn-cs"/>
              </a:rPr>
              <a:t>Chapter05</a:t>
            </a:r>
            <a:r>
              <a:rPr lang="en-US" altLang="zh-CN" sz="1200" kern="1200" dirty="0" smtClean="0">
                <a:solidFill>
                  <a:schemeClr val="tx1"/>
                </a:solidFill>
                <a:latin typeface="Times New Roman" pitchFamily="18" charset="0"/>
                <a:ea typeface="宋体" pitchFamily="2" charset="-122"/>
                <a:cs typeface="+mn-cs"/>
              </a:rPr>
              <a:t>/test/</a:t>
            </a:r>
            <a:r>
              <a:rPr lang="en-US" altLang="zh-CN" sz="1200" kern="1200" dirty="0" err="1" smtClean="0">
                <a:solidFill>
                  <a:schemeClr val="tx1"/>
                </a:solidFill>
                <a:latin typeface="Times New Roman" pitchFamily="18" charset="0"/>
                <a:ea typeface="宋体" pitchFamily="2" charset="-122"/>
                <a:cs typeface="+mn-cs"/>
              </a:rPr>
              <a:t>cn</a:t>
            </a:r>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jbit</a:t>
            </a:r>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hibernatedemo</a:t>
            </a:r>
            <a:r>
              <a:rPr lang="en-US" altLang="zh-CN" sz="1200" kern="1200" dirty="0" smtClean="0">
                <a:solidFill>
                  <a:schemeClr val="tx1"/>
                </a:solidFill>
                <a:latin typeface="Times New Roman" pitchFamily="18" charset="0"/>
                <a:ea typeface="宋体" pitchFamily="2" charset="-122"/>
                <a:cs typeface="+mn-cs"/>
              </a:rPr>
              <a:t>/test/</a:t>
            </a:r>
            <a:r>
              <a:rPr lang="en-US" altLang="zh-CN" sz="1200" kern="1200" dirty="0" err="1" smtClean="0">
                <a:solidFill>
                  <a:schemeClr val="tx1"/>
                </a:solidFill>
                <a:latin typeface="Times New Roman" pitchFamily="18" charset="0"/>
                <a:ea typeface="宋体" pitchFamily="2" charset="-122"/>
                <a:cs typeface="+mn-cs"/>
              </a:rPr>
              <a:t>TestChapter05.java</a:t>
            </a:r>
            <a:endParaRPr lang="zh-CN" altLang="en-US" sz="1200" kern="1200" dirty="0" smtClean="0">
              <a:solidFill>
                <a:schemeClr val="tx1"/>
              </a:solidFill>
              <a:latin typeface="Times New Roman" pitchFamily="18"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07E4F613-0966-4D23-83B9-C8D669B67A6F}" type="slidenum">
              <a:rPr lang="zh-CN" altLang="en-US" smtClean="0"/>
              <a:pPr>
                <a:defRPr/>
              </a:pPr>
              <a:t>19</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82CD08B-D38A-46D8-B8F0-B146865F4D6D}" type="slidenum">
              <a:rPr lang="zh-CN" altLang="en-US"/>
              <a:pPr>
                <a:defRPr/>
              </a:pPr>
              <a:t>20</a:t>
            </a:fld>
            <a:endParaRPr lang="en-US" altLang="zh-CN"/>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685800" y="4343400"/>
            <a:ext cx="5486400" cy="4114800"/>
          </a:xfrm>
          <a:noFill/>
          <a:ln/>
        </p:spPr>
        <p:txBody>
          <a:bodyPr/>
          <a:lstStyle/>
          <a:p>
            <a:r>
              <a:rPr lang="zh-CN" altLang="en-US" dirty="0" smtClean="0">
                <a:ea typeface="宋体" charset="-122"/>
              </a:rPr>
              <a:t>教学指导：</a:t>
            </a:r>
            <a:endParaRPr lang="en-US" altLang="zh-CN" dirty="0" smtClean="0">
              <a:ea typeface="宋体" charset="-122"/>
            </a:endParaRPr>
          </a:p>
          <a:p>
            <a:r>
              <a:rPr lang="zh-CN" altLang="en-US" dirty="0" smtClean="0">
                <a:ea typeface="宋体" charset="-122"/>
              </a:rPr>
              <a:t>关注学员对</a:t>
            </a:r>
            <a:r>
              <a:rPr lang="en-US" altLang="zh-CN" dirty="0" err="1" smtClean="0">
                <a:ea typeface="宋体" charset="-122"/>
              </a:rPr>
              <a:t>setMaxResults</a:t>
            </a:r>
            <a:r>
              <a:rPr lang="en-US" altLang="zh-CN" dirty="0" smtClean="0">
                <a:ea typeface="宋体" charset="-122"/>
              </a:rPr>
              <a:t>()</a:t>
            </a:r>
            <a:r>
              <a:rPr lang="zh-CN" altLang="en-US" dirty="0" smtClean="0">
                <a:ea typeface="宋体" charset="-122"/>
              </a:rPr>
              <a:t>方法和投影的使用。</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在控制台输出即可。</a:t>
            </a:r>
            <a:endParaRPr lang="zh-CN" altLang="en-US" dirty="0"/>
          </a:p>
        </p:txBody>
      </p:sp>
      <p:sp>
        <p:nvSpPr>
          <p:cNvPr id="4" name="灯片编号占位符 3"/>
          <p:cNvSpPr>
            <a:spLocks noGrp="1"/>
          </p:cNvSpPr>
          <p:nvPr>
            <p:ph type="sldNum" sz="quarter" idx="10"/>
          </p:nvPr>
        </p:nvSpPr>
        <p:spPr/>
        <p:txBody>
          <a:bodyPr/>
          <a:lstStyle/>
          <a:p>
            <a:pPr>
              <a:defRPr/>
            </a:pPr>
            <a:fld id="{07E4F613-0966-4D23-83B9-C8D669B67A6F}" type="slidenum">
              <a:rPr lang="zh-CN" altLang="en-US" smtClean="0"/>
              <a:pPr>
                <a:defRPr/>
              </a:pPr>
              <a:t>21</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22</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指导学员使用类</a:t>
            </a:r>
            <a:r>
              <a:rPr lang="en-US" altLang="zh-CN" dirty="0" err="1" smtClean="0"/>
              <a:t>HibernateUtil</a:t>
            </a:r>
            <a:endParaRPr lang="en-US" altLang="zh-CN" dirty="0"/>
          </a:p>
          <a:p>
            <a:r>
              <a:rPr lang="zh-CN" altLang="en-US" dirty="0" smtClean="0"/>
              <a:t>给学员一节课的时间完成接下来的两个上机练习。</a:t>
            </a:r>
            <a:endParaRPr lang="en-US" altLang="zh-CN" dirty="0" smtClean="0"/>
          </a:p>
        </p:txBody>
      </p:sp>
      <p:sp>
        <p:nvSpPr>
          <p:cNvPr id="4" name="灯片编号占位符 3"/>
          <p:cNvSpPr>
            <a:spLocks noGrp="1"/>
          </p:cNvSpPr>
          <p:nvPr>
            <p:ph type="sldNum" sz="quarter" idx="10"/>
          </p:nvPr>
        </p:nvSpPr>
        <p:spPr/>
        <p:txBody>
          <a:bodyPr/>
          <a:lstStyle/>
          <a:p>
            <a:pPr>
              <a:defRPr/>
            </a:pPr>
            <a:fld id="{07E4F613-0966-4D23-83B9-C8D669B67A6F}" type="slidenum">
              <a:rPr lang="zh-CN" altLang="en-US" smtClean="0"/>
              <a:pPr>
                <a:defRPr/>
              </a:pPr>
              <a:t>24</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07E4F613-0966-4D23-83B9-C8D669B67A6F}" type="slidenum">
              <a:rPr lang="zh-CN" altLang="en-US" smtClean="0"/>
              <a:pPr>
                <a:defRPr/>
              </a:pPr>
              <a:t>25</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讲解</a:t>
            </a:r>
            <a:r>
              <a:rPr lang="en-US" altLang="zh-CN" dirty="0" err="1" smtClean="0"/>
              <a:t>HQL</a:t>
            </a:r>
            <a:r>
              <a:rPr lang="zh-CN" altLang="en-US" dirty="0" smtClean="0"/>
              <a:t>的各个子句</a:t>
            </a:r>
            <a:endParaRPr lang="zh-CN" altLang="en-US" dirty="0"/>
          </a:p>
        </p:txBody>
      </p:sp>
      <p:sp>
        <p:nvSpPr>
          <p:cNvPr id="4" name="灯片编号占位符 3"/>
          <p:cNvSpPr>
            <a:spLocks noGrp="1"/>
          </p:cNvSpPr>
          <p:nvPr>
            <p:ph type="sldNum" sz="quarter" idx="10"/>
          </p:nvPr>
        </p:nvSpPr>
        <p:spPr/>
        <p:txBody>
          <a:bodyPr/>
          <a:lstStyle/>
          <a:p>
            <a:pPr>
              <a:defRPr/>
            </a:pPr>
            <a:fld id="{07E4F613-0966-4D23-83B9-C8D669B67A6F}" type="slidenum">
              <a:rPr lang="zh-CN" altLang="en-US" smtClean="0"/>
              <a:pPr>
                <a:defRPr/>
              </a:pPr>
              <a:t>7</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28</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idx="1"/>
          </p:nvPr>
        </p:nvSpPr>
        <p:spPr>
          <a:noFill/>
          <a:ln/>
        </p:spPr>
        <p:txBody>
          <a:bodyPr/>
          <a:lstStyle/>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AAE3EF82-CC9C-4A3F-BCAF-A860FF763C87}" type="slidenum">
              <a:rPr lang="zh-CN" altLang="en-US" smtClean="0"/>
              <a:pPr>
                <a:defRPr/>
              </a:pPr>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讲解</a:t>
            </a:r>
            <a:r>
              <a:rPr lang="en-US" altLang="zh-CN" dirty="0" smtClean="0"/>
              <a:t>list()</a:t>
            </a:r>
            <a:r>
              <a:rPr lang="zh-CN" altLang="en-US" dirty="0" smtClean="0"/>
              <a:t>和</a:t>
            </a:r>
            <a:r>
              <a:rPr lang="en-US" altLang="zh-CN" dirty="0" smtClean="0"/>
              <a:t>iterate()</a:t>
            </a:r>
            <a:r>
              <a:rPr lang="zh-CN" altLang="en-US" dirty="0" smtClean="0"/>
              <a:t>方法都可以执行</a:t>
            </a:r>
            <a:r>
              <a:rPr lang="en-US" altLang="zh-CN" dirty="0" err="1" smtClean="0"/>
              <a:t>HQL</a:t>
            </a:r>
            <a:r>
              <a:rPr lang="zh-CN" altLang="en-US" dirty="0" smtClean="0"/>
              <a:t>语句，通过输出的</a:t>
            </a:r>
            <a:r>
              <a:rPr lang="en-US" altLang="zh-CN" dirty="0" smtClean="0"/>
              <a:t>SQL</a:t>
            </a:r>
            <a:r>
              <a:rPr lang="zh-CN" altLang="en-US" dirty="0" smtClean="0"/>
              <a:t>语句讲解二者的不同。</a:t>
            </a:r>
            <a:endParaRPr lang="en-US" altLang="zh-CN" dirty="0" smtClean="0"/>
          </a:p>
          <a:p>
            <a:r>
              <a:rPr lang="zh-CN" altLang="en-US" sz="1200" kern="1200" dirty="0" smtClean="0">
                <a:solidFill>
                  <a:schemeClr val="tx1"/>
                </a:solidFill>
                <a:latin typeface="Times New Roman" pitchFamily="18" charset="0"/>
                <a:ea typeface="宋体" pitchFamily="2" charset="-122"/>
                <a:cs typeface="+mn-cs"/>
              </a:rPr>
              <a:t>示例</a:t>
            </a:r>
            <a:r>
              <a:rPr lang="en-US" altLang="zh-CN" sz="1200" kern="1200" dirty="0" smtClean="0">
                <a:solidFill>
                  <a:schemeClr val="tx1"/>
                </a:solidFill>
                <a:latin typeface="Times New Roman" pitchFamily="18" charset="0"/>
                <a:ea typeface="宋体" pitchFamily="2" charset="-122"/>
                <a:cs typeface="+mn-cs"/>
              </a:rPr>
              <a:t>1</a:t>
            </a:r>
            <a:r>
              <a:rPr lang="zh-CN" altLang="en-US" sz="1200" kern="1200" dirty="0" smtClean="0">
                <a:solidFill>
                  <a:schemeClr val="tx1"/>
                </a:solidFill>
                <a:latin typeface="Times New Roman" pitchFamily="18" charset="0"/>
                <a:ea typeface="宋体" pitchFamily="2" charset="-122"/>
                <a:cs typeface="+mn-cs"/>
              </a:rPr>
              <a:t>：执行</a:t>
            </a:r>
            <a:r>
              <a:rPr lang="en-US" altLang="zh-CN" sz="1200" kern="1200" dirty="0" err="1" smtClean="0">
                <a:solidFill>
                  <a:schemeClr val="tx1"/>
                </a:solidFill>
                <a:latin typeface="Times New Roman" pitchFamily="18" charset="0"/>
                <a:ea typeface="宋体" pitchFamily="2" charset="-122"/>
                <a:cs typeface="+mn-cs"/>
              </a:rPr>
              <a:t>HQL</a:t>
            </a:r>
            <a:r>
              <a:rPr lang="zh-CN" altLang="en-US" sz="1200" kern="1200" dirty="0" smtClean="0">
                <a:solidFill>
                  <a:schemeClr val="tx1"/>
                </a:solidFill>
                <a:latin typeface="Times New Roman" pitchFamily="18" charset="0"/>
                <a:ea typeface="宋体" pitchFamily="2" charset="-122"/>
                <a:cs typeface="+mn-cs"/>
              </a:rPr>
              <a:t>语句</a:t>
            </a:r>
            <a:endParaRPr lang="en-US" altLang="zh-CN" sz="1200" kern="1200" dirty="0" smtClean="0">
              <a:solidFill>
                <a:schemeClr val="tx1"/>
              </a:solidFill>
              <a:latin typeface="Times New Roman" pitchFamily="18" charset="0"/>
              <a:ea typeface="宋体" pitchFamily="2" charset="-122"/>
              <a:cs typeface="+mn-cs"/>
            </a:endParaRPr>
          </a:p>
          <a:p>
            <a:r>
              <a:rPr lang="zh-CN" altLang="en-US" sz="1200" kern="1200" dirty="0" smtClean="0">
                <a:solidFill>
                  <a:schemeClr val="tx1"/>
                </a:solidFill>
                <a:latin typeface="Times New Roman" pitchFamily="18" charset="0"/>
                <a:ea typeface="宋体" pitchFamily="2" charset="-122"/>
                <a:cs typeface="+mn-cs"/>
              </a:rPr>
              <a:t>代码详见：</a:t>
            </a:r>
            <a:r>
              <a:rPr lang="en-US" altLang="zh-CN" sz="1200" kern="1200" dirty="0" smtClean="0">
                <a:solidFill>
                  <a:schemeClr val="tx1"/>
                </a:solidFill>
                <a:latin typeface="Times New Roman" pitchFamily="18" charset="0"/>
                <a:ea typeface="宋体" pitchFamily="2" charset="-122"/>
                <a:cs typeface="+mn-cs"/>
              </a:rPr>
              <a:t>1.</a:t>
            </a:r>
            <a:r>
              <a:rPr lang="zh-CN" altLang="en-US" sz="1200" kern="1200" dirty="0" smtClean="0">
                <a:solidFill>
                  <a:schemeClr val="tx1"/>
                </a:solidFill>
                <a:latin typeface="Times New Roman" pitchFamily="18" charset="0"/>
                <a:ea typeface="宋体" pitchFamily="2" charset="-122"/>
                <a:cs typeface="+mn-cs"/>
              </a:rPr>
              <a:t>教学</a:t>
            </a:r>
            <a:r>
              <a:rPr lang="en-US" altLang="zh-CN" sz="1200" kern="1200" dirty="0" err="1" smtClean="0">
                <a:solidFill>
                  <a:schemeClr val="tx1"/>
                </a:solidFill>
                <a:latin typeface="Times New Roman" pitchFamily="18" charset="0"/>
                <a:ea typeface="宋体" pitchFamily="2" charset="-122"/>
                <a:cs typeface="+mn-cs"/>
              </a:rPr>
              <a:t>PPT</a:t>
            </a:r>
            <a:r>
              <a:rPr lang="zh-CN" altLang="en-US" sz="1200" kern="1200" dirty="0" smtClean="0">
                <a:solidFill>
                  <a:schemeClr val="tx1"/>
                </a:solidFill>
                <a:latin typeface="Times New Roman" pitchFamily="18" charset="0"/>
                <a:ea typeface="宋体" pitchFamily="2" charset="-122"/>
                <a:cs typeface="+mn-cs"/>
              </a:rPr>
              <a:t>和教学资</a:t>
            </a:r>
          </a:p>
          <a:p>
            <a:r>
              <a:rPr lang="zh-CN" altLang="en-US" sz="1200" kern="1200" dirty="0" smtClean="0">
                <a:solidFill>
                  <a:schemeClr val="tx1"/>
                </a:solidFill>
                <a:latin typeface="Times New Roman" pitchFamily="18" charset="0"/>
                <a:ea typeface="宋体" pitchFamily="2" charset="-122"/>
                <a:cs typeface="+mn-cs"/>
              </a:rPr>
              <a:t>料</a:t>
            </a:r>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Y2B</a:t>
            </a:r>
            <a:r>
              <a:rPr lang="en-US" altLang="zh-CN" sz="1200" kern="1200" dirty="0" smtClean="0">
                <a:solidFill>
                  <a:schemeClr val="tx1"/>
                </a:solidFill>
                <a:latin typeface="Times New Roman" pitchFamily="18" charset="0"/>
                <a:ea typeface="宋体" pitchFamily="2" charset="-122"/>
                <a:cs typeface="+mn-cs"/>
              </a:rPr>
              <a:t>/Hibernate/</a:t>
            </a:r>
            <a:r>
              <a:rPr lang="en-US" altLang="zh-CN" sz="1200" kern="1200" dirty="0" err="1" smtClean="0">
                <a:solidFill>
                  <a:schemeClr val="tx1"/>
                </a:solidFill>
                <a:latin typeface="Times New Roman" pitchFamily="18" charset="0"/>
                <a:ea typeface="宋体" pitchFamily="2" charset="-122"/>
                <a:cs typeface="+mn-cs"/>
              </a:rPr>
              <a:t>Chapter05</a:t>
            </a:r>
            <a:r>
              <a:rPr lang="en-US" altLang="zh-CN" sz="1200" kern="1200" dirty="0" smtClean="0">
                <a:solidFill>
                  <a:schemeClr val="tx1"/>
                </a:solidFill>
                <a:latin typeface="Times New Roman" pitchFamily="18" charset="0"/>
                <a:ea typeface="宋体" pitchFamily="2" charset="-122"/>
                <a:cs typeface="+mn-cs"/>
              </a:rPr>
              <a:t>/01 </a:t>
            </a:r>
            <a:r>
              <a:rPr lang="zh-CN" altLang="en-US" sz="1200" kern="1200" dirty="0" smtClean="0">
                <a:solidFill>
                  <a:schemeClr val="tx1"/>
                </a:solidFill>
                <a:latin typeface="Times New Roman" pitchFamily="18" charset="0"/>
                <a:ea typeface="宋体" pitchFamily="2" charset="-122"/>
                <a:cs typeface="+mn-cs"/>
              </a:rPr>
              <a:t>教学演示案例</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示例</a:t>
            </a:r>
            <a:r>
              <a:rPr lang="en-US" altLang="zh-CN" sz="1200" kern="1200" dirty="0" smtClean="0">
                <a:solidFill>
                  <a:schemeClr val="tx1"/>
                </a:solidFill>
                <a:latin typeface="Times New Roman" pitchFamily="18" charset="0"/>
                <a:ea typeface="宋体" pitchFamily="2" charset="-122"/>
                <a:cs typeface="+mn-cs"/>
              </a:rPr>
              <a:t>1-5/hibernate-</a:t>
            </a:r>
            <a:r>
              <a:rPr lang="en-US" altLang="zh-CN" sz="1200" kern="1200" dirty="0" err="1" smtClean="0">
                <a:solidFill>
                  <a:schemeClr val="tx1"/>
                </a:solidFill>
                <a:latin typeface="Times New Roman" pitchFamily="18" charset="0"/>
                <a:ea typeface="宋体" pitchFamily="2" charset="-122"/>
                <a:cs typeface="+mn-cs"/>
              </a:rPr>
              <a:t>Chapter05</a:t>
            </a:r>
            <a:r>
              <a:rPr lang="en-US" altLang="zh-CN" sz="1200" kern="1200" dirty="0" smtClean="0">
                <a:solidFill>
                  <a:schemeClr val="tx1"/>
                </a:solidFill>
                <a:latin typeface="Times New Roman" pitchFamily="18" charset="0"/>
                <a:ea typeface="宋体" pitchFamily="2" charset="-122"/>
                <a:cs typeface="+mn-cs"/>
              </a:rPr>
              <a:t>/test/</a:t>
            </a:r>
            <a:r>
              <a:rPr lang="en-US" altLang="zh-CN" sz="1200" kern="1200" dirty="0" err="1" smtClean="0">
                <a:solidFill>
                  <a:schemeClr val="tx1"/>
                </a:solidFill>
                <a:latin typeface="Times New Roman" pitchFamily="18" charset="0"/>
                <a:ea typeface="宋体" pitchFamily="2" charset="-122"/>
                <a:cs typeface="+mn-cs"/>
              </a:rPr>
              <a:t>cn</a:t>
            </a:r>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jbit</a:t>
            </a:r>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hibernatedemo</a:t>
            </a:r>
            <a:r>
              <a:rPr lang="en-US" altLang="zh-CN" sz="1200" kern="1200" dirty="0" smtClean="0">
                <a:solidFill>
                  <a:schemeClr val="tx1"/>
                </a:solidFill>
                <a:latin typeface="Times New Roman" pitchFamily="18" charset="0"/>
                <a:ea typeface="宋体" pitchFamily="2" charset="-122"/>
                <a:cs typeface="+mn-cs"/>
              </a:rPr>
              <a:t>/test/</a:t>
            </a:r>
            <a:r>
              <a:rPr lang="en-US" altLang="zh-CN" sz="1200" kern="1200" dirty="0" err="1" smtClean="0">
                <a:solidFill>
                  <a:schemeClr val="tx1"/>
                </a:solidFill>
                <a:latin typeface="Times New Roman" pitchFamily="18" charset="0"/>
                <a:ea typeface="宋体" pitchFamily="2" charset="-122"/>
                <a:cs typeface="+mn-cs"/>
              </a:rPr>
              <a:t>TestChapter05.java</a:t>
            </a:r>
            <a:endParaRPr lang="zh-CN" altLang="en-US" sz="1200" kern="1200" dirty="0">
              <a:solidFill>
                <a:schemeClr val="tx1"/>
              </a:solidFill>
              <a:latin typeface="Times New Roman" pitchFamily="18"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07E4F613-0966-4D23-83B9-C8D669B67A6F}" type="slidenum">
              <a:rPr lang="zh-CN" altLang="en-US" smtClean="0"/>
              <a:pPr>
                <a:defRPr/>
              </a:pPr>
              <a:t>8</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在控制台输出即可。</a:t>
            </a:r>
          </a:p>
          <a:p>
            <a:endParaRPr lang="zh-CN" altLang="en-US" dirty="0"/>
          </a:p>
        </p:txBody>
      </p:sp>
      <p:sp>
        <p:nvSpPr>
          <p:cNvPr id="4" name="灯片编号占位符 3"/>
          <p:cNvSpPr>
            <a:spLocks noGrp="1"/>
          </p:cNvSpPr>
          <p:nvPr>
            <p:ph type="sldNum" sz="quarter" idx="10"/>
          </p:nvPr>
        </p:nvSpPr>
        <p:spPr/>
        <p:txBody>
          <a:bodyPr/>
          <a:lstStyle/>
          <a:p>
            <a:pPr>
              <a:defRPr/>
            </a:pPr>
            <a:fld id="{07E4F613-0966-4D23-83B9-C8D669B67A6F}" type="slidenum">
              <a:rPr lang="zh-CN" altLang="en-US" smtClean="0"/>
              <a:pPr>
                <a:defRPr/>
              </a:pPr>
              <a:t>10</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11</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a:t>
            </a:r>
            <a:r>
              <a:rPr lang="zh-CN" altLang="en-US" sz="1200" kern="1200" dirty="0" smtClean="0">
                <a:solidFill>
                  <a:schemeClr val="tx1"/>
                </a:solidFill>
                <a:latin typeface="Times New Roman" pitchFamily="18" charset="0"/>
                <a:ea typeface="宋体" pitchFamily="2" charset="-122"/>
                <a:cs typeface="+mn-cs"/>
              </a:rPr>
              <a:t>指导：</a:t>
            </a:r>
            <a:endParaRPr lang="en-US" altLang="zh-CN" sz="1200" kern="1200" dirty="0" smtClean="0">
              <a:solidFill>
                <a:schemeClr val="tx1"/>
              </a:solidFill>
              <a:latin typeface="Times New Roman" pitchFamily="18" charset="0"/>
              <a:ea typeface="宋体" pitchFamily="2" charset="-122"/>
              <a:cs typeface="+mn-cs"/>
            </a:endParaRPr>
          </a:p>
          <a:p>
            <a:r>
              <a:rPr lang="zh-CN" altLang="en-US" sz="1200" kern="1200" dirty="0" smtClean="0">
                <a:solidFill>
                  <a:schemeClr val="tx1"/>
                </a:solidFill>
                <a:latin typeface="Times New Roman" pitchFamily="18" charset="0"/>
                <a:ea typeface="宋体" pitchFamily="2" charset="-122"/>
                <a:cs typeface="+mn-cs"/>
              </a:rPr>
              <a:t>讲解为什么需要绑定参数、绑定参数的两种形式、绑定各种类型的参数（注意讲解</a:t>
            </a:r>
            <a:r>
              <a:rPr lang="en-US" altLang="zh-CN" sz="1200" kern="1200" dirty="0" err="1" smtClean="0">
                <a:solidFill>
                  <a:schemeClr val="tx1"/>
                </a:solidFill>
                <a:latin typeface="Times New Roman" pitchFamily="18" charset="0"/>
                <a:ea typeface="宋体" pitchFamily="2" charset="-122"/>
                <a:cs typeface="+mn-cs"/>
              </a:rPr>
              <a:t>setParameter</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setProperties</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方法）</a:t>
            </a:r>
            <a:endParaRPr lang="en-US" altLang="zh-CN" sz="1200" kern="1200" dirty="0" smtClean="0">
              <a:solidFill>
                <a:schemeClr val="tx1"/>
              </a:solidFill>
              <a:latin typeface="Times New Roman" pitchFamily="18"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latin typeface="Times New Roman" pitchFamily="18" charset="0"/>
                <a:ea typeface="宋体" pitchFamily="2" charset="-122"/>
                <a:cs typeface="+mn-cs"/>
              </a:rPr>
              <a:t>示例</a:t>
            </a:r>
            <a:r>
              <a:rPr lang="en-US" altLang="zh-CN" sz="1200" kern="1200" dirty="0" smtClean="0">
                <a:solidFill>
                  <a:schemeClr val="tx1"/>
                </a:solidFill>
                <a:latin typeface="Times New Roman" pitchFamily="18" charset="0"/>
                <a:ea typeface="宋体" pitchFamily="2" charset="-122"/>
                <a:cs typeface="+mn-cs"/>
              </a:rPr>
              <a:t>2</a:t>
            </a:r>
            <a:r>
              <a:rPr lang="zh-CN" altLang="en-US" sz="1200" kern="1200" dirty="0" smtClean="0">
                <a:solidFill>
                  <a:schemeClr val="tx1"/>
                </a:solidFill>
                <a:latin typeface="Times New Roman" pitchFamily="18" charset="0"/>
                <a:ea typeface="宋体" pitchFamily="2" charset="-122"/>
                <a:cs typeface="+mn-cs"/>
              </a:rPr>
              <a:t>：绑定参数</a:t>
            </a:r>
            <a:endParaRPr lang="en-US" altLang="zh-CN" sz="1200" kern="1200" dirty="0" smtClean="0">
              <a:solidFill>
                <a:schemeClr val="tx1"/>
              </a:solidFill>
              <a:latin typeface="Times New Roman" pitchFamily="18" charset="0"/>
              <a:ea typeface="宋体" pitchFamily="2" charset="-122"/>
              <a:cs typeface="+mn-cs"/>
            </a:endParaRPr>
          </a:p>
          <a:p>
            <a:r>
              <a:rPr lang="zh-CN" altLang="en-US" sz="1200" kern="1200" dirty="0" smtClean="0">
                <a:solidFill>
                  <a:schemeClr val="tx1"/>
                </a:solidFill>
                <a:latin typeface="Times New Roman" pitchFamily="18" charset="0"/>
                <a:ea typeface="宋体" pitchFamily="2" charset="-122"/>
                <a:cs typeface="+mn-cs"/>
              </a:rPr>
              <a:t>代码详见：</a:t>
            </a:r>
            <a:r>
              <a:rPr lang="en-US" altLang="zh-CN" sz="1200" kern="1200" dirty="0" smtClean="0">
                <a:solidFill>
                  <a:schemeClr val="tx1"/>
                </a:solidFill>
                <a:latin typeface="Times New Roman" pitchFamily="18" charset="0"/>
                <a:ea typeface="宋体" pitchFamily="2" charset="-122"/>
                <a:cs typeface="+mn-cs"/>
              </a:rPr>
              <a:t>1.</a:t>
            </a:r>
            <a:r>
              <a:rPr lang="zh-CN" altLang="en-US" sz="1200" kern="1200" dirty="0" smtClean="0">
                <a:solidFill>
                  <a:schemeClr val="tx1"/>
                </a:solidFill>
                <a:latin typeface="Times New Roman" pitchFamily="18" charset="0"/>
                <a:ea typeface="宋体" pitchFamily="2" charset="-122"/>
                <a:cs typeface="+mn-cs"/>
              </a:rPr>
              <a:t>教学</a:t>
            </a:r>
            <a:r>
              <a:rPr lang="en-US" altLang="zh-CN" sz="1200" kern="1200" dirty="0" err="1" smtClean="0">
                <a:solidFill>
                  <a:schemeClr val="tx1"/>
                </a:solidFill>
                <a:latin typeface="Times New Roman" pitchFamily="18" charset="0"/>
                <a:ea typeface="宋体" pitchFamily="2" charset="-122"/>
                <a:cs typeface="+mn-cs"/>
              </a:rPr>
              <a:t>PPT</a:t>
            </a:r>
            <a:r>
              <a:rPr lang="zh-CN" altLang="en-US" sz="1200" kern="1200" dirty="0" smtClean="0">
                <a:solidFill>
                  <a:schemeClr val="tx1"/>
                </a:solidFill>
                <a:latin typeface="Times New Roman" pitchFamily="18" charset="0"/>
                <a:ea typeface="宋体" pitchFamily="2" charset="-122"/>
                <a:cs typeface="+mn-cs"/>
              </a:rPr>
              <a:t>和教学资</a:t>
            </a:r>
          </a:p>
          <a:p>
            <a:r>
              <a:rPr lang="zh-CN" altLang="en-US" sz="1200" kern="1200" dirty="0" smtClean="0">
                <a:solidFill>
                  <a:schemeClr val="tx1"/>
                </a:solidFill>
                <a:latin typeface="Times New Roman" pitchFamily="18" charset="0"/>
                <a:ea typeface="宋体" pitchFamily="2" charset="-122"/>
                <a:cs typeface="+mn-cs"/>
              </a:rPr>
              <a:t>料</a:t>
            </a:r>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Y2B</a:t>
            </a:r>
            <a:r>
              <a:rPr lang="en-US" altLang="zh-CN" sz="1200" kern="1200" dirty="0" smtClean="0">
                <a:solidFill>
                  <a:schemeClr val="tx1"/>
                </a:solidFill>
                <a:latin typeface="Times New Roman" pitchFamily="18" charset="0"/>
                <a:ea typeface="宋体" pitchFamily="2" charset="-122"/>
                <a:cs typeface="+mn-cs"/>
              </a:rPr>
              <a:t>/Hibernate/</a:t>
            </a:r>
            <a:r>
              <a:rPr lang="en-US" altLang="zh-CN" sz="1200" kern="1200" dirty="0" err="1" smtClean="0">
                <a:solidFill>
                  <a:schemeClr val="tx1"/>
                </a:solidFill>
                <a:latin typeface="Times New Roman" pitchFamily="18" charset="0"/>
                <a:ea typeface="宋体" pitchFamily="2" charset="-122"/>
                <a:cs typeface="+mn-cs"/>
              </a:rPr>
              <a:t>Chapter05</a:t>
            </a:r>
            <a:r>
              <a:rPr lang="en-US" altLang="zh-CN" sz="1200" kern="1200" dirty="0" smtClean="0">
                <a:solidFill>
                  <a:schemeClr val="tx1"/>
                </a:solidFill>
                <a:latin typeface="Times New Roman" pitchFamily="18" charset="0"/>
                <a:ea typeface="宋体" pitchFamily="2" charset="-122"/>
                <a:cs typeface="+mn-cs"/>
              </a:rPr>
              <a:t>/01 </a:t>
            </a:r>
            <a:r>
              <a:rPr lang="zh-CN" altLang="en-US" sz="1200" kern="1200" dirty="0" smtClean="0">
                <a:solidFill>
                  <a:schemeClr val="tx1"/>
                </a:solidFill>
                <a:latin typeface="Times New Roman" pitchFamily="18" charset="0"/>
                <a:ea typeface="宋体" pitchFamily="2" charset="-122"/>
                <a:cs typeface="+mn-cs"/>
              </a:rPr>
              <a:t>教学演示案例</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示例</a:t>
            </a:r>
            <a:r>
              <a:rPr lang="en-US" altLang="zh-CN" sz="1200" kern="1200" dirty="0" smtClean="0">
                <a:solidFill>
                  <a:schemeClr val="tx1"/>
                </a:solidFill>
                <a:latin typeface="Times New Roman" pitchFamily="18" charset="0"/>
                <a:ea typeface="宋体" pitchFamily="2" charset="-122"/>
                <a:cs typeface="+mn-cs"/>
              </a:rPr>
              <a:t>1-5/hibernate-</a:t>
            </a:r>
            <a:r>
              <a:rPr lang="en-US" altLang="zh-CN" sz="1200" kern="1200" dirty="0" err="1" smtClean="0">
                <a:solidFill>
                  <a:schemeClr val="tx1"/>
                </a:solidFill>
                <a:latin typeface="Times New Roman" pitchFamily="18" charset="0"/>
                <a:ea typeface="宋体" pitchFamily="2" charset="-122"/>
                <a:cs typeface="+mn-cs"/>
              </a:rPr>
              <a:t>Chapter05</a:t>
            </a:r>
            <a:r>
              <a:rPr lang="en-US" altLang="zh-CN" sz="1200" kern="1200" dirty="0" smtClean="0">
                <a:solidFill>
                  <a:schemeClr val="tx1"/>
                </a:solidFill>
                <a:latin typeface="Times New Roman" pitchFamily="18" charset="0"/>
                <a:ea typeface="宋体" pitchFamily="2" charset="-122"/>
                <a:cs typeface="+mn-cs"/>
              </a:rPr>
              <a:t>/test/</a:t>
            </a:r>
            <a:r>
              <a:rPr lang="en-US" altLang="zh-CN" sz="1200" kern="1200" dirty="0" err="1" smtClean="0">
                <a:solidFill>
                  <a:schemeClr val="tx1"/>
                </a:solidFill>
                <a:latin typeface="Times New Roman" pitchFamily="18" charset="0"/>
                <a:ea typeface="宋体" pitchFamily="2" charset="-122"/>
                <a:cs typeface="+mn-cs"/>
              </a:rPr>
              <a:t>cn</a:t>
            </a:r>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jbit</a:t>
            </a:r>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hibernatedemo</a:t>
            </a:r>
            <a:r>
              <a:rPr lang="en-US" altLang="zh-CN" sz="1200" kern="1200" dirty="0" smtClean="0">
                <a:solidFill>
                  <a:schemeClr val="tx1"/>
                </a:solidFill>
                <a:latin typeface="Times New Roman" pitchFamily="18" charset="0"/>
                <a:ea typeface="宋体" pitchFamily="2" charset="-122"/>
                <a:cs typeface="+mn-cs"/>
              </a:rPr>
              <a:t>/test/</a:t>
            </a:r>
            <a:r>
              <a:rPr lang="en-US" altLang="zh-CN" sz="1200" kern="1200" dirty="0" err="1" smtClean="0">
                <a:solidFill>
                  <a:schemeClr val="tx1"/>
                </a:solidFill>
                <a:latin typeface="Times New Roman" pitchFamily="18" charset="0"/>
                <a:ea typeface="宋体" pitchFamily="2" charset="-122"/>
                <a:cs typeface="+mn-cs"/>
              </a:rPr>
              <a:t>TestChapter05.java</a:t>
            </a:r>
            <a:endParaRPr lang="zh-CN" altLang="en-US" sz="1200" kern="1200" dirty="0" smtClean="0">
              <a:solidFill>
                <a:schemeClr val="tx1"/>
              </a:solidFill>
              <a:latin typeface="Times New Roman" pitchFamily="18" charset="0"/>
              <a:ea typeface="宋体" pitchFamily="2" charset="-122"/>
              <a:cs typeface="+mn-cs"/>
            </a:endParaRPr>
          </a:p>
          <a:p>
            <a:endParaRPr lang="en-US" altLang="zh-CN" dirty="0" smtClean="0"/>
          </a:p>
        </p:txBody>
      </p:sp>
      <p:sp>
        <p:nvSpPr>
          <p:cNvPr id="4" name="灯片编号占位符 3"/>
          <p:cNvSpPr>
            <a:spLocks noGrp="1"/>
          </p:cNvSpPr>
          <p:nvPr>
            <p:ph type="sldNum" sz="quarter" idx="10"/>
          </p:nvPr>
        </p:nvSpPr>
        <p:spPr/>
        <p:txBody>
          <a:bodyPr/>
          <a:lstStyle/>
          <a:p>
            <a:pPr>
              <a:defRPr/>
            </a:pPr>
            <a:fld id="{07E4F613-0966-4D23-83B9-C8D669B67A6F}" type="slidenum">
              <a:rPr lang="zh-CN" altLang="en-US" smtClean="0"/>
              <a:pPr>
                <a:defRPr/>
              </a:pPr>
              <a:t>12</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rtl="0" eaLnBrk="0" fontAlgn="base" hangingPunct="0">
              <a:spcBef>
                <a:spcPct val="30000"/>
              </a:spcBef>
              <a:spcAft>
                <a:spcPct val="0"/>
              </a:spcAft>
            </a:pPr>
            <a:r>
              <a:rPr lang="zh-CN" altLang="en-US" sz="1200" kern="1200" dirty="0" smtClean="0">
                <a:solidFill>
                  <a:schemeClr val="tx1"/>
                </a:solidFill>
                <a:latin typeface="Times New Roman" pitchFamily="18" charset="0"/>
                <a:ea typeface="宋体" pitchFamily="2" charset="-122"/>
                <a:cs typeface="+mn-cs"/>
              </a:rPr>
              <a:t>教学指导：</a:t>
            </a:r>
            <a:endParaRPr lang="en-US" altLang="zh-CN" sz="1200" kern="1200" dirty="0" smtClean="0">
              <a:solidFill>
                <a:schemeClr val="tx1"/>
              </a:solidFill>
              <a:latin typeface="Times New Roman" pitchFamily="18" charset="0"/>
              <a:ea typeface="宋体" pitchFamily="2" charset="-122"/>
              <a:cs typeface="+mn-cs"/>
            </a:endParaRPr>
          </a:p>
          <a:p>
            <a:pPr algn="l" rtl="0" eaLnBrk="0" fontAlgn="base" hangingPunct="0">
              <a:spcBef>
                <a:spcPct val="30000"/>
              </a:spcBef>
              <a:spcAft>
                <a:spcPct val="0"/>
              </a:spcAft>
            </a:pPr>
            <a:r>
              <a:rPr lang="zh-CN" altLang="en-US" sz="1200" kern="1200" dirty="0" smtClean="0">
                <a:solidFill>
                  <a:schemeClr val="tx1"/>
                </a:solidFill>
                <a:latin typeface="Times New Roman" pitchFamily="18" charset="0"/>
                <a:ea typeface="宋体" pitchFamily="2" charset="-122"/>
                <a:cs typeface="+mn-cs"/>
              </a:rPr>
              <a:t>示例</a:t>
            </a:r>
            <a:r>
              <a:rPr lang="en-US" altLang="zh-CN" sz="1200" kern="1200" dirty="0" smtClean="0">
                <a:solidFill>
                  <a:schemeClr val="tx1"/>
                </a:solidFill>
                <a:latin typeface="Times New Roman" pitchFamily="18" charset="0"/>
                <a:ea typeface="宋体" pitchFamily="2" charset="-122"/>
                <a:cs typeface="+mn-cs"/>
              </a:rPr>
              <a:t>3</a:t>
            </a:r>
            <a:r>
              <a:rPr lang="zh-CN" altLang="en-US" sz="1200" kern="1200" dirty="0" smtClean="0">
                <a:solidFill>
                  <a:schemeClr val="tx1"/>
                </a:solidFill>
                <a:latin typeface="Times New Roman" pitchFamily="18" charset="0"/>
                <a:ea typeface="宋体" pitchFamily="2" charset="-122"/>
                <a:cs typeface="+mn-cs"/>
              </a:rPr>
              <a:t>：动态查询</a:t>
            </a:r>
            <a:endParaRPr lang="en-US" altLang="zh-CN" sz="1200" kern="1200" dirty="0" smtClean="0">
              <a:solidFill>
                <a:schemeClr val="tx1"/>
              </a:solidFill>
              <a:latin typeface="Times New Roman" pitchFamily="18" charset="0"/>
              <a:ea typeface="宋体" pitchFamily="2" charset="-122"/>
              <a:cs typeface="+mn-cs"/>
            </a:endParaRPr>
          </a:p>
          <a:p>
            <a:r>
              <a:rPr lang="zh-CN" altLang="en-US" sz="1200" kern="1200" dirty="0" smtClean="0">
                <a:solidFill>
                  <a:schemeClr val="tx1"/>
                </a:solidFill>
                <a:latin typeface="Times New Roman" pitchFamily="18" charset="0"/>
                <a:ea typeface="宋体" pitchFamily="2" charset="-122"/>
                <a:cs typeface="+mn-cs"/>
              </a:rPr>
              <a:t>代码详见：</a:t>
            </a:r>
            <a:r>
              <a:rPr lang="en-US" altLang="zh-CN" sz="1200" kern="1200" dirty="0" smtClean="0">
                <a:solidFill>
                  <a:schemeClr val="tx1"/>
                </a:solidFill>
                <a:latin typeface="Times New Roman" pitchFamily="18" charset="0"/>
                <a:ea typeface="宋体" pitchFamily="2" charset="-122"/>
                <a:cs typeface="+mn-cs"/>
              </a:rPr>
              <a:t>1.</a:t>
            </a:r>
            <a:r>
              <a:rPr lang="zh-CN" altLang="en-US" sz="1200" kern="1200" dirty="0" smtClean="0">
                <a:solidFill>
                  <a:schemeClr val="tx1"/>
                </a:solidFill>
                <a:latin typeface="Times New Roman" pitchFamily="18" charset="0"/>
                <a:ea typeface="宋体" pitchFamily="2" charset="-122"/>
                <a:cs typeface="+mn-cs"/>
              </a:rPr>
              <a:t>教学</a:t>
            </a:r>
            <a:r>
              <a:rPr lang="en-US" altLang="zh-CN" sz="1200" kern="1200" dirty="0" err="1" smtClean="0">
                <a:solidFill>
                  <a:schemeClr val="tx1"/>
                </a:solidFill>
                <a:latin typeface="Times New Roman" pitchFamily="18" charset="0"/>
                <a:ea typeface="宋体" pitchFamily="2" charset="-122"/>
                <a:cs typeface="+mn-cs"/>
              </a:rPr>
              <a:t>PPT</a:t>
            </a:r>
            <a:r>
              <a:rPr lang="zh-CN" altLang="en-US" sz="1200" kern="1200" dirty="0" smtClean="0">
                <a:solidFill>
                  <a:schemeClr val="tx1"/>
                </a:solidFill>
                <a:latin typeface="Times New Roman" pitchFamily="18" charset="0"/>
                <a:ea typeface="宋体" pitchFamily="2" charset="-122"/>
                <a:cs typeface="+mn-cs"/>
              </a:rPr>
              <a:t>和教学资</a:t>
            </a:r>
          </a:p>
          <a:p>
            <a:r>
              <a:rPr lang="zh-CN" altLang="en-US" sz="1200" kern="1200" dirty="0" smtClean="0">
                <a:solidFill>
                  <a:schemeClr val="tx1"/>
                </a:solidFill>
                <a:latin typeface="Times New Roman" pitchFamily="18" charset="0"/>
                <a:ea typeface="宋体" pitchFamily="2" charset="-122"/>
                <a:cs typeface="+mn-cs"/>
              </a:rPr>
              <a:t>料</a:t>
            </a:r>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Y2B</a:t>
            </a:r>
            <a:r>
              <a:rPr lang="en-US" altLang="zh-CN" sz="1200" kern="1200" dirty="0" smtClean="0">
                <a:solidFill>
                  <a:schemeClr val="tx1"/>
                </a:solidFill>
                <a:latin typeface="Times New Roman" pitchFamily="18" charset="0"/>
                <a:ea typeface="宋体" pitchFamily="2" charset="-122"/>
                <a:cs typeface="+mn-cs"/>
              </a:rPr>
              <a:t>/Hibernate/</a:t>
            </a:r>
            <a:r>
              <a:rPr lang="en-US" altLang="zh-CN" sz="1200" kern="1200" dirty="0" err="1" smtClean="0">
                <a:solidFill>
                  <a:schemeClr val="tx1"/>
                </a:solidFill>
                <a:latin typeface="Times New Roman" pitchFamily="18" charset="0"/>
                <a:ea typeface="宋体" pitchFamily="2" charset="-122"/>
                <a:cs typeface="+mn-cs"/>
              </a:rPr>
              <a:t>Chapter05</a:t>
            </a:r>
            <a:r>
              <a:rPr lang="en-US" altLang="zh-CN" sz="1200" kern="1200" dirty="0" smtClean="0">
                <a:solidFill>
                  <a:schemeClr val="tx1"/>
                </a:solidFill>
                <a:latin typeface="Times New Roman" pitchFamily="18" charset="0"/>
                <a:ea typeface="宋体" pitchFamily="2" charset="-122"/>
                <a:cs typeface="+mn-cs"/>
              </a:rPr>
              <a:t>/01 </a:t>
            </a:r>
            <a:r>
              <a:rPr lang="zh-CN" altLang="en-US" sz="1200" kern="1200" dirty="0" smtClean="0">
                <a:solidFill>
                  <a:schemeClr val="tx1"/>
                </a:solidFill>
                <a:latin typeface="Times New Roman" pitchFamily="18" charset="0"/>
                <a:ea typeface="宋体" pitchFamily="2" charset="-122"/>
                <a:cs typeface="+mn-cs"/>
              </a:rPr>
              <a:t>教学演示案例</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示例</a:t>
            </a:r>
            <a:r>
              <a:rPr lang="en-US" altLang="zh-CN" sz="1200" kern="1200" dirty="0" smtClean="0">
                <a:solidFill>
                  <a:schemeClr val="tx1"/>
                </a:solidFill>
                <a:latin typeface="Times New Roman" pitchFamily="18" charset="0"/>
                <a:ea typeface="宋体" pitchFamily="2" charset="-122"/>
                <a:cs typeface="+mn-cs"/>
              </a:rPr>
              <a:t>1-5/hibernate-</a:t>
            </a:r>
            <a:r>
              <a:rPr lang="en-US" altLang="zh-CN" sz="1200" kern="1200" dirty="0" err="1" smtClean="0">
                <a:solidFill>
                  <a:schemeClr val="tx1"/>
                </a:solidFill>
                <a:latin typeface="Times New Roman" pitchFamily="18" charset="0"/>
                <a:ea typeface="宋体" pitchFamily="2" charset="-122"/>
                <a:cs typeface="+mn-cs"/>
              </a:rPr>
              <a:t>Chapter05</a:t>
            </a:r>
            <a:r>
              <a:rPr lang="en-US" altLang="zh-CN" sz="1200" kern="1200" dirty="0" smtClean="0">
                <a:solidFill>
                  <a:schemeClr val="tx1"/>
                </a:solidFill>
                <a:latin typeface="Times New Roman" pitchFamily="18" charset="0"/>
                <a:ea typeface="宋体" pitchFamily="2" charset="-122"/>
                <a:cs typeface="+mn-cs"/>
              </a:rPr>
              <a:t>/test/</a:t>
            </a:r>
            <a:r>
              <a:rPr lang="en-US" altLang="zh-CN" sz="1200" kern="1200" dirty="0" err="1" smtClean="0">
                <a:solidFill>
                  <a:schemeClr val="tx1"/>
                </a:solidFill>
                <a:latin typeface="Times New Roman" pitchFamily="18" charset="0"/>
                <a:ea typeface="宋体" pitchFamily="2" charset="-122"/>
                <a:cs typeface="+mn-cs"/>
              </a:rPr>
              <a:t>cn</a:t>
            </a:r>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jbit</a:t>
            </a:r>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hibernatedemo</a:t>
            </a:r>
            <a:r>
              <a:rPr lang="en-US" altLang="zh-CN" sz="1200" kern="1200" dirty="0" smtClean="0">
                <a:solidFill>
                  <a:schemeClr val="tx1"/>
                </a:solidFill>
                <a:latin typeface="Times New Roman" pitchFamily="18" charset="0"/>
                <a:ea typeface="宋体" pitchFamily="2" charset="-122"/>
                <a:cs typeface="+mn-cs"/>
              </a:rPr>
              <a:t>/test/</a:t>
            </a:r>
            <a:r>
              <a:rPr lang="en-US" altLang="zh-CN" sz="1200" kern="1200" dirty="0" err="1" smtClean="0">
                <a:solidFill>
                  <a:schemeClr val="tx1"/>
                </a:solidFill>
                <a:latin typeface="Times New Roman" pitchFamily="18" charset="0"/>
                <a:ea typeface="宋体" pitchFamily="2" charset="-122"/>
                <a:cs typeface="+mn-cs"/>
              </a:rPr>
              <a:t>TestChapter05.java</a:t>
            </a:r>
            <a:endParaRPr lang="zh-CN" altLang="en-US" sz="1200" kern="1200" dirty="0" smtClean="0">
              <a:solidFill>
                <a:schemeClr val="tx1"/>
              </a:solidFill>
              <a:latin typeface="Times New Roman" pitchFamily="18" charset="0"/>
              <a:ea typeface="宋体" pitchFamily="2" charset="-122"/>
              <a:cs typeface="+mn-cs"/>
            </a:endParaRPr>
          </a:p>
          <a:p>
            <a:pPr algn="l" rtl="0" eaLnBrk="0" fontAlgn="base" hangingPunct="0">
              <a:spcBef>
                <a:spcPct val="30000"/>
              </a:spcBef>
              <a:spcAft>
                <a:spcPct val="0"/>
              </a:spcAft>
            </a:pPr>
            <a:endParaRPr lang="zh-CN" altLang="en-US" sz="1200" kern="1200" dirty="0">
              <a:solidFill>
                <a:schemeClr val="tx1"/>
              </a:solidFill>
              <a:latin typeface="Times New Roman" pitchFamily="18"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07E4F613-0966-4D23-83B9-C8D669B67A6F}" type="slidenum">
              <a:rPr lang="zh-CN" altLang="en-US" smtClean="0"/>
              <a:pPr>
                <a:defRPr/>
              </a:pPr>
              <a:t>13</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82CD08B-D38A-46D8-B8F0-B146865F4D6D}" type="slidenum">
              <a:rPr lang="zh-CN" altLang="en-US"/>
              <a:pPr>
                <a:defRPr/>
              </a:pPr>
              <a:t>14</a:t>
            </a:fld>
            <a:endParaRPr lang="en-US" altLang="zh-CN"/>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685800" y="4343400"/>
            <a:ext cx="5486400" cy="4114800"/>
          </a:xfrm>
          <a:noFill/>
          <a:ln/>
        </p:spPr>
        <p:txBody>
          <a:bodyPr/>
          <a:lstStyle/>
          <a:p>
            <a:endParaRPr lang="zh-CN" altLang="en-US" dirty="0"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在控制台输出即可。</a:t>
            </a:r>
          </a:p>
          <a:p>
            <a:endParaRPr lang="zh-CN" altLang="en-US" dirty="0"/>
          </a:p>
        </p:txBody>
      </p:sp>
      <p:sp>
        <p:nvSpPr>
          <p:cNvPr id="4" name="灯片编号占位符 3"/>
          <p:cNvSpPr>
            <a:spLocks noGrp="1"/>
          </p:cNvSpPr>
          <p:nvPr>
            <p:ph type="sldNum" sz="quarter" idx="10"/>
          </p:nvPr>
        </p:nvSpPr>
        <p:spPr/>
        <p:txBody>
          <a:bodyPr/>
          <a:lstStyle/>
          <a:p>
            <a:pPr>
              <a:defRPr/>
            </a:pPr>
            <a:fld id="{07E4F613-0966-4D23-83B9-C8D669B67A6F}" type="slidenum">
              <a:rPr lang="zh-CN" altLang="en-US" smtClean="0"/>
              <a:pPr>
                <a:defRPr/>
              </a:pPr>
              <a:t>15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83F092-A2CB-4E6D-9122-5324058851BE}" type="datetimeFigureOut">
              <a:rPr lang="zh-CN" altLang="en-US" smtClean="0"/>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0BCBB4B4-F8E2-4E79-8298-876D9B356B68}" type="slidenum">
              <a:rPr lang="zh-CN" altLang="en-US" smtClean="0"/>
              <a:pPr>
                <a:defRPr/>
              </a:pPr>
              <a:t>‹#›</a:t>
            </a:fld>
            <a:r>
              <a:rPr lang="en-US" altLang="zh-CN" smtClean="0"/>
              <a:t>/35</a:t>
            </a:r>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83F092-A2CB-4E6D-9122-5324058851BE}" type="datetimeFigureOut">
              <a:rPr lang="zh-CN" altLang="en-US" smtClean="0"/>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0BCBB4B4-F8E2-4E79-8298-876D9B356B68}" type="slidenum">
              <a:rPr lang="zh-CN" altLang="en-US" smtClean="0"/>
              <a:pPr>
                <a:defRPr/>
              </a:pPr>
              <a:t>‹#›</a:t>
            </a:fld>
            <a:r>
              <a:rPr lang="en-US" altLang="zh-CN" smtClean="0"/>
              <a:t>/35</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83F092-A2CB-4E6D-9122-5324058851BE}" type="datetimeFigureOut">
              <a:rPr lang="zh-CN" altLang="en-US" smtClean="0"/>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0BCBB4B4-F8E2-4E79-8298-876D9B356B68}" type="slidenum">
              <a:rPr lang="zh-CN" altLang="en-US" smtClean="0"/>
              <a:pPr>
                <a:defRPr/>
              </a:pPr>
              <a:t>‹#›</a:t>
            </a:fld>
            <a:r>
              <a:rPr lang="en-US" altLang="zh-CN" smtClean="0"/>
              <a:t>/35</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83F092-A2CB-4E6D-9122-5324058851BE}" type="datetimeFigureOut">
              <a:rPr lang="zh-CN" altLang="en-US" smtClean="0"/>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0BCBB4B4-F8E2-4E79-8298-876D9B356B68}" type="slidenum">
              <a:rPr lang="zh-CN" altLang="en-US" smtClean="0"/>
              <a:pPr>
                <a:defRPr/>
              </a:pPr>
              <a:t>‹#›</a:t>
            </a:fld>
            <a:r>
              <a:rPr lang="en-US" altLang="zh-CN" smtClean="0"/>
              <a:t>/35</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83F092-A2CB-4E6D-9122-5324058851BE}" type="datetimeFigureOut">
              <a:rPr lang="zh-CN" altLang="en-US" smtClean="0"/>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0BCBB4B4-F8E2-4E79-8298-876D9B356B68}" type="slidenum">
              <a:rPr lang="zh-CN" altLang="en-US" smtClean="0"/>
              <a:pPr>
                <a:defRPr/>
              </a:pPr>
              <a:t>‹#›</a:t>
            </a:fld>
            <a:r>
              <a:rPr lang="en-US" altLang="zh-CN" smtClean="0"/>
              <a:t>/35</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83F092-A2CB-4E6D-9122-5324058851BE}" type="datetimeFigureOut">
              <a:rPr lang="zh-CN" altLang="en-US" smtClean="0"/>
              <a:t>2016/11/14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a:defRPr/>
            </a:pPr>
            <a:fld id="{0BCBB4B4-F8E2-4E79-8298-876D9B356B68}" type="slidenum">
              <a:rPr lang="zh-CN" altLang="en-US" smtClean="0"/>
              <a:pPr>
                <a:defRPr/>
              </a:pPr>
              <a:t>‹#›</a:t>
            </a:fld>
            <a:r>
              <a:rPr lang="en-US" altLang="zh-CN" smtClean="0"/>
              <a:t>/35</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83F092-A2CB-4E6D-9122-5324058851BE}" type="datetimeFigureOut">
              <a:rPr lang="zh-CN" altLang="en-US" smtClean="0"/>
              <a:t>2016/11/14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pPr>
              <a:defRPr/>
            </a:pPr>
            <a:fld id="{0BCBB4B4-F8E2-4E79-8298-876D9B356B68}" type="slidenum">
              <a:rPr lang="zh-CN" altLang="en-US" smtClean="0"/>
              <a:pPr>
                <a:defRPr/>
              </a:pPr>
              <a:t>‹#›</a:t>
            </a:fld>
            <a:r>
              <a:rPr lang="en-US" altLang="zh-CN" smtClean="0"/>
              <a:t>/35</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83F092-A2CB-4E6D-9122-5324058851BE}" type="datetimeFigureOut">
              <a:rPr lang="zh-CN" altLang="en-US" smtClean="0"/>
              <a:t>2016/11/14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pPr>
              <a:defRPr/>
            </a:pPr>
            <a:fld id="{0BCBB4B4-F8E2-4E79-8298-876D9B356B68}" type="slidenum">
              <a:rPr lang="zh-CN" altLang="en-US" smtClean="0"/>
              <a:pPr>
                <a:defRPr/>
              </a:pPr>
              <a:t>‹#›</a:t>
            </a:fld>
            <a:r>
              <a:rPr lang="en-US" altLang="zh-CN" smtClean="0"/>
              <a:t>/35</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83F092-A2CB-4E6D-9122-5324058851BE}" type="datetimeFigureOut">
              <a:rPr lang="zh-CN" altLang="en-US" smtClean="0"/>
              <a:t>2016/11/14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0BCBB4B4-F8E2-4E79-8298-876D9B356B68}" type="slidenum">
              <a:rPr lang="zh-CN" altLang="en-US" smtClean="0"/>
              <a:pPr>
                <a:defRPr/>
              </a:pPr>
              <a:t>‹#›</a:t>
            </a:fld>
            <a:r>
              <a:rPr lang="en-US" altLang="zh-CN" smtClean="0"/>
              <a:t>/35</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83F092-A2CB-4E6D-9122-5324058851BE}" type="datetimeFigureOut">
              <a:rPr lang="zh-CN" altLang="en-US" smtClean="0"/>
              <a:t>2016/11/14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a:defRPr/>
            </a:pPr>
            <a:fld id="{0BCBB4B4-F8E2-4E79-8298-876D9B356B68}" type="slidenum">
              <a:rPr lang="zh-CN" altLang="en-US" smtClean="0"/>
              <a:pPr>
                <a:defRPr/>
              </a:pPr>
              <a:t>‹#›</a:t>
            </a:fld>
            <a:r>
              <a:rPr lang="en-US" altLang="zh-CN" smtClean="0"/>
              <a:t>/35</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83F092-A2CB-4E6D-9122-5324058851BE}" type="datetimeFigureOut">
              <a:rPr lang="zh-CN" altLang="en-US" smtClean="0"/>
              <a:t>2016/11/14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a:defRPr/>
            </a:pPr>
            <a:fld id="{0BCBB4B4-F8E2-4E79-8298-876D9B356B68}" type="slidenum">
              <a:rPr lang="zh-CN" altLang="en-US" smtClean="0"/>
              <a:pPr>
                <a:defRPr/>
              </a:pPr>
              <a:t>‹#›</a:t>
            </a:fld>
            <a:r>
              <a:rPr lang="en-US" altLang="zh-CN" smtClean="0"/>
              <a:t>/35</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83F092-A2CB-4E6D-9122-5324058851BE}" type="datetimeFigureOut">
              <a:rPr lang="zh-CN" altLang="en-US" smtClean="0"/>
              <a:t>2016/11/14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BCBB4B4-F8E2-4E79-8298-876D9B356B68}" type="slidenum">
              <a:rPr lang="zh-CN" altLang="en-US" smtClean="0"/>
              <a:pPr>
                <a:defRPr/>
              </a:pPr>
              <a:t>‹#›</a:t>
            </a:fld>
            <a:r>
              <a:rPr lang="en-US" altLang="zh-CN" smtClean="0"/>
              <a:t>/35</a:t>
            </a:r>
            <a:endParaRPr lang="zh-CN" altLang="en-US" dirty="0"/>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00125" y="2786063"/>
            <a:ext cx="6192838" cy="865187"/>
          </a:xfrm>
          <a:prstGeom prst="rect">
            <a:avLst/>
          </a:prstGeom>
          <a:noFill/>
          <a:ln w="9525">
            <a:noFill/>
            <a:miter lim="800000"/>
            <a:headEnd/>
            <a:tailEnd/>
          </a:ln>
          <a:effectLst>
            <a:outerShdw dist="35921" dir="2700000" algn="ctr" rotWithShape="0">
              <a:schemeClr val="bg2"/>
            </a:outerShdw>
          </a:effectLst>
        </p:spPr>
        <p:txBody>
          <a:bodyPr/>
          <a:lstStyle/>
          <a:p>
            <a:pPr algn="l">
              <a:lnSpc>
                <a:spcPct val="90000"/>
              </a:lnSpc>
              <a:defRPr/>
            </a:pPr>
            <a:r>
              <a:rPr lang="en-US" altLang="zh-CN" sz="3200" b="1" dirty="0" err="1" smtClean="0">
                <a:solidFill>
                  <a:schemeClr val="tx2">
                    <a:lumMod val="75000"/>
                  </a:schemeClr>
                </a:solidFill>
                <a:latin typeface="微软雅黑" pitchFamily="34" charset="-122"/>
                <a:ea typeface="微软雅黑" pitchFamily="34" charset="-122"/>
                <a:cs typeface="Tahoma" pitchFamily="34" charset="0"/>
              </a:rPr>
              <a:t>HQL</a:t>
            </a:r>
            <a:r>
              <a:rPr lang="zh-CN" altLang="en-US" sz="3200" b="1" dirty="0" smtClean="0">
                <a:solidFill>
                  <a:schemeClr val="tx2">
                    <a:lumMod val="75000"/>
                  </a:schemeClr>
                </a:solidFill>
                <a:latin typeface="微软雅黑" pitchFamily="34" charset="-122"/>
                <a:ea typeface="微软雅黑" pitchFamily="34" charset="-122"/>
                <a:cs typeface="Tahoma" pitchFamily="34" charset="0"/>
              </a:rPr>
              <a:t>实用技术</a:t>
            </a:r>
          </a:p>
          <a:p>
            <a:pPr algn="l">
              <a:lnSpc>
                <a:spcPct val="90000"/>
              </a:lnSpc>
              <a:defRPr/>
            </a:pPr>
            <a:endParaRPr lang="en-US" altLang="zh-CN" sz="3200" b="1" dirty="0">
              <a:solidFill>
                <a:schemeClr val="tx2">
                  <a:lumMod val="75000"/>
                </a:schemeClr>
              </a:solidFill>
              <a:latin typeface="微软雅黑" pitchFamily="34" charset="-122"/>
              <a:ea typeface="微软雅黑" pitchFamily="34" charset="-122"/>
              <a:cs typeface="Tahoma" pitchFamily="34" charset="0"/>
            </a:endParaRPr>
          </a:p>
        </p:txBody>
      </p:sp>
      <p:sp>
        <p:nvSpPr>
          <p:cNvPr id="5" name="Rectangle 4"/>
          <p:cNvSpPr>
            <a:spLocks noChangeArrowheads="1"/>
          </p:cNvSpPr>
          <p:nvPr/>
        </p:nvSpPr>
        <p:spPr bwMode="auto">
          <a:xfrm>
            <a:off x="1285875" y="2000250"/>
            <a:ext cx="2000250" cy="500063"/>
          </a:xfrm>
          <a:prstGeom prst="rect">
            <a:avLst/>
          </a:prstGeom>
          <a:noFill/>
          <a:ln w="9525">
            <a:noFill/>
            <a:miter lim="800000"/>
            <a:headEnd/>
            <a:tailEnd/>
          </a:ln>
          <a:effectLst>
            <a:outerShdw dist="35921" dir="2700000" algn="ctr" rotWithShape="0">
              <a:schemeClr val="bg2"/>
            </a:outerShdw>
          </a:effectLst>
        </p:spPr>
        <p:txBody>
          <a:bodyPr/>
          <a:lstStyle/>
          <a:p>
            <a:pPr>
              <a:lnSpc>
                <a:spcPct val="90000"/>
              </a:lnSpc>
              <a:defRPr/>
            </a:pPr>
            <a:r>
              <a:rPr lang="zh-CN" altLang="en-US" sz="3600" b="1" dirty="0" smtClean="0">
                <a:solidFill>
                  <a:schemeClr val="tx2">
                    <a:lumMod val="75000"/>
                  </a:schemeClr>
                </a:solidFill>
                <a:latin typeface="微软雅黑" pitchFamily="34" charset="-122"/>
                <a:ea typeface="微软雅黑" pitchFamily="34" charset="-122"/>
                <a:cs typeface="Tahoma" pitchFamily="34" charset="0"/>
              </a:rPr>
              <a:t>第五章</a:t>
            </a:r>
            <a:endParaRPr lang="en-US" altLang="zh-CN" sz="3600" b="1" dirty="0">
              <a:solidFill>
                <a:schemeClr val="tx2">
                  <a:lumMod val="75000"/>
                </a:schemeClr>
              </a:solidFill>
              <a:latin typeface="微软雅黑" pitchFamily="34" charset="-122"/>
              <a:ea typeface="微软雅黑" pitchFamily="34" charset="-122"/>
              <a:cs typeface="Tahom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学员操作</a:t>
            </a:r>
            <a:r>
              <a:rPr lang="en-US" altLang="zh-CN" dirty="0" smtClean="0"/>
              <a:t>——</a:t>
            </a:r>
            <a:r>
              <a:rPr dirty="0" smtClean="0"/>
              <a:t>查询用户信息</a:t>
            </a:r>
            <a:endParaRPr lang="zh-CN" altLang="en-US" dirty="0"/>
          </a:p>
        </p:txBody>
      </p:sp>
      <p:sp>
        <p:nvSpPr>
          <p:cNvPr id="3" name="内容占位符 2"/>
          <p:cNvSpPr>
            <a:spLocks noGrp="1"/>
          </p:cNvSpPr>
          <p:nvPr>
            <p:ph idx="1"/>
          </p:nvPr>
        </p:nvSpPr>
        <p:spPr/>
        <p:txBody>
          <a:bodyPr/>
          <a:lstStyle/>
          <a:p>
            <a:r>
              <a:rPr lang="zh-CN" altLang="en-US" dirty="0" smtClean="0"/>
              <a:t>需求说明</a:t>
            </a:r>
          </a:p>
          <a:p>
            <a:pPr lvl="1"/>
            <a:r>
              <a:rPr lang="zh-CN" altLang="en-US" dirty="0" smtClean="0"/>
              <a:t>查询用户表中的所有记录</a:t>
            </a:r>
          </a:p>
          <a:p>
            <a:pPr lvl="1"/>
            <a:r>
              <a:rPr lang="zh-CN" altLang="en-US" dirty="0" smtClean="0"/>
              <a:t>查询用户名是</a:t>
            </a:r>
            <a:r>
              <a:rPr lang="en-US" dirty="0" err="1" smtClean="0"/>
              <a:t>bdqn</a:t>
            </a:r>
            <a:r>
              <a:rPr lang="zh-CN" altLang="en-US" dirty="0" smtClean="0"/>
              <a:t>的用户</a:t>
            </a:r>
          </a:p>
          <a:p>
            <a:endParaRPr lang="zh-CN" altLang="en-US" dirty="0"/>
          </a:p>
        </p:txBody>
      </p:sp>
      <p:sp>
        <p:nvSpPr>
          <p:cNvPr id="4" name="灯片编号占位符 3"/>
          <p:cNvSpPr>
            <a:spLocks noGrp="1"/>
          </p:cNvSpPr>
          <p:nvPr>
            <p:ph type="sldNum" sz="quarter" idx="12"/>
          </p:nvPr>
        </p:nvSpPr>
        <p:spPr/>
        <p:txBody>
          <a:bodyPr/>
          <a:lstStyle/>
          <a:p>
            <a:pPr>
              <a:defRPr/>
            </a:pPr>
            <a:fld id="{0BCBB4B4-F8E2-4E79-8298-876D9B356B68}" type="slidenum">
              <a:rPr lang="zh-CN" altLang="en-US" smtClean="0"/>
              <a:pPr>
                <a:defRPr/>
              </a:pPr>
              <a:t>10</a:t>
            </a:fld>
            <a:r>
              <a:rPr lang="en-US" altLang="zh-CN" smtClean="0"/>
              <a:t>/35</a:t>
            </a:r>
            <a:endParaRPr lang="zh-CN" altLang="en-US" dirty="0"/>
          </a:p>
        </p:txBody>
      </p:sp>
      <p:grpSp>
        <p:nvGrpSpPr>
          <p:cNvPr id="5" name="组合 10"/>
          <p:cNvGrpSpPr>
            <a:grpSpLocks/>
          </p:cNvGrpSpPr>
          <p:nvPr/>
        </p:nvGrpSpPr>
        <p:grpSpPr bwMode="auto">
          <a:xfrm>
            <a:off x="2857500" y="6072188"/>
            <a:ext cx="3071813" cy="431800"/>
            <a:chOff x="4071935" y="5500702"/>
            <a:chExt cx="3071834" cy="431800"/>
          </a:xfrm>
          <a:solidFill>
            <a:srgbClr val="0070C0"/>
          </a:solidFill>
        </p:grpSpPr>
        <p:sp>
          <p:nvSpPr>
            <p:cNvPr id="6"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7" name="TextBox 9"/>
            <p:cNvSpPr txBox="1">
              <a:spLocks noChangeArrowheads="1"/>
            </p:cNvSpPr>
            <p:nvPr/>
          </p:nvSpPr>
          <p:spPr bwMode="auto">
            <a:xfrm>
              <a:off x="4575176" y="5538802"/>
              <a:ext cx="2068209" cy="369332"/>
            </a:xfrm>
            <a:prstGeom prst="rect">
              <a:avLst/>
            </a:prstGeom>
            <a:noFill/>
            <a:ln w="9525">
              <a:noFill/>
              <a:miter lim="800000"/>
              <a:headEnd/>
              <a:tailEnd/>
            </a:ln>
          </p:spPr>
          <p:txBody>
            <a:bodyPr wrap="none">
              <a:spAutoFit/>
            </a:bodyPr>
            <a:lstStyle/>
            <a:p>
              <a:r>
                <a:rPr lang="zh-CN" altLang="en-US" b="1" dirty="0">
                  <a:solidFill>
                    <a:schemeClr val="bg1"/>
                  </a:solidFill>
                </a:rPr>
                <a:t>完成时间</a:t>
              </a:r>
              <a:r>
                <a:rPr lang="zh-CN" altLang="en-US" b="1" dirty="0" smtClean="0">
                  <a:solidFill>
                    <a:schemeClr val="bg1"/>
                  </a:solidFill>
                </a:rPr>
                <a:t>：</a:t>
              </a:r>
              <a:r>
                <a:rPr lang="en-US" altLang="zh-CN" b="1" dirty="0" smtClean="0">
                  <a:solidFill>
                    <a:schemeClr val="bg1"/>
                  </a:solidFill>
                </a:rPr>
                <a:t>15</a:t>
              </a:r>
              <a:r>
                <a:rPr lang="zh-CN" altLang="en-US" b="1" dirty="0" smtClean="0">
                  <a:solidFill>
                    <a:schemeClr val="bg1"/>
                  </a:solidFill>
                </a:rPr>
                <a:t>分钟</a:t>
              </a:r>
              <a:endParaRPr lang="zh-CN" altLang="en-US" b="1"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35013" y="99995"/>
            <a:ext cx="8229600" cy="900113"/>
          </a:xfrm>
          <a:noFill/>
          <a:ln w="9525" algn="ctr">
            <a:noFill/>
            <a:miter lim="800000"/>
            <a:headEnd/>
            <a:tailEnd/>
          </a:ln>
        </p:spPr>
        <p:txBody>
          <a:bodyPr vert="horz" wrap="square" lIns="91440" tIns="45720" rIns="91440" bIns="45720" numCol="1" anchor="t" anchorCtr="0" compatLnSpc="1">
            <a:prstTxWarp prst="textNoShape">
              <a:avLst/>
            </a:prstTxWarp>
          </a:bodyPr>
          <a:lstStyle/>
          <a:p>
            <a:pPr eaLnBrk="1" hangingPunct="1"/>
            <a:r>
              <a:rPr dirty="0" smtClean="0"/>
              <a:t>共性问题集中讲解</a:t>
            </a:r>
            <a:endParaRPr lang="zh-CN" altLang="en-US" sz="3600" dirty="0" smtClean="0"/>
          </a:p>
        </p:txBody>
      </p:sp>
      <p:sp>
        <p:nvSpPr>
          <p:cNvPr id="25604" name="内容占位符 2"/>
          <p:cNvSpPr>
            <a:spLocks noGrp="1"/>
          </p:cNvSpPr>
          <p:nvPr>
            <p:ph idx="1"/>
          </p:nvPr>
        </p:nvSpPr>
        <p:spPr>
          <a:xfrm>
            <a:off x="785786" y="1714500"/>
            <a:ext cx="7643813" cy="1785938"/>
          </a:xfrm>
        </p:spPr>
        <p:txBody>
          <a:bodyPr/>
          <a:lstStyle/>
          <a:p>
            <a:pPr>
              <a:spcBef>
                <a:spcPct val="50000"/>
              </a:spcBef>
            </a:pPr>
            <a:r>
              <a:rPr lang="zh-CN" altLang="en-US" dirty="0" smtClean="0"/>
              <a:t>常见问题及解决办法</a:t>
            </a:r>
            <a:endParaRPr lang="en-US" altLang="zh-CN" dirty="0" smtClean="0"/>
          </a:p>
          <a:p>
            <a:pPr>
              <a:spcBef>
                <a:spcPct val="50000"/>
              </a:spcBef>
            </a:pPr>
            <a:r>
              <a:rPr lang="zh-CN" altLang="en-US" dirty="0" smtClean="0"/>
              <a:t>代码规范问题</a:t>
            </a:r>
          </a:p>
          <a:p>
            <a:pPr>
              <a:spcBef>
                <a:spcPct val="50000"/>
              </a:spcBef>
            </a:pPr>
            <a:r>
              <a:rPr lang="zh-CN" altLang="en-US" dirty="0" smtClean="0"/>
              <a:t>调试技巧</a:t>
            </a:r>
            <a:endParaRPr lang="en-US" altLang="zh-CN" dirty="0" smtClean="0"/>
          </a:p>
          <a:p>
            <a:pPr>
              <a:spcBef>
                <a:spcPct val="50000"/>
              </a:spcBef>
            </a:pPr>
            <a:endParaRPr lang="zh-CN" altLang="en-US" dirty="0" smtClean="0"/>
          </a:p>
          <a:p>
            <a:endParaRPr lang="zh-CN" altLang="en-US" dirty="0" smtClean="0"/>
          </a:p>
        </p:txBody>
      </p:sp>
      <p:sp>
        <p:nvSpPr>
          <p:cNvPr id="8" name="灯片编号占位符 7"/>
          <p:cNvSpPr>
            <a:spLocks noGrp="1"/>
          </p:cNvSpPr>
          <p:nvPr>
            <p:ph type="sldNum" sz="quarter" idx="12"/>
          </p:nvPr>
        </p:nvSpPr>
        <p:spPr/>
        <p:txBody>
          <a:bodyPr/>
          <a:lstStyle/>
          <a:p>
            <a:pPr>
              <a:defRPr/>
            </a:pPr>
            <a:fld id="{0BCBB4B4-F8E2-4E79-8298-876D9B356B68}" type="slidenum">
              <a:rPr lang="zh-CN" altLang="en-US" smtClean="0"/>
              <a:pPr>
                <a:defRPr/>
              </a:pPr>
              <a:t>11</a:t>
            </a:fld>
            <a:r>
              <a:rPr lang="en-US" altLang="zh-CN" smtClean="0"/>
              <a:t>/42</a:t>
            </a:r>
            <a:endParaRPr lang="zh-CN" altLang="en-US" dirty="0"/>
          </a:p>
        </p:txBody>
      </p:sp>
      <p:sp>
        <p:nvSpPr>
          <p:cNvPr id="6" name="AutoShape 4"/>
          <p:cNvSpPr>
            <a:spLocks noChangeArrowheads="1"/>
          </p:cNvSpPr>
          <p:nvPr/>
        </p:nvSpPr>
        <p:spPr bwMode="auto">
          <a:xfrm>
            <a:off x="2285984" y="3857628"/>
            <a:ext cx="4291013" cy="928687"/>
          </a:xfrm>
          <a:prstGeom prst="roundRect">
            <a:avLst>
              <a:gd name="adj" fmla="val 5982"/>
            </a:avLst>
          </a:prstGeom>
          <a:solidFill>
            <a:srgbClr val="FFB793"/>
          </a:solidFill>
          <a:ln w="952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l">
              <a:defRPr/>
            </a:pPr>
            <a:r>
              <a:rPr lang="zh-CN" altLang="en-US" sz="2800" b="1" dirty="0">
                <a:solidFill>
                  <a:schemeClr val="bg2">
                    <a:lumMod val="10000"/>
                  </a:schemeClr>
                </a:solidFill>
                <a:effectLst>
                  <a:outerShdw blurRad="38100" dist="38100" dir="2700000" algn="tl">
                    <a:srgbClr val="000000">
                      <a:alpha val="43137"/>
                    </a:srgbClr>
                  </a:outerShdw>
                </a:effectLst>
              </a:rPr>
              <a:t>共性问题集中讲解</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smtClean="0"/>
              <a:t>在</a:t>
            </a:r>
            <a:r>
              <a:rPr lang="en-US" dirty="0" err="1" smtClean="0"/>
              <a:t>HQL</a:t>
            </a:r>
            <a:r>
              <a:rPr dirty="0" smtClean="0"/>
              <a:t>查询语句中绑定参数</a:t>
            </a:r>
            <a:endParaRPr lang="zh-CN" altLang="en-US" dirty="0"/>
          </a:p>
        </p:txBody>
      </p:sp>
      <p:sp>
        <p:nvSpPr>
          <p:cNvPr id="3" name="内容占位符 2"/>
          <p:cNvSpPr>
            <a:spLocks noGrp="1"/>
          </p:cNvSpPr>
          <p:nvPr>
            <p:ph idx="1"/>
          </p:nvPr>
        </p:nvSpPr>
        <p:spPr>
          <a:xfrm>
            <a:off x="642910" y="1990731"/>
            <a:ext cx="8359746" cy="581013"/>
          </a:xfr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457200" lvl="1" defTabSz="723900">
              <a:lnSpc>
                <a:spcPct val="150000"/>
              </a:lnSpc>
              <a:spcBef>
                <a:spcPct val="0"/>
              </a:spcBef>
              <a:buClr>
                <a:schemeClr val="folHlink"/>
              </a:buClr>
              <a:buSzPct val="60000"/>
              <a:buNone/>
              <a:tabLst>
                <a:tab pos="444500" algn="l"/>
              </a:tabLst>
              <a:defRPr/>
            </a:pPr>
            <a:r>
              <a:rPr lang="en-US" altLang="zh-CN" sz="2000" kern="1200" dirty="0" smtClean="0">
                <a:solidFill>
                  <a:schemeClr val="accent5">
                    <a:lumMod val="10000"/>
                  </a:schemeClr>
                </a:solidFill>
                <a:ea typeface="黑体" pitchFamily="2" charset="-122"/>
                <a:cs typeface="+mn-cs"/>
              </a:rPr>
              <a:t>String </a:t>
            </a:r>
            <a:r>
              <a:rPr lang="en-US" altLang="zh-CN" sz="2000" kern="1200" dirty="0" err="1" smtClean="0">
                <a:solidFill>
                  <a:schemeClr val="accent5">
                    <a:lumMod val="10000"/>
                  </a:schemeClr>
                </a:solidFill>
                <a:ea typeface="黑体" pitchFamily="2" charset="-122"/>
                <a:cs typeface="+mn-cs"/>
              </a:rPr>
              <a:t>hql</a:t>
            </a:r>
            <a:r>
              <a:rPr lang="en-US" altLang="zh-CN" sz="2000" kern="1200" dirty="0" smtClean="0">
                <a:solidFill>
                  <a:schemeClr val="accent5">
                    <a:lumMod val="10000"/>
                  </a:schemeClr>
                </a:solidFill>
                <a:ea typeface="黑体" pitchFamily="2" charset="-122"/>
                <a:cs typeface="+mn-cs"/>
              </a:rPr>
              <a:t> = "from User where name ='" + name + "'";</a:t>
            </a:r>
            <a:endParaRPr lang="zh-CN" altLang="en-US" sz="2000" kern="1200" dirty="0">
              <a:solidFill>
                <a:schemeClr val="accent5">
                  <a:lumMod val="10000"/>
                </a:schemeClr>
              </a:solidFill>
              <a:ea typeface="黑体" pitchFamily="2" charset="-122"/>
              <a:cs typeface="+mn-cs"/>
            </a:endParaRPr>
          </a:p>
        </p:txBody>
      </p:sp>
      <p:sp>
        <p:nvSpPr>
          <p:cNvPr id="4" name="灯片编号占位符 3"/>
          <p:cNvSpPr>
            <a:spLocks noGrp="1"/>
          </p:cNvSpPr>
          <p:nvPr>
            <p:ph type="sldNum" sz="quarter" idx="12"/>
          </p:nvPr>
        </p:nvSpPr>
        <p:spPr/>
        <p:txBody>
          <a:bodyPr/>
          <a:lstStyle/>
          <a:p>
            <a:pPr>
              <a:defRPr/>
            </a:pPr>
            <a:fld id="{0BCBB4B4-F8E2-4E79-8298-876D9B356B68}" type="slidenum">
              <a:rPr lang="zh-CN" altLang="en-US" smtClean="0"/>
              <a:pPr>
                <a:defRPr/>
              </a:pPr>
              <a:t>12</a:t>
            </a:fld>
            <a:r>
              <a:rPr lang="en-US" altLang="zh-CN" dirty="0" smtClean="0"/>
              <a:t>/35</a:t>
            </a:r>
            <a:endParaRPr lang="zh-CN" altLang="en-US" dirty="0"/>
          </a:p>
        </p:txBody>
      </p:sp>
      <p:grpSp>
        <p:nvGrpSpPr>
          <p:cNvPr id="5" name="组合 25"/>
          <p:cNvGrpSpPr>
            <a:grpSpLocks/>
          </p:cNvGrpSpPr>
          <p:nvPr/>
        </p:nvGrpSpPr>
        <p:grpSpPr bwMode="auto">
          <a:xfrm>
            <a:off x="2643174" y="6215082"/>
            <a:ext cx="3786214" cy="431800"/>
            <a:chOff x="4071935" y="5500702"/>
            <a:chExt cx="4500594" cy="431800"/>
          </a:xfrm>
          <a:solidFill>
            <a:srgbClr val="0070C0"/>
          </a:solidFill>
        </p:grpSpPr>
        <p:sp>
          <p:nvSpPr>
            <p:cNvPr id="25" name="AutoShape 7"/>
            <p:cNvSpPr>
              <a:spLocks noChangeArrowheads="1"/>
            </p:cNvSpPr>
            <p:nvPr/>
          </p:nvSpPr>
          <p:spPr bwMode="auto">
            <a:xfrm>
              <a:off x="4071935" y="5500702"/>
              <a:ext cx="450059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26" name="Picture 8" descr="说话气泡new"/>
            <p:cNvPicPr>
              <a:picLocks noChangeAspect="1" noChangeArrowheads="1"/>
            </p:cNvPicPr>
            <p:nvPr/>
          </p:nvPicPr>
          <p:blipFill>
            <a:blip r:embed="rId3" cstate="print"/>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27" name="TextBox 17"/>
            <p:cNvSpPr txBox="1">
              <a:spLocks noChangeArrowheads="1"/>
            </p:cNvSpPr>
            <p:nvPr/>
          </p:nvSpPr>
          <p:spPr bwMode="auto">
            <a:xfrm>
              <a:off x="4857752" y="5538802"/>
              <a:ext cx="3548089" cy="369332"/>
            </a:xfrm>
            <a:prstGeom prst="rect">
              <a:avLst/>
            </a:prstGeom>
            <a:noFill/>
            <a:ln w="9525">
              <a:noFill/>
              <a:miter lim="800000"/>
              <a:headEnd/>
              <a:tailEnd/>
            </a:ln>
          </p:spPr>
          <p:txBody>
            <a:bodyPr wrap="square">
              <a:spAutoFit/>
            </a:bodyPr>
            <a:lstStyle/>
            <a:p>
              <a:r>
                <a:rPr lang="zh-CN" altLang="en-US" b="1" dirty="0" smtClean="0">
                  <a:solidFill>
                    <a:schemeClr val="bg1"/>
                  </a:solidFill>
                </a:rPr>
                <a:t>演示示例</a:t>
              </a:r>
              <a:r>
                <a:rPr lang="en-US" altLang="zh-CN" b="1" dirty="0" smtClean="0">
                  <a:solidFill>
                    <a:schemeClr val="bg1"/>
                  </a:solidFill>
                </a:rPr>
                <a:t>2</a:t>
              </a:r>
              <a:r>
                <a:rPr lang="zh-CN" altLang="en-US" b="1" dirty="0" smtClean="0">
                  <a:solidFill>
                    <a:schemeClr val="bg1"/>
                  </a:solidFill>
                </a:rPr>
                <a:t>：绑定参数</a:t>
              </a:r>
              <a:endParaRPr lang="zh-CN" altLang="en-US" b="1" dirty="0">
                <a:solidFill>
                  <a:schemeClr val="bg1"/>
                </a:solidFill>
              </a:endParaRPr>
            </a:p>
          </p:txBody>
        </p:sp>
      </p:grpSp>
      <p:sp>
        <p:nvSpPr>
          <p:cNvPr id="24" name="Rectangle 3"/>
          <p:cNvSpPr txBox="1">
            <a:spLocks noChangeArrowheads="1"/>
          </p:cNvSpPr>
          <p:nvPr/>
        </p:nvSpPr>
        <p:spPr bwMode="auto">
          <a:xfrm>
            <a:off x="785841" y="1214423"/>
            <a:ext cx="7786687" cy="8572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tx2"/>
              </a:buClr>
              <a:buSzPct val="80000"/>
              <a:buFontTx/>
              <a:buBlip>
                <a:blip r:embed="rId4"/>
              </a:buBlip>
              <a:tabLst/>
              <a:defRPr/>
            </a:pPr>
            <a:r>
              <a:rPr lang="zh-CN" altLang="en-US" sz="2800" b="1" kern="0" dirty="0" smtClean="0">
                <a:latin typeface="+mn-lt"/>
                <a:ea typeface="+mn-ea"/>
              </a:rPr>
              <a:t>以下</a:t>
            </a:r>
            <a:r>
              <a:rPr lang="en-US" altLang="zh-CN" sz="2800" b="1" kern="0" dirty="0" err="1" smtClean="0">
                <a:latin typeface="+mn-lt"/>
                <a:ea typeface="+mn-ea"/>
              </a:rPr>
              <a:t>HQL</a:t>
            </a:r>
            <a:r>
              <a:rPr lang="zh-CN" altLang="en-US" sz="2800" b="1" kern="0" dirty="0" smtClean="0">
                <a:latin typeface="+mn-lt"/>
                <a:ea typeface="+mn-ea"/>
              </a:rPr>
              <a:t>语句是否合适？ </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p:txBody>
      </p:sp>
      <p:grpSp>
        <p:nvGrpSpPr>
          <p:cNvPr id="28" name="组合 69"/>
          <p:cNvGrpSpPr/>
          <p:nvPr/>
        </p:nvGrpSpPr>
        <p:grpSpPr>
          <a:xfrm>
            <a:off x="71406" y="2786058"/>
            <a:ext cx="1000132" cy="446983"/>
            <a:chOff x="1000100" y="3235185"/>
            <a:chExt cx="1000132" cy="446983"/>
          </a:xfrm>
        </p:grpSpPr>
        <p:pic>
          <p:nvPicPr>
            <p:cNvPr id="29" name="Picture 11" descr="E:\设计支持\模板设计\FX.png"/>
            <p:cNvPicPr>
              <a:picLocks noChangeAspect="1" noChangeArrowheads="1"/>
            </p:cNvPicPr>
            <p:nvPr/>
          </p:nvPicPr>
          <p:blipFill>
            <a:blip r:embed="rId5" cstate="print"/>
            <a:srcRect/>
            <a:stretch>
              <a:fillRect/>
            </a:stretch>
          </p:blipFill>
          <p:spPr bwMode="auto">
            <a:xfrm>
              <a:off x="1000100" y="3235185"/>
              <a:ext cx="398223" cy="446983"/>
            </a:xfrm>
            <a:prstGeom prst="rect">
              <a:avLst/>
            </a:prstGeom>
            <a:noFill/>
          </p:spPr>
        </p:pic>
        <p:sp>
          <p:nvSpPr>
            <p:cNvPr id="30" name="TextBox 29"/>
            <p:cNvSpPr txBox="1"/>
            <p:nvPr/>
          </p:nvSpPr>
          <p:spPr>
            <a:xfrm>
              <a:off x="1299399" y="3258621"/>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分析</a:t>
              </a:r>
              <a:endParaRPr lang="zh-CN" altLang="en-US" sz="2000" b="1" dirty="0">
                <a:solidFill>
                  <a:schemeClr val="tx1"/>
                </a:solidFill>
                <a:latin typeface="黑体" pitchFamily="49" charset="-122"/>
                <a:ea typeface="黑体" pitchFamily="49" charset="-122"/>
              </a:endParaRPr>
            </a:p>
          </p:txBody>
        </p:sp>
      </p:grpSp>
      <p:sp>
        <p:nvSpPr>
          <p:cNvPr id="31" name="Rectangle 3"/>
          <p:cNvSpPr txBox="1">
            <a:spLocks noChangeArrowheads="1"/>
          </p:cNvSpPr>
          <p:nvPr/>
        </p:nvSpPr>
        <p:spPr bwMode="auto">
          <a:xfrm>
            <a:off x="785841" y="3214686"/>
            <a:ext cx="6572241" cy="6429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tx2"/>
              </a:buClr>
              <a:buSzPct val="80000"/>
              <a:buFontTx/>
              <a:buBlip>
                <a:blip r:embed="rId4"/>
              </a:buBlip>
              <a:tabLst/>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性能低，不安全</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32" name="AutoShape 27"/>
          <p:cNvSpPr>
            <a:spLocks noChangeArrowheads="1"/>
          </p:cNvSpPr>
          <p:nvPr/>
        </p:nvSpPr>
        <p:spPr bwMode="gray">
          <a:xfrm>
            <a:off x="2071670" y="4143380"/>
            <a:ext cx="4500594" cy="1357322"/>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marL="285750" indent="-285750" algn="l" eaLnBrk="0" hangingPunct="0">
              <a:buClr>
                <a:srgbClr val="233DA9"/>
              </a:buClr>
              <a:buSzPct val="80000"/>
              <a:defRPr/>
            </a:pPr>
            <a:r>
              <a:rPr lang="zh-CN" altLang="en-US" sz="2000" b="1" dirty="0" smtClean="0"/>
              <a:t>方法一：按参数位置绑定</a:t>
            </a:r>
          </a:p>
          <a:p>
            <a:pPr marL="285750" indent="-285750" algn="l" eaLnBrk="0" hangingPunct="0">
              <a:buClr>
                <a:srgbClr val="233DA9"/>
              </a:buClr>
              <a:buSzPct val="80000"/>
              <a:defRPr/>
            </a:pPr>
            <a:endParaRPr lang="zh-CN" altLang="en-US" sz="2000" b="1" dirty="0" smtClean="0"/>
          </a:p>
          <a:p>
            <a:pPr marL="285750" indent="-285750" algn="l" eaLnBrk="0" hangingPunct="0">
              <a:buClr>
                <a:srgbClr val="233DA9"/>
              </a:buClr>
              <a:buSzPct val="80000"/>
              <a:defRPr/>
            </a:pPr>
            <a:r>
              <a:rPr lang="zh-CN" altLang="en-US" sz="2000" b="1" dirty="0" smtClean="0"/>
              <a:t>方法二：按参数名字绑定</a:t>
            </a:r>
          </a:p>
        </p:txBody>
      </p:sp>
      <p:grpSp>
        <p:nvGrpSpPr>
          <p:cNvPr id="33" name="组合 72"/>
          <p:cNvGrpSpPr/>
          <p:nvPr/>
        </p:nvGrpSpPr>
        <p:grpSpPr>
          <a:xfrm>
            <a:off x="71406" y="857232"/>
            <a:ext cx="986586" cy="422603"/>
            <a:chOff x="1000100" y="1173499"/>
            <a:chExt cx="986586" cy="422603"/>
          </a:xfrm>
        </p:grpSpPr>
        <p:pic>
          <p:nvPicPr>
            <p:cNvPr id="34" name="Picture 5" descr="E:\设计支持\模板设计\WT.png"/>
            <p:cNvPicPr>
              <a:picLocks noChangeAspect="1" noChangeArrowheads="1"/>
            </p:cNvPicPr>
            <p:nvPr/>
          </p:nvPicPr>
          <p:blipFill>
            <a:blip r:embed="rId6" cstate="print"/>
            <a:srcRect/>
            <a:stretch>
              <a:fillRect/>
            </a:stretch>
          </p:blipFill>
          <p:spPr bwMode="auto">
            <a:xfrm>
              <a:off x="1000100" y="1173499"/>
              <a:ext cx="414476" cy="422603"/>
            </a:xfrm>
            <a:prstGeom prst="rect">
              <a:avLst/>
            </a:prstGeom>
            <a:noFill/>
          </p:spPr>
        </p:pic>
        <p:sp>
          <p:nvSpPr>
            <p:cNvPr id="35" name="TextBox 34"/>
            <p:cNvSpPr txBox="1"/>
            <p:nvPr/>
          </p:nvSpPr>
          <p:spPr>
            <a:xfrm>
              <a:off x="1285852" y="1184745"/>
              <a:ext cx="700834"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问题</a:t>
              </a:r>
              <a:endParaRPr lang="zh-CN" altLang="en-US" sz="2000" b="1" dirty="0">
                <a:solidFill>
                  <a:schemeClr val="tx1"/>
                </a:solidFill>
                <a:latin typeface="黑体" pitchFamily="49" charset="-122"/>
                <a:ea typeface="黑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smtClean="0"/>
              <a:t>实现动态查询</a:t>
            </a:r>
            <a:endParaRPr lang="zh-CN" altLang="en-US" dirty="0"/>
          </a:p>
        </p:txBody>
      </p:sp>
      <p:sp>
        <p:nvSpPr>
          <p:cNvPr id="3" name="内容占位符 2"/>
          <p:cNvSpPr>
            <a:spLocks noGrp="1"/>
          </p:cNvSpPr>
          <p:nvPr>
            <p:ph idx="1"/>
          </p:nvPr>
        </p:nvSpPr>
        <p:spPr/>
        <p:txBody>
          <a:bodyPr/>
          <a:lstStyle/>
          <a:p>
            <a:r>
              <a:rPr lang="zh-CN" altLang="en-US" dirty="0" smtClean="0"/>
              <a:t>查找出符合以下条件的员工信息：</a:t>
            </a:r>
          </a:p>
          <a:p>
            <a:pPr lvl="1"/>
            <a:r>
              <a:rPr lang="zh-CN" altLang="en-US" dirty="0" smtClean="0"/>
              <a:t>职位是店员，如：</a:t>
            </a:r>
            <a:r>
              <a:rPr lang="fr-FR" dirty="0" smtClean="0"/>
              <a:t>job = ’CLERK’</a:t>
            </a:r>
            <a:endParaRPr lang="zh-CN" altLang="en-US" dirty="0" smtClean="0"/>
          </a:p>
          <a:p>
            <a:pPr lvl="1"/>
            <a:r>
              <a:rPr lang="zh-CN" altLang="en-US" dirty="0" smtClean="0"/>
              <a:t>工资大于</a:t>
            </a:r>
            <a:r>
              <a:rPr lang="fr-FR" dirty="0" smtClean="0"/>
              <a:t>1000</a:t>
            </a:r>
            <a:r>
              <a:rPr lang="zh-CN" altLang="en-US" dirty="0" smtClean="0"/>
              <a:t>元，如：</a:t>
            </a:r>
            <a:r>
              <a:rPr lang="fr-FR" dirty="0" smtClean="0"/>
              <a:t>salary &gt; 1000</a:t>
            </a:r>
            <a:endParaRPr lang="zh-CN" altLang="en-US" dirty="0" smtClean="0"/>
          </a:p>
          <a:p>
            <a:pPr lvl="1"/>
            <a:r>
              <a:rPr lang="zh-CN" altLang="en-US" dirty="0" smtClean="0"/>
              <a:t>入职时间在</a:t>
            </a:r>
            <a:r>
              <a:rPr lang="fr-FR" dirty="0" smtClean="0"/>
              <a:t>1981</a:t>
            </a:r>
            <a:r>
              <a:rPr lang="zh-CN" altLang="en-US" dirty="0" smtClean="0"/>
              <a:t>年</a:t>
            </a:r>
            <a:r>
              <a:rPr lang="fr-FR" dirty="0" smtClean="0"/>
              <a:t>4</a:t>
            </a:r>
            <a:r>
              <a:rPr lang="zh-CN" altLang="en-US" dirty="0" smtClean="0"/>
              <a:t>月</a:t>
            </a:r>
            <a:r>
              <a:rPr lang="fr-FR" dirty="0" smtClean="0"/>
              <a:t>1</a:t>
            </a:r>
            <a:r>
              <a:rPr lang="zh-CN" altLang="en-US" dirty="0" smtClean="0"/>
              <a:t>日至</a:t>
            </a:r>
            <a:r>
              <a:rPr lang="fr-FR" dirty="0" smtClean="0"/>
              <a:t>1985</a:t>
            </a:r>
            <a:r>
              <a:rPr lang="zh-CN" altLang="en-US" dirty="0" smtClean="0"/>
              <a:t>年</a:t>
            </a:r>
            <a:r>
              <a:rPr lang="fr-FR" dirty="0" smtClean="0"/>
              <a:t>9</a:t>
            </a:r>
            <a:r>
              <a:rPr lang="zh-CN" altLang="en-US" dirty="0" smtClean="0"/>
              <a:t>月</a:t>
            </a:r>
            <a:r>
              <a:rPr lang="fr-FR" dirty="0" smtClean="0"/>
              <a:t>9</a:t>
            </a:r>
            <a:r>
              <a:rPr lang="zh-CN" altLang="en-US" dirty="0" smtClean="0"/>
              <a:t>日之间 </a:t>
            </a:r>
          </a:p>
          <a:p>
            <a:endParaRPr lang="zh-CN" altLang="en-US" dirty="0"/>
          </a:p>
        </p:txBody>
      </p:sp>
      <p:sp>
        <p:nvSpPr>
          <p:cNvPr id="4" name="灯片编号占位符 3"/>
          <p:cNvSpPr>
            <a:spLocks noGrp="1"/>
          </p:cNvSpPr>
          <p:nvPr>
            <p:ph type="sldNum" sz="quarter" idx="12"/>
          </p:nvPr>
        </p:nvSpPr>
        <p:spPr/>
        <p:txBody>
          <a:bodyPr/>
          <a:lstStyle/>
          <a:p>
            <a:pPr>
              <a:defRPr/>
            </a:pPr>
            <a:fld id="{0BCBB4B4-F8E2-4E79-8298-876D9B356B68}" type="slidenum">
              <a:rPr lang="zh-CN" altLang="en-US" smtClean="0"/>
              <a:pPr>
                <a:defRPr/>
              </a:pPr>
              <a:t>13</a:t>
            </a:fld>
            <a:r>
              <a:rPr lang="en-US" altLang="zh-CN" smtClean="0"/>
              <a:t>/35</a:t>
            </a:r>
            <a:endParaRPr lang="zh-CN" altLang="en-US" dirty="0"/>
          </a:p>
        </p:txBody>
      </p:sp>
      <p:grpSp>
        <p:nvGrpSpPr>
          <p:cNvPr id="14" name="组合 13"/>
          <p:cNvGrpSpPr/>
          <p:nvPr/>
        </p:nvGrpSpPr>
        <p:grpSpPr>
          <a:xfrm>
            <a:off x="71406" y="857232"/>
            <a:ext cx="986586" cy="422603"/>
            <a:chOff x="1000100" y="1173499"/>
            <a:chExt cx="986586" cy="422603"/>
          </a:xfrm>
        </p:grpSpPr>
        <p:pic>
          <p:nvPicPr>
            <p:cNvPr id="15" name="Picture 5" descr="E:\设计支持\模板设计\WT.png"/>
            <p:cNvPicPr>
              <a:picLocks noChangeAspect="1" noChangeArrowheads="1"/>
            </p:cNvPicPr>
            <p:nvPr/>
          </p:nvPicPr>
          <p:blipFill>
            <a:blip r:embed="rId3" cstate="print"/>
            <a:srcRect/>
            <a:stretch>
              <a:fillRect/>
            </a:stretch>
          </p:blipFill>
          <p:spPr bwMode="auto">
            <a:xfrm>
              <a:off x="1000100" y="1173499"/>
              <a:ext cx="414476" cy="422603"/>
            </a:xfrm>
            <a:prstGeom prst="rect">
              <a:avLst/>
            </a:prstGeom>
            <a:noFill/>
          </p:spPr>
        </p:pic>
        <p:sp>
          <p:nvSpPr>
            <p:cNvPr id="16" name="TextBox 15"/>
            <p:cNvSpPr txBox="1"/>
            <p:nvPr/>
          </p:nvSpPr>
          <p:spPr>
            <a:xfrm>
              <a:off x="1285852" y="1184745"/>
              <a:ext cx="700834"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问题</a:t>
              </a:r>
              <a:endParaRPr lang="zh-CN" altLang="en-US" sz="2000" b="1" dirty="0">
                <a:solidFill>
                  <a:schemeClr val="tx1"/>
                </a:solidFill>
                <a:latin typeface="黑体" pitchFamily="49" charset="-122"/>
                <a:ea typeface="黑体" pitchFamily="49" charset="-122"/>
              </a:endParaRPr>
            </a:p>
          </p:txBody>
        </p:sp>
      </p:grpSp>
      <p:grpSp>
        <p:nvGrpSpPr>
          <p:cNvPr id="17" name="组合 16"/>
          <p:cNvGrpSpPr/>
          <p:nvPr/>
        </p:nvGrpSpPr>
        <p:grpSpPr>
          <a:xfrm>
            <a:off x="71406" y="3553521"/>
            <a:ext cx="1000132" cy="446983"/>
            <a:chOff x="1000100" y="3235185"/>
            <a:chExt cx="1000132" cy="446983"/>
          </a:xfrm>
        </p:grpSpPr>
        <p:pic>
          <p:nvPicPr>
            <p:cNvPr id="18" name="Picture 11" descr="E:\设计支持\模板设计\FX.png"/>
            <p:cNvPicPr>
              <a:picLocks noChangeAspect="1" noChangeArrowheads="1"/>
            </p:cNvPicPr>
            <p:nvPr/>
          </p:nvPicPr>
          <p:blipFill>
            <a:blip r:embed="rId4" cstate="print"/>
            <a:srcRect/>
            <a:stretch>
              <a:fillRect/>
            </a:stretch>
          </p:blipFill>
          <p:spPr bwMode="auto">
            <a:xfrm>
              <a:off x="1000100" y="3235185"/>
              <a:ext cx="398223" cy="446983"/>
            </a:xfrm>
            <a:prstGeom prst="rect">
              <a:avLst/>
            </a:prstGeom>
            <a:noFill/>
          </p:spPr>
        </p:pic>
        <p:sp>
          <p:nvSpPr>
            <p:cNvPr id="19" name="TextBox 18"/>
            <p:cNvSpPr txBox="1"/>
            <p:nvPr/>
          </p:nvSpPr>
          <p:spPr>
            <a:xfrm>
              <a:off x="1299399" y="3258621"/>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分析</a:t>
              </a:r>
              <a:endParaRPr lang="zh-CN" altLang="en-US" sz="2000" b="1" dirty="0">
                <a:solidFill>
                  <a:schemeClr val="tx1"/>
                </a:solidFill>
                <a:latin typeface="黑体" pitchFamily="49" charset="-122"/>
                <a:ea typeface="黑体" pitchFamily="49" charset="-122"/>
              </a:endParaRPr>
            </a:p>
          </p:txBody>
        </p:sp>
      </p:grpSp>
      <p:sp>
        <p:nvSpPr>
          <p:cNvPr id="20" name="AutoShape 14"/>
          <p:cNvSpPr>
            <a:spLocks noChangeArrowheads="1"/>
          </p:cNvSpPr>
          <p:nvPr/>
        </p:nvSpPr>
        <p:spPr bwMode="auto">
          <a:xfrm>
            <a:off x="1428728" y="3643315"/>
            <a:ext cx="1740546"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条件最多有</a:t>
            </a:r>
            <a:r>
              <a:rPr lang="en-US" altLang="zh-CN" b="1" kern="0" dirty="0" smtClean="0">
                <a:solidFill>
                  <a:schemeClr val="bg1"/>
                </a:solidFill>
                <a:latin typeface="Arial"/>
                <a:ea typeface="黑体"/>
              </a:rPr>
              <a:t>3</a:t>
            </a:r>
            <a:r>
              <a:rPr lang="zh-CN" altLang="en-US" b="1" kern="0" dirty="0" smtClean="0">
                <a:solidFill>
                  <a:schemeClr val="bg1"/>
                </a:solidFill>
                <a:latin typeface="Arial"/>
                <a:ea typeface="黑体"/>
              </a:rPr>
              <a:t>个</a:t>
            </a:r>
            <a:endParaRPr lang="en-US" altLang="zh-CN" b="1" kern="0" dirty="0" smtClean="0">
              <a:solidFill>
                <a:schemeClr val="bg1"/>
              </a:solidFill>
              <a:latin typeface="Arial"/>
              <a:ea typeface="黑体"/>
            </a:endParaRPr>
          </a:p>
        </p:txBody>
      </p:sp>
      <p:sp>
        <p:nvSpPr>
          <p:cNvPr id="21" name="AutoShape 14"/>
          <p:cNvSpPr>
            <a:spLocks noChangeArrowheads="1"/>
          </p:cNvSpPr>
          <p:nvPr/>
        </p:nvSpPr>
        <p:spPr bwMode="auto">
          <a:xfrm>
            <a:off x="1439359" y="4214818"/>
            <a:ext cx="1846757"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条件个数不确定</a:t>
            </a:r>
            <a:endParaRPr lang="en-US" altLang="zh-CN" b="1" kern="0" dirty="0" smtClean="0">
              <a:solidFill>
                <a:schemeClr val="bg1"/>
              </a:solidFill>
              <a:latin typeface="Arial"/>
              <a:ea typeface="黑体"/>
            </a:endParaRPr>
          </a:p>
        </p:txBody>
      </p:sp>
      <p:sp>
        <p:nvSpPr>
          <p:cNvPr id="22" name="AutoShape 14"/>
          <p:cNvSpPr>
            <a:spLocks noChangeArrowheads="1"/>
          </p:cNvSpPr>
          <p:nvPr/>
        </p:nvSpPr>
        <p:spPr bwMode="auto">
          <a:xfrm>
            <a:off x="4429124" y="3949071"/>
            <a:ext cx="2767969"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动态设置查询参数的方式</a:t>
            </a:r>
            <a:endParaRPr lang="en-US" altLang="zh-CN" b="1" kern="0" dirty="0" smtClean="0">
              <a:solidFill>
                <a:schemeClr val="bg1"/>
              </a:solidFill>
              <a:latin typeface="Arial"/>
              <a:ea typeface="黑体"/>
            </a:endParaRPr>
          </a:p>
        </p:txBody>
      </p:sp>
      <p:sp>
        <p:nvSpPr>
          <p:cNvPr id="23" name="AutoShape 15"/>
          <p:cNvSpPr>
            <a:spLocks/>
          </p:cNvSpPr>
          <p:nvPr/>
        </p:nvSpPr>
        <p:spPr bwMode="auto">
          <a:xfrm>
            <a:off x="3643306" y="3714752"/>
            <a:ext cx="288925" cy="863600"/>
          </a:xfrm>
          <a:prstGeom prst="rightBrace">
            <a:avLst>
              <a:gd name="adj1" fmla="val 24908"/>
              <a:gd name="adj2" fmla="val 50000"/>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grpSp>
        <p:nvGrpSpPr>
          <p:cNvPr id="24" name="组合 25"/>
          <p:cNvGrpSpPr>
            <a:grpSpLocks/>
          </p:cNvGrpSpPr>
          <p:nvPr/>
        </p:nvGrpSpPr>
        <p:grpSpPr bwMode="auto">
          <a:xfrm>
            <a:off x="2428860" y="6215082"/>
            <a:ext cx="4429156" cy="431800"/>
            <a:chOff x="4071935" y="5500702"/>
            <a:chExt cx="4500594" cy="431800"/>
          </a:xfrm>
          <a:solidFill>
            <a:srgbClr val="0070C0"/>
          </a:solidFill>
        </p:grpSpPr>
        <p:sp>
          <p:nvSpPr>
            <p:cNvPr id="25" name="AutoShape 7"/>
            <p:cNvSpPr>
              <a:spLocks noChangeArrowheads="1"/>
            </p:cNvSpPr>
            <p:nvPr/>
          </p:nvSpPr>
          <p:spPr bwMode="auto">
            <a:xfrm>
              <a:off x="4071935" y="5500702"/>
              <a:ext cx="450059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26" name="Picture 8" descr="说话气泡new"/>
            <p:cNvPicPr>
              <a:picLocks noChangeAspect="1" noChangeArrowheads="1"/>
            </p:cNvPicPr>
            <p:nvPr/>
          </p:nvPicPr>
          <p:blipFill>
            <a:blip r:embed="rId5" cstate="print"/>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27" name="TextBox 17"/>
            <p:cNvSpPr txBox="1">
              <a:spLocks noChangeArrowheads="1"/>
            </p:cNvSpPr>
            <p:nvPr/>
          </p:nvSpPr>
          <p:spPr bwMode="auto">
            <a:xfrm>
              <a:off x="4652657" y="5538802"/>
              <a:ext cx="3702102" cy="369332"/>
            </a:xfrm>
            <a:prstGeom prst="rect">
              <a:avLst/>
            </a:prstGeom>
            <a:noFill/>
            <a:ln w="9525">
              <a:noFill/>
              <a:miter lim="800000"/>
              <a:headEnd/>
              <a:tailEnd/>
            </a:ln>
          </p:spPr>
          <p:txBody>
            <a:bodyPr wrap="square">
              <a:spAutoFit/>
            </a:bodyPr>
            <a:lstStyle/>
            <a:p>
              <a:r>
                <a:rPr lang="zh-CN" altLang="en-US" b="1" dirty="0" smtClean="0">
                  <a:solidFill>
                    <a:schemeClr val="bg1"/>
                  </a:solidFill>
                </a:rPr>
                <a:t>演示示例</a:t>
              </a:r>
              <a:r>
                <a:rPr lang="en-US" altLang="zh-CN" b="1" dirty="0" smtClean="0">
                  <a:solidFill>
                    <a:schemeClr val="bg1"/>
                  </a:solidFill>
                </a:rPr>
                <a:t>3</a:t>
              </a:r>
              <a:r>
                <a:rPr lang="zh-CN" altLang="en-US" b="1" dirty="0" smtClean="0">
                  <a:solidFill>
                    <a:schemeClr val="bg1"/>
                  </a:solidFill>
                </a:rPr>
                <a:t>：动态查询</a:t>
              </a:r>
              <a:endParaRPr lang="zh-CN" altLang="en-US" b="1"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7"/>
          <p:cNvGrpSpPr/>
          <p:nvPr/>
        </p:nvGrpSpPr>
        <p:grpSpPr>
          <a:xfrm>
            <a:off x="71406" y="855130"/>
            <a:ext cx="958752" cy="430730"/>
            <a:chOff x="3643306" y="2500357"/>
            <a:chExt cx="958752" cy="430730"/>
          </a:xfrm>
        </p:grpSpPr>
        <p:pic>
          <p:nvPicPr>
            <p:cNvPr id="9" name="Picture 6" descr="E:\设计支持\模板设计\TW.png"/>
            <p:cNvPicPr>
              <a:picLocks noChangeAspect="1" noChangeArrowheads="1"/>
            </p:cNvPicPr>
            <p:nvPr/>
          </p:nvPicPr>
          <p:blipFill>
            <a:blip r:embed="rId3" cstate="print"/>
            <a:srcRect/>
            <a:stretch>
              <a:fillRect/>
            </a:stretch>
          </p:blipFill>
          <p:spPr bwMode="auto">
            <a:xfrm>
              <a:off x="3643306" y="2500357"/>
              <a:ext cx="463239" cy="430730"/>
            </a:xfrm>
            <a:prstGeom prst="rect">
              <a:avLst/>
            </a:prstGeom>
            <a:noFill/>
          </p:spPr>
        </p:pic>
        <p:sp>
          <p:nvSpPr>
            <p:cNvPr id="10" name="TextBox 9"/>
            <p:cNvSpPr txBox="1"/>
            <p:nvPr/>
          </p:nvSpPr>
          <p:spPr>
            <a:xfrm>
              <a:off x="3901224" y="2502459"/>
              <a:ext cx="700834"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提问</a:t>
              </a:r>
              <a:endParaRPr lang="zh-CN" altLang="en-US" sz="2000" b="1" dirty="0">
                <a:solidFill>
                  <a:schemeClr val="tx1"/>
                </a:solidFill>
                <a:latin typeface="黑体" pitchFamily="49" charset="-122"/>
                <a:ea typeface="黑体" pitchFamily="49" charset="-122"/>
              </a:endParaRPr>
            </a:p>
          </p:txBody>
        </p:sp>
      </p:grpSp>
      <p:sp>
        <p:nvSpPr>
          <p:cNvPr id="11" name="标题 10"/>
          <p:cNvSpPr>
            <a:spLocks noGrp="1"/>
          </p:cNvSpPr>
          <p:nvPr>
            <p:ph type="title"/>
          </p:nvPr>
        </p:nvSpPr>
        <p:spPr/>
        <p:txBody>
          <a:bodyPr/>
          <a:lstStyle/>
          <a:p>
            <a:r>
              <a:rPr lang="zh-CN" altLang="en-US" dirty="0" smtClean="0"/>
              <a:t>小结</a:t>
            </a:r>
            <a:endParaRPr lang="zh-CN" altLang="en-US" dirty="0"/>
          </a:p>
        </p:txBody>
      </p:sp>
      <p:sp>
        <p:nvSpPr>
          <p:cNvPr id="15" name="Rectangle 3"/>
          <p:cNvSpPr>
            <a:spLocks noGrp="1" noChangeArrowheads="1"/>
          </p:cNvSpPr>
          <p:nvPr>
            <p:ph idx="1"/>
          </p:nvPr>
        </p:nvSpPr>
        <p:spPr/>
        <p:txBody>
          <a:bodyPr/>
          <a:lstStyle/>
          <a:p>
            <a:r>
              <a:rPr lang="zh-CN" altLang="en-US" dirty="0" smtClean="0"/>
              <a:t>使用</a:t>
            </a:r>
            <a:r>
              <a:rPr lang="en-US" altLang="zh-CN" dirty="0" err="1" smtClean="0"/>
              <a:t>HQL</a:t>
            </a:r>
            <a:r>
              <a:rPr lang="zh-CN" altLang="en-US" dirty="0" smtClean="0"/>
              <a:t>查询，参数绑定形式有哪几种？</a:t>
            </a:r>
            <a:endParaRPr lang="en-US" altLang="zh-CN" dirty="0" smtClean="0"/>
          </a:p>
          <a:p>
            <a:r>
              <a:rPr lang="zh-CN" altLang="en-US" dirty="0" smtClean="0"/>
              <a:t>绑定各种类型参数的方法有哪些？</a:t>
            </a:r>
            <a:endParaRPr lang="en-US" altLang="zh-CN" dirty="0" smtClean="0"/>
          </a:p>
          <a:p>
            <a:r>
              <a:rPr lang="zh-CN" altLang="en-US" dirty="0" smtClean="0"/>
              <a:t>如何实现动态查询？</a:t>
            </a:r>
            <a:endParaRPr lang="en-US" altLang="zh-CN" dirty="0" smtClean="0"/>
          </a:p>
          <a:p>
            <a:endParaRPr lang="en-US" altLang="zh-CN" dirty="0" smtClean="0"/>
          </a:p>
          <a:p>
            <a:endParaRPr lang="zh-CN" altLang="en-US" dirty="0"/>
          </a:p>
          <a:p>
            <a:endParaRPr lang="zh-CN" altLang="en-US" dirty="0"/>
          </a:p>
        </p:txBody>
      </p:sp>
      <p:sp>
        <p:nvSpPr>
          <p:cNvPr id="12" name="灯片编号占位符 11"/>
          <p:cNvSpPr>
            <a:spLocks noGrp="1"/>
          </p:cNvSpPr>
          <p:nvPr>
            <p:ph type="sldNum" sz="quarter" idx="12"/>
          </p:nvPr>
        </p:nvSpPr>
        <p:spPr/>
        <p:txBody>
          <a:bodyPr/>
          <a:lstStyle/>
          <a:p>
            <a:pPr>
              <a:defRPr/>
            </a:pPr>
            <a:fld id="{0BCBB4B4-F8E2-4E79-8298-876D9B356B68}" type="slidenum">
              <a:rPr lang="zh-CN" altLang="en-US" smtClean="0"/>
              <a:pPr>
                <a:defRPr/>
              </a:pPr>
              <a:t>14</a:t>
            </a:fld>
            <a:r>
              <a:rPr lang="en-US" altLang="zh-CN" smtClean="0"/>
              <a:t>/42</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学员操作</a:t>
            </a:r>
            <a:r>
              <a:rPr lang="en-US" altLang="zh-CN" dirty="0" smtClean="0"/>
              <a:t>——</a:t>
            </a:r>
            <a:r>
              <a:rPr dirty="0" smtClean="0"/>
              <a:t>查询房屋信息</a:t>
            </a:r>
            <a:endParaRPr lang="zh-CN" altLang="en-US" dirty="0"/>
          </a:p>
        </p:txBody>
      </p:sp>
      <p:sp>
        <p:nvSpPr>
          <p:cNvPr id="3" name="内容占位符 2"/>
          <p:cNvSpPr>
            <a:spLocks noGrp="1"/>
          </p:cNvSpPr>
          <p:nvPr>
            <p:ph idx="1"/>
          </p:nvPr>
        </p:nvSpPr>
        <p:spPr/>
        <p:txBody>
          <a:bodyPr/>
          <a:lstStyle/>
          <a:p>
            <a:r>
              <a:rPr lang="zh-CN" altLang="en-US" dirty="0" smtClean="0"/>
              <a:t>需求说明</a:t>
            </a:r>
          </a:p>
          <a:p>
            <a:pPr lvl="1"/>
            <a:r>
              <a:rPr lang="zh-CN" altLang="en-US" dirty="0" smtClean="0"/>
              <a:t>查询租房系统中符合以下条件的房屋信息：</a:t>
            </a:r>
          </a:p>
          <a:p>
            <a:pPr lvl="2"/>
            <a:r>
              <a:rPr lang="zh-CN" altLang="en-US" dirty="0" smtClean="0"/>
              <a:t>标题中包括“中关村”字样</a:t>
            </a:r>
          </a:p>
          <a:p>
            <a:pPr lvl="2"/>
            <a:r>
              <a:rPr lang="en-US" dirty="0" smtClean="0"/>
              <a:t> </a:t>
            </a:r>
            <a:r>
              <a:rPr lang="zh-CN" altLang="en-US" dirty="0" smtClean="0"/>
              <a:t>房屋面积大于</a:t>
            </a:r>
            <a:r>
              <a:rPr lang="en-US" dirty="0" smtClean="0"/>
              <a:t>80</a:t>
            </a:r>
            <a:r>
              <a:rPr lang="zh-CN" altLang="en-US" dirty="0" smtClean="0"/>
              <a:t>平米</a:t>
            </a:r>
          </a:p>
          <a:p>
            <a:endParaRPr lang="zh-CN" altLang="en-US" dirty="0"/>
          </a:p>
        </p:txBody>
      </p:sp>
      <p:sp>
        <p:nvSpPr>
          <p:cNvPr id="4" name="灯片编号占位符 3"/>
          <p:cNvSpPr>
            <a:spLocks noGrp="1"/>
          </p:cNvSpPr>
          <p:nvPr>
            <p:ph type="sldNum" sz="quarter" idx="12"/>
          </p:nvPr>
        </p:nvSpPr>
        <p:spPr/>
        <p:txBody>
          <a:bodyPr/>
          <a:lstStyle/>
          <a:p>
            <a:pPr>
              <a:defRPr/>
            </a:pPr>
            <a:fld id="{0BCBB4B4-F8E2-4E79-8298-876D9B356B68}" type="slidenum">
              <a:rPr lang="zh-CN" altLang="en-US" smtClean="0"/>
              <a:pPr>
                <a:defRPr/>
              </a:pPr>
              <a:t>15</a:t>
            </a:fld>
            <a:r>
              <a:rPr lang="en-US" altLang="zh-CN" smtClean="0"/>
              <a:t>/35</a:t>
            </a:r>
            <a:endParaRPr lang="zh-CN" altLang="en-US" dirty="0"/>
          </a:p>
        </p:txBody>
      </p:sp>
      <p:grpSp>
        <p:nvGrpSpPr>
          <p:cNvPr id="5" name="组合 10"/>
          <p:cNvGrpSpPr>
            <a:grpSpLocks/>
          </p:cNvGrpSpPr>
          <p:nvPr/>
        </p:nvGrpSpPr>
        <p:grpSpPr bwMode="auto">
          <a:xfrm>
            <a:off x="2857500" y="6072188"/>
            <a:ext cx="3071813" cy="431800"/>
            <a:chOff x="4071935" y="5500702"/>
            <a:chExt cx="3071834" cy="431800"/>
          </a:xfrm>
          <a:solidFill>
            <a:srgbClr val="0070C0"/>
          </a:solidFill>
        </p:grpSpPr>
        <p:sp>
          <p:nvSpPr>
            <p:cNvPr id="6"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7" name="TextBox 9"/>
            <p:cNvSpPr txBox="1">
              <a:spLocks noChangeArrowheads="1"/>
            </p:cNvSpPr>
            <p:nvPr/>
          </p:nvSpPr>
          <p:spPr bwMode="auto">
            <a:xfrm>
              <a:off x="4575176" y="5538802"/>
              <a:ext cx="2068209" cy="369332"/>
            </a:xfrm>
            <a:prstGeom prst="rect">
              <a:avLst/>
            </a:prstGeom>
            <a:noFill/>
            <a:ln w="9525">
              <a:noFill/>
              <a:miter lim="800000"/>
              <a:headEnd/>
              <a:tailEnd/>
            </a:ln>
          </p:spPr>
          <p:txBody>
            <a:bodyPr wrap="none">
              <a:spAutoFit/>
            </a:bodyPr>
            <a:lstStyle/>
            <a:p>
              <a:r>
                <a:rPr lang="zh-CN" altLang="en-US" b="1" dirty="0">
                  <a:solidFill>
                    <a:schemeClr val="bg1"/>
                  </a:solidFill>
                </a:rPr>
                <a:t>完成时间</a:t>
              </a:r>
              <a:r>
                <a:rPr lang="zh-CN" altLang="en-US" b="1" dirty="0" smtClean="0">
                  <a:solidFill>
                    <a:schemeClr val="bg1"/>
                  </a:solidFill>
                </a:rPr>
                <a:t>：</a:t>
              </a:r>
              <a:r>
                <a:rPr lang="en-US" altLang="zh-CN" b="1" dirty="0" smtClean="0">
                  <a:solidFill>
                    <a:schemeClr val="bg1"/>
                  </a:solidFill>
                </a:rPr>
                <a:t>10</a:t>
              </a:r>
              <a:r>
                <a:rPr lang="zh-CN" altLang="en-US" b="1" dirty="0" smtClean="0">
                  <a:solidFill>
                    <a:schemeClr val="bg1"/>
                  </a:solidFill>
                </a:rPr>
                <a:t>分钟</a:t>
              </a:r>
              <a:endParaRPr lang="zh-CN" altLang="en-US" b="1"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学员操作</a:t>
            </a:r>
            <a:r>
              <a:rPr lang="en-US" altLang="zh-CN" dirty="0" smtClean="0"/>
              <a:t>——</a:t>
            </a:r>
            <a:r>
              <a:rPr dirty="0" smtClean="0"/>
              <a:t>查询房屋信息</a:t>
            </a:r>
            <a:endParaRPr lang="zh-CN" altLang="en-US" dirty="0"/>
          </a:p>
        </p:txBody>
      </p:sp>
      <p:sp>
        <p:nvSpPr>
          <p:cNvPr id="3" name="内容占位符 2"/>
          <p:cNvSpPr>
            <a:spLocks noGrp="1"/>
          </p:cNvSpPr>
          <p:nvPr>
            <p:ph idx="1"/>
          </p:nvPr>
        </p:nvSpPr>
        <p:spPr/>
        <p:txBody>
          <a:bodyPr/>
          <a:lstStyle/>
          <a:p>
            <a:r>
              <a:rPr lang="zh-CN" altLang="en-US" dirty="0" smtClean="0"/>
              <a:t>需求说明</a:t>
            </a:r>
          </a:p>
          <a:p>
            <a:pPr lvl="1"/>
            <a:r>
              <a:rPr lang="zh-CN" altLang="en-US" dirty="0" smtClean="0"/>
              <a:t>根据租金、联系人以及发布日期等条件使用动态参数绑定方式查询租房系统中的房屋信息。查询条件是：</a:t>
            </a:r>
          </a:p>
          <a:p>
            <a:pPr lvl="2"/>
            <a:r>
              <a:rPr lang="en-US" dirty="0" smtClean="0"/>
              <a:t> </a:t>
            </a:r>
            <a:r>
              <a:rPr lang="zh-CN" altLang="en-US" dirty="0" smtClean="0"/>
              <a:t>租金小于</a:t>
            </a:r>
            <a:r>
              <a:rPr lang="en-US" dirty="0" smtClean="0"/>
              <a:t>2000</a:t>
            </a:r>
            <a:r>
              <a:rPr lang="zh-CN" altLang="en-US" dirty="0" smtClean="0"/>
              <a:t>元</a:t>
            </a:r>
          </a:p>
          <a:p>
            <a:pPr lvl="2"/>
            <a:r>
              <a:rPr lang="en-US" dirty="0" smtClean="0"/>
              <a:t> </a:t>
            </a:r>
            <a:r>
              <a:rPr lang="zh-CN" altLang="en-US" dirty="0" smtClean="0"/>
              <a:t>联系人是李阳</a:t>
            </a:r>
          </a:p>
          <a:p>
            <a:pPr lvl="2"/>
            <a:r>
              <a:rPr lang="zh-CN" altLang="en-US" dirty="0" smtClean="0"/>
              <a:t>发布日期为近一个月内</a:t>
            </a:r>
          </a:p>
          <a:p>
            <a:endParaRPr lang="zh-CN" altLang="en-US" dirty="0"/>
          </a:p>
        </p:txBody>
      </p:sp>
      <p:sp>
        <p:nvSpPr>
          <p:cNvPr id="4" name="灯片编号占位符 3"/>
          <p:cNvSpPr>
            <a:spLocks noGrp="1"/>
          </p:cNvSpPr>
          <p:nvPr>
            <p:ph type="sldNum" sz="quarter" idx="12"/>
          </p:nvPr>
        </p:nvSpPr>
        <p:spPr/>
        <p:txBody>
          <a:bodyPr/>
          <a:lstStyle/>
          <a:p>
            <a:pPr>
              <a:defRPr/>
            </a:pPr>
            <a:fld id="{0BCBB4B4-F8E2-4E79-8298-876D9B356B68}" type="slidenum">
              <a:rPr lang="zh-CN" altLang="en-US" smtClean="0"/>
              <a:pPr>
                <a:defRPr/>
              </a:pPr>
              <a:t>16</a:t>
            </a:fld>
            <a:r>
              <a:rPr lang="en-US" altLang="zh-CN" smtClean="0"/>
              <a:t>/35</a:t>
            </a:r>
            <a:endParaRPr lang="zh-CN" altLang="en-US" dirty="0"/>
          </a:p>
        </p:txBody>
      </p:sp>
      <p:grpSp>
        <p:nvGrpSpPr>
          <p:cNvPr id="5" name="组合 10"/>
          <p:cNvGrpSpPr>
            <a:grpSpLocks/>
          </p:cNvGrpSpPr>
          <p:nvPr/>
        </p:nvGrpSpPr>
        <p:grpSpPr bwMode="auto">
          <a:xfrm>
            <a:off x="2857500" y="6072188"/>
            <a:ext cx="3071813" cy="431800"/>
            <a:chOff x="4071935" y="5500702"/>
            <a:chExt cx="3071834" cy="431800"/>
          </a:xfrm>
          <a:solidFill>
            <a:srgbClr val="0070C0"/>
          </a:solidFill>
        </p:grpSpPr>
        <p:sp>
          <p:nvSpPr>
            <p:cNvPr id="6"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7" name="TextBox 9"/>
            <p:cNvSpPr txBox="1">
              <a:spLocks noChangeArrowheads="1"/>
            </p:cNvSpPr>
            <p:nvPr/>
          </p:nvSpPr>
          <p:spPr bwMode="auto">
            <a:xfrm>
              <a:off x="4575176" y="5538802"/>
              <a:ext cx="2068209" cy="369332"/>
            </a:xfrm>
            <a:prstGeom prst="rect">
              <a:avLst/>
            </a:prstGeom>
            <a:noFill/>
            <a:ln w="9525">
              <a:noFill/>
              <a:miter lim="800000"/>
              <a:headEnd/>
              <a:tailEnd/>
            </a:ln>
          </p:spPr>
          <p:txBody>
            <a:bodyPr wrap="none">
              <a:spAutoFit/>
            </a:bodyPr>
            <a:lstStyle/>
            <a:p>
              <a:r>
                <a:rPr lang="zh-CN" altLang="en-US" b="1" dirty="0">
                  <a:solidFill>
                    <a:schemeClr val="bg1"/>
                  </a:solidFill>
                </a:rPr>
                <a:t>完成时间</a:t>
              </a:r>
              <a:r>
                <a:rPr lang="zh-CN" altLang="en-US" b="1" dirty="0" smtClean="0">
                  <a:solidFill>
                    <a:schemeClr val="bg1"/>
                  </a:solidFill>
                </a:rPr>
                <a:t>：</a:t>
              </a:r>
              <a:r>
                <a:rPr lang="en-US" altLang="zh-CN" b="1" dirty="0" smtClean="0">
                  <a:solidFill>
                    <a:schemeClr val="bg1"/>
                  </a:solidFill>
                </a:rPr>
                <a:t>20</a:t>
              </a:r>
              <a:r>
                <a:rPr lang="zh-CN" altLang="en-US" b="1" dirty="0" smtClean="0">
                  <a:solidFill>
                    <a:schemeClr val="bg1"/>
                  </a:solidFill>
                </a:rPr>
                <a:t>分钟</a:t>
              </a:r>
              <a:endParaRPr lang="zh-CN" altLang="en-US" b="1"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35013" y="99995"/>
            <a:ext cx="8229600" cy="900113"/>
          </a:xfrm>
          <a:noFill/>
          <a:ln w="9525" algn="ctr">
            <a:no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dirty="0" smtClean="0"/>
              <a:t>共性问题集中讲解</a:t>
            </a:r>
          </a:p>
        </p:txBody>
      </p:sp>
      <p:sp>
        <p:nvSpPr>
          <p:cNvPr id="25604" name="内容占位符 2"/>
          <p:cNvSpPr>
            <a:spLocks noGrp="1"/>
          </p:cNvSpPr>
          <p:nvPr>
            <p:ph idx="1"/>
          </p:nvPr>
        </p:nvSpPr>
        <p:spPr>
          <a:xfrm>
            <a:off x="785786" y="1714500"/>
            <a:ext cx="7643813" cy="1785938"/>
          </a:xfrm>
        </p:spPr>
        <p:txBody>
          <a:bodyPr/>
          <a:lstStyle/>
          <a:p>
            <a:pPr>
              <a:spcBef>
                <a:spcPct val="50000"/>
              </a:spcBef>
            </a:pPr>
            <a:r>
              <a:rPr lang="zh-CN" altLang="en-US" dirty="0" smtClean="0"/>
              <a:t>常见问题及解决办法</a:t>
            </a:r>
            <a:endParaRPr lang="en-US" altLang="zh-CN" dirty="0" smtClean="0"/>
          </a:p>
          <a:p>
            <a:pPr>
              <a:spcBef>
                <a:spcPct val="50000"/>
              </a:spcBef>
            </a:pPr>
            <a:r>
              <a:rPr lang="zh-CN" altLang="en-US" dirty="0" smtClean="0"/>
              <a:t>代码规范问题</a:t>
            </a:r>
          </a:p>
          <a:p>
            <a:pPr>
              <a:spcBef>
                <a:spcPct val="50000"/>
              </a:spcBef>
            </a:pPr>
            <a:r>
              <a:rPr lang="zh-CN" altLang="en-US" dirty="0" smtClean="0"/>
              <a:t>调试技巧</a:t>
            </a:r>
            <a:endParaRPr lang="en-US" altLang="zh-CN" dirty="0" smtClean="0"/>
          </a:p>
          <a:p>
            <a:pPr>
              <a:spcBef>
                <a:spcPct val="50000"/>
              </a:spcBef>
            </a:pPr>
            <a:endParaRPr lang="zh-CN" altLang="en-US" dirty="0" smtClean="0"/>
          </a:p>
          <a:p>
            <a:endParaRPr lang="zh-CN" altLang="en-US" dirty="0" smtClean="0"/>
          </a:p>
        </p:txBody>
      </p:sp>
      <p:sp>
        <p:nvSpPr>
          <p:cNvPr id="8" name="灯片编号占位符 7"/>
          <p:cNvSpPr>
            <a:spLocks noGrp="1"/>
          </p:cNvSpPr>
          <p:nvPr>
            <p:ph type="sldNum" sz="quarter" idx="12"/>
          </p:nvPr>
        </p:nvSpPr>
        <p:spPr/>
        <p:txBody>
          <a:bodyPr/>
          <a:lstStyle/>
          <a:p>
            <a:pPr>
              <a:defRPr/>
            </a:pPr>
            <a:fld id="{0BCBB4B4-F8E2-4E79-8298-876D9B356B68}" type="slidenum">
              <a:rPr lang="zh-CN" altLang="en-US" smtClean="0"/>
              <a:pPr>
                <a:defRPr/>
              </a:pPr>
              <a:t>17</a:t>
            </a:fld>
            <a:r>
              <a:rPr lang="en-US" altLang="zh-CN" smtClean="0"/>
              <a:t>/42</a:t>
            </a:r>
            <a:endParaRPr lang="zh-CN" altLang="en-US" dirty="0"/>
          </a:p>
        </p:txBody>
      </p:sp>
      <p:sp>
        <p:nvSpPr>
          <p:cNvPr id="6" name="AutoShape 4"/>
          <p:cNvSpPr>
            <a:spLocks noChangeArrowheads="1"/>
          </p:cNvSpPr>
          <p:nvPr/>
        </p:nvSpPr>
        <p:spPr bwMode="auto">
          <a:xfrm>
            <a:off x="2285984" y="3857628"/>
            <a:ext cx="4291013" cy="928687"/>
          </a:xfrm>
          <a:prstGeom prst="roundRect">
            <a:avLst>
              <a:gd name="adj" fmla="val 5982"/>
            </a:avLst>
          </a:prstGeom>
          <a:solidFill>
            <a:srgbClr val="FFB793"/>
          </a:solidFill>
          <a:ln w="952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l">
              <a:defRPr/>
            </a:pPr>
            <a:r>
              <a:rPr lang="zh-CN" altLang="en-US" sz="2800" b="1" dirty="0">
                <a:solidFill>
                  <a:schemeClr val="bg2">
                    <a:lumMod val="10000"/>
                  </a:schemeClr>
                </a:solidFill>
                <a:effectLst>
                  <a:outerShdw blurRad="38100" dist="38100" dir="2700000" algn="tl">
                    <a:srgbClr val="000000">
                      <a:alpha val="43137"/>
                    </a:srgbClr>
                  </a:outerShdw>
                </a:effectLst>
              </a:rPr>
              <a:t>共性问题集中讲解</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smtClean="0"/>
              <a:t>投影</a:t>
            </a:r>
            <a:endParaRPr lang="zh-CN" altLang="en-US" dirty="0"/>
          </a:p>
        </p:txBody>
      </p:sp>
      <p:sp>
        <p:nvSpPr>
          <p:cNvPr id="3" name="内容占位符 2"/>
          <p:cNvSpPr>
            <a:spLocks noGrp="1"/>
          </p:cNvSpPr>
          <p:nvPr>
            <p:ph idx="1"/>
          </p:nvPr>
        </p:nvSpPr>
        <p:spPr/>
        <p:txBody>
          <a:bodyPr/>
          <a:lstStyle/>
          <a:p>
            <a:r>
              <a:rPr lang="en-US" dirty="0" err="1" smtClean="0"/>
              <a:t>HQL</a:t>
            </a:r>
            <a:r>
              <a:rPr lang="zh-CN" altLang="en-US" dirty="0" smtClean="0"/>
              <a:t>投影查询是查询一个持久化类的一个或多个属性值</a:t>
            </a:r>
            <a:endParaRPr lang="en-US" altLang="zh-CN" dirty="0" smtClean="0"/>
          </a:p>
          <a:p>
            <a:pPr lvl="1"/>
            <a:r>
              <a:rPr lang="zh-CN" altLang="en-US" dirty="0" smtClean="0"/>
              <a:t>将每条查询结果封装成</a:t>
            </a:r>
            <a:r>
              <a:rPr lang="en-US" dirty="0" smtClean="0"/>
              <a:t>Object</a:t>
            </a:r>
            <a:r>
              <a:rPr lang="zh-CN" altLang="en-US" dirty="0" smtClean="0"/>
              <a:t>对象</a:t>
            </a:r>
            <a:endParaRPr lang="en-US" altLang="zh-CN" dirty="0" smtClean="0"/>
          </a:p>
          <a:p>
            <a:pPr lvl="1"/>
            <a:r>
              <a:rPr lang="zh-CN" altLang="en-US" dirty="0" smtClean="0"/>
              <a:t>将每条查询结果封装成</a:t>
            </a:r>
            <a:r>
              <a:rPr lang="en-US" dirty="0" smtClean="0"/>
              <a:t>Object</a:t>
            </a:r>
            <a:r>
              <a:rPr lang="zh-CN" altLang="en-US" dirty="0" smtClean="0"/>
              <a:t>数组</a:t>
            </a:r>
            <a:endParaRPr lang="en-US" altLang="zh-CN" dirty="0" smtClean="0"/>
          </a:p>
          <a:p>
            <a:pPr lvl="1"/>
            <a:r>
              <a:rPr lang="zh-CN" altLang="en-US" dirty="0" smtClean="0"/>
              <a:t>将每条查询结果通过构造函数封装成对象</a:t>
            </a:r>
            <a:endParaRPr lang="zh-CN" altLang="en-US" dirty="0"/>
          </a:p>
        </p:txBody>
      </p:sp>
      <p:sp>
        <p:nvSpPr>
          <p:cNvPr id="4" name="灯片编号占位符 3"/>
          <p:cNvSpPr>
            <a:spLocks noGrp="1"/>
          </p:cNvSpPr>
          <p:nvPr>
            <p:ph type="sldNum" sz="quarter" idx="12"/>
          </p:nvPr>
        </p:nvSpPr>
        <p:spPr/>
        <p:txBody>
          <a:bodyPr/>
          <a:lstStyle/>
          <a:p>
            <a:pPr>
              <a:defRPr/>
            </a:pPr>
            <a:fld id="{0BCBB4B4-F8E2-4E79-8298-876D9B356B68}" type="slidenum">
              <a:rPr lang="zh-CN" altLang="en-US" smtClean="0"/>
              <a:pPr>
                <a:defRPr/>
              </a:pPr>
              <a:t>18</a:t>
            </a:fld>
            <a:r>
              <a:rPr lang="en-US" altLang="zh-CN" smtClean="0"/>
              <a:t>/35</a:t>
            </a:r>
            <a:endParaRPr lang="zh-CN" altLang="en-US" dirty="0"/>
          </a:p>
        </p:txBody>
      </p:sp>
      <p:grpSp>
        <p:nvGrpSpPr>
          <p:cNvPr id="5" name="组合 25"/>
          <p:cNvGrpSpPr>
            <a:grpSpLocks/>
          </p:cNvGrpSpPr>
          <p:nvPr/>
        </p:nvGrpSpPr>
        <p:grpSpPr bwMode="auto">
          <a:xfrm>
            <a:off x="2500298" y="6215082"/>
            <a:ext cx="4143404" cy="431800"/>
            <a:chOff x="4071935" y="5500702"/>
            <a:chExt cx="4500594" cy="431800"/>
          </a:xfrm>
          <a:solidFill>
            <a:srgbClr val="0070C0"/>
          </a:solidFill>
        </p:grpSpPr>
        <p:sp>
          <p:nvSpPr>
            <p:cNvPr id="6" name="AutoShape 7"/>
            <p:cNvSpPr>
              <a:spLocks noChangeArrowheads="1"/>
            </p:cNvSpPr>
            <p:nvPr/>
          </p:nvSpPr>
          <p:spPr bwMode="auto">
            <a:xfrm>
              <a:off x="4071935" y="5500702"/>
              <a:ext cx="450059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7" name="Picture 8" descr="说话气泡new"/>
            <p:cNvPicPr>
              <a:picLocks noChangeAspect="1" noChangeArrowheads="1"/>
            </p:cNvPicPr>
            <p:nvPr/>
          </p:nvPicPr>
          <p:blipFill>
            <a:blip r:embed="rId3" cstate="print"/>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8" name="TextBox 17"/>
            <p:cNvSpPr txBox="1">
              <a:spLocks noChangeArrowheads="1"/>
            </p:cNvSpPr>
            <p:nvPr/>
          </p:nvSpPr>
          <p:spPr bwMode="auto">
            <a:xfrm>
              <a:off x="4652657" y="5538802"/>
              <a:ext cx="3702102" cy="369332"/>
            </a:xfrm>
            <a:prstGeom prst="rect">
              <a:avLst/>
            </a:prstGeom>
            <a:noFill/>
            <a:ln w="9525">
              <a:noFill/>
              <a:miter lim="800000"/>
              <a:headEnd/>
              <a:tailEnd/>
            </a:ln>
          </p:spPr>
          <p:txBody>
            <a:bodyPr wrap="square">
              <a:spAutoFit/>
            </a:bodyPr>
            <a:lstStyle/>
            <a:p>
              <a:r>
                <a:rPr lang="zh-CN" altLang="en-US" b="1" dirty="0" smtClean="0">
                  <a:solidFill>
                    <a:schemeClr val="bg1"/>
                  </a:solidFill>
                </a:rPr>
                <a:t>演示示例</a:t>
              </a:r>
              <a:r>
                <a:rPr lang="en-US" altLang="zh-CN" b="1" dirty="0" smtClean="0">
                  <a:solidFill>
                    <a:schemeClr val="bg1"/>
                  </a:solidFill>
                </a:rPr>
                <a:t>4</a:t>
              </a:r>
              <a:r>
                <a:rPr lang="zh-CN" altLang="en-US" b="1" dirty="0" smtClean="0">
                  <a:solidFill>
                    <a:schemeClr val="bg1"/>
                  </a:solidFill>
                </a:rPr>
                <a:t>：投影查询</a:t>
              </a:r>
              <a:endParaRPr lang="zh-CN" altLang="en-US" b="1"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smtClean="0"/>
              <a:t>分页查询</a:t>
            </a:r>
            <a:endParaRPr lang="zh-CN" altLang="en-US" dirty="0"/>
          </a:p>
        </p:txBody>
      </p:sp>
      <p:sp>
        <p:nvSpPr>
          <p:cNvPr id="3" name="内容占位符 2"/>
          <p:cNvSpPr>
            <a:spLocks noGrp="1"/>
          </p:cNvSpPr>
          <p:nvPr>
            <p:ph idx="1"/>
          </p:nvPr>
        </p:nvSpPr>
        <p:spPr>
          <a:xfrm>
            <a:off x="784254" y="1500174"/>
            <a:ext cx="8074026" cy="3571900"/>
          </a:xfrm>
        </p:spPr>
        <p:txBody>
          <a:bodyPr/>
          <a:lstStyle/>
          <a:p>
            <a:r>
              <a:rPr lang="en-US" altLang="zh-CN" dirty="0" err="1" smtClean="0"/>
              <a:t>uniqueResult</a:t>
            </a:r>
            <a:r>
              <a:rPr lang="en-US" altLang="zh-CN" dirty="0" smtClean="0"/>
              <a:t>()</a:t>
            </a:r>
            <a:r>
              <a:rPr lang="zh-CN" altLang="en-US" dirty="0" smtClean="0"/>
              <a:t>方法</a:t>
            </a:r>
            <a:endParaRPr lang="en-US" altLang="zh-CN" dirty="0" smtClean="0"/>
          </a:p>
          <a:p>
            <a:pPr lvl="1"/>
            <a:r>
              <a:rPr lang="zh-CN" altLang="en-US" dirty="0" smtClean="0"/>
              <a:t>获取唯一对象</a:t>
            </a:r>
            <a:endParaRPr lang="en-US" dirty="0" smtClean="0"/>
          </a:p>
          <a:p>
            <a:r>
              <a:rPr lang="en-US" dirty="0" err="1" smtClean="0"/>
              <a:t>setFirstResult</a:t>
            </a:r>
            <a:r>
              <a:rPr lang="en-US" dirty="0" smtClean="0"/>
              <a:t>()</a:t>
            </a:r>
            <a:r>
              <a:rPr lang="zh-CN" altLang="en-US" dirty="0" smtClean="0"/>
              <a:t>方法</a:t>
            </a:r>
            <a:endParaRPr lang="en-US" altLang="zh-CN" dirty="0" smtClean="0"/>
          </a:p>
          <a:p>
            <a:pPr lvl="1"/>
            <a:r>
              <a:rPr lang="zh-CN" altLang="en-US" dirty="0" smtClean="0"/>
              <a:t>设置从第几条开始</a:t>
            </a:r>
            <a:endParaRPr lang="en-US" altLang="zh-CN" dirty="0" smtClean="0"/>
          </a:p>
          <a:p>
            <a:r>
              <a:rPr lang="en-US" dirty="0" err="1" smtClean="0"/>
              <a:t>setMaxResults</a:t>
            </a:r>
            <a:r>
              <a:rPr lang="en-US" dirty="0" smtClean="0"/>
              <a:t>()</a:t>
            </a:r>
            <a:r>
              <a:rPr lang="zh-CN" altLang="en-US" dirty="0" smtClean="0"/>
              <a:t>方法</a:t>
            </a:r>
            <a:endParaRPr lang="en-US" altLang="zh-CN" dirty="0" smtClean="0"/>
          </a:p>
          <a:p>
            <a:pPr lvl="1"/>
            <a:r>
              <a:rPr lang="zh-CN" altLang="en-US" dirty="0" smtClean="0"/>
              <a:t>设置读取最大记录数</a:t>
            </a:r>
            <a:endParaRPr lang="zh-CN" altLang="en-US" dirty="0"/>
          </a:p>
        </p:txBody>
      </p:sp>
      <p:sp>
        <p:nvSpPr>
          <p:cNvPr id="4" name="灯片编号占位符 3"/>
          <p:cNvSpPr>
            <a:spLocks noGrp="1"/>
          </p:cNvSpPr>
          <p:nvPr>
            <p:ph type="sldNum" sz="quarter" idx="12"/>
          </p:nvPr>
        </p:nvSpPr>
        <p:spPr/>
        <p:txBody>
          <a:bodyPr/>
          <a:lstStyle/>
          <a:p>
            <a:pPr>
              <a:defRPr/>
            </a:pPr>
            <a:fld id="{0BCBB4B4-F8E2-4E79-8298-876D9B356B68}" type="slidenum">
              <a:rPr lang="zh-CN" altLang="en-US" smtClean="0"/>
              <a:pPr>
                <a:defRPr/>
              </a:pPr>
              <a:t>19</a:t>
            </a:fld>
            <a:r>
              <a:rPr lang="en-US" altLang="zh-CN" smtClean="0"/>
              <a:t>/35</a:t>
            </a:r>
            <a:endParaRPr lang="zh-CN" altLang="en-US" dirty="0"/>
          </a:p>
        </p:txBody>
      </p:sp>
      <p:sp>
        <p:nvSpPr>
          <p:cNvPr id="17" name="矩形 16"/>
          <p:cNvSpPr/>
          <p:nvPr/>
        </p:nvSpPr>
        <p:spPr bwMode="auto">
          <a:xfrm>
            <a:off x="785786" y="1428736"/>
            <a:ext cx="8143932" cy="4093428"/>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defRPr/>
            </a:pPr>
            <a:r>
              <a:rPr lang="en-US" altLang="zh-CN" sz="2000" b="1" dirty="0" smtClean="0">
                <a:solidFill>
                  <a:schemeClr val="accent5">
                    <a:lumMod val="10000"/>
                  </a:schemeClr>
                </a:solidFill>
                <a:latin typeface="+mn-lt"/>
              </a:rPr>
              <a:t>…..</a:t>
            </a:r>
          </a:p>
          <a:p>
            <a:pPr algn="l">
              <a:defRPr/>
            </a:pPr>
            <a:r>
              <a:rPr lang="en-US" altLang="zh-CN" sz="2000" b="1" dirty="0" smtClean="0">
                <a:solidFill>
                  <a:schemeClr val="accent5">
                    <a:lumMod val="10000"/>
                  </a:schemeClr>
                </a:solidFill>
                <a:latin typeface="+mn-lt"/>
              </a:rPr>
              <a:t>String </a:t>
            </a:r>
            <a:r>
              <a:rPr lang="en-US" altLang="zh-CN" sz="2000" b="1" dirty="0" err="1" smtClean="0">
                <a:solidFill>
                  <a:schemeClr val="accent5">
                    <a:lumMod val="10000"/>
                  </a:schemeClr>
                </a:solidFill>
                <a:latin typeface="+mn-lt"/>
              </a:rPr>
              <a:t>countHQL</a:t>
            </a:r>
            <a:r>
              <a:rPr lang="en-US" altLang="zh-CN" sz="2000" b="1" dirty="0" smtClean="0">
                <a:solidFill>
                  <a:schemeClr val="accent5">
                    <a:lumMod val="10000"/>
                  </a:schemeClr>
                </a:solidFill>
                <a:latin typeface="+mn-lt"/>
              </a:rPr>
              <a:t> = "select count(*) from Dept";</a:t>
            </a:r>
          </a:p>
          <a:p>
            <a:pPr algn="l">
              <a:defRPr/>
            </a:pPr>
            <a:r>
              <a:rPr lang="en-US" altLang="zh-CN" sz="2000" b="1" dirty="0" err="1" smtClean="0">
                <a:solidFill>
                  <a:schemeClr val="accent5">
                    <a:lumMod val="10000"/>
                  </a:schemeClr>
                </a:solidFill>
                <a:latin typeface="+mn-lt"/>
              </a:rPr>
              <a:t>int</a:t>
            </a:r>
            <a:r>
              <a:rPr lang="en-US" altLang="zh-CN" sz="2000" b="1" dirty="0" smtClean="0">
                <a:solidFill>
                  <a:schemeClr val="accent5">
                    <a:lumMod val="10000"/>
                  </a:schemeClr>
                </a:solidFill>
                <a:latin typeface="+mn-lt"/>
              </a:rPr>
              <a:t> count =  ((Long)</a:t>
            </a:r>
            <a:r>
              <a:rPr lang="en-US" altLang="zh-CN" sz="2000" b="1" dirty="0" err="1" smtClean="0">
                <a:solidFill>
                  <a:schemeClr val="accent5">
                    <a:lumMod val="10000"/>
                  </a:schemeClr>
                </a:solidFill>
                <a:latin typeface="+mn-lt"/>
              </a:rPr>
              <a:t>session.createQuery</a:t>
            </a:r>
            <a:r>
              <a:rPr lang="en-US" altLang="zh-CN" sz="2000" b="1" dirty="0" smtClean="0">
                <a:solidFill>
                  <a:schemeClr val="accent5">
                    <a:lumMod val="10000"/>
                  </a:schemeClr>
                </a:solidFill>
                <a:latin typeface="+mn-lt"/>
              </a:rPr>
              <a:t>(</a:t>
            </a:r>
            <a:r>
              <a:rPr lang="en-US" altLang="zh-CN" sz="2000" b="1" dirty="0" err="1" smtClean="0">
                <a:solidFill>
                  <a:schemeClr val="accent5">
                    <a:lumMod val="10000"/>
                  </a:schemeClr>
                </a:solidFill>
                <a:latin typeface="+mn-lt"/>
              </a:rPr>
              <a:t>countHQL</a:t>
            </a:r>
            <a:r>
              <a:rPr lang="en-US" altLang="zh-CN" sz="2000" b="1" dirty="0" smtClean="0">
                <a:solidFill>
                  <a:schemeClr val="accent5">
                    <a:lumMod val="10000"/>
                  </a:schemeClr>
                </a:solidFill>
                <a:latin typeface="+mn-lt"/>
              </a:rPr>
              <a:t>)</a:t>
            </a:r>
          </a:p>
          <a:p>
            <a:pPr algn="l">
              <a:defRPr/>
            </a:pPr>
            <a:r>
              <a:rPr lang="en-US" altLang="zh-CN" sz="2000" b="1" dirty="0" smtClean="0">
                <a:solidFill>
                  <a:schemeClr val="accent5">
                    <a:lumMod val="10000"/>
                  </a:schemeClr>
                </a:solidFill>
                <a:latin typeface="+mn-lt"/>
              </a:rPr>
              <a:t>		.</a:t>
            </a:r>
            <a:r>
              <a:rPr lang="en-US" altLang="zh-CN" sz="2000" b="1" dirty="0" err="1" smtClean="0">
                <a:solidFill>
                  <a:schemeClr val="accent5">
                    <a:lumMod val="10000"/>
                  </a:schemeClr>
                </a:solidFill>
                <a:latin typeface="+mn-lt"/>
              </a:rPr>
              <a:t>uniqueResult</a:t>
            </a:r>
            <a:r>
              <a:rPr lang="en-US" altLang="zh-CN" sz="2000" b="1" dirty="0" smtClean="0">
                <a:solidFill>
                  <a:schemeClr val="accent5">
                    <a:lumMod val="10000"/>
                  </a:schemeClr>
                </a:solidFill>
                <a:latin typeface="+mn-lt"/>
              </a:rPr>
              <a:t>()).</a:t>
            </a:r>
            <a:r>
              <a:rPr lang="en-US" altLang="zh-CN" sz="2000" b="1" dirty="0" err="1" smtClean="0">
                <a:solidFill>
                  <a:schemeClr val="accent5">
                    <a:lumMod val="10000"/>
                  </a:schemeClr>
                </a:solidFill>
                <a:latin typeface="+mn-lt"/>
              </a:rPr>
              <a:t>intValue</a:t>
            </a:r>
            <a:r>
              <a:rPr lang="en-US" altLang="zh-CN" sz="2000" b="1" dirty="0" smtClean="0">
                <a:solidFill>
                  <a:schemeClr val="accent5">
                    <a:lumMod val="10000"/>
                  </a:schemeClr>
                </a:solidFill>
                <a:latin typeface="+mn-lt"/>
              </a:rPr>
              <a:t>();</a:t>
            </a:r>
          </a:p>
          <a:p>
            <a:pPr algn="l">
              <a:defRPr/>
            </a:pPr>
            <a:r>
              <a:rPr lang="en-US" altLang="zh-CN" sz="2000" b="1" dirty="0" err="1" smtClean="0">
                <a:solidFill>
                  <a:schemeClr val="accent5">
                    <a:lumMod val="10000"/>
                  </a:schemeClr>
                </a:solidFill>
                <a:latin typeface="+mn-lt"/>
              </a:rPr>
              <a:t>int</a:t>
            </a:r>
            <a:r>
              <a:rPr lang="en-US" altLang="zh-CN" sz="2000" b="1" dirty="0" smtClean="0">
                <a:solidFill>
                  <a:schemeClr val="accent5">
                    <a:lumMod val="10000"/>
                  </a:schemeClr>
                </a:solidFill>
                <a:latin typeface="+mn-lt"/>
              </a:rPr>
              <a:t> </a:t>
            </a:r>
            <a:r>
              <a:rPr lang="en-US" altLang="zh-CN" sz="2000" b="1" dirty="0" err="1" smtClean="0">
                <a:solidFill>
                  <a:schemeClr val="accent5">
                    <a:lumMod val="10000"/>
                  </a:schemeClr>
                </a:solidFill>
                <a:latin typeface="+mn-lt"/>
              </a:rPr>
              <a:t>totalpages</a:t>
            </a:r>
            <a:r>
              <a:rPr lang="en-US" altLang="zh-CN" sz="2000" b="1" dirty="0" smtClean="0">
                <a:solidFill>
                  <a:schemeClr val="accent5">
                    <a:lumMod val="10000"/>
                  </a:schemeClr>
                </a:solidFill>
                <a:latin typeface="+mn-lt"/>
              </a:rPr>
              <a:t> = (count % </a:t>
            </a:r>
            <a:r>
              <a:rPr lang="en-US" altLang="zh-CN" sz="2000" b="1" dirty="0" err="1" smtClean="0">
                <a:solidFill>
                  <a:schemeClr val="accent5">
                    <a:lumMod val="10000"/>
                  </a:schemeClr>
                </a:solidFill>
                <a:latin typeface="+mn-lt"/>
              </a:rPr>
              <a:t>pageSize</a:t>
            </a:r>
            <a:r>
              <a:rPr lang="en-US" altLang="zh-CN" sz="2000" b="1" dirty="0" smtClean="0">
                <a:solidFill>
                  <a:schemeClr val="accent5">
                    <a:lumMod val="10000"/>
                  </a:schemeClr>
                </a:solidFill>
                <a:latin typeface="+mn-lt"/>
              </a:rPr>
              <a:t> == 0) </a:t>
            </a:r>
          </a:p>
          <a:p>
            <a:pPr algn="l">
              <a:defRPr/>
            </a:pPr>
            <a:r>
              <a:rPr lang="en-US" altLang="zh-CN" sz="2000" b="1" dirty="0" smtClean="0">
                <a:solidFill>
                  <a:schemeClr val="accent5">
                    <a:lumMod val="10000"/>
                  </a:schemeClr>
                </a:solidFill>
                <a:latin typeface="+mn-lt"/>
              </a:rPr>
              <a:t>		? (count / </a:t>
            </a:r>
            <a:r>
              <a:rPr lang="en-US" altLang="zh-CN" sz="2000" b="1" dirty="0" err="1" smtClean="0">
                <a:solidFill>
                  <a:schemeClr val="accent5">
                    <a:lumMod val="10000"/>
                  </a:schemeClr>
                </a:solidFill>
                <a:latin typeface="+mn-lt"/>
              </a:rPr>
              <a:t>pageSize</a:t>
            </a:r>
            <a:r>
              <a:rPr lang="en-US" altLang="zh-CN" sz="2000" b="1" dirty="0" smtClean="0">
                <a:solidFill>
                  <a:schemeClr val="accent5">
                    <a:lumMod val="10000"/>
                  </a:schemeClr>
                </a:solidFill>
                <a:latin typeface="+mn-lt"/>
              </a:rPr>
              <a:t>) : (count / </a:t>
            </a:r>
            <a:r>
              <a:rPr lang="en-US" altLang="zh-CN" sz="2000" b="1" dirty="0" err="1" smtClean="0">
                <a:solidFill>
                  <a:schemeClr val="accent5">
                    <a:lumMod val="10000"/>
                  </a:schemeClr>
                </a:solidFill>
                <a:latin typeface="+mn-lt"/>
              </a:rPr>
              <a:t>pageSize</a:t>
            </a:r>
            <a:r>
              <a:rPr lang="en-US" altLang="zh-CN" sz="2000" b="1" dirty="0" smtClean="0">
                <a:solidFill>
                  <a:schemeClr val="accent5">
                    <a:lumMod val="10000"/>
                  </a:schemeClr>
                </a:solidFill>
                <a:latin typeface="+mn-lt"/>
              </a:rPr>
              <a:t> + 1);</a:t>
            </a:r>
          </a:p>
          <a:p>
            <a:pPr algn="l">
              <a:defRPr/>
            </a:pPr>
            <a:r>
              <a:rPr lang="en-US" altLang="zh-CN" sz="2000" b="1" dirty="0" err="1" smtClean="0">
                <a:solidFill>
                  <a:schemeClr val="accent5">
                    <a:lumMod val="10000"/>
                  </a:schemeClr>
                </a:solidFill>
                <a:latin typeface="+mn-lt"/>
              </a:rPr>
              <a:t>int</a:t>
            </a:r>
            <a:r>
              <a:rPr lang="en-US" altLang="zh-CN" sz="2000" b="1" dirty="0" smtClean="0">
                <a:solidFill>
                  <a:schemeClr val="accent5">
                    <a:lumMod val="10000"/>
                  </a:schemeClr>
                </a:solidFill>
                <a:latin typeface="+mn-lt"/>
              </a:rPr>
              <a:t> </a:t>
            </a:r>
            <a:r>
              <a:rPr lang="en-US" altLang="zh-CN" sz="2000" b="1" dirty="0" err="1" smtClean="0">
                <a:solidFill>
                  <a:schemeClr val="accent5">
                    <a:lumMod val="10000"/>
                  </a:schemeClr>
                </a:solidFill>
                <a:latin typeface="+mn-lt"/>
              </a:rPr>
              <a:t>pageIndex</a:t>
            </a:r>
            <a:r>
              <a:rPr lang="en-US" altLang="zh-CN" sz="2000" b="1" dirty="0" smtClean="0">
                <a:solidFill>
                  <a:schemeClr val="accent5">
                    <a:lumMod val="10000"/>
                  </a:schemeClr>
                </a:solidFill>
                <a:latin typeface="+mn-lt"/>
              </a:rPr>
              <a:t> = 1;</a:t>
            </a:r>
          </a:p>
          <a:p>
            <a:pPr algn="l">
              <a:defRPr/>
            </a:pPr>
            <a:r>
              <a:rPr lang="en-US" altLang="zh-CN" sz="2000" b="1" dirty="0" err="1" smtClean="0">
                <a:solidFill>
                  <a:schemeClr val="accent5">
                    <a:lumMod val="10000"/>
                  </a:schemeClr>
                </a:solidFill>
                <a:latin typeface="+mn-lt"/>
              </a:rPr>
              <a:t>query.set</a:t>
            </a:r>
            <a:r>
              <a:rPr lang="en-US" altLang="zh-CN" sz="2000" b="1" dirty="0" err="1" smtClean="0">
                <a:solidFill>
                  <a:schemeClr val="accent5">
                    <a:lumMod val="10000"/>
                  </a:schemeClr>
                </a:solidFill>
              </a:rPr>
              <a:t>FirstResult</a:t>
            </a:r>
            <a:r>
              <a:rPr lang="en-US" altLang="zh-CN" sz="2000" b="1" dirty="0" smtClean="0">
                <a:solidFill>
                  <a:schemeClr val="accent5">
                    <a:lumMod val="10000"/>
                  </a:schemeClr>
                </a:solidFill>
              </a:rPr>
              <a:t>((</a:t>
            </a:r>
            <a:r>
              <a:rPr lang="en-US" altLang="zh-CN" sz="2000" b="1" dirty="0" err="1" smtClean="0">
                <a:solidFill>
                  <a:schemeClr val="accent5">
                    <a:lumMod val="10000"/>
                  </a:schemeClr>
                </a:solidFill>
              </a:rPr>
              <a:t>pageIndex</a:t>
            </a:r>
            <a:r>
              <a:rPr lang="en-US" altLang="zh-CN" sz="2000" b="1" dirty="0" smtClean="0">
                <a:solidFill>
                  <a:schemeClr val="accent5">
                    <a:lumMod val="10000"/>
                  </a:schemeClr>
                </a:solidFill>
              </a:rPr>
              <a:t> - 1) * </a:t>
            </a:r>
            <a:r>
              <a:rPr lang="en-US" altLang="zh-CN" sz="2000" b="1" dirty="0" err="1" smtClean="0">
                <a:solidFill>
                  <a:schemeClr val="accent5">
                    <a:lumMod val="10000"/>
                  </a:schemeClr>
                </a:solidFill>
              </a:rPr>
              <a:t>pageSize</a:t>
            </a:r>
            <a:r>
              <a:rPr lang="en-US" altLang="zh-CN" sz="2000" b="1" dirty="0" smtClean="0">
                <a:solidFill>
                  <a:schemeClr val="accent5">
                    <a:lumMod val="10000"/>
                  </a:schemeClr>
                </a:solidFill>
              </a:rPr>
              <a:t>);</a:t>
            </a:r>
          </a:p>
          <a:p>
            <a:pPr algn="l">
              <a:defRPr/>
            </a:pPr>
            <a:endParaRPr lang="en-US" altLang="zh-CN" sz="2000" b="1" dirty="0" smtClean="0">
              <a:solidFill>
                <a:schemeClr val="accent5">
                  <a:lumMod val="10000"/>
                </a:schemeClr>
              </a:solidFill>
              <a:latin typeface="+mn-lt"/>
            </a:endParaRPr>
          </a:p>
          <a:p>
            <a:pPr algn="l">
              <a:defRPr/>
            </a:pPr>
            <a:r>
              <a:rPr lang="en-US" altLang="zh-CN" sz="2000" b="1" dirty="0" err="1" smtClean="0">
                <a:solidFill>
                  <a:schemeClr val="accent5">
                    <a:lumMod val="10000"/>
                  </a:schemeClr>
                </a:solidFill>
                <a:latin typeface="+mn-lt"/>
              </a:rPr>
              <a:t>query.set</a:t>
            </a:r>
            <a:r>
              <a:rPr lang="en-US" altLang="zh-CN" sz="2000" b="1" dirty="0" err="1" smtClean="0">
                <a:solidFill>
                  <a:schemeClr val="accent5">
                    <a:lumMod val="10000"/>
                  </a:schemeClr>
                </a:solidFill>
              </a:rPr>
              <a:t>MaxResults</a:t>
            </a:r>
            <a:r>
              <a:rPr lang="en-US" altLang="zh-CN" sz="2000" b="1" dirty="0" smtClean="0">
                <a:solidFill>
                  <a:schemeClr val="accent5">
                    <a:lumMod val="10000"/>
                  </a:schemeClr>
                </a:solidFill>
              </a:rPr>
              <a:t>(</a:t>
            </a:r>
            <a:r>
              <a:rPr lang="en-US" altLang="zh-CN" sz="2000" b="1" dirty="0" err="1" smtClean="0">
                <a:solidFill>
                  <a:schemeClr val="accent5">
                    <a:lumMod val="10000"/>
                  </a:schemeClr>
                </a:solidFill>
              </a:rPr>
              <a:t>pageSize</a:t>
            </a:r>
            <a:r>
              <a:rPr lang="en-US" altLang="zh-CN" sz="2000" b="1" dirty="0" smtClean="0">
                <a:solidFill>
                  <a:schemeClr val="accent5">
                    <a:lumMod val="10000"/>
                  </a:schemeClr>
                </a:solidFill>
              </a:rPr>
              <a:t>);</a:t>
            </a:r>
            <a:endParaRPr lang="en-US" altLang="zh-CN" sz="2000" b="1" dirty="0" smtClean="0">
              <a:solidFill>
                <a:schemeClr val="accent5">
                  <a:lumMod val="10000"/>
                </a:schemeClr>
              </a:solidFill>
              <a:latin typeface="+mn-lt"/>
            </a:endParaRPr>
          </a:p>
          <a:p>
            <a:pPr algn="l">
              <a:defRPr/>
            </a:pPr>
            <a:endParaRPr lang="en-US" altLang="zh-CN" sz="2000" b="1" dirty="0" smtClean="0">
              <a:solidFill>
                <a:schemeClr val="accent5">
                  <a:lumMod val="10000"/>
                </a:schemeClr>
              </a:solidFill>
              <a:latin typeface="+mn-lt"/>
            </a:endParaRPr>
          </a:p>
          <a:p>
            <a:pPr algn="l">
              <a:defRPr/>
            </a:pPr>
            <a:endParaRPr lang="en-US" altLang="zh-CN" sz="2000" b="1" dirty="0" smtClean="0">
              <a:solidFill>
                <a:schemeClr val="accent5">
                  <a:lumMod val="10000"/>
                </a:schemeClr>
              </a:solidFill>
              <a:latin typeface="+mn-lt"/>
            </a:endParaRPr>
          </a:p>
          <a:p>
            <a:pPr algn="l">
              <a:defRPr/>
            </a:pPr>
            <a:r>
              <a:rPr lang="en-US" altLang="zh-CN" sz="2000" b="1" dirty="0" smtClean="0">
                <a:solidFill>
                  <a:schemeClr val="accent5">
                    <a:lumMod val="10000"/>
                  </a:schemeClr>
                </a:solidFill>
                <a:latin typeface="+mn-lt"/>
              </a:rPr>
              <a:t>List&lt;Dept&gt; </a:t>
            </a:r>
            <a:r>
              <a:rPr lang="en-US" altLang="zh-CN" sz="2000" b="1" dirty="0" err="1" smtClean="0">
                <a:solidFill>
                  <a:schemeClr val="accent5">
                    <a:lumMod val="10000"/>
                  </a:schemeClr>
                </a:solidFill>
                <a:latin typeface="+mn-lt"/>
              </a:rPr>
              <a:t>deptList</a:t>
            </a:r>
            <a:r>
              <a:rPr lang="en-US" altLang="zh-CN" sz="2000" b="1" dirty="0" smtClean="0">
                <a:solidFill>
                  <a:schemeClr val="accent5">
                    <a:lumMod val="10000"/>
                  </a:schemeClr>
                </a:solidFill>
                <a:latin typeface="+mn-lt"/>
              </a:rPr>
              <a:t> = </a:t>
            </a:r>
            <a:r>
              <a:rPr lang="en-US" altLang="zh-CN" sz="2000" b="1" dirty="0" err="1" smtClean="0">
                <a:solidFill>
                  <a:schemeClr val="accent5">
                    <a:lumMod val="10000"/>
                  </a:schemeClr>
                </a:solidFill>
                <a:latin typeface="+mn-lt"/>
              </a:rPr>
              <a:t>query.list</a:t>
            </a:r>
            <a:r>
              <a:rPr lang="en-US" altLang="zh-CN" sz="2000" b="1" dirty="0" smtClean="0">
                <a:solidFill>
                  <a:schemeClr val="accent5">
                    <a:lumMod val="10000"/>
                  </a:schemeClr>
                </a:solidFill>
                <a:latin typeface="+mn-lt"/>
              </a:rPr>
              <a:t>();</a:t>
            </a:r>
          </a:p>
        </p:txBody>
      </p:sp>
      <p:sp>
        <p:nvSpPr>
          <p:cNvPr id="15" name="Rectangle 11"/>
          <p:cNvSpPr>
            <a:spLocks noChangeArrowheads="1"/>
          </p:cNvSpPr>
          <p:nvPr/>
        </p:nvSpPr>
        <p:spPr bwMode="auto">
          <a:xfrm>
            <a:off x="2786050" y="2379658"/>
            <a:ext cx="1857388" cy="285752"/>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18" name="AutoShape 23"/>
          <p:cNvSpPr>
            <a:spLocks noChangeArrowheads="1"/>
          </p:cNvSpPr>
          <p:nvPr/>
        </p:nvSpPr>
        <p:spPr bwMode="auto">
          <a:xfrm>
            <a:off x="6143636" y="2451096"/>
            <a:ext cx="1928826" cy="406400"/>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计算总记录数</a:t>
            </a:r>
            <a:endParaRPr lang="zh-CN" altLang="en-US" b="1" kern="0" dirty="0">
              <a:solidFill>
                <a:schemeClr val="bg1"/>
              </a:solidFill>
              <a:latin typeface="Arial"/>
              <a:ea typeface="黑体"/>
            </a:endParaRPr>
          </a:p>
        </p:txBody>
      </p:sp>
      <p:sp>
        <p:nvSpPr>
          <p:cNvPr id="34" name="Rectangle 11"/>
          <p:cNvSpPr>
            <a:spLocks noChangeArrowheads="1"/>
          </p:cNvSpPr>
          <p:nvPr/>
        </p:nvSpPr>
        <p:spPr bwMode="auto">
          <a:xfrm>
            <a:off x="857224" y="3594104"/>
            <a:ext cx="5857916" cy="357190"/>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35" name="AutoShape 23"/>
          <p:cNvSpPr>
            <a:spLocks noChangeArrowheads="1"/>
          </p:cNvSpPr>
          <p:nvPr/>
        </p:nvSpPr>
        <p:spPr bwMode="auto">
          <a:xfrm>
            <a:off x="5000628" y="4022732"/>
            <a:ext cx="2357454" cy="406400"/>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lvl="1" indent="-285750" eaLnBrk="0" hangingPunct="0">
              <a:spcBef>
                <a:spcPct val="20000"/>
              </a:spcBef>
              <a:buClr>
                <a:srgbClr val="233DA9"/>
              </a:buClr>
              <a:buSzPct val="80000"/>
              <a:defRPr/>
            </a:pPr>
            <a:r>
              <a:rPr lang="zh-CN" altLang="en-US" b="1" kern="0" dirty="0" smtClean="0">
                <a:solidFill>
                  <a:schemeClr val="bg1"/>
                </a:solidFill>
                <a:latin typeface="Arial"/>
                <a:ea typeface="黑体"/>
              </a:rPr>
              <a:t>设置从第几条开始</a:t>
            </a:r>
          </a:p>
        </p:txBody>
      </p:sp>
      <p:sp>
        <p:nvSpPr>
          <p:cNvPr id="37" name="Rectangle 11"/>
          <p:cNvSpPr>
            <a:spLocks noChangeArrowheads="1"/>
          </p:cNvSpPr>
          <p:nvPr/>
        </p:nvSpPr>
        <p:spPr bwMode="auto">
          <a:xfrm>
            <a:off x="857224" y="4237046"/>
            <a:ext cx="3929090" cy="357190"/>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38" name="AutoShape 23"/>
          <p:cNvSpPr>
            <a:spLocks noChangeArrowheads="1"/>
          </p:cNvSpPr>
          <p:nvPr/>
        </p:nvSpPr>
        <p:spPr bwMode="auto">
          <a:xfrm>
            <a:off x="4071934" y="4665674"/>
            <a:ext cx="2786082" cy="406400"/>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lvl="1" indent="-285750" eaLnBrk="0" hangingPunct="0">
              <a:spcBef>
                <a:spcPct val="20000"/>
              </a:spcBef>
              <a:buClr>
                <a:srgbClr val="233DA9"/>
              </a:buClr>
              <a:buSzPct val="80000"/>
              <a:defRPr/>
            </a:pPr>
            <a:r>
              <a:rPr lang="zh-CN" altLang="en-US" b="1" kern="0" dirty="0" smtClean="0">
                <a:solidFill>
                  <a:schemeClr val="bg1"/>
                </a:solidFill>
                <a:latin typeface="Arial"/>
                <a:ea typeface="黑体"/>
              </a:rPr>
              <a:t>设置读取最大记录数</a:t>
            </a:r>
            <a:endParaRPr lang="zh-CN" altLang="en-US" b="1" kern="0" dirty="0">
              <a:solidFill>
                <a:schemeClr val="bg1"/>
              </a:solidFill>
              <a:latin typeface="Arial"/>
              <a:ea typeface="黑体"/>
            </a:endParaRPr>
          </a:p>
        </p:txBody>
      </p:sp>
      <p:grpSp>
        <p:nvGrpSpPr>
          <p:cNvPr id="12" name="组合 25"/>
          <p:cNvGrpSpPr>
            <a:grpSpLocks/>
          </p:cNvGrpSpPr>
          <p:nvPr/>
        </p:nvGrpSpPr>
        <p:grpSpPr bwMode="auto">
          <a:xfrm>
            <a:off x="2500298" y="6215082"/>
            <a:ext cx="4143404" cy="431800"/>
            <a:chOff x="4071935" y="5500702"/>
            <a:chExt cx="4500594" cy="431800"/>
          </a:xfrm>
          <a:solidFill>
            <a:srgbClr val="0070C0"/>
          </a:solidFill>
        </p:grpSpPr>
        <p:sp>
          <p:nvSpPr>
            <p:cNvPr id="13" name="AutoShape 7"/>
            <p:cNvSpPr>
              <a:spLocks noChangeArrowheads="1"/>
            </p:cNvSpPr>
            <p:nvPr/>
          </p:nvSpPr>
          <p:spPr bwMode="auto">
            <a:xfrm>
              <a:off x="4071935" y="5500702"/>
              <a:ext cx="450059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14" name="Picture 8" descr="说话气泡new"/>
            <p:cNvPicPr>
              <a:picLocks noChangeAspect="1" noChangeArrowheads="1"/>
            </p:cNvPicPr>
            <p:nvPr/>
          </p:nvPicPr>
          <p:blipFill>
            <a:blip r:embed="rId3" cstate="print"/>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16" name="TextBox 17"/>
            <p:cNvSpPr txBox="1">
              <a:spLocks noChangeArrowheads="1"/>
            </p:cNvSpPr>
            <p:nvPr/>
          </p:nvSpPr>
          <p:spPr bwMode="auto">
            <a:xfrm>
              <a:off x="4652657" y="5538802"/>
              <a:ext cx="3702102" cy="369332"/>
            </a:xfrm>
            <a:prstGeom prst="rect">
              <a:avLst/>
            </a:prstGeom>
            <a:noFill/>
            <a:ln w="9525">
              <a:noFill/>
              <a:miter lim="800000"/>
              <a:headEnd/>
              <a:tailEnd/>
            </a:ln>
          </p:spPr>
          <p:txBody>
            <a:bodyPr wrap="square">
              <a:spAutoFit/>
            </a:bodyPr>
            <a:lstStyle/>
            <a:p>
              <a:r>
                <a:rPr lang="zh-CN" altLang="en-US" b="1" dirty="0" smtClean="0">
                  <a:solidFill>
                    <a:schemeClr val="bg1"/>
                  </a:solidFill>
                </a:rPr>
                <a:t>演示示例</a:t>
              </a:r>
              <a:r>
                <a:rPr lang="en-US" altLang="zh-CN" b="1" dirty="0" smtClean="0">
                  <a:solidFill>
                    <a:schemeClr val="bg1"/>
                  </a:solidFill>
                </a:rPr>
                <a:t>5</a:t>
              </a:r>
              <a:r>
                <a:rPr lang="zh-CN" altLang="en-US" b="1" dirty="0" smtClean="0">
                  <a:solidFill>
                    <a:schemeClr val="bg1"/>
                  </a:solidFill>
                </a:rPr>
                <a:t>：分页查询</a:t>
              </a:r>
              <a:endParaRPr lang="zh-CN" altLang="en-US" b="1"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hidden"/>
                                      </p:to>
                                    </p:set>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500"/>
                                        <p:tgtEl>
                                          <p:spTgt spid="34"/>
                                        </p:tgtEl>
                                      </p:cBhvr>
                                    </p:animEffect>
                                  </p:childTnLst>
                                </p:cTn>
                              </p:par>
                            </p:childTnLst>
                          </p:cTn>
                        </p:par>
                        <p:par>
                          <p:cTn id="33" fill="hold">
                            <p:stCondLst>
                              <p:cond delay="2000"/>
                            </p:stCondLst>
                            <p:childTnLst>
                              <p:par>
                                <p:cTn id="34" presetID="22" presetClass="entr" presetSubtype="8" fill="hold" grpId="0" nodeType="after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wipe(left)">
                                      <p:cBhvr>
                                        <p:cTn id="36" dur="500"/>
                                        <p:tgtEl>
                                          <p:spTgt spid="35"/>
                                        </p:tgtEl>
                                      </p:cBhvr>
                                    </p:animEffect>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wipe(left)">
                                      <p:cBhvr>
                                        <p:cTn id="44" dur="500"/>
                                        <p:tgtEl>
                                          <p:spTgt spid="38"/>
                                        </p:tgtEl>
                                      </p:cBhvr>
                                    </p:animEffect>
                                  </p:childTnLst>
                                </p:cTn>
                              </p:par>
                            </p:childTnLst>
                          </p:cTn>
                        </p:par>
                        <p:par>
                          <p:cTn id="45" fill="hold">
                            <p:stCondLst>
                              <p:cond delay="3500"/>
                            </p:stCondLst>
                            <p:childTnLst>
                              <p:par>
                                <p:cTn id="46" presetID="22" presetClass="entr" presetSubtype="8"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left)">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8" grpId="0" animBg="1"/>
      <p:bldP spid="34" grpId="0" animBg="1"/>
      <p:bldP spid="35" grpId="0" animBg="1"/>
      <p:bldP spid="37" grpId="0" animBg="1"/>
      <p:bldP spid="3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smtClean="0"/>
              <a:t>回顾与作业点评</a:t>
            </a:r>
            <a:endParaRPr lang="zh-CN" altLang="en-US" dirty="0"/>
          </a:p>
        </p:txBody>
      </p:sp>
      <p:sp>
        <p:nvSpPr>
          <p:cNvPr id="9" name="内容占位符 2"/>
          <p:cNvSpPr>
            <a:spLocks noGrp="1"/>
          </p:cNvSpPr>
          <p:nvPr>
            <p:ph idx="1"/>
          </p:nvPr>
        </p:nvSpPr>
        <p:spPr>
          <a:xfrm>
            <a:off x="784252" y="1285875"/>
            <a:ext cx="7645400" cy="5010150"/>
          </a:xfrm>
        </p:spPr>
        <p:txBody>
          <a:bodyPr/>
          <a:lstStyle/>
          <a:p>
            <a:pPr eaLnBrk="1" hangingPunct="1"/>
            <a:r>
              <a:rPr lang="zh-CN" altLang="en-US" dirty="0" smtClean="0"/>
              <a:t>请说明框架的概念</a:t>
            </a:r>
            <a:endParaRPr lang="en-US" altLang="zh-CN" dirty="0" smtClean="0"/>
          </a:p>
          <a:p>
            <a:pPr eaLnBrk="1" hangingPunct="1"/>
            <a:r>
              <a:rPr lang="zh-CN" altLang="en-US" dirty="0" smtClean="0"/>
              <a:t>什么是</a:t>
            </a:r>
            <a:r>
              <a:rPr lang="en-US" altLang="zh-CN" dirty="0" err="1" smtClean="0"/>
              <a:t>ORM</a:t>
            </a:r>
            <a:r>
              <a:rPr lang="en-US" altLang="zh-CN" dirty="0" smtClean="0"/>
              <a:t>?</a:t>
            </a:r>
          </a:p>
          <a:p>
            <a:pPr eaLnBrk="1" hangingPunct="1"/>
            <a:r>
              <a:rPr lang="zh-CN" altLang="en-US" dirty="0" smtClean="0"/>
              <a:t>请说明</a:t>
            </a:r>
            <a:r>
              <a:rPr lang="en-US" altLang="zh-CN" dirty="0" smtClean="0"/>
              <a:t>Hibernate</a:t>
            </a:r>
            <a:r>
              <a:rPr lang="zh-CN" altLang="en-US" dirty="0" smtClean="0"/>
              <a:t>中</a:t>
            </a:r>
            <a:r>
              <a:rPr lang="en-US" altLang="zh-CN" dirty="0" smtClean="0"/>
              <a:t>Java</a:t>
            </a:r>
            <a:r>
              <a:rPr lang="zh-CN" altLang="en-US" smtClean="0"/>
              <a:t>对象的</a:t>
            </a:r>
            <a:r>
              <a:rPr lang="zh-CN" altLang="en-US" dirty="0" smtClean="0"/>
              <a:t>状态</a:t>
            </a:r>
            <a:endParaRPr lang="en-US" altLang="zh-CN" dirty="0" smtClean="0"/>
          </a:p>
          <a:p>
            <a:pPr eaLnBrk="1" hangingPunct="1"/>
            <a:r>
              <a:rPr lang="zh-CN" altLang="en-US" dirty="0" smtClean="0"/>
              <a:t>什么是脏检查？</a:t>
            </a:r>
            <a:endParaRPr lang="en-US" altLang="zh-CN" dirty="0" smtClean="0"/>
          </a:p>
          <a:p>
            <a:pPr eaLnBrk="1" hangingPunct="1"/>
            <a:r>
              <a:rPr lang="zh-CN" altLang="en-US" dirty="0" smtClean="0"/>
              <a:t>什么是刷新缓存？</a:t>
            </a:r>
          </a:p>
        </p:txBody>
      </p:sp>
      <p:sp>
        <p:nvSpPr>
          <p:cNvPr id="4" name="灯片编号占位符 3"/>
          <p:cNvSpPr>
            <a:spLocks noGrp="1"/>
          </p:cNvSpPr>
          <p:nvPr>
            <p:ph type="sldNum" sz="quarter" idx="12"/>
          </p:nvPr>
        </p:nvSpPr>
        <p:spPr/>
        <p:txBody>
          <a:bodyPr/>
          <a:lstStyle/>
          <a:p>
            <a:pPr>
              <a:defRPr/>
            </a:pPr>
            <a:fld id="{0BCBB4B4-F8E2-4E79-8298-876D9B356B68}" type="slidenum">
              <a:rPr lang="zh-CN" altLang="en-US" smtClean="0"/>
              <a:pPr>
                <a:defRPr/>
              </a:pPr>
              <a:t>2</a:t>
            </a:fld>
            <a:r>
              <a:rPr lang="en-US" altLang="zh-CN" smtClean="0"/>
              <a:t>/35</a:t>
            </a:r>
            <a:endParaRPr lang="zh-CN" altLang="en-US" dirty="0"/>
          </a:p>
        </p:txBody>
      </p:sp>
      <p:grpSp>
        <p:nvGrpSpPr>
          <p:cNvPr id="10" name="组合 17"/>
          <p:cNvGrpSpPr/>
          <p:nvPr/>
        </p:nvGrpSpPr>
        <p:grpSpPr>
          <a:xfrm>
            <a:off x="71406" y="855130"/>
            <a:ext cx="958752" cy="430730"/>
            <a:chOff x="3643306" y="2500357"/>
            <a:chExt cx="958752" cy="430730"/>
          </a:xfrm>
        </p:grpSpPr>
        <p:pic>
          <p:nvPicPr>
            <p:cNvPr id="11" name="Picture 6" descr="E:\设计支持\模板设计\TW.png"/>
            <p:cNvPicPr>
              <a:picLocks noChangeAspect="1" noChangeArrowheads="1"/>
            </p:cNvPicPr>
            <p:nvPr/>
          </p:nvPicPr>
          <p:blipFill>
            <a:blip r:embed="rId2" cstate="print"/>
            <a:srcRect/>
            <a:stretch>
              <a:fillRect/>
            </a:stretch>
          </p:blipFill>
          <p:spPr bwMode="auto">
            <a:xfrm>
              <a:off x="3643306" y="2500357"/>
              <a:ext cx="463239" cy="430730"/>
            </a:xfrm>
            <a:prstGeom prst="rect">
              <a:avLst/>
            </a:prstGeom>
            <a:noFill/>
          </p:spPr>
        </p:pic>
        <p:sp>
          <p:nvSpPr>
            <p:cNvPr id="12" name="TextBox 11"/>
            <p:cNvSpPr txBox="1"/>
            <p:nvPr/>
          </p:nvSpPr>
          <p:spPr>
            <a:xfrm>
              <a:off x="3901224" y="2502459"/>
              <a:ext cx="700834"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提问</a:t>
              </a:r>
              <a:endParaRPr lang="zh-CN" altLang="en-US" sz="2000" b="1" dirty="0">
                <a:solidFill>
                  <a:schemeClr val="tx1"/>
                </a:solidFill>
                <a:latin typeface="黑体" pitchFamily="49" charset="-122"/>
                <a:ea typeface="黑体" pitchFamily="49"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t>小结</a:t>
            </a:r>
            <a:endParaRPr lang="zh-CN" altLang="en-US" dirty="0"/>
          </a:p>
        </p:txBody>
      </p:sp>
      <p:sp>
        <p:nvSpPr>
          <p:cNvPr id="15" name="Rectangle 3"/>
          <p:cNvSpPr>
            <a:spLocks noGrp="1" noChangeArrowheads="1"/>
          </p:cNvSpPr>
          <p:nvPr>
            <p:ph idx="1"/>
          </p:nvPr>
        </p:nvSpPr>
        <p:spPr/>
        <p:txBody>
          <a:bodyPr/>
          <a:lstStyle/>
          <a:p>
            <a:r>
              <a:rPr lang="zh-CN" altLang="en-US" dirty="0" smtClean="0"/>
              <a:t>查询最新发布的前</a:t>
            </a:r>
            <a:r>
              <a:rPr lang="en-US" altLang="zh-CN" dirty="0" smtClean="0"/>
              <a:t>5</a:t>
            </a:r>
            <a:r>
              <a:rPr lang="zh-CN" altLang="en-US" dirty="0" smtClean="0"/>
              <a:t>条房屋信息</a:t>
            </a:r>
            <a:endParaRPr lang="en-US" altLang="zh-CN" dirty="0" smtClean="0"/>
          </a:p>
          <a:p>
            <a:r>
              <a:rPr lang="zh-CN" altLang="en-US" dirty="0" smtClean="0"/>
              <a:t>查询</a:t>
            </a:r>
            <a:r>
              <a:rPr lang="en-US" altLang="zh-CN" dirty="0" smtClean="0"/>
              <a:t>2013</a:t>
            </a:r>
            <a:r>
              <a:rPr lang="zh-CN" altLang="en-US" dirty="0" smtClean="0"/>
              <a:t>年</a:t>
            </a:r>
            <a:r>
              <a:rPr lang="en-US" altLang="zh-CN" dirty="0" smtClean="0"/>
              <a:t>6</a:t>
            </a:r>
            <a:r>
              <a:rPr lang="zh-CN" altLang="en-US" dirty="0" smtClean="0"/>
              <a:t>月之前发布的房屋信息，输出标题和发布时间</a:t>
            </a:r>
            <a:endParaRPr lang="en-US" altLang="zh-CN" dirty="0" smtClean="0"/>
          </a:p>
          <a:p>
            <a:endParaRPr lang="en-US" altLang="zh-CN" dirty="0" smtClean="0"/>
          </a:p>
          <a:p>
            <a:endParaRPr lang="zh-CN" altLang="en-US" dirty="0"/>
          </a:p>
          <a:p>
            <a:endParaRPr lang="zh-CN" altLang="en-US" dirty="0"/>
          </a:p>
        </p:txBody>
      </p:sp>
      <p:sp>
        <p:nvSpPr>
          <p:cNvPr id="12" name="灯片编号占位符 11"/>
          <p:cNvSpPr>
            <a:spLocks noGrp="1"/>
          </p:cNvSpPr>
          <p:nvPr>
            <p:ph type="sldNum" sz="quarter" idx="12"/>
          </p:nvPr>
        </p:nvSpPr>
        <p:spPr/>
        <p:txBody>
          <a:bodyPr/>
          <a:lstStyle/>
          <a:p>
            <a:pPr>
              <a:defRPr/>
            </a:pPr>
            <a:fld id="{0BCBB4B4-F8E2-4E79-8298-876D9B356B68}" type="slidenum">
              <a:rPr lang="zh-CN" altLang="en-US" smtClean="0"/>
              <a:pPr>
                <a:defRPr/>
              </a:pPr>
              <a:t>20</a:t>
            </a:fld>
            <a:r>
              <a:rPr lang="en-US" altLang="zh-CN" smtClean="0"/>
              <a:t>/42</a:t>
            </a:r>
            <a:endParaRPr lang="zh-CN" altLang="en-US" dirty="0"/>
          </a:p>
        </p:txBody>
      </p:sp>
      <p:grpSp>
        <p:nvGrpSpPr>
          <p:cNvPr id="8" name="组合 79"/>
          <p:cNvGrpSpPr/>
          <p:nvPr/>
        </p:nvGrpSpPr>
        <p:grpSpPr>
          <a:xfrm>
            <a:off x="71406" y="857232"/>
            <a:ext cx="1502753" cy="400110"/>
            <a:chOff x="6641147" y="5088888"/>
            <a:chExt cx="1502753" cy="400110"/>
          </a:xfrm>
        </p:grpSpPr>
        <p:pic>
          <p:nvPicPr>
            <p:cNvPr id="13" name="Picture 3" descr="C:\Users\meng.zhang\Desktop\未命名-2.png"/>
            <p:cNvPicPr>
              <a:picLocks noChangeAspect="1" noChangeArrowheads="1"/>
            </p:cNvPicPr>
            <p:nvPr/>
          </p:nvPicPr>
          <p:blipFill>
            <a:blip r:embed="rId3" cstate="print"/>
            <a:srcRect/>
            <a:stretch>
              <a:fillRect/>
            </a:stretch>
          </p:blipFill>
          <p:spPr bwMode="auto">
            <a:xfrm>
              <a:off x="6641147" y="5098445"/>
              <a:ext cx="380996" cy="380996"/>
            </a:xfrm>
            <a:prstGeom prst="rect">
              <a:avLst/>
            </a:prstGeom>
            <a:noFill/>
          </p:spPr>
        </p:pic>
        <p:sp>
          <p:nvSpPr>
            <p:cNvPr id="14" name="TextBox 13"/>
            <p:cNvSpPr txBox="1"/>
            <p:nvPr/>
          </p:nvSpPr>
          <p:spPr>
            <a:xfrm>
              <a:off x="6855461" y="5088888"/>
              <a:ext cx="1288439" cy="400110"/>
            </a:xfrm>
            <a:prstGeom prst="rect">
              <a:avLst/>
            </a:prstGeom>
            <a:noFill/>
            <a:effectLst>
              <a:outerShdw blurRad="25400" dist="12700" dir="5400000" algn="t" rotWithShape="0">
                <a:prstClr val="black">
                  <a:alpha val="40000"/>
                </a:prstClr>
              </a:outerShdw>
            </a:effectLst>
          </p:spPr>
          <p:txBody>
            <a:bodyPr wrap="square" rtlCol="0">
              <a:spAutoFit/>
            </a:bodyPr>
            <a:lstStyle/>
            <a:p>
              <a:r>
                <a:rPr lang="zh-CN" altLang="en-US" sz="2000" b="1" dirty="0" smtClean="0">
                  <a:solidFill>
                    <a:schemeClr val="tx1"/>
                  </a:solidFill>
                  <a:latin typeface="黑体" pitchFamily="49" charset="-122"/>
                  <a:ea typeface="黑体" pitchFamily="49" charset="-122"/>
                </a:rPr>
                <a:t>现场编程</a:t>
              </a:r>
              <a:endParaRPr lang="zh-CN" altLang="en-US" sz="2000" b="1" dirty="0">
                <a:solidFill>
                  <a:schemeClr val="tx1"/>
                </a:solidFill>
                <a:latin typeface="黑体" pitchFamily="49" charset="-122"/>
                <a:ea typeface="黑体" pitchFamily="49" charset="-122"/>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学员操作</a:t>
            </a:r>
            <a:r>
              <a:rPr lang="en-US" altLang="zh-CN" dirty="0" smtClean="0"/>
              <a:t>——</a:t>
            </a:r>
            <a:r>
              <a:rPr dirty="0" smtClean="0"/>
              <a:t>分页显示用户信息</a:t>
            </a:r>
            <a:endParaRPr lang="zh-CN" altLang="en-US" dirty="0"/>
          </a:p>
        </p:txBody>
      </p:sp>
      <p:sp>
        <p:nvSpPr>
          <p:cNvPr id="3" name="内容占位符 2"/>
          <p:cNvSpPr>
            <a:spLocks noGrp="1"/>
          </p:cNvSpPr>
          <p:nvPr>
            <p:ph idx="1"/>
          </p:nvPr>
        </p:nvSpPr>
        <p:spPr/>
        <p:txBody>
          <a:bodyPr/>
          <a:lstStyle/>
          <a:p>
            <a:r>
              <a:rPr lang="zh-CN" altLang="en-US" dirty="0" smtClean="0"/>
              <a:t>需求说明</a:t>
            </a:r>
          </a:p>
          <a:p>
            <a:pPr lvl="1"/>
            <a:r>
              <a:rPr lang="zh-CN" altLang="en-US" dirty="0" smtClean="0"/>
              <a:t>在上机练习</a:t>
            </a:r>
            <a:r>
              <a:rPr lang="en-US" dirty="0" smtClean="0"/>
              <a:t>1</a:t>
            </a:r>
            <a:r>
              <a:rPr lang="zh-CN" altLang="en-US" dirty="0" smtClean="0"/>
              <a:t>的基础上，按以下要求，显示输出租房系统的用户信息。</a:t>
            </a:r>
          </a:p>
          <a:p>
            <a:pPr lvl="2"/>
            <a:r>
              <a:rPr lang="zh-CN" altLang="en-US" dirty="0" smtClean="0"/>
              <a:t>每页输出</a:t>
            </a:r>
            <a:r>
              <a:rPr lang="en-US" dirty="0" smtClean="0"/>
              <a:t>3</a:t>
            </a:r>
            <a:r>
              <a:rPr lang="zh-CN" altLang="en-US" dirty="0" smtClean="0"/>
              <a:t>条记录</a:t>
            </a:r>
          </a:p>
          <a:p>
            <a:pPr lvl="2"/>
            <a:r>
              <a:rPr lang="zh-CN" altLang="en-US" dirty="0" smtClean="0"/>
              <a:t>每条记录显示用户的用户名和电话</a:t>
            </a:r>
            <a:endParaRPr lang="zh-CN" altLang="en-US" dirty="0"/>
          </a:p>
        </p:txBody>
      </p:sp>
      <p:sp>
        <p:nvSpPr>
          <p:cNvPr id="4" name="灯片编号占位符 3"/>
          <p:cNvSpPr>
            <a:spLocks noGrp="1"/>
          </p:cNvSpPr>
          <p:nvPr>
            <p:ph type="sldNum" sz="quarter" idx="12"/>
          </p:nvPr>
        </p:nvSpPr>
        <p:spPr/>
        <p:txBody>
          <a:bodyPr/>
          <a:lstStyle/>
          <a:p>
            <a:pPr>
              <a:defRPr/>
            </a:pPr>
            <a:fld id="{0BCBB4B4-F8E2-4E79-8298-876D9B356B68}" type="slidenum">
              <a:rPr lang="zh-CN" altLang="en-US" smtClean="0"/>
              <a:pPr>
                <a:defRPr/>
              </a:pPr>
              <a:t>21</a:t>
            </a:fld>
            <a:r>
              <a:rPr lang="en-US" altLang="zh-CN" smtClean="0"/>
              <a:t>/35</a:t>
            </a:r>
            <a:endParaRPr lang="zh-CN" altLang="en-US" dirty="0"/>
          </a:p>
        </p:txBody>
      </p:sp>
      <p:grpSp>
        <p:nvGrpSpPr>
          <p:cNvPr id="5" name="组合 10"/>
          <p:cNvGrpSpPr>
            <a:grpSpLocks/>
          </p:cNvGrpSpPr>
          <p:nvPr/>
        </p:nvGrpSpPr>
        <p:grpSpPr bwMode="auto">
          <a:xfrm>
            <a:off x="2857500" y="6072188"/>
            <a:ext cx="3071813" cy="431800"/>
            <a:chOff x="4071935" y="5500702"/>
            <a:chExt cx="3071834" cy="431800"/>
          </a:xfrm>
          <a:solidFill>
            <a:srgbClr val="0070C0"/>
          </a:solidFill>
        </p:grpSpPr>
        <p:sp>
          <p:nvSpPr>
            <p:cNvPr id="6"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7" name="TextBox 9"/>
            <p:cNvSpPr txBox="1">
              <a:spLocks noChangeArrowheads="1"/>
            </p:cNvSpPr>
            <p:nvPr/>
          </p:nvSpPr>
          <p:spPr bwMode="auto">
            <a:xfrm>
              <a:off x="4575176" y="5538802"/>
              <a:ext cx="2068209" cy="369332"/>
            </a:xfrm>
            <a:prstGeom prst="rect">
              <a:avLst/>
            </a:prstGeom>
            <a:noFill/>
            <a:ln w="9525">
              <a:noFill/>
              <a:miter lim="800000"/>
              <a:headEnd/>
              <a:tailEnd/>
            </a:ln>
          </p:spPr>
          <p:txBody>
            <a:bodyPr wrap="none">
              <a:spAutoFit/>
            </a:bodyPr>
            <a:lstStyle/>
            <a:p>
              <a:r>
                <a:rPr lang="zh-CN" altLang="en-US" b="1" dirty="0">
                  <a:solidFill>
                    <a:schemeClr val="bg1"/>
                  </a:solidFill>
                </a:rPr>
                <a:t>完成时间</a:t>
              </a:r>
              <a:r>
                <a:rPr lang="zh-CN" altLang="en-US" b="1" dirty="0" smtClean="0">
                  <a:solidFill>
                    <a:schemeClr val="bg1"/>
                  </a:solidFill>
                </a:rPr>
                <a:t>：</a:t>
              </a:r>
              <a:r>
                <a:rPr lang="en-US" altLang="zh-CN" b="1" dirty="0" smtClean="0">
                  <a:solidFill>
                    <a:schemeClr val="bg1"/>
                  </a:solidFill>
                </a:rPr>
                <a:t>20</a:t>
              </a:r>
              <a:r>
                <a:rPr lang="zh-CN" altLang="en-US" b="1" dirty="0" smtClean="0">
                  <a:solidFill>
                    <a:schemeClr val="bg1"/>
                  </a:solidFill>
                </a:rPr>
                <a:t>分钟</a:t>
              </a:r>
              <a:endParaRPr lang="zh-CN" altLang="en-US" b="1"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35013" y="99995"/>
            <a:ext cx="8229600" cy="900113"/>
          </a:xfrm>
          <a:noFill/>
          <a:ln w="9525" algn="ctr">
            <a:no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dirty="0" smtClean="0"/>
              <a:t>共性问题集中讲解</a:t>
            </a:r>
          </a:p>
        </p:txBody>
      </p:sp>
      <p:sp>
        <p:nvSpPr>
          <p:cNvPr id="25604" name="内容占位符 2"/>
          <p:cNvSpPr>
            <a:spLocks noGrp="1"/>
          </p:cNvSpPr>
          <p:nvPr>
            <p:ph idx="1"/>
          </p:nvPr>
        </p:nvSpPr>
        <p:spPr>
          <a:xfrm>
            <a:off x="785786" y="1714500"/>
            <a:ext cx="7643813" cy="1785938"/>
          </a:xfrm>
        </p:spPr>
        <p:txBody>
          <a:bodyPr/>
          <a:lstStyle/>
          <a:p>
            <a:pPr>
              <a:spcBef>
                <a:spcPct val="50000"/>
              </a:spcBef>
            </a:pPr>
            <a:r>
              <a:rPr lang="zh-CN" altLang="en-US" dirty="0" smtClean="0"/>
              <a:t>常见问题及解决办法</a:t>
            </a:r>
            <a:endParaRPr lang="en-US" altLang="zh-CN" dirty="0" smtClean="0"/>
          </a:p>
          <a:p>
            <a:pPr>
              <a:spcBef>
                <a:spcPct val="50000"/>
              </a:spcBef>
            </a:pPr>
            <a:r>
              <a:rPr lang="zh-CN" altLang="en-US" dirty="0" smtClean="0"/>
              <a:t>代码规范问题</a:t>
            </a:r>
          </a:p>
          <a:p>
            <a:pPr>
              <a:spcBef>
                <a:spcPct val="50000"/>
              </a:spcBef>
            </a:pPr>
            <a:r>
              <a:rPr lang="zh-CN" altLang="en-US" dirty="0" smtClean="0"/>
              <a:t>调试技巧</a:t>
            </a:r>
            <a:endParaRPr lang="en-US" altLang="zh-CN" dirty="0" smtClean="0"/>
          </a:p>
          <a:p>
            <a:pPr>
              <a:spcBef>
                <a:spcPct val="50000"/>
              </a:spcBef>
            </a:pPr>
            <a:endParaRPr lang="zh-CN" altLang="en-US" dirty="0" smtClean="0"/>
          </a:p>
          <a:p>
            <a:endParaRPr lang="zh-CN" altLang="en-US" dirty="0" smtClean="0"/>
          </a:p>
        </p:txBody>
      </p:sp>
      <p:sp>
        <p:nvSpPr>
          <p:cNvPr id="8" name="灯片编号占位符 7"/>
          <p:cNvSpPr>
            <a:spLocks noGrp="1"/>
          </p:cNvSpPr>
          <p:nvPr>
            <p:ph type="sldNum" sz="quarter" idx="12"/>
          </p:nvPr>
        </p:nvSpPr>
        <p:spPr/>
        <p:txBody>
          <a:bodyPr/>
          <a:lstStyle/>
          <a:p>
            <a:pPr>
              <a:defRPr/>
            </a:pPr>
            <a:fld id="{0BCBB4B4-F8E2-4E79-8298-876D9B356B68}" type="slidenum">
              <a:rPr lang="zh-CN" altLang="en-US" smtClean="0"/>
              <a:pPr>
                <a:defRPr/>
              </a:pPr>
              <a:t>22</a:t>
            </a:fld>
            <a:r>
              <a:rPr lang="en-US" altLang="zh-CN" smtClean="0"/>
              <a:t>/42</a:t>
            </a:r>
            <a:endParaRPr lang="zh-CN" altLang="en-US" dirty="0"/>
          </a:p>
        </p:txBody>
      </p:sp>
      <p:sp>
        <p:nvSpPr>
          <p:cNvPr id="6" name="AutoShape 4"/>
          <p:cNvSpPr>
            <a:spLocks noChangeArrowheads="1"/>
          </p:cNvSpPr>
          <p:nvPr/>
        </p:nvSpPr>
        <p:spPr bwMode="auto">
          <a:xfrm>
            <a:off x="2285984" y="3857628"/>
            <a:ext cx="4291013" cy="928687"/>
          </a:xfrm>
          <a:prstGeom prst="roundRect">
            <a:avLst>
              <a:gd name="adj" fmla="val 5982"/>
            </a:avLst>
          </a:prstGeom>
          <a:solidFill>
            <a:srgbClr val="FFB793"/>
          </a:solidFill>
          <a:ln w="952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l">
              <a:defRPr/>
            </a:pPr>
            <a:r>
              <a:rPr lang="zh-CN" altLang="en-US" sz="2800" b="1" dirty="0">
                <a:solidFill>
                  <a:schemeClr val="bg2">
                    <a:lumMod val="10000"/>
                  </a:schemeClr>
                </a:solidFill>
                <a:effectLst>
                  <a:outerShdw blurRad="38100" dist="38100" dir="2700000" algn="tl">
                    <a:srgbClr val="000000">
                      <a:alpha val="43137"/>
                    </a:srgbClr>
                  </a:outerShdw>
                </a:effectLst>
              </a:rPr>
              <a:t>共性问题集中讲解</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smtClean="0"/>
              <a:t>使用</a:t>
            </a:r>
            <a:r>
              <a:rPr lang="en-US" dirty="0" err="1" smtClean="0"/>
              <a:t>MyEclipse</a:t>
            </a:r>
            <a:r>
              <a:rPr dirty="0" smtClean="0"/>
              <a:t>反向工程工具</a:t>
            </a:r>
            <a:endParaRPr lang="zh-CN" altLang="en-US" dirty="0"/>
          </a:p>
        </p:txBody>
      </p:sp>
      <p:sp>
        <p:nvSpPr>
          <p:cNvPr id="3" name="内容占位符 2"/>
          <p:cNvSpPr>
            <a:spLocks noGrp="1"/>
          </p:cNvSpPr>
          <p:nvPr>
            <p:ph idx="1"/>
          </p:nvPr>
        </p:nvSpPr>
        <p:spPr>
          <a:xfrm>
            <a:off x="784254" y="1276351"/>
            <a:ext cx="7645398" cy="723889"/>
          </a:xfrm>
        </p:spPr>
        <p:txBody>
          <a:bodyPr/>
          <a:lstStyle/>
          <a:p>
            <a:r>
              <a:rPr lang="zh-CN" altLang="en-US" dirty="0" smtClean="0"/>
              <a:t>如何快速生成持久化类和映射文件？</a:t>
            </a:r>
            <a:endParaRPr lang="zh-CN" altLang="en-US" dirty="0"/>
          </a:p>
        </p:txBody>
      </p:sp>
      <p:sp>
        <p:nvSpPr>
          <p:cNvPr id="4" name="灯片编号占位符 3"/>
          <p:cNvSpPr>
            <a:spLocks noGrp="1"/>
          </p:cNvSpPr>
          <p:nvPr>
            <p:ph type="sldNum" sz="quarter" idx="12"/>
          </p:nvPr>
        </p:nvSpPr>
        <p:spPr/>
        <p:txBody>
          <a:bodyPr/>
          <a:lstStyle/>
          <a:p>
            <a:pPr>
              <a:defRPr/>
            </a:pPr>
            <a:fld id="{0BCBB4B4-F8E2-4E79-8298-876D9B356B68}" type="slidenum">
              <a:rPr lang="zh-CN" altLang="en-US" smtClean="0"/>
              <a:pPr>
                <a:defRPr/>
              </a:pPr>
              <a:t>23</a:t>
            </a:fld>
            <a:r>
              <a:rPr lang="en-US" altLang="zh-CN" smtClean="0"/>
              <a:t>/35</a:t>
            </a:r>
            <a:endParaRPr lang="zh-CN" altLang="en-US" dirty="0"/>
          </a:p>
        </p:txBody>
      </p:sp>
      <p:grpSp>
        <p:nvGrpSpPr>
          <p:cNvPr id="5" name="组合 4"/>
          <p:cNvGrpSpPr/>
          <p:nvPr/>
        </p:nvGrpSpPr>
        <p:grpSpPr>
          <a:xfrm>
            <a:off x="71406" y="857232"/>
            <a:ext cx="986586" cy="422603"/>
            <a:chOff x="1000100" y="1173499"/>
            <a:chExt cx="986586" cy="422603"/>
          </a:xfrm>
        </p:grpSpPr>
        <p:pic>
          <p:nvPicPr>
            <p:cNvPr id="6" name="Picture 5" descr="E:\设计支持\模板设计\WT.png"/>
            <p:cNvPicPr>
              <a:picLocks noChangeAspect="1" noChangeArrowheads="1"/>
            </p:cNvPicPr>
            <p:nvPr/>
          </p:nvPicPr>
          <p:blipFill>
            <a:blip r:embed="rId2" cstate="print"/>
            <a:srcRect/>
            <a:stretch>
              <a:fillRect/>
            </a:stretch>
          </p:blipFill>
          <p:spPr bwMode="auto">
            <a:xfrm>
              <a:off x="1000100" y="1173499"/>
              <a:ext cx="414476" cy="422603"/>
            </a:xfrm>
            <a:prstGeom prst="rect">
              <a:avLst/>
            </a:prstGeom>
            <a:noFill/>
          </p:spPr>
        </p:pic>
        <p:sp>
          <p:nvSpPr>
            <p:cNvPr id="7" name="TextBox 6"/>
            <p:cNvSpPr txBox="1"/>
            <p:nvPr/>
          </p:nvSpPr>
          <p:spPr>
            <a:xfrm>
              <a:off x="1285852" y="1184745"/>
              <a:ext cx="700834"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问题</a:t>
              </a:r>
              <a:endParaRPr lang="zh-CN" altLang="en-US" sz="2000" b="1" dirty="0">
                <a:solidFill>
                  <a:schemeClr val="tx1"/>
                </a:solidFill>
                <a:latin typeface="黑体" pitchFamily="49" charset="-122"/>
                <a:ea typeface="黑体" pitchFamily="49" charset="-122"/>
              </a:endParaRPr>
            </a:p>
          </p:txBody>
        </p:sp>
      </p:grpSp>
      <p:grpSp>
        <p:nvGrpSpPr>
          <p:cNvPr id="8" name="组合 7"/>
          <p:cNvGrpSpPr/>
          <p:nvPr/>
        </p:nvGrpSpPr>
        <p:grpSpPr>
          <a:xfrm>
            <a:off x="71406" y="2357430"/>
            <a:ext cx="1000132" cy="446983"/>
            <a:chOff x="1000100" y="3235185"/>
            <a:chExt cx="1000132" cy="446983"/>
          </a:xfrm>
        </p:grpSpPr>
        <p:pic>
          <p:nvPicPr>
            <p:cNvPr id="9" name="Picture 11" descr="E:\设计支持\模板设计\FX.png"/>
            <p:cNvPicPr>
              <a:picLocks noChangeAspect="1" noChangeArrowheads="1"/>
            </p:cNvPicPr>
            <p:nvPr/>
          </p:nvPicPr>
          <p:blipFill>
            <a:blip r:embed="rId3" cstate="print"/>
            <a:srcRect/>
            <a:stretch>
              <a:fillRect/>
            </a:stretch>
          </p:blipFill>
          <p:spPr bwMode="auto">
            <a:xfrm>
              <a:off x="1000100" y="3235185"/>
              <a:ext cx="398223" cy="446983"/>
            </a:xfrm>
            <a:prstGeom prst="rect">
              <a:avLst/>
            </a:prstGeom>
            <a:noFill/>
          </p:spPr>
        </p:pic>
        <p:sp>
          <p:nvSpPr>
            <p:cNvPr id="10" name="TextBox 9"/>
            <p:cNvSpPr txBox="1"/>
            <p:nvPr/>
          </p:nvSpPr>
          <p:spPr>
            <a:xfrm>
              <a:off x="1299399" y="3258621"/>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分析</a:t>
              </a:r>
              <a:endParaRPr lang="zh-CN" altLang="en-US" sz="2000" b="1" dirty="0">
                <a:solidFill>
                  <a:schemeClr val="tx1"/>
                </a:solidFill>
                <a:latin typeface="黑体" pitchFamily="49" charset="-122"/>
                <a:ea typeface="黑体" pitchFamily="49" charset="-122"/>
              </a:endParaRPr>
            </a:p>
          </p:txBody>
        </p:sp>
      </p:grpSp>
      <p:sp>
        <p:nvSpPr>
          <p:cNvPr id="11" name="内容占位符 2"/>
          <p:cNvSpPr txBox="1">
            <a:spLocks/>
          </p:cNvSpPr>
          <p:nvPr/>
        </p:nvSpPr>
        <p:spPr bwMode="auto">
          <a:xfrm>
            <a:off x="785786" y="2776549"/>
            <a:ext cx="7645398" cy="7238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tx2"/>
              </a:buClr>
              <a:buSzPct val="80000"/>
              <a:buFontTx/>
              <a:buBlip>
                <a:blip r:embed="rId4"/>
              </a:buBlip>
              <a:tabLst/>
              <a:defRPr/>
            </a:pP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MyEclipse</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提供了反向生成工具</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grpSp>
        <p:nvGrpSpPr>
          <p:cNvPr id="12" name="组合 25"/>
          <p:cNvGrpSpPr>
            <a:grpSpLocks/>
          </p:cNvGrpSpPr>
          <p:nvPr/>
        </p:nvGrpSpPr>
        <p:grpSpPr bwMode="auto">
          <a:xfrm>
            <a:off x="2214546" y="6215082"/>
            <a:ext cx="5357850" cy="431800"/>
            <a:chOff x="4071935" y="5500702"/>
            <a:chExt cx="4500594" cy="431800"/>
          </a:xfrm>
          <a:solidFill>
            <a:srgbClr val="0070C0"/>
          </a:solidFill>
        </p:grpSpPr>
        <p:sp>
          <p:nvSpPr>
            <p:cNvPr id="13" name="AutoShape 7"/>
            <p:cNvSpPr>
              <a:spLocks noChangeArrowheads="1"/>
            </p:cNvSpPr>
            <p:nvPr/>
          </p:nvSpPr>
          <p:spPr bwMode="auto">
            <a:xfrm>
              <a:off x="4071935" y="5500702"/>
              <a:ext cx="450059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14" name="Picture 8" descr="说话气泡new"/>
            <p:cNvPicPr>
              <a:picLocks noChangeAspect="1" noChangeArrowheads="1"/>
            </p:cNvPicPr>
            <p:nvPr/>
          </p:nvPicPr>
          <p:blipFill>
            <a:blip r:embed="rId5" cstate="print"/>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15" name="TextBox 17"/>
            <p:cNvSpPr txBox="1">
              <a:spLocks noChangeArrowheads="1"/>
            </p:cNvSpPr>
            <p:nvPr/>
          </p:nvSpPr>
          <p:spPr bwMode="auto">
            <a:xfrm>
              <a:off x="4652657" y="5538802"/>
              <a:ext cx="3702102" cy="369332"/>
            </a:xfrm>
            <a:prstGeom prst="rect">
              <a:avLst/>
            </a:prstGeom>
            <a:noFill/>
            <a:ln w="9525">
              <a:noFill/>
              <a:miter lim="800000"/>
              <a:headEnd/>
              <a:tailEnd/>
            </a:ln>
          </p:spPr>
          <p:txBody>
            <a:bodyPr wrap="square">
              <a:spAutoFit/>
            </a:bodyPr>
            <a:lstStyle/>
            <a:p>
              <a:r>
                <a:rPr lang="zh-CN" altLang="en-US" b="1" dirty="0" smtClean="0">
                  <a:solidFill>
                    <a:schemeClr val="bg1"/>
                  </a:solidFill>
                </a:rPr>
                <a:t>演示：使用</a:t>
              </a:r>
              <a:r>
                <a:rPr lang="en-US" altLang="en-US" b="1" dirty="0" err="1" smtClean="0">
                  <a:solidFill>
                    <a:schemeClr val="bg1"/>
                  </a:solidFill>
                </a:rPr>
                <a:t>MyEclipse</a:t>
              </a:r>
              <a:r>
                <a:rPr lang="zh-CN" altLang="en-US" b="1" dirty="0" smtClean="0">
                  <a:solidFill>
                    <a:schemeClr val="bg1"/>
                  </a:solidFill>
                </a:rPr>
                <a:t>反向工程工具</a:t>
              </a:r>
              <a:endParaRPr lang="zh-CN" altLang="en-US" b="1"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学员操作</a:t>
            </a:r>
            <a:r>
              <a:rPr lang="en-US" altLang="zh-CN" dirty="0" smtClean="0"/>
              <a:t>——</a:t>
            </a:r>
            <a:r>
              <a:rPr dirty="0" smtClean="0"/>
              <a:t>完成注册和登录</a:t>
            </a:r>
            <a:endParaRPr lang="zh-CN" altLang="en-US" dirty="0"/>
          </a:p>
        </p:txBody>
      </p:sp>
      <p:sp>
        <p:nvSpPr>
          <p:cNvPr id="3" name="内容占位符 2"/>
          <p:cNvSpPr>
            <a:spLocks noGrp="1"/>
          </p:cNvSpPr>
          <p:nvPr>
            <p:ph idx="1"/>
          </p:nvPr>
        </p:nvSpPr>
        <p:spPr/>
        <p:txBody>
          <a:bodyPr/>
          <a:lstStyle/>
          <a:p>
            <a:r>
              <a:rPr lang="zh-CN" altLang="en-US" dirty="0" smtClean="0"/>
              <a:t>需求说明</a:t>
            </a:r>
          </a:p>
          <a:p>
            <a:pPr lvl="1"/>
            <a:r>
              <a:rPr lang="zh-CN" altLang="en-US" dirty="0" smtClean="0"/>
              <a:t>在租房系统中，按要求实现以下功能：</a:t>
            </a:r>
          </a:p>
          <a:p>
            <a:pPr lvl="2"/>
            <a:r>
              <a:rPr lang="zh-CN" altLang="en-US" dirty="0" smtClean="0"/>
              <a:t>登录</a:t>
            </a:r>
          </a:p>
          <a:p>
            <a:pPr lvl="2"/>
            <a:r>
              <a:rPr lang="zh-CN" altLang="en-US" dirty="0" smtClean="0"/>
              <a:t>注册</a:t>
            </a:r>
          </a:p>
          <a:p>
            <a:pPr lvl="1"/>
            <a:r>
              <a:rPr lang="zh-CN" altLang="en-US" dirty="0" smtClean="0"/>
              <a:t>实现思路</a:t>
            </a:r>
          </a:p>
          <a:p>
            <a:pPr lvl="2"/>
            <a:r>
              <a:rPr lang="zh-CN" altLang="en-US" dirty="0" smtClean="0"/>
              <a:t>页面使用</a:t>
            </a:r>
            <a:r>
              <a:rPr lang="en-US" dirty="0" err="1" smtClean="0"/>
              <a:t>JSP</a:t>
            </a:r>
            <a:r>
              <a:rPr lang="zh-CN" altLang="en-US" dirty="0" smtClean="0"/>
              <a:t>技术负责显示</a:t>
            </a:r>
          </a:p>
          <a:p>
            <a:pPr lvl="2"/>
            <a:r>
              <a:rPr lang="en-US" dirty="0" err="1" smtClean="0"/>
              <a:t>Servlet</a:t>
            </a:r>
            <a:r>
              <a:rPr lang="zh-CN" altLang="en-US" dirty="0" smtClean="0"/>
              <a:t>负责接收请求并给予响应</a:t>
            </a:r>
          </a:p>
          <a:p>
            <a:pPr lvl="2"/>
            <a:r>
              <a:rPr lang="zh-CN" altLang="en-US" dirty="0" smtClean="0"/>
              <a:t>业务逻辑层由</a:t>
            </a:r>
            <a:r>
              <a:rPr lang="en-US" dirty="0" err="1" smtClean="0"/>
              <a:t>JavaBean</a:t>
            </a:r>
            <a:r>
              <a:rPr lang="zh-CN" altLang="en-US" dirty="0" smtClean="0"/>
              <a:t>完成</a:t>
            </a:r>
          </a:p>
          <a:p>
            <a:pPr lvl="2"/>
            <a:r>
              <a:rPr lang="en-US" dirty="0" smtClean="0"/>
              <a:t>DAO</a:t>
            </a:r>
            <a:r>
              <a:rPr lang="zh-CN" altLang="en-US" dirty="0" smtClean="0"/>
              <a:t>层使用</a:t>
            </a:r>
            <a:r>
              <a:rPr lang="en-US" dirty="0" smtClean="0"/>
              <a:t>Hibernate</a:t>
            </a:r>
            <a:r>
              <a:rPr lang="zh-CN" altLang="en-US" dirty="0" smtClean="0"/>
              <a:t>完成</a:t>
            </a:r>
          </a:p>
        </p:txBody>
      </p:sp>
      <p:sp>
        <p:nvSpPr>
          <p:cNvPr id="4" name="灯片编号占位符 3"/>
          <p:cNvSpPr>
            <a:spLocks noGrp="1"/>
          </p:cNvSpPr>
          <p:nvPr>
            <p:ph type="sldNum" sz="quarter" idx="12"/>
          </p:nvPr>
        </p:nvSpPr>
        <p:spPr/>
        <p:txBody>
          <a:bodyPr/>
          <a:lstStyle/>
          <a:p>
            <a:pPr>
              <a:defRPr/>
            </a:pPr>
            <a:fld id="{0BCBB4B4-F8E2-4E79-8298-876D9B356B68}" type="slidenum">
              <a:rPr lang="zh-CN" altLang="en-US" smtClean="0"/>
              <a:pPr>
                <a:defRPr/>
              </a:pPr>
              <a:t>24</a:t>
            </a:fld>
            <a:r>
              <a:rPr lang="en-US" altLang="zh-CN" smtClean="0"/>
              <a:t>/35</a:t>
            </a:r>
            <a:endParaRPr lang="zh-CN" altLang="en-US" dirty="0"/>
          </a:p>
        </p:txBody>
      </p:sp>
      <p:grpSp>
        <p:nvGrpSpPr>
          <p:cNvPr id="5" name="组合 10"/>
          <p:cNvGrpSpPr>
            <a:grpSpLocks/>
          </p:cNvGrpSpPr>
          <p:nvPr/>
        </p:nvGrpSpPr>
        <p:grpSpPr bwMode="auto">
          <a:xfrm>
            <a:off x="2857500" y="6072188"/>
            <a:ext cx="3071813" cy="431800"/>
            <a:chOff x="4071935" y="5500702"/>
            <a:chExt cx="3071834" cy="431800"/>
          </a:xfrm>
          <a:solidFill>
            <a:srgbClr val="0070C0"/>
          </a:solidFill>
        </p:grpSpPr>
        <p:sp>
          <p:nvSpPr>
            <p:cNvPr id="6"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7" name="TextBox 9"/>
            <p:cNvSpPr txBox="1">
              <a:spLocks noChangeArrowheads="1"/>
            </p:cNvSpPr>
            <p:nvPr/>
          </p:nvSpPr>
          <p:spPr bwMode="auto">
            <a:xfrm>
              <a:off x="4575176" y="5538802"/>
              <a:ext cx="2068209" cy="369332"/>
            </a:xfrm>
            <a:prstGeom prst="rect">
              <a:avLst/>
            </a:prstGeom>
            <a:noFill/>
            <a:ln w="9525">
              <a:noFill/>
              <a:miter lim="800000"/>
              <a:headEnd/>
              <a:tailEnd/>
            </a:ln>
          </p:spPr>
          <p:txBody>
            <a:bodyPr wrap="none">
              <a:spAutoFit/>
            </a:bodyPr>
            <a:lstStyle/>
            <a:p>
              <a:r>
                <a:rPr lang="zh-CN" altLang="en-US" b="1" dirty="0">
                  <a:solidFill>
                    <a:schemeClr val="bg1"/>
                  </a:solidFill>
                </a:rPr>
                <a:t>完成时间</a:t>
              </a:r>
              <a:r>
                <a:rPr lang="zh-CN" altLang="en-US" b="1" dirty="0" smtClean="0">
                  <a:solidFill>
                    <a:schemeClr val="bg1"/>
                  </a:solidFill>
                </a:rPr>
                <a:t>：</a:t>
              </a:r>
              <a:r>
                <a:rPr lang="en-US" altLang="zh-CN" b="1" dirty="0" smtClean="0">
                  <a:solidFill>
                    <a:schemeClr val="bg1"/>
                  </a:solidFill>
                </a:rPr>
                <a:t>25</a:t>
              </a:r>
              <a:r>
                <a:rPr lang="zh-CN" altLang="en-US" b="1" dirty="0" smtClean="0">
                  <a:solidFill>
                    <a:schemeClr val="bg1"/>
                  </a:solidFill>
                </a:rPr>
                <a:t>分钟</a:t>
              </a:r>
              <a:endParaRPr lang="zh-CN" altLang="en-US" b="1"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学员操作</a:t>
            </a:r>
            <a:r>
              <a:rPr lang="en-US" altLang="zh-CN" dirty="0" smtClean="0"/>
              <a:t>——</a:t>
            </a:r>
            <a:r>
              <a:rPr dirty="0" smtClean="0"/>
              <a:t>完成房屋信息查询</a:t>
            </a:r>
            <a:endParaRPr lang="zh-CN" altLang="en-US" dirty="0"/>
          </a:p>
        </p:txBody>
      </p:sp>
      <p:sp>
        <p:nvSpPr>
          <p:cNvPr id="3" name="内容占位符 2"/>
          <p:cNvSpPr>
            <a:spLocks noGrp="1"/>
          </p:cNvSpPr>
          <p:nvPr>
            <p:ph idx="1"/>
          </p:nvPr>
        </p:nvSpPr>
        <p:spPr/>
        <p:txBody>
          <a:bodyPr/>
          <a:lstStyle/>
          <a:p>
            <a:r>
              <a:rPr lang="zh-CN" altLang="en-US" dirty="0" smtClean="0"/>
              <a:t>需求说明</a:t>
            </a:r>
          </a:p>
          <a:p>
            <a:pPr lvl="1"/>
            <a:r>
              <a:rPr lang="zh-CN" altLang="en-US" dirty="0" smtClean="0"/>
              <a:t>在租房系统中，按要求实现以下功能：</a:t>
            </a:r>
          </a:p>
          <a:p>
            <a:pPr lvl="2"/>
            <a:r>
              <a:rPr lang="zh-CN" altLang="en-US" dirty="0" smtClean="0"/>
              <a:t>按房屋租金、标题、发布日期以及联系人查询房屋信息，并分页显示房屋信息。</a:t>
            </a:r>
          </a:p>
          <a:p>
            <a:pPr lvl="1"/>
            <a:r>
              <a:rPr lang="zh-CN" altLang="en-US" dirty="0" smtClean="0"/>
              <a:t>实现思路</a:t>
            </a:r>
          </a:p>
          <a:p>
            <a:pPr lvl="2"/>
            <a:r>
              <a:rPr lang="zh-CN" altLang="en-US" dirty="0" smtClean="0"/>
              <a:t>页面使用</a:t>
            </a:r>
            <a:r>
              <a:rPr lang="en-US" dirty="0" err="1" smtClean="0"/>
              <a:t>JSP</a:t>
            </a:r>
            <a:r>
              <a:rPr lang="zh-CN" altLang="en-US" dirty="0" smtClean="0"/>
              <a:t>技术负责显示</a:t>
            </a:r>
          </a:p>
          <a:p>
            <a:pPr lvl="2"/>
            <a:r>
              <a:rPr lang="en-US" dirty="0" err="1" smtClean="0"/>
              <a:t>Servlet</a:t>
            </a:r>
            <a:r>
              <a:rPr lang="zh-CN" altLang="en-US" dirty="0" smtClean="0"/>
              <a:t>负责接收请求并给予响应</a:t>
            </a:r>
          </a:p>
          <a:p>
            <a:pPr lvl="2"/>
            <a:r>
              <a:rPr lang="zh-CN" altLang="en-US" dirty="0" smtClean="0"/>
              <a:t>业务逻辑层由</a:t>
            </a:r>
            <a:r>
              <a:rPr lang="en-US" dirty="0" err="1" smtClean="0"/>
              <a:t>JavaBean</a:t>
            </a:r>
            <a:r>
              <a:rPr lang="zh-CN" altLang="en-US" dirty="0" smtClean="0"/>
              <a:t>完成</a:t>
            </a:r>
          </a:p>
          <a:p>
            <a:pPr lvl="2"/>
            <a:r>
              <a:rPr lang="en-US" dirty="0" smtClean="0"/>
              <a:t>DAO</a:t>
            </a:r>
            <a:r>
              <a:rPr lang="zh-CN" altLang="en-US" dirty="0" smtClean="0"/>
              <a:t>层使用</a:t>
            </a:r>
            <a:r>
              <a:rPr lang="en-US" dirty="0" smtClean="0"/>
              <a:t>Hibernate</a:t>
            </a:r>
            <a:r>
              <a:rPr lang="zh-CN" altLang="en-US" dirty="0" smtClean="0"/>
              <a:t>完成</a:t>
            </a:r>
            <a:endParaRPr lang="zh-CN" altLang="en-US" dirty="0"/>
          </a:p>
        </p:txBody>
      </p:sp>
      <p:sp>
        <p:nvSpPr>
          <p:cNvPr id="4" name="灯片编号占位符 3"/>
          <p:cNvSpPr>
            <a:spLocks noGrp="1"/>
          </p:cNvSpPr>
          <p:nvPr>
            <p:ph type="sldNum" sz="quarter" idx="12"/>
          </p:nvPr>
        </p:nvSpPr>
        <p:spPr/>
        <p:txBody>
          <a:bodyPr/>
          <a:lstStyle/>
          <a:p>
            <a:pPr>
              <a:defRPr/>
            </a:pPr>
            <a:fld id="{0BCBB4B4-F8E2-4E79-8298-876D9B356B68}" type="slidenum">
              <a:rPr lang="zh-CN" altLang="en-US" smtClean="0"/>
              <a:pPr>
                <a:defRPr/>
              </a:pPr>
              <a:t>25</a:t>
            </a:fld>
            <a:r>
              <a:rPr lang="en-US" altLang="zh-CN" smtClean="0"/>
              <a:t>/35</a:t>
            </a:r>
            <a:endParaRPr lang="zh-CN" altLang="en-US" dirty="0"/>
          </a:p>
        </p:txBody>
      </p:sp>
      <p:grpSp>
        <p:nvGrpSpPr>
          <p:cNvPr id="5" name="组合 10"/>
          <p:cNvGrpSpPr>
            <a:grpSpLocks/>
          </p:cNvGrpSpPr>
          <p:nvPr/>
        </p:nvGrpSpPr>
        <p:grpSpPr bwMode="auto">
          <a:xfrm>
            <a:off x="2857500" y="6072188"/>
            <a:ext cx="3071813" cy="431800"/>
            <a:chOff x="4071935" y="5500702"/>
            <a:chExt cx="3071834" cy="431800"/>
          </a:xfrm>
          <a:solidFill>
            <a:srgbClr val="0070C0"/>
          </a:solidFill>
        </p:grpSpPr>
        <p:sp>
          <p:nvSpPr>
            <p:cNvPr id="6"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7" name="TextBox 9"/>
            <p:cNvSpPr txBox="1">
              <a:spLocks noChangeArrowheads="1"/>
            </p:cNvSpPr>
            <p:nvPr/>
          </p:nvSpPr>
          <p:spPr bwMode="auto">
            <a:xfrm>
              <a:off x="4575176" y="5538802"/>
              <a:ext cx="2068209" cy="369332"/>
            </a:xfrm>
            <a:prstGeom prst="rect">
              <a:avLst/>
            </a:prstGeom>
            <a:noFill/>
            <a:ln w="9525">
              <a:noFill/>
              <a:miter lim="800000"/>
              <a:headEnd/>
              <a:tailEnd/>
            </a:ln>
          </p:spPr>
          <p:txBody>
            <a:bodyPr wrap="none">
              <a:spAutoFit/>
            </a:bodyPr>
            <a:lstStyle/>
            <a:p>
              <a:r>
                <a:rPr lang="zh-CN" altLang="en-US" b="1" dirty="0">
                  <a:solidFill>
                    <a:schemeClr val="bg1"/>
                  </a:solidFill>
                </a:rPr>
                <a:t>完成时间</a:t>
              </a:r>
              <a:r>
                <a:rPr lang="zh-CN" altLang="en-US" b="1" dirty="0" smtClean="0">
                  <a:solidFill>
                    <a:schemeClr val="bg1"/>
                  </a:solidFill>
                </a:rPr>
                <a:t>：</a:t>
              </a:r>
              <a:r>
                <a:rPr lang="en-US" altLang="zh-CN" b="1" dirty="0" smtClean="0">
                  <a:solidFill>
                    <a:schemeClr val="bg1"/>
                  </a:solidFill>
                </a:rPr>
                <a:t>25</a:t>
              </a:r>
              <a:r>
                <a:rPr lang="zh-CN" altLang="en-US" b="1" dirty="0" smtClean="0">
                  <a:solidFill>
                    <a:schemeClr val="bg1"/>
                  </a:solidFill>
                </a:rPr>
                <a:t>分钟</a:t>
              </a:r>
              <a:endParaRPr lang="zh-CN" altLang="en-US" b="1"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35013" y="99995"/>
            <a:ext cx="8229600" cy="900113"/>
          </a:xfrm>
          <a:noFill/>
          <a:ln w="9525" algn="ctr">
            <a:no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dirty="0" smtClean="0"/>
              <a:t>共性问题集中讲解</a:t>
            </a:r>
          </a:p>
        </p:txBody>
      </p:sp>
      <p:sp>
        <p:nvSpPr>
          <p:cNvPr id="25604" name="内容占位符 2"/>
          <p:cNvSpPr>
            <a:spLocks noGrp="1"/>
          </p:cNvSpPr>
          <p:nvPr>
            <p:ph idx="1"/>
          </p:nvPr>
        </p:nvSpPr>
        <p:spPr>
          <a:xfrm>
            <a:off x="785786" y="1714500"/>
            <a:ext cx="7643813" cy="1785938"/>
          </a:xfrm>
        </p:spPr>
        <p:txBody>
          <a:bodyPr/>
          <a:lstStyle/>
          <a:p>
            <a:pPr>
              <a:spcBef>
                <a:spcPct val="50000"/>
              </a:spcBef>
            </a:pPr>
            <a:r>
              <a:rPr lang="zh-CN" altLang="en-US" dirty="0" smtClean="0"/>
              <a:t>常见问题及解决办法</a:t>
            </a:r>
            <a:endParaRPr lang="en-US" altLang="zh-CN" dirty="0" smtClean="0"/>
          </a:p>
          <a:p>
            <a:pPr>
              <a:spcBef>
                <a:spcPct val="50000"/>
              </a:spcBef>
            </a:pPr>
            <a:r>
              <a:rPr lang="zh-CN" altLang="en-US" dirty="0" smtClean="0"/>
              <a:t>代码规范问题</a:t>
            </a:r>
          </a:p>
          <a:p>
            <a:pPr>
              <a:spcBef>
                <a:spcPct val="50000"/>
              </a:spcBef>
            </a:pPr>
            <a:r>
              <a:rPr lang="zh-CN" altLang="en-US" dirty="0" smtClean="0"/>
              <a:t>调试技巧</a:t>
            </a:r>
            <a:endParaRPr lang="en-US" altLang="zh-CN" dirty="0" smtClean="0"/>
          </a:p>
          <a:p>
            <a:pPr>
              <a:spcBef>
                <a:spcPct val="50000"/>
              </a:spcBef>
            </a:pPr>
            <a:endParaRPr lang="zh-CN" altLang="en-US" dirty="0" smtClean="0"/>
          </a:p>
          <a:p>
            <a:endParaRPr lang="zh-CN" altLang="en-US" dirty="0" smtClean="0"/>
          </a:p>
        </p:txBody>
      </p:sp>
      <p:sp>
        <p:nvSpPr>
          <p:cNvPr id="8" name="灯片编号占位符 7"/>
          <p:cNvSpPr>
            <a:spLocks noGrp="1"/>
          </p:cNvSpPr>
          <p:nvPr>
            <p:ph type="sldNum" sz="quarter" idx="12"/>
          </p:nvPr>
        </p:nvSpPr>
        <p:spPr/>
        <p:txBody>
          <a:bodyPr/>
          <a:lstStyle/>
          <a:p>
            <a:pPr>
              <a:defRPr/>
            </a:pPr>
            <a:fld id="{0BCBB4B4-F8E2-4E79-8298-876D9B356B68}" type="slidenum">
              <a:rPr lang="zh-CN" altLang="en-US" smtClean="0"/>
              <a:pPr>
                <a:defRPr/>
              </a:pPr>
              <a:t>26</a:t>
            </a:fld>
            <a:r>
              <a:rPr lang="en-US" altLang="zh-CN" smtClean="0"/>
              <a:t>/42</a:t>
            </a:r>
            <a:endParaRPr lang="zh-CN" altLang="en-US" dirty="0"/>
          </a:p>
        </p:txBody>
      </p:sp>
      <p:sp>
        <p:nvSpPr>
          <p:cNvPr id="6" name="AutoShape 4"/>
          <p:cNvSpPr>
            <a:spLocks noChangeArrowheads="1"/>
          </p:cNvSpPr>
          <p:nvPr/>
        </p:nvSpPr>
        <p:spPr bwMode="auto">
          <a:xfrm>
            <a:off x="2285984" y="3857628"/>
            <a:ext cx="4291013" cy="928687"/>
          </a:xfrm>
          <a:prstGeom prst="roundRect">
            <a:avLst>
              <a:gd name="adj" fmla="val 5982"/>
            </a:avLst>
          </a:prstGeom>
          <a:solidFill>
            <a:srgbClr val="FFB793"/>
          </a:solidFill>
          <a:ln w="952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l">
              <a:defRPr/>
            </a:pPr>
            <a:r>
              <a:rPr lang="zh-CN" altLang="en-US" sz="2800" b="1" dirty="0">
                <a:solidFill>
                  <a:schemeClr val="bg2">
                    <a:lumMod val="10000"/>
                  </a:schemeClr>
                </a:solidFill>
                <a:effectLst>
                  <a:outerShdw blurRad="38100" dist="38100" dir="2700000" algn="tl">
                    <a:srgbClr val="000000">
                      <a:alpha val="43137"/>
                    </a:srgbClr>
                  </a:outerShdw>
                </a:effectLst>
              </a:rPr>
              <a:t>共性问题集中讲解</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sz="3600" dirty="0" smtClean="0"/>
              <a:t>总结</a:t>
            </a:r>
          </a:p>
        </p:txBody>
      </p:sp>
      <p:sp>
        <p:nvSpPr>
          <p:cNvPr id="3" name="内容占位符 2"/>
          <p:cNvSpPr>
            <a:spLocks noGrp="1"/>
          </p:cNvSpPr>
          <p:nvPr>
            <p:ph idx="1"/>
          </p:nvPr>
        </p:nvSpPr>
        <p:spPr/>
        <p:txBody>
          <a:bodyPr/>
          <a:lstStyle/>
          <a:p>
            <a:pPr lvl="0"/>
            <a:r>
              <a:rPr lang="en-US" sz="2400" dirty="0" err="1" smtClean="0"/>
              <a:t>HQL</a:t>
            </a:r>
            <a:r>
              <a:rPr lang="zh-CN" altLang="en-US" sz="2400" dirty="0" smtClean="0"/>
              <a:t>（</a:t>
            </a:r>
            <a:r>
              <a:rPr lang="en-US" sz="2400" dirty="0" smtClean="0"/>
              <a:t>Hibernate Query Language</a:t>
            </a:r>
            <a:r>
              <a:rPr lang="zh-CN" altLang="en-US" sz="2400" dirty="0" smtClean="0"/>
              <a:t>）是面向对象的查询语句</a:t>
            </a:r>
            <a:endParaRPr lang="en-US" altLang="zh-CN" sz="2400" dirty="0" smtClean="0"/>
          </a:p>
          <a:p>
            <a:pPr lvl="0"/>
            <a:r>
              <a:rPr lang="zh-CN" altLang="en-US" sz="2400" dirty="0" smtClean="0"/>
              <a:t>执行</a:t>
            </a:r>
            <a:r>
              <a:rPr lang="en-US" sz="2400" dirty="0" err="1" smtClean="0"/>
              <a:t>HQL</a:t>
            </a:r>
            <a:r>
              <a:rPr lang="zh-CN" altLang="en-US" sz="2400" dirty="0" smtClean="0"/>
              <a:t>语句可以采用两种方式：</a:t>
            </a:r>
            <a:endParaRPr lang="en-US" altLang="zh-CN" sz="2400" dirty="0" smtClean="0"/>
          </a:p>
          <a:p>
            <a:pPr lvl="1"/>
            <a:r>
              <a:rPr lang="en-US" sz="2000" dirty="0" smtClean="0"/>
              <a:t>list()</a:t>
            </a:r>
            <a:r>
              <a:rPr lang="zh-CN" altLang="en-US" sz="2000" dirty="0" smtClean="0"/>
              <a:t>方法</a:t>
            </a:r>
            <a:endParaRPr lang="en-US" altLang="zh-CN" sz="2000" dirty="0" smtClean="0"/>
          </a:p>
          <a:p>
            <a:pPr lvl="1"/>
            <a:r>
              <a:rPr lang="en-US" sz="2000" dirty="0" err="1" smtClean="0"/>
              <a:t>iterator</a:t>
            </a:r>
            <a:r>
              <a:rPr lang="en-US" sz="2000" dirty="0" smtClean="0"/>
              <a:t>()</a:t>
            </a:r>
            <a:r>
              <a:rPr lang="zh-CN" altLang="en-US" sz="2000" dirty="0" smtClean="0"/>
              <a:t>方法</a:t>
            </a:r>
          </a:p>
          <a:p>
            <a:pPr lvl="0"/>
            <a:r>
              <a:rPr lang="en-US" sz="2400" dirty="0" err="1" smtClean="0"/>
              <a:t>HQL</a:t>
            </a:r>
            <a:r>
              <a:rPr lang="zh-CN" altLang="en-US" sz="2400" dirty="0" smtClean="0"/>
              <a:t>语句中绑定参数的形式有两种：</a:t>
            </a:r>
            <a:endParaRPr lang="en-US" altLang="zh-CN" sz="2400" dirty="0" smtClean="0"/>
          </a:p>
          <a:p>
            <a:pPr lvl="1"/>
            <a:r>
              <a:rPr lang="zh-CN" altLang="en-US" sz="2000" dirty="0" smtClean="0"/>
              <a:t>按参数位置绑定</a:t>
            </a:r>
            <a:endParaRPr lang="en-US" altLang="zh-CN" sz="2000" dirty="0" smtClean="0"/>
          </a:p>
          <a:p>
            <a:pPr lvl="1"/>
            <a:r>
              <a:rPr lang="zh-CN" altLang="en-US" sz="2000" dirty="0" smtClean="0"/>
              <a:t>按参数名字绑定</a:t>
            </a:r>
          </a:p>
          <a:p>
            <a:pPr lvl="0"/>
            <a:r>
              <a:rPr lang="en-US" sz="2400" dirty="0" err="1" smtClean="0"/>
              <a:t>HQL</a:t>
            </a:r>
            <a:r>
              <a:rPr lang="zh-CN" altLang="en-US" sz="2400" dirty="0" smtClean="0"/>
              <a:t>支持投影查询、参数查询、分页查询等功能。</a:t>
            </a:r>
            <a:endParaRPr lang="zh-CN" altLang="en-US" sz="2000" dirty="0" smtClean="0"/>
          </a:p>
          <a:p>
            <a:endParaRPr lang="zh-CN" altLang="en-US" dirty="0"/>
          </a:p>
        </p:txBody>
      </p:sp>
      <p:sp>
        <p:nvSpPr>
          <p:cNvPr id="5" name="灯片编号占位符 4"/>
          <p:cNvSpPr>
            <a:spLocks noGrp="1"/>
          </p:cNvSpPr>
          <p:nvPr>
            <p:ph type="sldNum" sz="quarter" idx="12"/>
          </p:nvPr>
        </p:nvSpPr>
        <p:spPr/>
        <p:txBody>
          <a:bodyPr/>
          <a:lstStyle/>
          <a:p>
            <a:pPr>
              <a:defRPr/>
            </a:pPr>
            <a:fld id="{0BCBB4B4-F8E2-4E79-8298-876D9B356B68}" type="slidenum">
              <a:rPr lang="zh-CN" altLang="en-US" smtClean="0"/>
              <a:pPr>
                <a:defRPr/>
              </a:pPr>
              <a:t>27</a:t>
            </a:fld>
            <a:r>
              <a:rPr lang="en-US" altLang="zh-CN" smtClean="0"/>
              <a:t>/42</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sz="3600" dirty="0" smtClean="0"/>
              <a:t>作业</a:t>
            </a:r>
          </a:p>
        </p:txBody>
      </p:sp>
      <p:sp>
        <p:nvSpPr>
          <p:cNvPr id="3" name="内容占位符 2"/>
          <p:cNvSpPr>
            <a:spLocks noGrp="1"/>
          </p:cNvSpPr>
          <p:nvPr>
            <p:ph idx="1"/>
          </p:nvPr>
        </p:nvSpPr>
        <p:spPr/>
        <p:txBody>
          <a:bodyPr/>
          <a:lstStyle/>
          <a:p>
            <a:pPr lvl="0"/>
            <a:r>
              <a:rPr lang="zh-CN" altLang="en-US" dirty="0" smtClean="0"/>
              <a:t>课后作业</a:t>
            </a:r>
            <a:endParaRPr lang="en-US" dirty="0" smtClean="0"/>
          </a:p>
          <a:p>
            <a:pPr lvl="1"/>
            <a:r>
              <a:rPr lang="zh-CN" altLang="en-US" dirty="0" smtClean="0">
                <a:solidFill>
                  <a:srgbClr val="FF0000"/>
                </a:solidFill>
              </a:rPr>
              <a:t>教员备课时根据班级情况在此添加内容，应区分必做、选做内容，以满足不同层次学员的需求</a:t>
            </a:r>
            <a:endParaRPr lang="en-US" altLang="zh-CN" dirty="0" smtClean="0">
              <a:solidFill>
                <a:srgbClr val="FF0000"/>
              </a:solidFill>
            </a:endParaRPr>
          </a:p>
          <a:p>
            <a:pPr lvl="1"/>
            <a:endParaRPr lang="zh-CN" altLang="en-US" dirty="0" smtClean="0">
              <a:solidFill>
                <a:srgbClr val="FF0000"/>
              </a:solidFill>
            </a:endParaRPr>
          </a:p>
          <a:p>
            <a:pPr lvl="0"/>
            <a:r>
              <a:rPr lang="zh-CN" altLang="en-US" dirty="0" smtClean="0"/>
              <a:t>预习作业</a:t>
            </a:r>
            <a:endParaRPr lang="en-US" altLang="zh-CN" dirty="0" smtClean="0"/>
          </a:p>
          <a:p>
            <a:pPr lvl="1"/>
            <a:r>
              <a:rPr lang="zh-CN" altLang="en-US" dirty="0" smtClean="0"/>
              <a:t>预习目标</a:t>
            </a:r>
            <a:endParaRPr lang="en-US" altLang="zh-CN" dirty="0" smtClean="0"/>
          </a:p>
          <a:p>
            <a:pPr lvl="2"/>
            <a:r>
              <a:rPr lang="zh-CN" altLang="en-US" dirty="0" smtClean="0"/>
              <a:t>了解</a:t>
            </a:r>
            <a:r>
              <a:rPr lang="en-US" altLang="zh-CN" dirty="0" smtClean="0"/>
              <a:t>Hibernate</a:t>
            </a:r>
            <a:r>
              <a:rPr lang="zh-CN" altLang="en-US" dirty="0" smtClean="0"/>
              <a:t>关联映射</a:t>
            </a:r>
            <a:endParaRPr lang="en-US" altLang="zh-CN" dirty="0" smtClean="0"/>
          </a:p>
          <a:p>
            <a:pPr lvl="2"/>
            <a:r>
              <a:rPr lang="zh-CN" altLang="en-US" dirty="0" smtClean="0"/>
              <a:t>配置房屋信息和用户之间的多对一的关联映射</a:t>
            </a:r>
            <a:endParaRPr lang="en-US" altLang="zh-CN" dirty="0" smtClean="0"/>
          </a:p>
          <a:p>
            <a:pPr lvl="1"/>
            <a:r>
              <a:rPr lang="zh-CN" altLang="en-US" dirty="0" smtClean="0"/>
              <a:t>预习下一章学生用书，完成预习作业</a:t>
            </a:r>
            <a:endParaRPr lang="en-US" altLang="zh-CN" dirty="0" smtClean="0"/>
          </a:p>
          <a:p>
            <a:endParaRPr lang="zh-CN" altLang="en-US" dirty="0"/>
          </a:p>
        </p:txBody>
      </p:sp>
      <p:sp>
        <p:nvSpPr>
          <p:cNvPr id="6" name="灯片编号占位符 5"/>
          <p:cNvSpPr>
            <a:spLocks noGrp="1"/>
          </p:cNvSpPr>
          <p:nvPr>
            <p:ph type="sldNum" sz="quarter" idx="12"/>
          </p:nvPr>
        </p:nvSpPr>
        <p:spPr/>
        <p:txBody>
          <a:bodyPr/>
          <a:lstStyle/>
          <a:p>
            <a:pPr>
              <a:defRPr/>
            </a:pPr>
            <a:fld id="{0BCBB4B4-F8E2-4E79-8298-876D9B356B68}" type="slidenum">
              <a:rPr lang="zh-CN" altLang="en-US" smtClean="0"/>
              <a:pPr>
                <a:defRPr/>
              </a:pPr>
              <a:t>28</a:t>
            </a:fld>
            <a:r>
              <a:rPr lang="en-US" altLang="zh-CN" smtClean="0"/>
              <a:t>/42</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6" descr="教育改变生活副本"/>
          <p:cNvPicPr>
            <a:picLocks noChangeAspect="1" noChangeArrowheads="1"/>
          </p:cNvPicPr>
          <p:nvPr/>
        </p:nvPicPr>
        <p:blipFill>
          <a:blip r:embed="rId3" cstate="print">
            <a:lum bright="68000"/>
          </a:blip>
          <a:srcRect/>
          <a:stretch>
            <a:fillRect/>
          </a:stretch>
        </p:blipFill>
        <p:spPr bwMode="auto">
          <a:xfrm>
            <a:off x="2500313" y="4646613"/>
            <a:ext cx="4681537" cy="1068387"/>
          </a:xfrm>
          <a:prstGeom prst="rect">
            <a:avLst/>
          </a:prstGeom>
          <a:noFill/>
          <a:ln w="9525">
            <a:noFill/>
            <a:miter lim="800000"/>
            <a:headEnd/>
            <a:tailEnd/>
          </a:ln>
          <a:effectLst>
            <a:prstShdw prst="shdw13" dist="53882" dir="13500000">
              <a:schemeClr val="tx1">
                <a:alpha val="50000"/>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smtClean="0"/>
              <a:t>预习检查</a:t>
            </a:r>
            <a:endParaRPr lang="zh-CN" altLang="en-US" dirty="0"/>
          </a:p>
        </p:txBody>
      </p:sp>
      <p:sp>
        <p:nvSpPr>
          <p:cNvPr id="10" name="Rectangle 3"/>
          <p:cNvSpPr>
            <a:spLocks noGrp="1" noChangeArrowheads="1"/>
          </p:cNvSpPr>
          <p:nvPr>
            <p:ph idx="1"/>
          </p:nvPr>
        </p:nvSpPr>
        <p:spPr>
          <a:xfrm>
            <a:off x="785841" y="1214422"/>
            <a:ext cx="7929563" cy="4391025"/>
          </a:xfrm>
        </p:spPr>
        <p:txBody>
          <a:bodyPr/>
          <a:lstStyle/>
          <a:p>
            <a:r>
              <a:rPr lang="en-US" dirty="0" err="1" smtClean="0"/>
              <a:t>HQL</a:t>
            </a:r>
            <a:r>
              <a:rPr lang="zh-CN" altLang="en-US" dirty="0" smtClean="0"/>
              <a:t>是什么？</a:t>
            </a:r>
            <a:endParaRPr lang="en-US" altLang="zh-CN" dirty="0" smtClean="0"/>
          </a:p>
          <a:p>
            <a:r>
              <a:rPr lang="zh-CN" altLang="en-US" dirty="0" smtClean="0"/>
              <a:t>请说出使用</a:t>
            </a:r>
            <a:r>
              <a:rPr lang="en-US" dirty="0" err="1" smtClean="0"/>
              <a:t>HQL</a:t>
            </a:r>
            <a:r>
              <a:rPr lang="zh-CN" altLang="en-US" dirty="0" smtClean="0"/>
              <a:t>进行查询的步骤</a:t>
            </a:r>
            <a:endParaRPr lang="en-US" altLang="zh-CN" dirty="0" smtClean="0"/>
          </a:p>
        </p:txBody>
      </p:sp>
      <p:sp>
        <p:nvSpPr>
          <p:cNvPr id="4" name="灯片编号占位符 3"/>
          <p:cNvSpPr>
            <a:spLocks noGrp="1"/>
          </p:cNvSpPr>
          <p:nvPr>
            <p:ph type="sldNum" sz="quarter" idx="12"/>
          </p:nvPr>
        </p:nvSpPr>
        <p:spPr/>
        <p:txBody>
          <a:bodyPr/>
          <a:lstStyle/>
          <a:p>
            <a:pPr>
              <a:defRPr/>
            </a:pPr>
            <a:fld id="{0BCBB4B4-F8E2-4E79-8298-876D9B356B68}" type="slidenum">
              <a:rPr lang="zh-CN" altLang="en-US" smtClean="0"/>
              <a:pPr>
                <a:defRPr/>
              </a:pPr>
              <a:t>3</a:t>
            </a:fld>
            <a:r>
              <a:rPr lang="en-US" altLang="zh-CN" smtClean="0"/>
              <a:t>/35</a:t>
            </a:r>
            <a:endParaRPr lang="zh-CN" altLang="en-US" dirty="0"/>
          </a:p>
        </p:txBody>
      </p:sp>
      <p:grpSp>
        <p:nvGrpSpPr>
          <p:cNvPr id="13" name="组合 8"/>
          <p:cNvGrpSpPr/>
          <p:nvPr/>
        </p:nvGrpSpPr>
        <p:grpSpPr>
          <a:xfrm>
            <a:off x="71406" y="855130"/>
            <a:ext cx="958752" cy="430730"/>
            <a:chOff x="3643306" y="2500357"/>
            <a:chExt cx="958752" cy="430730"/>
          </a:xfrm>
        </p:grpSpPr>
        <p:pic>
          <p:nvPicPr>
            <p:cNvPr id="14" name="Picture 6" descr="E:\设计支持\模板设计\TW.png"/>
            <p:cNvPicPr>
              <a:picLocks noChangeAspect="1" noChangeArrowheads="1"/>
            </p:cNvPicPr>
            <p:nvPr/>
          </p:nvPicPr>
          <p:blipFill>
            <a:blip r:embed="rId2" cstate="print"/>
            <a:srcRect/>
            <a:stretch>
              <a:fillRect/>
            </a:stretch>
          </p:blipFill>
          <p:spPr bwMode="auto">
            <a:xfrm>
              <a:off x="3643306" y="2500357"/>
              <a:ext cx="463239" cy="430730"/>
            </a:xfrm>
            <a:prstGeom prst="rect">
              <a:avLst/>
            </a:prstGeom>
            <a:noFill/>
          </p:spPr>
        </p:pic>
        <p:sp>
          <p:nvSpPr>
            <p:cNvPr id="15" name="TextBox 14"/>
            <p:cNvSpPr txBox="1"/>
            <p:nvPr/>
          </p:nvSpPr>
          <p:spPr>
            <a:xfrm>
              <a:off x="3901224" y="2502459"/>
              <a:ext cx="700834"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提问</a:t>
              </a:r>
              <a:endParaRPr lang="zh-CN" altLang="en-US" sz="2000" b="1" dirty="0">
                <a:solidFill>
                  <a:schemeClr val="tx1"/>
                </a:solidFill>
                <a:latin typeface="黑体" pitchFamily="49" charset="-122"/>
                <a:ea typeface="黑体" pitchFamily="49" charset="-122"/>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smtClean="0"/>
              <a:t>本章任务</a:t>
            </a:r>
            <a:endParaRPr lang="zh-CN" altLang="en-US" dirty="0"/>
          </a:p>
        </p:txBody>
      </p:sp>
      <p:sp>
        <p:nvSpPr>
          <p:cNvPr id="9" name="Rectangle 2"/>
          <p:cNvSpPr>
            <a:spLocks noGrp="1" noChangeArrowheads="1"/>
          </p:cNvSpPr>
          <p:nvPr>
            <p:ph idx="1"/>
          </p:nvPr>
        </p:nvSpPr>
        <p:spPr/>
        <p:txBody>
          <a:bodyPr/>
          <a:lstStyle/>
          <a:p>
            <a:pPr lvl="0"/>
            <a:r>
              <a:rPr lang="zh-CN" altLang="en-US" dirty="0" smtClean="0"/>
              <a:t>使用</a:t>
            </a:r>
            <a:r>
              <a:rPr lang="en-US" altLang="zh-CN" dirty="0" err="1" smtClean="0"/>
              <a:t>HQL</a:t>
            </a:r>
            <a:r>
              <a:rPr lang="zh-CN" altLang="en-US" dirty="0" smtClean="0"/>
              <a:t>完成对数据表的查询</a:t>
            </a:r>
          </a:p>
          <a:p>
            <a:pPr lvl="0"/>
            <a:r>
              <a:rPr lang="zh-CN" altLang="en-US" dirty="0" smtClean="0"/>
              <a:t>完成数据表的分页查询</a:t>
            </a:r>
          </a:p>
          <a:p>
            <a:endParaRPr lang="en-US" altLang="zh-CN" dirty="0" smtClean="0"/>
          </a:p>
          <a:p>
            <a:endParaRPr lang="zh-CN" altLang="en-US" dirty="0" smtClean="0"/>
          </a:p>
        </p:txBody>
      </p:sp>
      <p:sp>
        <p:nvSpPr>
          <p:cNvPr id="4" name="灯片编号占位符 3"/>
          <p:cNvSpPr>
            <a:spLocks noGrp="1"/>
          </p:cNvSpPr>
          <p:nvPr>
            <p:ph type="sldNum" sz="quarter" idx="12"/>
          </p:nvPr>
        </p:nvSpPr>
        <p:spPr/>
        <p:txBody>
          <a:bodyPr/>
          <a:lstStyle/>
          <a:p>
            <a:pPr>
              <a:defRPr/>
            </a:pPr>
            <a:fld id="{0BCBB4B4-F8E2-4E79-8298-876D9B356B68}" type="slidenum">
              <a:rPr lang="zh-CN" altLang="en-US" smtClean="0"/>
              <a:pPr>
                <a:defRPr/>
              </a:pPr>
              <a:t>4</a:t>
            </a:fld>
            <a:r>
              <a:rPr lang="en-US" altLang="zh-CN" smtClean="0"/>
              <a:t>/35</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smtClean="0"/>
              <a:t>本章目标</a:t>
            </a:r>
            <a:endParaRPr lang="zh-CN" altLang="en-US" dirty="0"/>
          </a:p>
        </p:txBody>
      </p:sp>
      <p:sp>
        <p:nvSpPr>
          <p:cNvPr id="4" name="灯片编号占位符 3"/>
          <p:cNvSpPr>
            <a:spLocks noGrp="1"/>
          </p:cNvSpPr>
          <p:nvPr>
            <p:ph type="sldNum" sz="quarter" idx="12"/>
          </p:nvPr>
        </p:nvSpPr>
        <p:spPr/>
        <p:txBody>
          <a:bodyPr/>
          <a:lstStyle/>
          <a:p>
            <a:pPr>
              <a:defRPr/>
            </a:pPr>
            <a:fld id="{0BCBB4B4-F8E2-4E79-8298-876D9B356B68}" type="slidenum">
              <a:rPr lang="zh-CN" altLang="en-US" smtClean="0"/>
              <a:pPr>
                <a:defRPr/>
              </a:pPr>
              <a:t>5</a:t>
            </a:fld>
            <a:r>
              <a:rPr lang="en-US" altLang="zh-CN" smtClean="0"/>
              <a:t>/35</a:t>
            </a:r>
            <a:endParaRPr lang="zh-CN" altLang="en-US" dirty="0"/>
          </a:p>
        </p:txBody>
      </p:sp>
      <p:sp>
        <p:nvSpPr>
          <p:cNvPr id="6" name="Rectangle 3"/>
          <p:cNvSpPr txBox="1">
            <a:spLocks noChangeArrowheads="1"/>
          </p:cNvSpPr>
          <p:nvPr/>
        </p:nvSpPr>
        <p:spPr bwMode="auto">
          <a:xfrm>
            <a:off x="784254" y="1276351"/>
            <a:ext cx="7645398" cy="50101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l" eaLnBrk="0" hangingPunct="0">
              <a:spcBef>
                <a:spcPct val="20000"/>
              </a:spcBef>
              <a:buClr>
                <a:schemeClr val="tx2"/>
              </a:buClr>
              <a:buSzPct val="80000"/>
              <a:buBlip>
                <a:blip r:embed="rId2"/>
              </a:buBlip>
            </a:pPr>
            <a:r>
              <a:rPr lang="zh-CN" altLang="en-US" sz="2800" b="1" kern="0" dirty="0" smtClean="0">
                <a:latin typeface="+mn-lt"/>
                <a:ea typeface="+mn-ea"/>
              </a:rPr>
              <a:t>掌握</a:t>
            </a:r>
            <a:r>
              <a:rPr lang="en-US" altLang="zh-CN" sz="2800" b="1" kern="0" dirty="0" smtClean="0">
                <a:latin typeface="+mn-lt"/>
                <a:ea typeface="+mn-ea"/>
              </a:rPr>
              <a:t>Query</a:t>
            </a:r>
            <a:r>
              <a:rPr lang="zh-CN" altLang="en-US" sz="2800" b="1" kern="0" dirty="0" smtClean="0">
                <a:latin typeface="+mn-lt"/>
                <a:ea typeface="+mn-ea"/>
              </a:rPr>
              <a:t>接口</a:t>
            </a:r>
          </a:p>
          <a:p>
            <a:pPr marL="342900" indent="-342900" algn="l" eaLnBrk="0" hangingPunct="0">
              <a:spcBef>
                <a:spcPct val="20000"/>
              </a:spcBef>
              <a:buClr>
                <a:schemeClr val="tx2"/>
              </a:buClr>
              <a:buSzPct val="80000"/>
              <a:buBlip>
                <a:blip r:embed="rId2"/>
              </a:buBlip>
            </a:pPr>
            <a:r>
              <a:rPr lang="zh-CN" altLang="en-US" sz="2800" b="1" kern="0" dirty="0" smtClean="0">
                <a:latin typeface="+mn-lt"/>
                <a:ea typeface="+mn-ea"/>
              </a:rPr>
              <a:t>掌握</a:t>
            </a:r>
            <a:r>
              <a:rPr lang="en-US" altLang="zh-CN" sz="2800" b="1" kern="0" dirty="0" err="1" smtClean="0">
                <a:latin typeface="+mn-lt"/>
                <a:ea typeface="+mn-ea"/>
              </a:rPr>
              <a:t>HQL</a:t>
            </a:r>
            <a:r>
              <a:rPr lang="zh-CN" altLang="en-US" sz="2800" b="1" kern="0" dirty="0" smtClean="0">
                <a:latin typeface="+mn-lt"/>
                <a:ea typeface="+mn-ea"/>
              </a:rPr>
              <a:t>的基本使用</a:t>
            </a:r>
          </a:p>
          <a:p>
            <a:pPr marL="342900" indent="-342900" algn="l" eaLnBrk="0" hangingPunct="0">
              <a:spcBef>
                <a:spcPct val="20000"/>
              </a:spcBef>
              <a:buClr>
                <a:schemeClr val="tx2"/>
              </a:buClr>
              <a:buSzPct val="80000"/>
              <a:buBlip>
                <a:blip r:embed="rId2"/>
              </a:buBlip>
            </a:pPr>
            <a:r>
              <a:rPr lang="zh-CN" altLang="en-US" sz="2800" b="1" kern="0" dirty="0" smtClean="0">
                <a:latin typeface="+mn-lt"/>
                <a:ea typeface="+mn-ea"/>
              </a:rPr>
              <a:t>理解并使用动态参数绑定实现数据查询</a:t>
            </a:r>
          </a:p>
          <a:p>
            <a:pPr marL="342900" marR="0" lvl="0" indent="-342900" algn="l" defTabSz="914400" rtl="0" eaLnBrk="0" fontAlgn="base" latinLnBrk="0" hangingPunct="0">
              <a:lnSpc>
                <a:spcPct val="100000"/>
              </a:lnSpc>
              <a:spcBef>
                <a:spcPct val="20000"/>
              </a:spcBef>
              <a:spcAft>
                <a:spcPct val="0"/>
              </a:spcAft>
              <a:buClr>
                <a:schemeClr val="tx2"/>
              </a:buClr>
              <a:buSzPct val="80000"/>
              <a:buFontTx/>
              <a:buBlip>
                <a:blip r:embed="rId2"/>
              </a:buBlip>
              <a:tabLst/>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pic>
        <p:nvPicPr>
          <p:cNvPr id="7" name="Picture 3" descr="C:\Users\meng.zhang\Desktop\ACCP7.0模版图标规范\是.png"/>
          <p:cNvPicPr>
            <a:picLocks noChangeAspect="1" noChangeArrowheads="1"/>
          </p:cNvPicPr>
          <p:nvPr/>
        </p:nvPicPr>
        <p:blipFill>
          <a:blip r:embed="rId3" cstate="print"/>
          <a:srcRect/>
          <a:stretch>
            <a:fillRect/>
          </a:stretch>
        </p:blipFill>
        <p:spPr bwMode="auto">
          <a:xfrm>
            <a:off x="7572396" y="1071546"/>
            <a:ext cx="714380" cy="719772"/>
          </a:xfrm>
          <a:prstGeom prst="rect">
            <a:avLst/>
          </a:prstGeom>
          <a:noFill/>
        </p:spPr>
      </p:pic>
      <p:pic>
        <p:nvPicPr>
          <p:cNvPr id="8" name="Picture 2" descr="C:\Users\meng.zhang\Desktop\ACCP7.0模版图标规范\啊-1.png"/>
          <p:cNvPicPr>
            <a:picLocks noChangeAspect="1" noChangeArrowheads="1"/>
          </p:cNvPicPr>
          <p:nvPr/>
        </p:nvPicPr>
        <p:blipFill>
          <a:blip r:embed="rId4" cstate="print"/>
          <a:srcRect/>
          <a:stretch>
            <a:fillRect/>
          </a:stretch>
        </p:blipFill>
        <p:spPr bwMode="auto">
          <a:xfrm>
            <a:off x="7643834" y="2285992"/>
            <a:ext cx="643477" cy="648334"/>
          </a:xfrm>
          <a:prstGeom prst="rect">
            <a:avLst/>
          </a:prstGeom>
          <a:noFill/>
        </p:spPr>
      </p:pic>
      <p:pic>
        <p:nvPicPr>
          <p:cNvPr id="10" name="Picture 3" descr="C:\Users\meng.zhang\Desktop\ACCP7.0模版图标规范\是.png"/>
          <p:cNvPicPr>
            <a:picLocks noChangeAspect="1" noChangeArrowheads="1"/>
          </p:cNvPicPr>
          <p:nvPr/>
        </p:nvPicPr>
        <p:blipFill>
          <a:blip r:embed="rId3" cstate="print"/>
          <a:srcRect/>
          <a:stretch>
            <a:fillRect/>
          </a:stretch>
        </p:blipFill>
        <p:spPr bwMode="auto">
          <a:xfrm>
            <a:off x="7572396" y="1643050"/>
            <a:ext cx="714380" cy="71977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smtClean="0"/>
              <a:t>什么是</a:t>
            </a:r>
            <a:r>
              <a:rPr lang="en-US" dirty="0" err="1" smtClean="0"/>
              <a:t>HQL</a:t>
            </a:r>
            <a:endParaRPr lang="zh-CN" altLang="en-US" dirty="0"/>
          </a:p>
        </p:txBody>
      </p:sp>
      <p:sp>
        <p:nvSpPr>
          <p:cNvPr id="15" name="内容占位符 14"/>
          <p:cNvSpPr>
            <a:spLocks noGrp="1"/>
          </p:cNvSpPr>
          <p:nvPr>
            <p:ph idx="1"/>
          </p:nvPr>
        </p:nvSpPr>
        <p:spPr>
          <a:xfrm>
            <a:off x="784254" y="1276351"/>
            <a:ext cx="7645398" cy="652451"/>
          </a:xfrm>
        </p:spPr>
        <p:txBody>
          <a:bodyPr/>
          <a:lstStyle/>
          <a:p>
            <a:r>
              <a:rPr lang="zh-CN" altLang="en-US" dirty="0" smtClean="0"/>
              <a:t>查询所有部门的</a:t>
            </a:r>
            <a:r>
              <a:rPr lang="en-US" altLang="zh-CN" dirty="0" smtClean="0"/>
              <a:t>SQL</a:t>
            </a:r>
            <a:r>
              <a:rPr lang="zh-CN" altLang="en-US" dirty="0" smtClean="0"/>
              <a:t>语句是怎样的？</a:t>
            </a:r>
            <a:endParaRPr lang="zh-CN" altLang="en-US" dirty="0"/>
          </a:p>
        </p:txBody>
      </p:sp>
      <p:sp>
        <p:nvSpPr>
          <p:cNvPr id="4" name="灯片编号占位符 3"/>
          <p:cNvSpPr>
            <a:spLocks noGrp="1"/>
          </p:cNvSpPr>
          <p:nvPr>
            <p:ph type="sldNum" sz="quarter" idx="12"/>
          </p:nvPr>
        </p:nvSpPr>
        <p:spPr/>
        <p:txBody>
          <a:bodyPr/>
          <a:lstStyle/>
          <a:p>
            <a:pPr>
              <a:defRPr/>
            </a:pPr>
            <a:fld id="{0BCBB4B4-F8E2-4E79-8298-876D9B356B68}" type="slidenum">
              <a:rPr lang="zh-CN" altLang="en-US" smtClean="0"/>
              <a:pPr>
                <a:defRPr/>
              </a:pPr>
              <a:t>6</a:t>
            </a:fld>
            <a:r>
              <a:rPr lang="en-US" altLang="zh-CN" smtClean="0"/>
              <a:t>/35</a:t>
            </a:r>
            <a:endParaRPr lang="zh-CN" altLang="en-US" dirty="0"/>
          </a:p>
        </p:txBody>
      </p:sp>
      <p:grpSp>
        <p:nvGrpSpPr>
          <p:cNvPr id="18" name="组合 8"/>
          <p:cNvGrpSpPr/>
          <p:nvPr/>
        </p:nvGrpSpPr>
        <p:grpSpPr>
          <a:xfrm>
            <a:off x="71406" y="855130"/>
            <a:ext cx="958752" cy="430730"/>
            <a:chOff x="3643306" y="2500357"/>
            <a:chExt cx="958752" cy="430730"/>
          </a:xfrm>
        </p:grpSpPr>
        <p:pic>
          <p:nvPicPr>
            <p:cNvPr id="20" name="Picture 6" descr="E:\设计支持\模板设计\TW.png"/>
            <p:cNvPicPr>
              <a:picLocks noChangeAspect="1" noChangeArrowheads="1"/>
            </p:cNvPicPr>
            <p:nvPr/>
          </p:nvPicPr>
          <p:blipFill>
            <a:blip r:embed="rId3" cstate="print"/>
            <a:srcRect/>
            <a:stretch>
              <a:fillRect/>
            </a:stretch>
          </p:blipFill>
          <p:spPr bwMode="auto">
            <a:xfrm>
              <a:off x="3643306" y="2500357"/>
              <a:ext cx="463239" cy="430730"/>
            </a:xfrm>
            <a:prstGeom prst="rect">
              <a:avLst/>
            </a:prstGeom>
            <a:noFill/>
          </p:spPr>
        </p:pic>
        <p:sp>
          <p:nvSpPr>
            <p:cNvPr id="22" name="TextBox 21"/>
            <p:cNvSpPr txBox="1"/>
            <p:nvPr/>
          </p:nvSpPr>
          <p:spPr>
            <a:xfrm>
              <a:off x="3901224" y="2502459"/>
              <a:ext cx="700834"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提问</a:t>
              </a:r>
              <a:endParaRPr lang="zh-CN" altLang="en-US" sz="2000" b="1" dirty="0">
                <a:solidFill>
                  <a:schemeClr val="tx1"/>
                </a:solidFill>
                <a:latin typeface="黑体" pitchFamily="49" charset="-122"/>
                <a:ea typeface="黑体" pitchFamily="49" charset="-122"/>
              </a:endParaRPr>
            </a:p>
          </p:txBody>
        </p:sp>
      </p:grpSp>
      <p:sp>
        <p:nvSpPr>
          <p:cNvPr id="23" name="矩形 22"/>
          <p:cNvSpPr/>
          <p:nvPr/>
        </p:nvSpPr>
        <p:spPr bwMode="auto">
          <a:xfrm>
            <a:off x="857224" y="1989735"/>
            <a:ext cx="7429552" cy="496996"/>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vert="horz" wrap="square" lIns="91440" tIns="45720" rIns="91440" bIns="45720" numCol="1" anchor="ctr" anchorCtr="0" compatLnSpc="1">
            <a:prstTxWarp prst="textNoShape">
              <a:avLst/>
            </a:prstTxWarp>
          </a:bodyPr>
          <a:lstStyle/>
          <a:p>
            <a:pPr lvl="1" indent="-285750" algn="l" defTabSz="723900" eaLnBrk="0" hangingPunct="0">
              <a:lnSpc>
                <a:spcPct val="150000"/>
              </a:lnSpc>
              <a:buClr>
                <a:schemeClr val="folHlink"/>
              </a:buClr>
              <a:buSzPct val="60000"/>
              <a:tabLst>
                <a:tab pos="444500" algn="l"/>
              </a:tabLst>
              <a:defRPr/>
            </a:pPr>
            <a:r>
              <a:rPr lang="en-US" altLang="zh-CN" sz="2000" b="1" dirty="0" smtClean="0">
                <a:solidFill>
                  <a:schemeClr val="accent5">
                    <a:lumMod val="10000"/>
                  </a:schemeClr>
                </a:solidFill>
                <a:latin typeface="+mn-lt"/>
              </a:rPr>
              <a:t>SELECT * FROM DEPT</a:t>
            </a:r>
          </a:p>
        </p:txBody>
      </p:sp>
      <p:sp>
        <p:nvSpPr>
          <p:cNvPr id="24" name="内容占位符 14"/>
          <p:cNvSpPr txBox="1">
            <a:spLocks/>
          </p:cNvSpPr>
          <p:nvPr/>
        </p:nvSpPr>
        <p:spPr bwMode="auto">
          <a:xfrm>
            <a:off x="785786" y="2720323"/>
            <a:ext cx="7645398" cy="652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tx2"/>
              </a:buClr>
              <a:buSzPct val="80000"/>
              <a:buFontTx/>
              <a:buBlip>
                <a:blip r:embed="rId4"/>
              </a:buBlip>
              <a:tabLst/>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使用</a:t>
            </a: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HQL</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语句实现同样的功能</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
        <p:nvSpPr>
          <p:cNvPr id="25" name="矩形 24"/>
          <p:cNvSpPr/>
          <p:nvPr/>
        </p:nvSpPr>
        <p:spPr bwMode="auto">
          <a:xfrm>
            <a:off x="857224" y="3432070"/>
            <a:ext cx="7429552" cy="496996"/>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vert="horz" wrap="square" lIns="91440" tIns="45720" rIns="91440" bIns="45720" numCol="1" anchor="ctr" anchorCtr="0" compatLnSpc="1">
            <a:prstTxWarp prst="textNoShape">
              <a:avLst/>
            </a:prstTxWarp>
          </a:bodyPr>
          <a:lstStyle/>
          <a:p>
            <a:pPr lvl="1" indent="-285750" algn="l" defTabSz="723900" eaLnBrk="0" hangingPunct="0">
              <a:lnSpc>
                <a:spcPct val="150000"/>
              </a:lnSpc>
              <a:buClr>
                <a:schemeClr val="folHlink"/>
              </a:buClr>
              <a:buSzPct val="60000"/>
              <a:buFont typeface="Wingdings" pitchFamily="2" charset="2"/>
              <a:buNone/>
              <a:tabLst>
                <a:tab pos="444500" algn="l"/>
              </a:tabLst>
              <a:defRPr/>
            </a:pPr>
            <a:r>
              <a:rPr lang="en-US" altLang="zh-CN" sz="2000" b="1" dirty="0" smtClean="0">
                <a:solidFill>
                  <a:schemeClr val="accent5">
                    <a:lumMod val="10000"/>
                  </a:schemeClr>
                </a:solidFill>
                <a:latin typeface="+mn-lt"/>
              </a:rPr>
              <a:t>from Dept</a:t>
            </a:r>
          </a:p>
        </p:txBody>
      </p:sp>
      <p:sp>
        <p:nvSpPr>
          <p:cNvPr id="35" name="AutoShape 27"/>
          <p:cNvSpPr>
            <a:spLocks noChangeArrowheads="1"/>
          </p:cNvSpPr>
          <p:nvPr/>
        </p:nvSpPr>
        <p:spPr bwMode="gray">
          <a:xfrm>
            <a:off x="1142976" y="4357694"/>
            <a:ext cx="7000924" cy="928694"/>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marL="285750" indent="-285750" algn="l" eaLnBrk="0" hangingPunct="0">
              <a:buClr>
                <a:srgbClr val="233DA9"/>
              </a:buClr>
              <a:buSzPct val="80000"/>
              <a:defRPr/>
            </a:pPr>
            <a:r>
              <a:rPr lang="en-US" altLang="en-US" sz="2000" b="1" dirty="0" err="1" smtClean="0"/>
              <a:t>HQL</a:t>
            </a:r>
            <a:r>
              <a:rPr lang="zh-CN" altLang="en-US" sz="2000" b="1" dirty="0" smtClean="0"/>
              <a:t>是</a:t>
            </a:r>
            <a:r>
              <a:rPr lang="en-US" altLang="en-US" sz="2000" b="1" dirty="0" smtClean="0"/>
              <a:t>Hibernate Query Language</a:t>
            </a:r>
            <a:r>
              <a:rPr lang="zh-CN" altLang="en-US" sz="2000" b="1" dirty="0" smtClean="0"/>
              <a:t>即</a:t>
            </a:r>
            <a:r>
              <a:rPr lang="en-US" altLang="en-US" sz="2000" b="1" dirty="0" smtClean="0"/>
              <a:t>Hibernate</a:t>
            </a:r>
            <a:r>
              <a:rPr lang="zh-CN" altLang="en-US" sz="2000" b="1" dirty="0" smtClean="0"/>
              <a:t>查询语言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animBg="1"/>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smtClean="0"/>
              <a:t>编写</a:t>
            </a:r>
            <a:r>
              <a:rPr lang="en-US" dirty="0" err="1" smtClean="0"/>
              <a:t>HQL</a:t>
            </a:r>
            <a:r>
              <a:rPr dirty="0" smtClean="0"/>
              <a:t>语句</a:t>
            </a:r>
            <a:endParaRPr lang="zh-CN" altLang="en-US" dirty="0"/>
          </a:p>
        </p:txBody>
      </p:sp>
      <p:sp>
        <p:nvSpPr>
          <p:cNvPr id="13" name="内容占位符 14"/>
          <p:cNvSpPr>
            <a:spLocks noGrp="1"/>
          </p:cNvSpPr>
          <p:nvPr>
            <p:ph idx="1"/>
          </p:nvPr>
        </p:nvSpPr>
        <p:spPr>
          <a:xfrm>
            <a:off x="784254" y="1276351"/>
            <a:ext cx="7645398" cy="581013"/>
          </a:xfrm>
        </p:spPr>
        <p:txBody>
          <a:bodyPr/>
          <a:lstStyle/>
          <a:p>
            <a:r>
              <a:rPr lang="en-US" altLang="zh-CN" dirty="0" err="1" smtClean="0"/>
              <a:t>HQL</a:t>
            </a:r>
            <a:r>
              <a:rPr lang="zh-CN" altLang="en-US" dirty="0" smtClean="0"/>
              <a:t>语法举例：</a:t>
            </a:r>
            <a:endParaRPr lang="zh-CN" altLang="en-US" dirty="0"/>
          </a:p>
        </p:txBody>
      </p:sp>
      <p:sp>
        <p:nvSpPr>
          <p:cNvPr id="4" name="灯片编号占位符 3"/>
          <p:cNvSpPr>
            <a:spLocks noGrp="1"/>
          </p:cNvSpPr>
          <p:nvPr>
            <p:ph type="sldNum" sz="quarter" idx="12"/>
          </p:nvPr>
        </p:nvSpPr>
        <p:spPr/>
        <p:txBody>
          <a:bodyPr/>
          <a:lstStyle/>
          <a:p>
            <a:pPr>
              <a:defRPr/>
            </a:pPr>
            <a:fld id="{0BCBB4B4-F8E2-4E79-8298-876D9B356B68}" type="slidenum">
              <a:rPr lang="zh-CN" altLang="en-US" smtClean="0"/>
              <a:pPr>
                <a:defRPr/>
              </a:pPr>
              <a:t>7</a:t>
            </a:fld>
            <a:r>
              <a:rPr lang="en-US" altLang="zh-CN" smtClean="0"/>
              <a:t>/35</a:t>
            </a:r>
            <a:endParaRPr lang="zh-CN" altLang="en-US" dirty="0"/>
          </a:p>
        </p:txBody>
      </p:sp>
      <p:sp>
        <p:nvSpPr>
          <p:cNvPr id="23" name="矩形 22"/>
          <p:cNvSpPr/>
          <p:nvPr/>
        </p:nvSpPr>
        <p:spPr bwMode="auto">
          <a:xfrm>
            <a:off x="857224" y="2068344"/>
            <a:ext cx="7429552" cy="3724096"/>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fontAlgn="b">
              <a:spcBef>
                <a:spcPct val="20000"/>
              </a:spcBef>
              <a:buClr>
                <a:schemeClr val="folHlink"/>
              </a:buClr>
              <a:buSzPct val="60000"/>
            </a:pPr>
            <a:r>
              <a:rPr lang="en-US" altLang="zh-CN" sz="2000" b="1" dirty="0" smtClean="0">
                <a:cs typeface="Times New Roman" pitchFamily="18" charset="0"/>
              </a:rPr>
              <a:t>from </a:t>
            </a:r>
            <a:r>
              <a:rPr lang="en-US" altLang="zh-CN" sz="2000" b="1" dirty="0" err="1" smtClean="0">
                <a:cs typeface="Times New Roman" pitchFamily="18" charset="0"/>
              </a:rPr>
              <a:t>cn.jbit.hibernatdemo.entity.Dept</a:t>
            </a:r>
            <a:endParaRPr lang="en-US" altLang="zh-CN" sz="2000" b="1" dirty="0" smtClean="0">
              <a:cs typeface="Times New Roman" pitchFamily="18" charset="0"/>
            </a:endParaRPr>
          </a:p>
          <a:p>
            <a:pPr algn="l" fontAlgn="b">
              <a:spcBef>
                <a:spcPct val="20000"/>
              </a:spcBef>
              <a:buClr>
                <a:schemeClr val="folHlink"/>
              </a:buClr>
              <a:buSzPct val="60000"/>
            </a:pPr>
            <a:endParaRPr lang="en-US" altLang="zh-CN" sz="2000" b="1" dirty="0" smtClean="0">
              <a:cs typeface="Times New Roman" pitchFamily="18" charset="0"/>
            </a:endParaRPr>
          </a:p>
          <a:p>
            <a:pPr algn="l" fontAlgn="b">
              <a:spcBef>
                <a:spcPct val="20000"/>
              </a:spcBef>
              <a:buClr>
                <a:schemeClr val="folHlink"/>
              </a:buClr>
              <a:buSzPct val="60000"/>
            </a:pPr>
            <a:r>
              <a:rPr lang="en-US" altLang="zh-CN" sz="2000" b="1" dirty="0" smtClean="0">
                <a:cs typeface="Times New Roman" pitchFamily="18" charset="0"/>
              </a:rPr>
              <a:t>select dept from Dept as dept</a:t>
            </a:r>
          </a:p>
          <a:p>
            <a:pPr algn="l" fontAlgn="b">
              <a:spcBef>
                <a:spcPct val="20000"/>
              </a:spcBef>
              <a:buClr>
                <a:schemeClr val="folHlink"/>
              </a:buClr>
              <a:buSzPct val="60000"/>
            </a:pPr>
            <a:endParaRPr lang="en-US" altLang="zh-CN" sz="2000" b="1" dirty="0" smtClean="0">
              <a:cs typeface="Times New Roman" pitchFamily="18" charset="0"/>
            </a:endParaRPr>
          </a:p>
          <a:p>
            <a:pPr algn="l" fontAlgn="b">
              <a:spcBef>
                <a:spcPct val="20000"/>
              </a:spcBef>
              <a:buClr>
                <a:schemeClr val="folHlink"/>
              </a:buClr>
              <a:buSzPct val="60000"/>
            </a:pPr>
            <a:r>
              <a:rPr lang="en-US" altLang="zh-CN" sz="2000" b="1" dirty="0" smtClean="0">
                <a:cs typeface="Times New Roman" pitchFamily="18" charset="0"/>
              </a:rPr>
              <a:t>from Dept where </a:t>
            </a:r>
            <a:r>
              <a:rPr lang="en-US" altLang="zh-CN" sz="2000" b="1" dirty="0" err="1" smtClean="0">
                <a:cs typeface="Times New Roman" pitchFamily="18" charset="0"/>
              </a:rPr>
              <a:t>deptName</a:t>
            </a:r>
            <a:r>
              <a:rPr lang="en-US" altLang="zh-CN" sz="2000" b="1" dirty="0" smtClean="0">
                <a:cs typeface="Times New Roman" pitchFamily="18" charset="0"/>
              </a:rPr>
              <a:t> = </a:t>
            </a:r>
            <a:r>
              <a:rPr lang="en-US" altLang="zh-CN" sz="2000" dirty="0" smtClean="0">
                <a:solidFill>
                  <a:schemeClr val="accent5">
                    <a:lumMod val="10000"/>
                  </a:schemeClr>
                </a:solidFill>
              </a:rPr>
              <a:t>'</a:t>
            </a:r>
            <a:r>
              <a:rPr lang="en-US" altLang="zh-CN" sz="2000" b="1" dirty="0" smtClean="0">
                <a:cs typeface="Times New Roman" pitchFamily="18" charset="0"/>
              </a:rPr>
              <a:t>SALES</a:t>
            </a:r>
            <a:r>
              <a:rPr lang="en-US" altLang="zh-CN" sz="2000" dirty="0" smtClean="0">
                <a:solidFill>
                  <a:schemeClr val="accent5">
                    <a:lumMod val="10000"/>
                  </a:schemeClr>
                </a:solidFill>
              </a:rPr>
              <a:t>'</a:t>
            </a:r>
            <a:r>
              <a:rPr lang="en-US" altLang="zh-CN" sz="2000" b="1" dirty="0" smtClean="0">
                <a:cs typeface="Times New Roman" pitchFamily="18" charset="0"/>
              </a:rPr>
              <a:t> </a:t>
            </a:r>
          </a:p>
          <a:p>
            <a:pPr lvl="0" algn="l" fontAlgn="b">
              <a:spcBef>
                <a:spcPct val="20000"/>
              </a:spcBef>
              <a:buClr>
                <a:schemeClr val="folHlink"/>
              </a:buClr>
              <a:buSzPct val="60000"/>
            </a:pPr>
            <a:endParaRPr lang="en-US" altLang="zh-CN" sz="2000" b="1" dirty="0" smtClean="0">
              <a:cs typeface="Times New Roman" pitchFamily="18" charset="0"/>
            </a:endParaRPr>
          </a:p>
          <a:p>
            <a:pPr lvl="0" algn="l" fontAlgn="b">
              <a:spcBef>
                <a:spcPct val="20000"/>
              </a:spcBef>
              <a:buClr>
                <a:schemeClr val="folHlink"/>
              </a:buClr>
              <a:buSzPct val="60000"/>
            </a:pPr>
            <a:r>
              <a:rPr lang="en-US" altLang="zh-CN" sz="2000" b="1" dirty="0" smtClean="0">
                <a:cs typeface="Times New Roman" pitchFamily="18" charset="0"/>
              </a:rPr>
              <a:t>from Dept dept where </a:t>
            </a:r>
            <a:r>
              <a:rPr lang="en-US" altLang="zh-CN" sz="2000" b="1" dirty="0" err="1" smtClean="0">
                <a:cs typeface="Times New Roman" pitchFamily="18" charset="0"/>
              </a:rPr>
              <a:t>dept.location</a:t>
            </a:r>
            <a:r>
              <a:rPr lang="en-US" altLang="zh-CN" sz="2000" b="1" dirty="0" smtClean="0">
                <a:cs typeface="Times New Roman" pitchFamily="18" charset="0"/>
              </a:rPr>
              <a:t> is not null</a:t>
            </a:r>
            <a:endParaRPr lang="zh-CN" altLang="en-US" sz="2000" b="1" dirty="0" smtClean="0">
              <a:cs typeface="Times New Roman" pitchFamily="18" charset="0"/>
            </a:endParaRPr>
          </a:p>
          <a:p>
            <a:pPr algn="l" fontAlgn="b">
              <a:spcBef>
                <a:spcPct val="20000"/>
              </a:spcBef>
              <a:buClr>
                <a:schemeClr val="folHlink"/>
              </a:buClr>
              <a:buSzPct val="60000"/>
            </a:pPr>
            <a:endParaRPr lang="en-US" altLang="zh-CN" sz="2000" b="1" dirty="0" smtClean="0">
              <a:cs typeface="Times New Roman" pitchFamily="18" charset="0"/>
            </a:endParaRPr>
          </a:p>
          <a:p>
            <a:pPr algn="l" fontAlgn="b">
              <a:spcBef>
                <a:spcPct val="20000"/>
              </a:spcBef>
              <a:buClr>
                <a:schemeClr val="folHlink"/>
              </a:buClr>
              <a:buSzPct val="60000"/>
            </a:pPr>
            <a:r>
              <a:rPr lang="en-US" altLang="zh-CN" sz="2000" b="1" dirty="0" smtClean="0">
                <a:cs typeface="Times New Roman" pitchFamily="18" charset="0"/>
              </a:rPr>
              <a:t>from </a:t>
            </a:r>
            <a:r>
              <a:rPr lang="en-US" altLang="zh-CN" sz="2000" b="1" dirty="0" err="1" smtClean="0">
                <a:cs typeface="Times New Roman" pitchFamily="18" charset="0"/>
              </a:rPr>
              <a:t>Emp</a:t>
            </a:r>
            <a:r>
              <a:rPr lang="en-US" altLang="zh-CN" sz="2000" b="1" dirty="0" smtClean="0">
                <a:cs typeface="Times New Roman" pitchFamily="18" charset="0"/>
              </a:rPr>
              <a:t> order by </a:t>
            </a:r>
            <a:r>
              <a:rPr lang="en-US" altLang="zh-CN" sz="2000" b="1" dirty="0" err="1" smtClean="0">
                <a:cs typeface="Times New Roman" pitchFamily="18" charset="0"/>
              </a:rPr>
              <a:t>hireDate</a:t>
            </a:r>
            <a:r>
              <a:rPr lang="zh-CN" altLang="en-US" sz="2000" b="1" dirty="0" smtClean="0">
                <a:cs typeface="Times New Roman" pitchFamily="18" charset="0"/>
              </a:rPr>
              <a:t>，</a:t>
            </a:r>
            <a:r>
              <a:rPr lang="en-US" altLang="zh-CN" sz="2000" b="1" dirty="0" smtClean="0">
                <a:cs typeface="Times New Roman" pitchFamily="18" charset="0"/>
              </a:rPr>
              <a:t>salary </a:t>
            </a:r>
            <a:r>
              <a:rPr lang="en-US" altLang="zh-CN" sz="2000" b="1" dirty="0" err="1" smtClean="0">
                <a:cs typeface="Times New Roman" pitchFamily="18" charset="0"/>
              </a:rPr>
              <a:t>desc</a:t>
            </a:r>
            <a:endParaRPr lang="zh-CN" altLang="en-US" sz="2000" b="1" dirty="0" smtClean="0">
              <a:cs typeface="Times New Roman" pitchFamily="18" charset="0"/>
            </a:endParaRPr>
          </a:p>
          <a:p>
            <a:pPr algn="l" fontAlgn="b">
              <a:spcBef>
                <a:spcPct val="20000"/>
              </a:spcBef>
              <a:buClr>
                <a:schemeClr val="folHlink"/>
              </a:buClr>
              <a:buSzPct val="60000"/>
            </a:pPr>
            <a:endParaRPr lang="en-US" altLang="zh-CN" sz="2000" b="1" dirty="0" smtClean="0">
              <a:cs typeface="Times New Roman" pitchFamily="18" charset="0"/>
            </a:endParaRPr>
          </a:p>
        </p:txBody>
      </p:sp>
      <p:grpSp>
        <p:nvGrpSpPr>
          <p:cNvPr id="14" name="组合 71"/>
          <p:cNvGrpSpPr/>
          <p:nvPr/>
        </p:nvGrpSpPr>
        <p:grpSpPr>
          <a:xfrm>
            <a:off x="71406" y="857232"/>
            <a:ext cx="1000132" cy="400110"/>
            <a:chOff x="1000100" y="1801286"/>
            <a:chExt cx="1000132" cy="400110"/>
          </a:xfrm>
        </p:grpSpPr>
        <p:pic>
          <p:nvPicPr>
            <p:cNvPr id="16"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17" name="TextBox 1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执行</a:t>
            </a:r>
            <a:r>
              <a:rPr lang="en-US" altLang="en-US" dirty="0" err="1" smtClean="0"/>
              <a:t>HQL</a:t>
            </a:r>
            <a:r>
              <a:rPr altLang="en-US" dirty="0" smtClean="0"/>
              <a:t>语句</a:t>
            </a:r>
            <a:endParaRPr lang="zh-CN" altLang="en-US" dirty="0"/>
          </a:p>
        </p:txBody>
      </p:sp>
      <p:sp>
        <p:nvSpPr>
          <p:cNvPr id="3" name="内容占位符 2"/>
          <p:cNvSpPr>
            <a:spLocks noGrp="1"/>
          </p:cNvSpPr>
          <p:nvPr>
            <p:ph idx="1"/>
          </p:nvPr>
        </p:nvSpPr>
        <p:spPr/>
        <p:txBody>
          <a:bodyPr/>
          <a:lstStyle/>
          <a:p>
            <a:r>
              <a:rPr lang="zh-CN" altLang="en-US" dirty="0" smtClean="0"/>
              <a:t>执行</a:t>
            </a:r>
            <a:r>
              <a:rPr lang="fr-FR" dirty="0" smtClean="0"/>
              <a:t>HQL</a:t>
            </a:r>
            <a:r>
              <a:rPr lang="zh-CN" altLang="en-US" dirty="0" smtClean="0"/>
              <a:t>语句的步骤：</a:t>
            </a:r>
            <a:endParaRPr lang="en-US" altLang="zh-CN" dirty="0" smtClean="0"/>
          </a:p>
          <a:p>
            <a:pPr marL="914400" lvl="1" indent="-457200">
              <a:buFont typeface="+mj-lt"/>
              <a:buAutoNum type="arabicPeriod"/>
            </a:pPr>
            <a:r>
              <a:rPr lang="zh-CN" altLang="en-US" dirty="0" smtClean="0"/>
              <a:t>获取</a:t>
            </a:r>
            <a:r>
              <a:rPr lang="fr-FR" dirty="0" smtClean="0"/>
              <a:t>Session</a:t>
            </a:r>
            <a:r>
              <a:rPr lang="zh-CN" altLang="en-US" dirty="0" smtClean="0"/>
              <a:t>对象</a:t>
            </a:r>
          </a:p>
          <a:p>
            <a:pPr marL="914400" lvl="1" indent="-457200">
              <a:buFont typeface="+mj-lt"/>
              <a:buAutoNum type="arabicPeriod"/>
            </a:pPr>
            <a:r>
              <a:rPr lang="zh-CN" altLang="en-US" dirty="0" smtClean="0"/>
              <a:t>编写</a:t>
            </a:r>
            <a:r>
              <a:rPr lang="fr-FR" dirty="0" smtClean="0"/>
              <a:t>HQL</a:t>
            </a:r>
            <a:r>
              <a:rPr lang="zh-CN" altLang="en-US" dirty="0" smtClean="0"/>
              <a:t>语句；</a:t>
            </a:r>
          </a:p>
          <a:p>
            <a:pPr marL="914400" lvl="1" indent="-457200">
              <a:buFont typeface="+mj-lt"/>
              <a:buAutoNum type="arabicPeriod"/>
            </a:pPr>
            <a:r>
              <a:rPr lang="zh-CN" altLang="en-US" dirty="0" smtClean="0"/>
              <a:t>创建</a:t>
            </a:r>
            <a:r>
              <a:rPr lang="fr-FR" dirty="0" smtClean="0"/>
              <a:t>Query</a:t>
            </a:r>
            <a:r>
              <a:rPr lang="zh-CN" altLang="en-US" dirty="0" smtClean="0"/>
              <a:t>对象；</a:t>
            </a:r>
          </a:p>
          <a:p>
            <a:pPr marL="914400" lvl="1" indent="-457200">
              <a:buFont typeface="+mj-lt"/>
              <a:buAutoNum type="arabicPeriod"/>
            </a:pPr>
            <a:r>
              <a:rPr lang="zh-CN" altLang="en-US" dirty="0" smtClean="0"/>
              <a:t>执行查询，得到查询结果。</a:t>
            </a:r>
          </a:p>
          <a:p>
            <a:endParaRPr lang="zh-CN" altLang="en-US" dirty="0"/>
          </a:p>
        </p:txBody>
      </p:sp>
      <p:sp>
        <p:nvSpPr>
          <p:cNvPr id="4" name="灯片编号占位符 3"/>
          <p:cNvSpPr>
            <a:spLocks noGrp="1"/>
          </p:cNvSpPr>
          <p:nvPr>
            <p:ph type="sldNum" sz="quarter" idx="12"/>
          </p:nvPr>
        </p:nvSpPr>
        <p:spPr/>
        <p:txBody>
          <a:bodyPr/>
          <a:lstStyle/>
          <a:p>
            <a:pPr>
              <a:defRPr/>
            </a:pPr>
            <a:fld id="{0BCBB4B4-F8E2-4E79-8298-876D9B356B68}" type="slidenum">
              <a:rPr lang="zh-CN" altLang="en-US" smtClean="0"/>
              <a:pPr>
                <a:defRPr/>
              </a:pPr>
              <a:t>8</a:t>
            </a:fld>
            <a:r>
              <a:rPr lang="en-US" altLang="zh-CN" smtClean="0"/>
              <a:t>/35</a:t>
            </a:r>
            <a:endParaRPr lang="zh-CN" altLang="en-US" dirty="0"/>
          </a:p>
        </p:txBody>
      </p:sp>
      <p:grpSp>
        <p:nvGrpSpPr>
          <p:cNvPr id="5" name="组合 70"/>
          <p:cNvGrpSpPr/>
          <p:nvPr/>
        </p:nvGrpSpPr>
        <p:grpSpPr>
          <a:xfrm>
            <a:off x="71406" y="857232"/>
            <a:ext cx="1000132" cy="414475"/>
            <a:chOff x="1000100" y="2528843"/>
            <a:chExt cx="1000132" cy="414475"/>
          </a:xfrm>
        </p:grpSpPr>
        <p:pic>
          <p:nvPicPr>
            <p:cNvPr id="6" name="Picture 8" descr="E:\设计支持\模板设计\sl.png"/>
            <p:cNvPicPr>
              <a:picLocks noChangeAspect="1" noChangeArrowheads="1"/>
            </p:cNvPicPr>
            <p:nvPr/>
          </p:nvPicPr>
          <p:blipFill>
            <a:blip r:embed="rId3" cstate="print"/>
            <a:srcRect/>
            <a:stretch>
              <a:fillRect/>
            </a:stretch>
          </p:blipFill>
          <p:spPr bwMode="auto">
            <a:xfrm>
              <a:off x="1000100" y="2528843"/>
              <a:ext cx="446984" cy="414475"/>
            </a:xfrm>
            <a:prstGeom prst="rect">
              <a:avLst/>
            </a:prstGeom>
            <a:noFill/>
          </p:spPr>
        </p:pic>
        <p:sp>
          <p:nvSpPr>
            <p:cNvPr id="7" name="TextBox 6"/>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sp>
        <p:nvSpPr>
          <p:cNvPr id="8" name="矩形 7"/>
          <p:cNvSpPr/>
          <p:nvPr/>
        </p:nvSpPr>
        <p:spPr bwMode="auto">
          <a:xfrm>
            <a:off x="857224" y="1561107"/>
            <a:ext cx="7429552" cy="1224951"/>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fontAlgn="b">
              <a:spcBef>
                <a:spcPct val="20000"/>
              </a:spcBef>
              <a:buClr>
                <a:schemeClr val="folHlink"/>
              </a:buClr>
              <a:buSzPct val="60000"/>
              <a:buFont typeface="Wingdings" pitchFamily="2" charset="2"/>
              <a:buNone/>
            </a:pPr>
            <a:r>
              <a:rPr lang="en-US" altLang="zh-CN" sz="1600" b="1" dirty="0" smtClean="0">
                <a:cs typeface="Times New Roman" pitchFamily="18" charset="0"/>
              </a:rPr>
              <a:t>session = </a:t>
            </a:r>
            <a:r>
              <a:rPr lang="en-US" altLang="zh-CN" sz="1600" b="1" dirty="0" err="1" smtClean="0">
                <a:cs typeface="Times New Roman" pitchFamily="18" charset="0"/>
              </a:rPr>
              <a:t>sessionFactory.openSession</a:t>
            </a:r>
            <a:r>
              <a:rPr lang="en-US" altLang="zh-CN" sz="1600" b="1" dirty="0" smtClean="0">
                <a:cs typeface="Times New Roman" pitchFamily="18" charset="0"/>
              </a:rPr>
              <a:t>();</a:t>
            </a:r>
          </a:p>
          <a:p>
            <a:pPr algn="l" fontAlgn="b">
              <a:spcBef>
                <a:spcPct val="20000"/>
              </a:spcBef>
              <a:buClr>
                <a:schemeClr val="folHlink"/>
              </a:buClr>
              <a:buSzPct val="60000"/>
              <a:buFont typeface="Wingdings" pitchFamily="2" charset="2"/>
              <a:buNone/>
            </a:pPr>
            <a:r>
              <a:rPr lang="en-US" altLang="zh-CN" sz="1600" b="1" dirty="0" smtClean="0">
                <a:cs typeface="Times New Roman" pitchFamily="18" charset="0"/>
              </a:rPr>
              <a:t>String </a:t>
            </a:r>
            <a:r>
              <a:rPr lang="en-US" altLang="zh-CN" sz="1600" b="1" dirty="0" err="1" smtClean="0">
                <a:cs typeface="Times New Roman" pitchFamily="18" charset="0"/>
              </a:rPr>
              <a:t>hql</a:t>
            </a:r>
            <a:r>
              <a:rPr lang="en-US" altLang="zh-CN" sz="1600" b="1" dirty="0" smtClean="0">
                <a:cs typeface="Times New Roman" pitchFamily="18" charset="0"/>
              </a:rPr>
              <a:t> = "from </a:t>
            </a:r>
            <a:r>
              <a:rPr lang="en-US" altLang="zh-CN" sz="1600" b="1" dirty="0" err="1" smtClean="0">
                <a:cs typeface="Times New Roman" pitchFamily="18" charset="0"/>
              </a:rPr>
              <a:t>Emp</a:t>
            </a:r>
            <a:r>
              <a:rPr lang="en-US" altLang="zh-CN" sz="1600" b="1" dirty="0" smtClean="0">
                <a:cs typeface="Times New Roman" pitchFamily="18" charset="0"/>
              </a:rPr>
              <a:t>";</a:t>
            </a:r>
          </a:p>
          <a:p>
            <a:pPr algn="l" fontAlgn="b">
              <a:spcBef>
                <a:spcPct val="20000"/>
              </a:spcBef>
              <a:buClr>
                <a:schemeClr val="folHlink"/>
              </a:buClr>
              <a:buSzPct val="60000"/>
              <a:buFont typeface="Wingdings" pitchFamily="2" charset="2"/>
              <a:buNone/>
            </a:pPr>
            <a:r>
              <a:rPr lang="en-US" altLang="zh-CN" sz="1600" b="1" dirty="0" smtClean="0">
                <a:cs typeface="Times New Roman" pitchFamily="18" charset="0"/>
              </a:rPr>
              <a:t>Query query = </a:t>
            </a:r>
            <a:r>
              <a:rPr lang="en-US" altLang="zh-CN" sz="1600" b="1" dirty="0" err="1" smtClean="0">
                <a:cs typeface="Times New Roman" pitchFamily="18" charset="0"/>
              </a:rPr>
              <a:t>session.createQuery</a:t>
            </a:r>
            <a:r>
              <a:rPr lang="en-US" altLang="zh-CN" sz="1600" b="1" dirty="0" smtClean="0">
                <a:cs typeface="Times New Roman" pitchFamily="18" charset="0"/>
              </a:rPr>
              <a:t>(</a:t>
            </a:r>
            <a:r>
              <a:rPr lang="en-US" altLang="zh-CN" sz="1600" b="1" dirty="0" err="1" smtClean="0">
                <a:cs typeface="Times New Roman" pitchFamily="18" charset="0"/>
              </a:rPr>
              <a:t>hql</a:t>
            </a:r>
            <a:r>
              <a:rPr lang="en-US" altLang="zh-CN" sz="1600" b="1" dirty="0" smtClean="0">
                <a:cs typeface="Times New Roman" pitchFamily="18" charset="0"/>
              </a:rPr>
              <a:t>);</a:t>
            </a:r>
          </a:p>
          <a:p>
            <a:pPr algn="l" fontAlgn="b">
              <a:spcBef>
                <a:spcPct val="20000"/>
              </a:spcBef>
              <a:buClr>
                <a:schemeClr val="folHlink"/>
              </a:buClr>
              <a:buSzPct val="60000"/>
              <a:buFont typeface="Wingdings" pitchFamily="2" charset="2"/>
              <a:buNone/>
            </a:pPr>
            <a:r>
              <a:rPr lang="en-US" altLang="zh-CN" sz="1600" b="1" dirty="0" smtClean="0">
                <a:cs typeface="Times New Roman" pitchFamily="18" charset="0"/>
              </a:rPr>
              <a:t>List&lt;</a:t>
            </a:r>
            <a:r>
              <a:rPr lang="en-US" altLang="zh-CN" sz="1600" b="1" dirty="0" err="1" smtClean="0">
                <a:cs typeface="Times New Roman" pitchFamily="18" charset="0"/>
              </a:rPr>
              <a:t>Emp</a:t>
            </a:r>
            <a:r>
              <a:rPr lang="en-US" altLang="zh-CN" sz="1600" b="1" dirty="0" smtClean="0">
                <a:cs typeface="Times New Roman" pitchFamily="18" charset="0"/>
              </a:rPr>
              <a:t>&gt; </a:t>
            </a:r>
            <a:r>
              <a:rPr lang="en-US" altLang="zh-CN" sz="1600" b="1" dirty="0" err="1" smtClean="0">
                <a:cs typeface="Times New Roman" pitchFamily="18" charset="0"/>
              </a:rPr>
              <a:t>empList</a:t>
            </a:r>
            <a:r>
              <a:rPr lang="en-US" altLang="zh-CN" sz="1600" b="1" dirty="0" smtClean="0">
                <a:cs typeface="Times New Roman" pitchFamily="18" charset="0"/>
              </a:rPr>
              <a:t> = </a:t>
            </a:r>
            <a:r>
              <a:rPr lang="en-US" altLang="zh-CN" sz="1600" b="1" dirty="0" err="1" smtClean="0">
                <a:cs typeface="Times New Roman" pitchFamily="18" charset="0"/>
              </a:rPr>
              <a:t>query.list</a:t>
            </a:r>
            <a:r>
              <a:rPr lang="en-US" altLang="zh-CN" sz="1600" b="1" dirty="0" smtClean="0">
                <a:cs typeface="Times New Roman" pitchFamily="18" charset="0"/>
              </a:rPr>
              <a:t>();</a:t>
            </a:r>
          </a:p>
        </p:txBody>
      </p:sp>
      <p:sp>
        <p:nvSpPr>
          <p:cNvPr id="9" name="矩形 8"/>
          <p:cNvSpPr/>
          <p:nvPr/>
        </p:nvSpPr>
        <p:spPr bwMode="auto">
          <a:xfrm>
            <a:off x="785786" y="3489933"/>
            <a:ext cx="7429552" cy="1224951"/>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fontAlgn="b">
              <a:spcBef>
                <a:spcPct val="20000"/>
              </a:spcBef>
              <a:buClr>
                <a:schemeClr val="folHlink"/>
              </a:buClr>
              <a:buSzPct val="60000"/>
              <a:buFont typeface="Wingdings" pitchFamily="2" charset="2"/>
              <a:buNone/>
            </a:pPr>
            <a:r>
              <a:rPr lang="en-US" altLang="zh-CN" sz="1600" b="1" dirty="0" smtClean="0">
                <a:cs typeface="Times New Roman" pitchFamily="18" charset="0"/>
              </a:rPr>
              <a:t>session = </a:t>
            </a:r>
            <a:r>
              <a:rPr lang="en-US" altLang="zh-CN" sz="1600" b="1" dirty="0" err="1" smtClean="0">
                <a:cs typeface="Times New Roman" pitchFamily="18" charset="0"/>
              </a:rPr>
              <a:t>sessionFactory.openSession</a:t>
            </a:r>
            <a:r>
              <a:rPr lang="en-US" altLang="zh-CN" sz="1600" b="1" dirty="0" smtClean="0">
                <a:cs typeface="Times New Roman" pitchFamily="18" charset="0"/>
              </a:rPr>
              <a:t>();</a:t>
            </a:r>
          </a:p>
          <a:p>
            <a:pPr algn="l" fontAlgn="b">
              <a:spcBef>
                <a:spcPct val="20000"/>
              </a:spcBef>
              <a:buClr>
                <a:schemeClr val="folHlink"/>
              </a:buClr>
              <a:buSzPct val="60000"/>
              <a:buFont typeface="Wingdings" pitchFamily="2" charset="2"/>
              <a:buNone/>
            </a:pPr>
            <a:r>
              <a:rPr lang="en-US" altLang="zh-CN" sz="1600" b="1" dirty="0" smtClean="0">
                <a:cs typeface="Times New Roman" pitchFamily="18" charset="0"/>
              </a:rPr>
              <a:t>String </a:t>
            </a:r>
            <a:r>
              <a:rPr lang="en-US" altLang="zh-CN" sz="1600" b="1" dirty="0" err="1" smtClean="0">
                <a:cs typeface="Times New Roman" pitchFamily="18" charset="0"/>
              </a:rPr>
              <a:t>hql</a:t>
            </a:r>
            <a:r>
              <a:rPr lang="en-US" altLang="zh-CN" sz="1600" b="1" dirty="0" smtClean="0">
                <a:cs typeface="Times New Roman" pitchFamily="18" charset="0"/>
              </a:rPr>
              <a:t> = "from </a:t>
            </a:r>
            <a:r>
              <a:rPr lang="en-US" altLang="zh-CN" sz="1600" b="1" dirty="0" err="1" smtClean="0">
                <a:cs typeface="Times New Roman" pitchFamily="18" charset="0"/>
              </a:rPr>
              <a:t>Emp</a:t>
            </a:r>
            <a:r>
              <a:rPr lang="en-US" altLang="zh-CN" sz="1600" b="1" dirty="0" smtClean="0">
                <a:cs typeface="Times New Roman" pitchFamily="18" charset="0"/>
              </a:rPr>
              <a:t>";</a:t>
            </a:r>
          </a:p>
          <a:p>
            <a:pPr algn="l" fontAlgn="b">
              <a:spcBef>
                <a:spcPct val="20000"/>
              </a:spcBef>
              <a:buClr>
                <a:schemeClr val="folHlink"/>
              </a:buClr>
              <a:buSzPct val="60000"/>
              <a:buFont typeface="Wingdings" pitchFamily="2" charset="2"/>
              <a:buNone/>
            </a:pPr>
            <a:r>
              <a:rPr lang="en-US" altLang="zh-CN" sz="1600" b="1" dirty="0" smtClean="0">
                <a:cs typeface="Times New Roman" pitchFamily="18" charset="0"/>
              </a:rPr>
              <a:t>Query query = </a:t>
            </a:r>
            <a:r>
              <a:rPr lang="en-US" altLang="zh-CN" sz="1600" b="1" dirty="0" err="1" smtClean="0">
                <a:cs typeface="Times New Roman" pitchFamily="18" charset="0"/>
              </a:rPr>
              <a:t>session.createQuery</a:t>
            </a:r>
            <a:r>
              <a:rPr lang="en-US" altLang="zh-CN" sz="1600" b="1" dirty="0" smtClean="0">
                <a:cs typeface="Times New Roman" pitchFamily="18" charset="0"/>
              </a:rPr>
              <a:t>(</a:t>
            </a:r>
            <a:r>
              <a:rPr lang="en-US" altLang="zh-CN" sz="1600" b="1" dirty="0" err="1" smtClean="0">
                <a:cs typeface="Times New Roman" pitchFamily="18" charset="0"/>
              </a:rPr>
              <a:t>hql</a:t>
            </a:r>
            <a:r>
              <a:rPr lang="en-US" altLang="zh-CN" sz="1600" b="1" dirty="0" smtClean="0">
                <a:cs typeface="Times New Roman" pitchFamily="18" charset="0"/>
              </a:rPr>
              <a:t>);</a:t>
            </a:r>
          </a:p>
          <a:p>
            <a:pPr algn="l" fontAlgn="b">
              <a:spcBef>
                <a:spcPct val="20000"/>
              </a:spcBef>
              <a:buClr>
                <a:schemeClr val="folHlink"/>
              </a:buClr>
              <a:buSzPct val="60000"/>
              <a:buFont typeface="Wingdings" pitchFamily="2" charset="2"/>
              <a:buNone/>
            </a:pPr>
            <a:r>
              <a:rPr lang="en-US" altLang="zh-CN" sz="1600" b="1" dirty="0" err="1" smtClean="0">
                <a:cs typeface="Times New Roman" pitchFamily="18" charset="0"/>
              </a:rPr>
              <a:t>Iterator</a:t>
            </a:r>
            <a:r>
              <a:rPr lang="en-US" altLang="zh-CN" sz="1600" b="1" dirty="0" smtClean="0">
                <a:cs typeface="Times New Roman" pitchFamily="18" charset="0"/>
              </a:rPr>
              <a:t>&lt;</a:t>
            </a:r>
            <a:r>
              <a:rPr lang="en-US" altLang="zh-CN" sz="1600" b="1" dirty="0" err="1" smtClean="0">
                <a:cs typeface="Times New Roman" pitchFamily="18" charset="0"/>
              </a:rPr>
              <a:t>Emp</a:t>
            </a:r>
            <a:r>
              <a:rPr lang="en-US" altLang="zh-CN" sz="1600" b="1" dirty="0" smtClean="0">
                <a:cs typeface="Times New Roman" pitchFamily="18" charset="0"/>
              </a:rPr>
              <a:t>&gt; </a:t>
            </a:r>
            <a:r>
              <a:rPr lang="en-US" altLang="zh-CN" sz="1600" b="1" dirty="0" err="1" smtClean="0">
                <a:cs typeface="Times New Roman" pitchFamily="18" charset="0"/>
              </a:rPr>
              <a:t>empIterator</a:t>
            </a:r>
            <a:r>
              <a:rPr lang="en-US" altLang="zh-CN" sz="1600" b="1" dirty="0" smtClean="0">
                <a:cs typeface="Times New Roman" pitchFamily="18" charset="0"/>
              </a:rPr>
              <a:t> = </a:t>
            </a:r>
            <a:r>
              <a:rPr lang="en-US" altLang="zh-CN" sz="1600" b="1" dirty="0" err="1" smtClean="0">
                <a:cs typeface="Times New Roman" pitchFamily="18" charset="0"/>
              </a:rPr>
              <a:t>query.iterate</a:t>
            </a:r>
            <a:r>
              <a:rPr lang="en-US" altLang="zh-CN" sz="1600" b="1" dirty="0" smtClean="0">
                <a:cs typeface="Times New Roman" pitchFamily="18" charset="0"/>
              </a:rPr>
              <a:t>();</a:t>
            </a:r>
          </a:p>
        </p:txBody>
      </p:sp>
      <p:sp>
        <p:nvSpPr>
          <p:cNvPr id="11" name="AutoShape 23"/>
          <p:cNvSpPr>
            <a:spLocks noChangeArrowheads="1"/>
          </p:cNvSpPr>
          <p:nvPr/>
        </p:nvSpPr>
        <p:spPr bwMode="auto">
          <a:xfrm>
            <a:off x="5000628" y="2346925"/>
            <a:ext cx="1928826" cy="406400"/>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en-US" altLang="zh-CN" b="1" kern="0" dirty="0" smtClean="0">
                <a:solidFill>
                  <a:schemeClr val="bg1"/>
                </a:solidFill>
                <a:latin typeface="Arial"/>
                <a:ea typeface="黑体"/>
              </a:rPr>
              <a:t>list()</a:t>
            </a:r>
            <a:r>
              <a:rPr lang="zh-CN" altLang="en-US" b="1" kern="0" dirty="0" smtClean="0">
                <a:solidFill>
                  <a:schemeClr val="bg1"/>
                </a:solidFill>
                <a:latin typeface="Arial"/>
                <a:ea typeface="黑体"/>
              </a:rPr>
              <a:t>方法</a:t>
            </a:r>
            <a:endParaRPr lang="zh-CN" altLang="en-US" b="1" kern="0" dirty="0">
              <a:solidFill>
                <a:schemeClr val="bg1"/>
              </a:solidFill>
              <a:latin typeface="Arial"/>
              <a:ea typeface="黑体"/>
            </a:endParaRPr>
          </a:p>
        </p:txBody>
      </p:sp>
      <p:cxnSp>
        <p:nvCxnSpPr>
          <p:cNvPr id="12" name="直接箭头连接符 11"/>
          <p:cNvCxnSpPr/>
          <p:nvPr/>
        </p:nvCxnSpPr>
        <p:spPr>
          <a:xfrm rot="10800000">
            <a:off x="4286248" y="2632677"/>
            <a:ext cx="642942"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4" name="AutoShape 23"/>
          <p:cNvSpPr>
            <a:spLocks noChangeArrowheads="1"/>
          </p:cNvSpPr>
          <p:nvPr/>
        </p:nvSpPr>
        <p:spPr bwMode="auto">
          <a:xfrm>
            <a:off x="5857884" y="4275751"/>
            <a:ext cx="1928826" cy="406400"/>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en-US" altLang="zh-CN" b="1" kern="0" dirty="0" smtClean="0">
                <a:solidFill>
                  <a:schemeClr val="bg1"/>
                </a:solidFill>
                <a:latin typeface="Arial"/>
                <a:ea typeface="黑体"/>
              </a:rPr>
              <a:t>iterate()</a:t>
            </a:r>
            <a:r>
              <a:rPr lang="zh-CN" altLang="en-US" b="1" kern="0" dirty="0" smtClean="0">
                <a:solidFill>
                  <a:schemeClr val="bg1"/>
                </a:solidFill>
                <a:latin typeface="Arial"/>
                <a:ea typeface="黑体"/>
              </a:rPr>
              <a:t>方法</a:t>
            </a:r>
            <a:endParaRPr lang="zh-CN" altLang="en-US" b="1" kern="0" dirty="0">
              <a:solidFill>
                <a:schemeClr val="bg1"/>
              </a:solidFill>
              <a:latin typeface="Arial"/>
              <a:ea typeface="黑体"/>
            </a:endParaRPr>
          </a:p>
        </p:txBody>
      </p:sp>
      <p:cxnSp>
        <p:nvCxnSpPr>
          <p:cNvPr id="15" name="直接箭头连接符 14"/>
          <p:cNvCxnSpPr/>
          <p:nvPr/>
        </p:nvCxnSpPr>
        <p:spPr>
          <a:xfrm rot="10800000">
            <a:off x="5143504" y="4561503"/>
            <a:ext cx="642942"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6" name="组合 25"/>
          <p:cNvGrpSpPr>
            <a:grpSpLocks/>
          </p:cNvGrpSpPr>
          <p:nvPr/>
        </p:nvGrpSpPr>
        <p:grpSpPr bwMode="auto">
          <a:xfrm>
            <a:off x="2428860" y="6215082"/>
            <a:ext cx="5041112" cy="431800"/>
            <a:chOff x="4071935" y="5500702"/>
            <a:chExt cx="4500594" cy="431800"/>
          </a:xfrm>
          <a:solidFill>
            <a:srgbClr val="0070C0"/>
          </a:solidFill>
        </p:grpSpPr>
        <p:sp>
          <p:nvSpPr>
            <p:cNvPr id="17" name="AutoShape 7"/>
            <p:cNvSpPr>
              <a:spLocks noChangeArrowheads="1"/>
            </p:cNvSpPr>
            <p:nvPr/>
          </p:nvSpPr>
          <p:spPr bwMode="auto">
            <a:xfrm>
              <a:off x="4071935" y="5500702"/>
              <a:ext cx="450059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18" name="Picture 8" descr="说话气泡new"/>
            <p:cNvPicPr>
              <a:picLocks noChangeAspect="1" noChangeArrowheads="1"/>
            </p:cNvPicPr>
            <p:nvPr/>
          </p:nvPicPr>
          <p:blipFill>
            <a:blip r:embed="rId4" cstate="print"/>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19" name="TextBox 17"/>
            <p:cNvSpPr txBox="1">
              <a:spLocks noChangeArrowheads="1"/>
            </p:cNvSpPr>
            <p:nvPr/>
          </p:nvSpPr>
          <p:spPr bwMode="auto">
            <a:xfrm>
              <a:off x="4857752" y="5538802"/>
              <a:ext cx="2582037" cy="369332"/>
            </a:xfrm>
            <a:prstGeom prst="rect">
              <a:avLst/>
            </a:prstGeom>
            <a:noFill/>
            <a:ln w="9525">
              <a:noFill/>
              <a:miter lim="800000"/>
              <a:headEnd/>
              <a:tailEnd/>
            </a:ln>
          </p:spPr>
          <p:txBody>
            <a:bodyPr wrap="none">
              <a:spAutoFit/>
            </a:bodyPr>
            <a:lstStyle/>
            <a:p>
              <a:r>
                <a:rPr lang="zh-CN" altLang="en-US" b="1" dirty="0" smtClean="0">
                  <a:solidFill>
                    <a:schemeClr val="bg1"/>
                  </a:solidFill>
                </a:rPr>
                <a:t>演示示例</a:t>
              </a:r>
              <a:r>
                <a:rPr lang="en-US" altLang="zh-CN" b="1" dirty="0" smtClean="0">
                  <a:solidFill>
                    <a:schemeClr val="bg1"/>
                  </a:solidFill>
                </a:rPr>
                <a:t>1</a:t>
              </a:r>
              <a:r>
                <a:rPr lang="zh-CN" altLang="en-US" b="1" dirty="0" smtClean="0">
                  <a:solidFill>
                    <a:schemeClr val="bg1"/>
                  </a:solidFill>
                </a:rPr>
                <a:t>：执行</a:t>
              </a:r>
              <a:r>
                <a:rPr lang="en-US" altLang="zh-CN" b="1" dirty="0" err="1" smtClean="0">
                  <a:solidFill>
                    <a:schemeClr val="bg1"/>
                  </a:solidFill>
                </a:rPr>
                <a:t>HQL</a:t>
              </a:r>
              <a:r>
                <a:rPr lang="zh-CN" altLang="en-US" b="1" dirty="0" smtClean="0">
                  <a:solidFill>
                    <a:schemeClr val="bg1"/>
                  </a:solidFill>
                </a:rPr>
                <a:t>语句</a:t>
              </a:r>
              <a:endParaRPr lang="zh-CN" altLang="en-US" b="1"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hidden"/>
                                      </p:to>
                                    </p:set>
                                  </p:childTnLst>
                                </p:cTn>
                              </p:par>
                            </p:childTnLst>
                          </p:cTn>
                        </p:par>
                        <p:par>
                          <p:cTn id="15" fill="hold">
                            <p:stCondLst>
                              <p:cond delay="0"/>
                            </p:stCondLst>
                            <p:childTnLst>
                              <p:par>
                                <p:cTn id="16" presetID="22" presetClass="entr" presetSubtype="8"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1500"/>
                            </p:stCondLst>
                            <p:childTnLst>
                              <p:par>
                                <p:cTn id="28" presetID="22" presetClass="entr" presetSubtype="2"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right)">
                                      <p:cBhvr>
                                        <p:cTn id="30" dur="500"/>
                                        <p:tgtEl>
                                          <p:spTgt spid="11"/>
                                        </p:tgtEl>
                                      </p:cBhvr>
                                    </p:animEffect>
                                  </p:childTnLst>
                                </p:cTn>
                              </p:par>
                            </p:childTnLst>
                          </p:cTn>
                        </p:par>
                        <p:par>
                          <p:cTn id="31" fill="hold">
                            <p:stCondLst>
                              <p:cond delay="2000"/>
                            </p:stCondLst>
                            <p:childTnLst>
                              <p:par>
                                <p:cTn id="32" presetID="22" presetClass="entr" presetSubtype="2"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right)">
                                      <p:cBhvr>
                                        <p:cTn id="34" dur="500"/>
                                        <p:tgtEl>
                                          <p:spTgt spid="12"/>
                                        </p:tgtEl>
                                      </p:cBhvr>
                                    </p:animEffect>
                                  </p:childTnLst>
                                </p:cTn>
                              </p:par>
                            </p:childTnLst>
                          </p:cTn>
                        </p:par>
                        <p:par>
                          <p:cTn id="35" fill="hold">
                            <p:stCondLst>
                              <p:cond delay="2500"/>
                            </p:stCondLst>
                            <p:childTnLst>
                              <p:par>
                                <p:cTn id="36" presetID="22" presetClass="entr" presetSubtype="2"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right)">
                                      <p:cBhvr>
                                        <p:cTn id="38" dur="500"/>
                                        <p:tgtEl>
                                          <p:spTgt spid="14"/>
                                        </p:tgtEl>
                                      </p:cBhvr>
                                    </p:animEffect>
                                  </p:childTnLst>
                                </p:cTn>
                              </p:par>
                            </p:childTnLst>
                          </p:cTn>
                        </p:par>
                        <p:par>
                          <p:cTn id="39" fill="hold">
                            <p:stCondLst>
                              <p:cond delay="3000"/>
                            </p:stCondLst>
                            <p:childTnLst>
                              <p:par>
                                <p:cTn id="40" presetID="22" presetClass="entr" presetSubtype="2" fill="hold"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right)">
                                      <p:cBhvr>
                                        <p:cTn id="42" dur="500"/>
                                        <p:tgtEl>
                                          <p:spTgt spid="15"/>
                                        </p:tgtEl>
                                      </p:cBhvr>
                                    </p:animEffect>
                                  </p:childTnLst>
                                </p:cTn>
                              </p:par>
                            </p:childTnLst>
                          </p:cTn>
                        </p:par>
                        <p:par>
                          <p:cTn id="43" fill="hold">
                            <p:stCondLst>
                              <p:cond delay="3500"/>
                            </p:stCondLst>
                            <p:childTnLst>
                              <p:par>
                                <p:cTn id="44" presetID="22" presetClass="entr" presetSubtype="8"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P spid="11"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小结</a:t>
            </a:r>
            <a:endParaRPr lang="zh-CN" altLang="en-US" dirty="0"/>
          </a:p>
        </p:txBody>
      </p:sp>
      <p:sp>
        <p:nvSpPr>
          <p:cNvPr id="5" name="内容占位符 6"/>
          <p:cNvSpPr>
            <a:spLocks noGrp="1"/>
          </p:cNvSpPr>
          <p:nvPr>
            <p:ph idx="1"/>
          </p:nvPr>
        </p:nvSpPr>
        <p:spPr>
          <a:xfrm>
            <a:off x="784225" y="1347788"/>
            <a:ext cx="7645400" cy="5010150"/>
          </a:xfrm>
        </p:spPr>
        <p:txBody>
          <a:bodyPr/>
          <a:lstStyle/>
          <a:p>
            <a:r>
              <a:rPr lang="zh-CN" altLang="en-US" dirty="0" smtClean="0"/>
              <a:t>编写</a:t>
            </a:r>
            <a:r>
              <a:rPr lang="en-US" altLang="zh-CN" dirty="0" err="1" smtClean="0"/>
              <a:t>HQL</a:t>
            </a:r>
            <a:r>
              <a:rPr lang="zh-CN" altLang="en-US" dirty="0" smtClean="0"/>
              <a:t>查询姓名中包括</a:t>
            </a:r>
            <a:r>
              <a:rPr lang="en-US" altLang="zh-CN" dirty="0" smtClean="0"/>
              <a:t>"</a:t>
            </a:r>
            <a:r>
              <a:rPr lang="zh-CN" altLang="en-US" dirty="0" smtClean="0"/>
              <a:t>明</a:t>
            </a:r>
            <a:r>
              <a:rPr lang="en-US" altLang="zh-CN" dirty="0" smtClean="0"/>
              <a:t>"</a:t>
            </a:r>
            <a:r>
              <a:rPr lang="zh-CN" altLang="en-US" dirty="0" smtClean="0"/>
              <a:t>的所有用户</a:t>
            </a:r>
          </a:p>
          <a:p>
            <a:pPr lvl="1"/>
            <a:endParaRPr lang="zh-CN" altLang="en-US" sz="2800" dirty="0" smtClean="0"/>
          </a:p>
          <a:p>
            <a:pPr lvl="1"/>
            <a:endParaRPr lang="zh-CN" altLang="en-US" dirty="0" smtClean="0"/>
          </a:p>
        </p:txBody>
      </p:sp>
      <p:sp>
        <p:nvSpPr>
          <p:cNvPr id="4" name="灯片编号占位符 3"/>
          <p:cNvSpPr>
            <a:spLocks noGrp="1"/>
          </p:cNvSpPr>
          <p:nvPr>
            <p:ph type="sldNum" sz="quarter" idx="12"/>
          </p:nvPr>
        </p:nvSpPr>
        <p:spPr/>
        <p:txBody>
          <a:bodyPr/>
          <a:lstStyle/>
          <a:p>
            <a:pPr>
              <a:defRPr/>
            </a:pPr>
            <a:fld id="{0BCBB4B4-F8E2-4E79-8298-876D9B356B68}" type="slidenum">
              <a:rPr lang="zh-CN" altLang="en-US" smtClean="0"/>
              <a:pPr>
                <a:defRPr/>
              </a:pPr>
              <a:t>9</a:t>
            </a:fld>
            <a:r>
              <a:rPr lang="en-US" altLang="zh-CN" smtClean="0"/>
              <a:t>/35</a:t>
            </a:r>
            <a:endParaRPr lang="zh-CN" altLang="en-US" dirty="0"/>
          </a:p>
        </p:txBody>
      </p:sp>
      <p:grpSp>
        <p:nvGrpSpPr>
          <p:cNvPr id="6" name="组合 5"/>
          <p:cNvGrpSpPr/>
          <p:nvPr/>
        </p:nvGrpSpPr>
        <p:grpSpPr>
          <a:xfrm>
            <a:off x="71406" y="857232"/>
            <a:ext cx="1502753" cy="400110"/>
            <a:chOff x="6641147" y="5088888"/>
            <a:chExt cx="1502753" cy="400110"/>
          </a:xfrm>
        </p:grpSpPr>
        <p:pic>
          <p:nvPicPr>
            <p:cNvPr id="7" name="Picture 3" descr="C:\Users\meng.zhang\Desktop\未命名-2.png"/>
            <p:cNvPicPr>
              <a:picLocks noChangeAspect="1" noChangeArrowheads="1"/>
            </p:cNvPicPr>
            <p:nvPr/>
          </p:nvPicPr>
          <p:blipFill>
            <a:blip r:embed="rId2" cstate="print"/>
            <a:srcRect/>
            <a:stretch>
              <a:fillRect/>
            </a:stretch>
          </p:blipFill>
          <p:spPr bwMode="auto">
            <a:xfrm>
              <a:off x="6641147" y="5098445"/>
              <a:ext cx="380996" cy="380996"/>
            </a:xfrm>
            <a:prstGeom prst="rect">
              <a:avLst/>
            </a:prstGeom>
            <a:noFill/>
          </p:spPr>
        </p:pic>
        <p:sp>
          <p:nvSpPr>
            <p:cNvPr id="8" name="TextBox 7"/>
            <p:cNvSpPr txBox="1"/>
            <p:nvPr/>
          </p:nvSpPr>
          <p:spPr>
            <a:xfrm>
              <a:off x="6855461" y="5088888"/>
              <a:ext cx="1288439" cy="400110"/>
            </a:xfrm>
            <a:prstGeom prst="rect">
              <a:avLst/>
            </a:prstGeom>
            <a:noFill/>
            <a:effectLst>
              <a:outerShdw blurRad="25400" dist="12700" dir="5400000" algn="t" rotWithShape="0">
                <a:prstClr val="black">
                  <a:alpha val="40000"/>
                </a:prstClr>
              </a:outerShdw>
            </a:effectLst>
          </p:spPr>
          <p:txBody>
            <a:bodyPr wrap="square" rtlCol="0">
              <a:spAutoFit/>
            </a:bodyPr>
            <a:lstStyle/>
            <a:p>
              <a:r>
                <a:rPr lang="zh-CN" altLang="en-US" sz="2000" b="1" dirty="0" smtClean="0">
                  <a:solidFill>
                    <a:schemeClr val="tx1"/>
                  </a:solidFill>
                  <a:latin typeface="黑体" pitchFamily="49" charset="-122"/>
                  <a:ea typeface="黑体" pitchFamily="49" charset="-122"/>
                </a:rPr>
                <a:t>现场编程</a:t>
              </a:r>
              <a:endParaRPr lang="zh-CN" altLang="en-US" sz="2000" b="1" dirty="0">
                <a:solidFill>
                  <a:schemeClr val="tx1"/>
                </a:solidFill>
                <a:latin typeface="黑体" pitchFamily="49" charset="-122"/>
                <a:ea typeface="黑体" pitchFamily="49" charset="-122"/>
              </a:endParaRPr>
            </a:p>
          </p:txBody>
        </p:sp>
      </p:grpSp>
      <p:graphicFrame>
        <p:nvGraphicFramePr>
          <p:cNvPr id="9" name="Group 29"/>
          <p:cNvGraphicFramePr>
            <a:graphicFrameLocks noGrp="1"/>
          </p:cNvGraphicFramePr>
          <p:nvPr/>
        </p:nvGraphicFramePr>
        <p:xfrm>
          <a:off x="1428728" y="2285992"/>
          <a:ext cx="5547788" cy="3095526"/>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2781620"/>
                <a:gridCol w="2766168"/>
              </a:tblGrid>
              <a:tr h="500066">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dirty="0" smtClean="0">
                          <a:ln>
                            <a:noFill/>
                          </a:ln>
                          <a:solidFill>
                            <a:schemeClr val="bg1"/>
                          </a:solidFill>
                          <a:effectLst/>
                          <a:latin typeface="黑体" pitchFamily="2" charset="-122"/>
                          <a:ea typeface="黑体" pitchFamily="2" charset="-122"/>
                        </a:rPr>
                        <a:t>编号</a:t>
                      </a:r>
                      <a:endParaRPr kumimoji="0" lang="en-US" altLang="zh-CN" sz="2000" b="1" i="0" u="none" strike="noStrike" cap="none" normalizeH="0" baseline="0" dirty="0" smtClean="0">
                        <a:ln>
                          <a:noFill/>
                        </a:ln>
                        <a:solidFill>
                          <a:schemeClr val="bg1"/>
                        </a:solidFill>
                        <a:effectLst/>
                        <a:latin typeface="黑体" pitchFamily="2" charset="-122"/>
                        <a:ea typeface="黑体" pitchFamily="2"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u="none" strike="noStrike" cap="none" normalizeH="0" baseline="0" dirty="0" smtClean="0">
                          <a:ln>
                            <a:noFill/>
                          </a:ln>
                          <a:effectLst/>
                        </a:rPr>
                        <a:t> 姓名</a:t>
                      </a:r>
                      <a:endParaRPr kumimoji="0" lang="zh-CN" altLang="en-US" sz="2000" b="1" i="0" u="none" strike="noStrike" cap="none" normalizeH="0" baseline="0" dirty="0" smtClean="0">
                        <a:ln>
                          <a:noFill/>
                        </a:ln>
                        <a:solidFill>
                          <a:schemeClr val="bg1"/>
                        </a:solidFill>
                        <a:effectLst/>
                        <a:latin typeface="黑体" pitchFamily="2" charset="-122"/>
                        <a:ea typeface="黑体" pitchFamily="2"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64294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黑体" pitchFamily="2" charset="-122"/>
                          <a:cs typeface="Times New Roman" pitchFamily="18" charset="0"/>
                        </a:rPr>
                        <a:t>1</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李明</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192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黑体" pitchFamily="2" charset="-122"/>
                          <a:cs typeface="Times New Roman" pitchFamily="18" charset="0"/>
                        </a:rPr>
                        <a:t>2</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王明</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66634">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黑体" pitchFamily="2" charset="-122"/>
                          <a:cs typeface="Times New Roman" pitchFamily="18" charset="0"/>
                        </a:rPr>
                        <a:t>3</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赵明</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66634">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黑体" pitchFamily="2" charset="-122"/>
                          <a:cs typeface="Times New Roman" pitchFamily="18" charset="0"/>
                        </a:rPr>
                        <a:t>4</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孙皓</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4893</TotalTime>
  <Words>1374</Words>
  <Application>Microsoft Office PowerPoint</Application>
  <PresentationFormat>全屏显示(4:3)</PresentationFormat>
  <Paragraphs>308</Paragraphs>
  <Slides>29</Slides>
  <Notes>21</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幻灯片 1</vt:lpstr>
      <vt:lpstr>回顾与作业点评</vt:lpstr>
      <vt:lpstr>预习检查</vt:lpstr>
      <vt:lpstr>本章任务</vt:lpstr>
      <vt:lpstr>本章目标</vt:lpstr>
      <vt:lpstr>什么是HQL</vt:lpstr>
      <vt:lpstr>编写HQL语句</vt:lpstr>
      <vt:lpstr>执行HQL语句</vt:lpstr>
      <vt:lpstr>小结</vt:lpstr>
      <vt:lpstr>学员操作——查询用户信息</vt:lpstr>
      <vt:lpstr>共性问题集中讲解</vt:lpstr>
      <vt:lpstr>在HQL查询语句中绑定参数</vt:lpstr>
      <vt:lpstr>实现动态查询</vt:lpstr>
      <vt:lpstr>小结</vt:lpstr>
      <vt:lpstr>学员操作——查询房屋信息</vt:lpstr>
      <vt:lpstr>学员操作——查询房屋信息</vt:lpstr>
      <vt:lpstr>共性问题集中讲解</vt:lpstr>
      <vt:lpstr>投影</vt:lpstr>
      <vt:lpstr>分页查询</vt:lpstr>
      <vt:lpstr>小结</vt:lpstr>
      <vt:lpstr>学员操作——分页显示用户信息</vt:lpstr>
      <vt:lpstr>共性问题集中讲解</vt:lpstr>
      <vt:lpstr>使用MyEclipse反向工程工具</vt:lpstr>
      <vt:lpstr>学员操作——完成注册和登录</vt:lpstr>
      <vt:lpstr>学员操作——完成房屋信息查询</vt:lpstr>
      <vt:lpstr>共性问题集中讲解</vt:lpstr>
      <vt:lpstr>总结</vt:lpstr>
      <vt:lpstr>作业</vt:lpstr>
      <vt:lpstr>幻灯片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dc:title>
  <dc:creator/>
  <cp:lastModifiedBy>ys</cp:lastModifiedBy>
  <cp:revision>895</cp:revision>
  <dcterms:created xsi:type="dcterms:W3CDTF">2006-03-08T06:55:38Z</dcterms:created>
  <dcterms:modified xsi:type="dcterms:W3CDTF">2016-11-14T03:17:09Z</dcterms:modified>
</cp:coreProperties>
</file>