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31"/>
  </p:notesMasterIdLst>
  <p:handoutMasterIdLst>
    <p:handoutMasterId r:id="rId32"/>
  </p:handoutMasterIdLst>
  <p:sldIdLst>
    <p:sldId id="256" r:id="rId2"/>
    <p:sldId id="398" r:id="rId3"/>
    <p:sldId id="403" r:id="rId4"/>
    <p:sldId id="404" r:id="rId5"/>
    <p:sldId id="405" r:id="rId6"/>
    <p:sldId id="406" r:id="rId7"/>
    <p:sldId id="434" r:id="rId8"/>
    <p:sldId id="427" r:id="rId9"/>
    <p:sldId id="437" r:id="rId10"/>
    <p:sldId id="438" r:id="rId11"/>
    <p:sldId id="439" r:id="rId12"/>
    <p:sldId id="424" r:id="rId13"/>
    <p:sldId id="445" r:id="rId14"/>
    <p:sldId id="446" r:id="rId15"/>
    <p:sldId id="412" r:id="rId16"/>
    <p:sldId id="413" r:id="rId17"/>
    <p:sldId id="426" r:id="rId18"/>
    <p:sldId id="431" r:id="rId19"/>
    <p:sldId id="416" r:id="rId20"/>
    <p:sldId id="433" r:id="rId21"/>
    <p:sldId id="432" r:id="rId22"/>
    <p:sldId id="441" r:id="rId23"/>
    <p:sldId id="443" r:id="rId24"/>
    <p:sldId id="444" r:id="rId25"/>
    <p:sldId id="417" r:id="rId26"/>
    <p:sldId id="418" r:id="rId27"/>
    <p:sldId id="420" r:id="rId28"/>
    <p:sldId id="421" r:id="rId29"/>
    <p:sldId id="397" r:id="rId3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CED"/>
    <a:srgbClr val="FBFFFE"/>
    <a:srgbClr val="EDF5FD"/>
    <a:srgbClr val="852C09"/>
    <a:srgbClr val="FCF1DC"/>
    <a:srgbClr val="FFCC99"/>
    <a:srgbClr val="E2F5FE"/>
    <a:srgbClr val="FFFFF3"/>
    <a:srgbClr val="FFFFE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4" autoAdjust="0"/>
    <p:restoredTop sz="83508" autoAdjust="0"/>
  </p:normalViewPr>
  <p:slideViewPr>
    <p:cSldViewPr>
      <p:cViewPr>
        <p:scale>
          <a:sx n="70" d="100"/>
          <a:sy n="70" d="100"/>
        </p:scale>
        <p:origin x="-1140" y="-72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F08B55BC-6ACA-4A4A-8A8A-5CBBCF8CD9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07E4F613-0966-4D23-83B9-C8D669B67A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强调多对多双向关联中，根据业务情况在一方配置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cascade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，在另一方配置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inverse=“true”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示例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：建立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Project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Employee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对象的关联，新建项目同时为该项目招聘员工，即添加项目级联添加员工。</a:t>
            </a:r>
            <a:endParaRPr lang="zh-CN" altLang="en-US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2CD08B-D38A-46D8-B8F0-B146865F4D6D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指导学员把多对多关联配置为两个一对多关联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讲解三种级别的查询策略。通过代码演示各种效果，注意调整映射文件的配置。多对一关联的查询策略讲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即可。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结合延迟加载讲解</a:t>
            </a:r>
            <a:r>
              <a:rPr lang="en-US" altLang="zh-CN" dirty="0" smtClean="0"/>
              <a:t>Open</a:t>
            </a:r>
            <a:r>
              <a:rPr lang="en-US" altLang="zh-CN" baseline="0" dirty="0" smtClean="0"/>
              <a:t> Session In 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2CD08B-D38A-46D8-B8F0-B146865F4D6D}" type="slidenum">
              <a:rPr lang="zh-CN" altLang="en-US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提示学员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上的持久化类省略了</a:t>
            </a:r>
            <a:r>
              <a:rPr lang="en-US" altLang="zh-CN" dirty="0" smtClean="0"/>
              <a:t>getter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setter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下次课为翻转课堂，教员一定要重点强调其重要性，并提供学习方法：下次讲授的内容采用翻转课堂的方式学习，</a:t>
            </a:r>
            <a:endParaRPr lang="en-US" altLang="zh-CN" dirty="0" smtClean="0"/>
          </a:p>
          <a:p>
            <a:r>
              <a:rPr lang="zh-CN" altLang="en-US" dirty="0" smtClean="0"/>
              <a:t>即先在青鸟学习平台自学，再去中心讨论，如果不看，会直接影响下节课的学习。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E3EF82-CC9C-4A3F-BCAF-A860FF763C87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截止到此页，单向的多对一和双向的一对多关联关系配置完成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示例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：建立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Dept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Emp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对象的双向关联。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号部门下新加入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号员工，建立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号部门和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号员工的双向关联，讲解设置不同的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inverse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属性值生成不同的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SQL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语句，得出以下结论：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）在映射一对多的双向关联关系时，应该在“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one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”方把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&lt;set&gt;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元素的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inverse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属性设为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true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，这可以提高应用的性能。</a:t>
            </a: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）在建立两个对象的双向关联时，应该同时修改关联两端的对象的相应属性：</a:t>
            </a:r>
          </a:p>
          <a:p>
            <a:pPr lvl="1"/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emp.setDept(dept);</a:t>
            </a:r>
            <a:endParaRPr lang="zh-CN" altLang="en-US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lvl="1"/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dept.getEmps().add(emp);</a:t>
            </a:r>
            <a:endParaRPr lang="zh-CN" altLang="en-US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lvl="1"/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这样才会使程序更加健壮，提高业务逻辑层的独立性，使业务逻辑层的代码不受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Hibernate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实现的影响。同理，当解除双向关联的关系时，也应该修改关联两端的对象的相应属性：</a:t>
            </a:r>
          </a:p>
          <a:p>
            <a:pPr lvl="1"/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emp.setDept(null);</a:t>
            </a:r>
            <a:endParaRPr lang="zh-CN" altLang="en-US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lvl="1"/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dept.getEmps().remove(emp);</a:t>
            </a:r>
            <a:endParaRPr lang="zh-CN" altLang="en-US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2CD08B-D38A-46D8-B8F0-B146865F4D6D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smtClean="0"/>
              <a:t>一个</a:t>
            </a:r>
            <a:r>
              <a:rPr lang="zh-CN" altLang="en-US" dirty="0" smtClean="0"/>
              <a:t>操作对应一个测试方法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9E46-D9D3-49F5-A642-7F4209559D87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9E46-D9D3-49F5-A642-7F4209559D87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9E46-D9D3-49F5-A642-7F4209559D87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9E46-D9D3-49F5-A642-7F4209559D87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9E46-D9D3-49F5-A642-7F4209559D87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9E46-D9D3-49F5-A642-7F4209559D87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9E46-D9D3-49F5-A642-7F4209559D87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9E46-D9D3-49F5-A642-7F4209559D87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9E46-D9D3-49F5-A642-7F4209559D87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9E46-D9D3-49F5-A642-7F4209559D87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9E46-D9D3-49F5-A642-7F4209559D87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9E46-D9D3-49F5-A642-7F4209559D87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00125" y="2786063"/>
            <a:ext cx="6192838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en-US" altLang="zh-CN" sz="3200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Hibernate </a:t>
            </a:r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关联映射</a:t>
            </a:r>
            <a:endParaRPr lang="en-US" altLang="zh-CN" sz="3200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85875" y="2000250"/>
            <a:ext cx="2000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600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第六章</a:t>
            </a:r>
            <a:endParaRPr lang="en-US" altLang="zh-CN" sz="3600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&lt;set&gt;</a:t>
            </a:r>
            <a:r>
              <a:rPr dirty="0" smtClean="0"/>
              <a:t>元素的</a:t>
            </a:r>
            <a:r>
              <a:rPr lang="en-US" dirty="0" smtClean="0"/>
              <a:t>inverse</a:t>
            </a:r>
            <a:r>
              <a:rPr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2009773"/>
          </a:xfrm>
        </p:spPr>
        <p:txBody>
          <a:bodyPr/>
          <a:lstStyle/>
          <a:p>
            <a:r>
              <a:rPr lang="en-US" dirty="0" smtClean="0"/>
              <a:t>inverse</a:t>
            </a:r>
            <a:r>
              <a:rPr lang="zh-CN" altLang="en-US" dirty="0" smtClean="0"/>
              <a:t>属性指定了关联关系中的方向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</a:t>
            </a:r>
            <a:r>
              <a:rPr lang="en-US" dirty="0" smtClean="0"/>
              <a:t>nverse</a:t>
            </a:r>
            <a:r>
              <a:rPr lang="zh-CN" altLang="en-US" dirty="0" smtClean="0"/>
              <a:t>设置为</a:t>
            </a:r>
            <a:r>
              <a:rPr lang="en-US" dirty="0" smtClean="0"/>
              <a:t>false</a:t>
            </a:r>
            <a:r>
              <a:rPr lang="zh-CN" altLang="en-US" dirty="0" smtClean="0"/>
              <a:t>，则为主动方，由主动方负责维护关联关系，默认是</a:t>
            </a:r>
            <a:r>
              <a:rPr lang="en-US" dirty="0" smtClean="0"/>
              <a:t>false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inverse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，不负责维护关联关系。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071538" y="3786190"/>
            <a:ext cx="7500990" cy="1357322"/>
          </a:xfrm>
          <a:prstGeom prst="roundRect">
            <a:avLst>
              <a:gd name="adj" fmla="val 3418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sz="2400" b="1" dirty="0" smtClean="0"/>
              <a:t>1. </a:t>
            </a:r>
            <a:r>
              <a:rPr lang="zh-CN" altLang="en-US" sz="2400" b="1" dirty="0" smtClean="0"/>
              <a:t>建议</a:t>
            </a:r>
            <a:r>
              <a:rPr lang="en-US" altLang="zh-CN" sz="2400" b="1" dirty="0" smtClean="0"/>
              <a:t>inverse</a:t>
            </a:r>
            <a:r>
              <a:rPr lang="zh-CN" altLang="en-US" sz="2400" b="1" dirty="0" smtClean="0"/>
              <a:t>设置为</a:t>
            </a:r>
            <a:r>
              <a:rPr lang="en-US" altLang="zh-CN" sz="2400" b="1" dirty="0" smtClean="0"/>
              <a:t>true</a:t>
            </a:r>
          </a:p>
          <a:p>
            <a:pPr algn="l">
              <a:defRPr/>
            </a:pPr>
            <a:r>
              <a:rPr lang="en-US" altLang="zh-CN" sz="2400" b="1" dirty="0" smtClean="0"/>
              <a:t>2. </a:t>
            </a:r>
            <a:r>
              <a:rPr lang="zh-CN" altLang="en-US" sz="2400" b="1" dirty="0" smtClean="0"/>
              <a:t>在建立两个对象的双向关联时，应该同时修改关联两端的对象的相应属性</a:t>
            </a:r>
            <a:endParaRPr lang="zh-CN" altLang="en-US" sz="2400" b="1" dirty="0"/>
          </a:p>
        </p:txBody>
      </p:sp>
      <p:grpSp>
        <p:nvGrpSpPr>
          <p:cNvPr id="6" name="组合 25"/>
          <p:cNvGrpSpPr>
            <a:grpSpLocks/>
          </p:cNvGrpSpPr>
          <p:nvPr/>
        </p:nvGrpSpPr>
        <p:grpSpPr bwMode="auto">
          <a:xfrm>
            <a:off x="1714480" y="6215082"/>
            <a:ext cx="6286544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9" name="TextBox 17"/>
            <p:cNvSpPr txBox="1">
              <a:spLocks noChangeArrowheads="1"/>
            </p:cNvSpPr>
            <p:nvPr/>
          </p:nvSpPr>
          <p:spPr bwMode="auto">
            <a:xfrm>
              <a:off x="4652657" y="5538802"/>
              <a:ext cx="37021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：建立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Dept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和</a:t>
              </a:r>
              <a:r>
                <a:rPr lang="en-US" altLang="zh-CN" b="1" dirty="0" err="1" smtClean="0">
                  <a:solidFill>
                    <a:schemeClr val="bg1"/>
                  </a:solidFill>
                </a:rPr>
                <a:t>Emp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对象的双向关联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&lt;set&gt;</a:t>
            </a:r>
            <a:r>
              <a:rPr dirty="0" smtClean="0"/>
              <a:t>元素的</a:t>
            </a:r>
            <a:r>
              <a:rPr lang="fr-FR" dirty="0" smtClean="0"/>
              <a:t>order-by</a:t>
            </a:r>
            <a:r>
              <a:rPr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723889"/>
          </a:xfrm>
        </p:spPr>
        <p:txBody>
          <a:bodyPr/>
          <a:lstStyle/>
          <a:p>
            <a:r>
              <a:rPr lang="fr-FR" dirty="0" smtClean="0"/>
              <a:t>Hibernate</a:t>
            </a:r>
            <a:r>
              <a:rPr lang="zh-CN" altLang="en-US" dirty="0" smtClean="0"/>
              <a:t>如何对集合中的元素进行排序？</a:t>
            </a: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1406" y="2000240"/>
            <a:ext cx="1000132" cy="446983"/>
            <a:chOff x="1000100" y="3235185"/>
            <a:chExt cx="1000132" cy="446983"/>
          </a:xfrm>
        </p:grpSpPr>
        <p:pic>
          <p:nvPicPr>
            <p:cNvPr id="9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785786" y="2419359"/>
            <a:ext cx="7645398" cy="72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5"/>
              </a:buBlip>
            </a:pPr>
            <a:r>
              <a:rPr lang="fr-FR" sz="2800" b="1" dirty="0" smtClean="0">
                <a:latin typeface="+mn-lt"/>
                <a:ea typeface="+mn-ea"/>
              </a:rPr>
              <a:t>order-by</a:t>
            </a:r>
            <a:r>
              <a:rPr lang="zh-CN" altLang="en-US" sz="2800" b="1" dirty="0" smtClean="0">
                <a:latin typeface="+mn-lt"/>
                <a:ea typeface="+mn-ea"/>
              </a:rPr>
              <a:t>属性用于在数据库中对集合排序</a:t>
            </a:r>
            <a:endParaRPr lang="zh-CN" altLang="en-US" sz="2800" b="1" dirty="0">
              <a:latin typeface="+mn-lt"/>
              <a:ea typeface="+mn-ea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714348" y="3357562"/>
            <a:ext cx="8001056" cy="157163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</a:rPr>
              <a:t>&lt;set name="</a:t>
            </a:r>
            <a:r>
              <a:rPr lang="en-US" altLang="zh-CN" sz="2000" b="1" dirty="0" err="1" smtClean="0">
                <a:solidFill>
                  <a:schemeClr val="accent5">
                    <a:lumMod val="10000"/>
                  </a:schemeClr>
                </a:solidFill>
              </a:rPr>
              <a:t>emps</a:t>
            </a: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</a:rPr>
              <a:t>" inverse="true" order-by="</a:t>
            </a:r>
            <a:r>
              <a:rPr lang="en-US" altLang="zh-CN" sz="2000" b="1" dirty="0" err="1" smtClean="0">
                <a:solidFill>
                  <a:schemeClr val="accent5">
                    <a:lumMod val="10000"/>
                  </a:schemeClr>
                </a:solidFill>
              </a:rPr>
              <a:t>ename</a:t>
            </a: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2000" b="1" dirty="0" err="1" smtClean="0">
                <a:solidFill>
                  <a:schemeClr val="accent5">
                    <a:lumMod val="10000"/>
                  </a:schemeClr>
                </a:solidFill>
              </a:rPr>
              <a:t>asc</a:t>
            </a: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</a:rPr>
              <a:t>"  &gt;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</a:rPr>
              <a:t>    &lt;key column="</a:t>
            </a:r>
            <a:r>
              <a:rPr lang="en-US" altLang="zh-CN" sz="2000" b="1" dirty="0" err="1" smtClean="0">
                <a:solidFill>
                  <a:schemeClr val="accent5">
                    <a:lumMod val="10000"/>
                  </a:schemeClr>
                </a:solidFill>
              </a:rPr>
              <a:t>DEPTNO</a:t>
            </a: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</a:rPr>
              <a:t>"&gt;&lt;/key&gt;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</a:rPr>
              <a:t>    &lt;one-to-many class="</a:t>
            </a:r>
            <a:r>
              <a:rPr lang="en-US" altLang="zh-CN" sz="2000" b="1" dirty="0" err="1" smtClean="0">
                <a:solidFill>
                  <a:schemeClr val="accent5">
                    <a:lumMod val="10000"/>
                  </a:schemeClr>
                </a:solidFill>
              </a:rPr>
              <a:t>cn.jbit.hibernatedemo.entity.Emp</a:t>
            </a: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</a:rPr>
              <a:t>"/&gt;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</a:rPr>
              <a:t>&lt;/set&gt;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5214942" y="3429000"/>
            <a:ext cx="2786082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71406" y="855130"/>
            <a:ext cx="958752" cy="430730"/>
            <a:chOff x="3643306" y="2500357"/>
            <a:chExt cx="958752" cy="430730"/>
          </a:xfrm>
        </p:grpSpPr>
        <p:pic>
          <p:nvPicPr>
            <p:cNvPr id="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如何配置多对一单向关联？</a:t>
            </a:r>
            <a:endParaRPr lang="en-US" altLang="zh-CN" dirty="0" smtClean="0"/>
          </a:p>
          <a:p>
            <a:r>
              <a:rPr lang="zh-CN" altLang="en-US" dirty="0" smtClean="0"/>
              <a:t>请说明</a:t>
            </a:r>
            <a:r>
              <a:rPr lang="en-US" altLang="zh-CN" dirty="0" smtClean="0"/>
              <a:t>cascade</a:t>
            </a:r>
            <a:r>
              <a:rPr lang="zh-CN" altLang="en-US" dirty="0" smtClean="0"/>
              <a:t>属性的作用</a:t>
            </a:r>
            <a:endParaRPr lang="en-US" altLang="zh-CN" dirty="0" smtClean="0"/>
          </a:p>
          <a:p>
            <a:r>
              <a:rPr lang="en-US" altLang="zh-CN" dirty="0" smtClean="0"/>
              <a:t>inverse</a:t>
            </a:r>
            <a:r>
              <a:rPr lang="zh-CN" altLang="en-US" dirty="0" smtClean="0"/>
              <a:t>属性的值有哪些？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dirty="0" smtClean="0"/>
              <a:t>配置多对一单向关联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931150" cy="5010170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 smtClean="0"/>
              <a:t>在租房系统中，配置街道到区县多对一单向关联，并完成以下持久化操作：</a:t>
            </a:r>
          </a:p>
          <a:p>
            <a:pPr lvl="2"/>
            <a:r>
              <a:rPr lang="zh-CN" altLang="en-US" dirty="0" smtClean="0"/>
              <a:t>添加区县</a:t>
            </a:r>
          </a:p>
          <a:p>
            <a:pPr lvl="2"/>
            <a:r>
              <a:rPr lang="zh-CN" altLang="en-US" dirty="0" smtClean="0"/>
              <a:t>添加街道，设置该街道属于某区县</a:t>
            </a:r>
          </a:p>
          <a:p>
            <a:pPr lvl="2"/>
            <a:r>
              <a:rPr lang="zh-CN" altLang="en-US" dirty="0" smtClean="0"/>
              <a:t>修改街道，把该街道调到某区县</a:t>
            </a:r>
          </a:p>
          <a:p>
            <a:pPr lvl="2"/>
            <a:r>
              <a:rPr lang="zh-CN" altLang="en-US" dirty="0" smtClean="0"/>
              <a:t>删除某街道</a:t>
            </a:r>
          </a:p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99995"/>
            <a:ext cx="8229600" cy="9001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dirty="0" smtClean="0"/>
              <a:t>配置一对多双向关联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en-US" dirty="0" smtClean="0"/>
              <a:t> </a:t>
            </a:r>
            <a:r>
              <a:rPr lang="zh-CN" altLang="en-US" dirty="0" smtClean="0"/>
              <a:t>配置区县到街道的双向的一对多</a:t>
            </a:r>
          </a:p>
          <a:p>
            <a:pPr lvl="1"/>
            <a:r>
              <a:rPr lang="zh-CN" altLang="en-US" dirty="0" smtClean="0"/>
              <a:t>添加区县级联添加该区县下的两个街道</a:t>
            </a:r>
          </a:p>
          <a:p>
            <a:pPr lvl="1"/>
            <a:r>
              <a:rPr lang="zh-CN" altLang="en-US" dirty="0" smtClean="0"/>
              <a:t>设置区县的</a:t>
            </a:r>
            <a:r>
              <a:rPr lang="en-US" dirty="0" smtClean="0"/>
              <a:t>inverse</a:t>
            </a:r>
            <a:r>
              <a:rPr lang="zh-CN" altLang="en-US" dirty="0" smtClean="0"/>
              <a:t>属性值为</a:t>
            </a:r>
            <a:r>
              <a:rPr lang="en-US" dirty="0" smtClean="0"/>
              <a:t>true</a:t>
            </a:r>
            <a:r>
              <a:rPr lang="zh-CN" altLang="en-US" dirty="0" smtClean="0"/>
              <a:t>，修改某区县，从该区县中移走某一街道。</a:t>
            </a:r>
          </a:p>
          <a:p>
            <a:pPr lvl="1"/>
            <a:r>
              <a:rPr lang="zh-CN" altLang="en-US" dirty="0" smtClean="0"/>
              <a:t>设置区县的</a:t>
            </a:r>
            <a:r>
              <a:rPr lang="en-US" dirty="0" smtClean="0"/>
              <a:t>&lt;set&gt;</a:t>
            </a:r>
            <a:r>
              <a:rPr lang="zh-CN" altLang="en-US" dirty="0" smtClean="0"/>
              <a:t>元素的</a:t>
            </a:r>
            <a:r>
              <a:rPr lang="en-US" dirty="0" smtClean="0"/>
              <a:t>order-by</a:t>
            </a:r>
            <a:r>
              <a:rPr lang="zh-CN" altLang="en-US" dirty="0" smtClean="0"/>
              <a:t>属性为：按照街道编号倒叙排序</a:t>
            </a:r>
          </a:p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99995"/>
            <a:ext cx="8229600" cy="9001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多对多关联关系</a:t>
            </a:r>
            <a:endParaRPr lang="zh-CN" altLang="en-US" dirty="0"/>
          </a:p>
        </p:txBody>
      </p:sp>
      <p:sp>
        <p:nvSpPr>
          <p:cNvPr id="9" name="内容占位符 11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2152649"/>
          </a:xfrm>
        </p:spPr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Employee</a:t>
            </a:r>
            <a:r>
              <a:rPr lang="zh-CN" altLang="en-US" dirty="0" smtClean="0"/>
              <a:t>的多对多双向关联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Project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Employee</a:t>
            </a:r>
            <a:r>
              <a:rPr lang="zh-CN" altLang="en-US" dirty="0" smtClean="0"/>
              <a:t>持久化类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Project.hbm.xml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Employee.hbm.xml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14348" y="2857496"/>
            <a:ext cx="7786742" cy="150017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public class Project implements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java.io.Serializable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{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private Integer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proid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private String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proname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private Set&lt;Employee&gt; employees = new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HashSet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&lt;Employee&gt;(0);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14348" y="4572008"/>
            <a:ext cx="7786742" cy="150019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public class Employee implements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java.io.Serializable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{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private Integer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empid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private String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empname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private Set&lt;Project&gt; projects = new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HashSet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&lt;Project&gt;(0);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357126" y="2786058"/>
            <a:ext cx="8429716" cy="34290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&lt;class name="cn.jbit.hibernatedemo.entity.Project" table="PROJECT"&gt;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&lt;id name="proid" type="java.lang.Integer"&gt;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&lt;column name="PROID" precision="6" scale="0" /&gt;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&lt;generator class="assigned" /&gt;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&lt;/id&gt;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......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&lt;set name="employees" table="PROEMP" cascade="save-update"&gt;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&lt;key column="RPROID" /&gt;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&lt;many-to-many class="cn.jbit.hibernatedemo.entity.Employee" 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                            column="REMPID" /&gt;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&lt;/set&gt;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&lt;/class&gt;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214282" y="2786058"/>
            <a:ext cx="8786874" cy="36433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&lt;class name="cn.jbit.hibernatedemo.entity.Employee" table="EMPLOYEE"&gt;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&lt;id name="empid" type="java.lang.Integer"&gt;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&lt;column name="EMPID" precision="6" scale="0" /&gt;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&lt;generator class="assigned" /&gt;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&lt;/id&gt;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......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&lt;set name="projects" inverse="true" table="PROEMP"&gt;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&lt;key column="REMPID"/&gt;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&lt;many-to-many class="cn.jbit.hibernatedemo.entity.Project" 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                            column="RPROID" /&gt;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&lt;/set&gt;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&lt;/class&gt;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1214414" y="5429264"/>
            <a:ext cx="6500858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12" name="组合 25"/>
          <p:cNvGrpSpPr>
            <a:grpSpLocks/>
          </p:cNvGrpSpPr>
          <p:nvPr/>
        </p:nvGrpSpPr>
        <p:grpSpPr bwMode="auto">
          <a:xfrm>
            <a:off x="1785918" y="6215082"/>
            <a:ext cx="6286544" cy="684431"/>
            <a:chOff x="4071935" y="5500702"/>
            <a:chExt cx="4500594" cy="684431"/>
          </a:xfrm>
          <a:solidFill>
            <a:srgbClr val="0070C0"/>
          </a:solidFill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6" name="TextBox 17"/>
            <p:cNvSpPr txBox="1">
              <a:spLocks noChangeArrowheads="1"/>
            </p:cNvSpPr>
            <p:nvPr/>
          </p:nvSpPr>
          <p:spPr bwMode="auto">
            <a:xfrm>
              <a:off x="4652657" y="5538802"/>
              <a:ext cx="370210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：建立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Project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和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Employee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对象的关联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857224" y="4500570"/>
            <a:ext cx="7643866" cy="135732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214414" y="3714752"/>
            <a:ext cx="7286676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42910" y="4500570"/>
            <a:ext cx="7000924" cy="135732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1" animBg="1"/>
      <p:bldP spid="15" grpId="2" animBg="1"/>
      <p:bldP spid="17" grpId="0" animBg="1"/>
      <p:bldP spid="18" grpId="0" animBg="1"/>
      <p:bldP spid="18" grpId="1" animBg="1"/>
      <p:bldP spid="21" grpId="0" animBg="1"/>
      <p:bldP spid="21" grpId="1" animBg="1"/>
      <p:bldP spid="22" grpId="0" animBg="1"/>
      <p:bldP spid="22" grpId="1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8145464" cy="5010170"/>
          </a:xfrm>
        </p:spPr>
        <p:txBody>
          <a:bodyPr/>
          <a:lstStyle/>
          <a:p>
            <a:r>
              <a:rPr lang="zh-CN" altLang="en-US" dirty="0" smtClean="0"/>
              <a:t>请按照多对多关联，写出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Employee</a:t>
            </a:r>
            <a:r>
              <a:rPr lang="zh-CN" altLang="en-US" dirty="0" smtClean="0"/>
              <a:t>的映射文件</a:t>
            </a:r>
            <a:endParaRPr lang="en-US" altLang="zh-CN" dirty="0" smtClean="0"/>
          </a:p>
          <a:p>
            <a:r>
              <a:rPr lang="zh-CN" altLang="en-US" dirty="0" smtClean="0"/>
              <a:t>请按照一对多关联，写出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Employee</a:t>
            </a:r>
            <a:r>
              <a:rPr lang="zh-CN" altLang="en-US" dirty="0" smtClean="0"/>
              <a:t>的映射文件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  <p:grpSp>
        <p:nvGrpSpPr>
          <p:cNvPr id="8" name="组合 79"/>
          <p:cNvGrpSpPr/>
          <p:nvPr/>
        </p:nvGrpSpPr>
        <p:grpSpPr>
          <a:xfrm>
            <a:off x="71406" y="857232"/>
            <a:ext cx="1502753" cy="400110"/>
            <a:chOff x="6641147" y="5088888"/>
            <a:chExt cx="1502753" cy="400110"/>
          </a:xfrm>
        </p:grpSpPr>
        <p:pic>
          <p:nvPicPr>
            <p:cNvPr id="13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855461" y="5088888"/>
              <a:ext cx="1288439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现场编程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dirty="0" smtClean="0"/>
              <a:t>配置多对多关联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 smtClean="0"/>
              <a:t>创建项目和员工表，配置项目与员工的多对多的关系</a:t>
            </a:r>
          </a:p>
          <a:p>
            <a:pPr lvl="1"/>
            <a:r>
              <a:rPr lang="zh-CN" altLang="en-US" dirty="0" smtClean="0"/>
              <a:t>添加项目的同时添加员工</a:t>
            </a:r>
          </a:p>
          <a:p>
            <a:pPr lvl="1"/>
            <a:r>
              <a:rPr lang="zh-CN" altLang="en-US" dirty="0" smtClean="0"/>
              <a:t>把某员工加入到另一项目组</a:t>
            </a:r>
          </a:p>
          <a:p>
            <a:pPr lvl="1"/>
            <a:r>
              <a:rPr lang="zh-CN" altLang="en-US" dirty="0" smtClean="0"/>
              <a:t>项目结项时，把该项目标记为结项，并把员工从该项目中移走。</a:t>
            </a:r>
          </a:p>
          <a:p>
            <a:pPr lvl="1"/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回顾与作业点评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784252" y="1285875"/>
            <a:ext cx="7645400" cy="50101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err="1" smtClean="0"/>
              <a:t>HQL</a:t>
            </a:r>
            <a:r>
              <a:rPr lang="zh-CN" altLang="en-US" dirty="0" smtClean="0"/>
              <a:t>中如何获取唯一结果？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err="1" smtClean="0"/>
              <a:t>HQL</a:t>
            </a:r>
            <a:r>
              <a:rPr lang="zh-CN" altLang="en-US" dirty="0" smtClean="0"/>
              <a:t>中如何实现分页？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什么是投影查询？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  <p:grpSp>
        <p:nvGrpSpPr>
          <p:cNvPr id="10" name="组合 17"/>
          <p:cNvGrpSpPr/>
          <p:nvPr/>
        </p:nvGrpSpPr>
        <p:grpSpPr>
          <a:xfrm>
            <a:off x="71406" y="855130"/>
            <a:ext cx="958752" cy="430730"/>
            <a:chOff x="3643306" y="2500357"/>
            <a:chExt cx="958752" cy="430730"/>
          </a:xfrm>
        </p:grpSpPr>
        <p:pic>
          <p:nvPicPr>
            <p:cNvPr id="11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99995"/>
            <a:ext cx="8229600" cy="9001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延迟加载</a:t>
            </a:r>
            <a:endParaRPr lang="zh-CN" altLang="en-US" dirty="0"/>
          </a:p>
        </p:txBody>
      </p:sp>
      <p:sp>
        <p:nvSpPr>
          <p:cNvPr id="9" name="内容占位符 11"/>
          <p:cNvSpPr>
            <a:spLocks noGrp="1"/>
          </p:cNvSpPr>
          <p:nvPr>
            <p:ph idx="1"/>
          </p:nvPr>
        </p:nvSpPr>
        <p:spPr>
          <a:xfrm>
            <a:off x="784254" y="1276351"/>
            <a:ext cx="7716836" cy="3509971"/>
          </a:xfrm>
        </p:spPr>
        <p:txBody>
          <a:bodyPr/>
          <a:lstStyle/>
          <a:p>
            <a:r>
              <a:rPr lang="zh-CN" altLang="en-US" dirty="0" smtClean="0"/>
              <a:t>延迟加载（</a:t>
            </a:r>
            <a:r>
              <a:rPr lang="en-US" altLang="zh-CN" dirty="0" smtClean="0"/>
              <a:t>lazy load</a:t>
            </a:r>
            <a:r>
              <a:rPr lang="zh-CN" altLang="en-US" dirty="0" smtClean="0"/>
              <a:t>懒加载）是当在真正需要数据时，才执行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语句进行查询。避免了无谓的性能开销。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类级别的查询策略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一对多和多对多关联的查询策略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多对一关联的查询策略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延迟加载</a:t>
            </a:r>
            <a:endParaRPr lang="zh-CN" altLang="en-US" dirty="0"/>
          </a:p>
        </p:txBody>
      </p:sp>
      <p:sp>
        <p:nvSpPr>
          <p:cNvPr id="9" name="内容占位符 11"/>
          <p:cNvSpPr>
            <a:spLocks noGrp="1"/>
          </p:cNvSpPr>
          <p:nvPr>
            <p:ph idx="1"/>
          </p:nvPr>
        </p:nvSpPr>
        <p:spPr>
          <a:xfrm>
            <a:off x="784254" y="1276351"/>
            <a:ext cx="7716836" cy="652451"/>
          </a:xfrm>
        </p:spPr>
        <p:txBody>
          <a:bodyPr/>
          <a:lstStyle/>
          <a:p>
            <a:r>
              <a:rPr lang="zh-CN" altLang="en-US" dirty="0" smtClean="0"/>
              <a:t>类级别的查询策略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  <p:graphicFrame>
        <p:nvGraphicFramePr>
          <p:cNvPr id="10" name="Group 29"/>
          <p:cNvGraphicFramePr>
            <a:graphicFrameLocks noGrp="1"/>
          </p:cNvGraphicFramePr>
          <p:nvPr/>
        </p:nvGraphicFramePr>
        <p:xfrm>
          <a:off x="1785918" y="2022477"/>
          <a:ext cx="5286412" cy="2192341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214578"/>
                <a:gridCol w="3071834"/>
              </a:tblGrid>
              <a:tr h="405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lazy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属性值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加载策略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868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（默认）</a:t>
                      </a:r>
                      <a:endParaRPr lang="en-US" altLang="zh-CN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延迟加载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7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立即加载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内容占位符 11"/>
          <p:cNvSpPr txBox="1">
            <a:spLocks/>
          </p:cNvSpPr>
          <p:nvPr/>
        </p:nvSpPr>
        <p:spPr bwMode="auto">
          <a:xfrm>
            <a:off x="784254" y="1287470"/>
            <a:ext cx="7716836" cy="65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一对多和多对多关联的查询策略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4"/>
              </a:buBlip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graphicFrame>
        <p:nvGraphicFramePr>
          <p:cNvPr id="12" name="Group 29"/>
          <p:cNvGraphicFramePr>
            <a:graphicFrameLocks noGrp="1"/>
          </p:cNvGraphicFramePr>
          <p:nvPr/>
        </p:nvGraphicFramePr>
        <p:xfrm>
          <a:off x="1785918" y="2000240"/>
          <a:ext cx="5286412" cy="296704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214578"/>
                <a:gridCol w="3071834"/>
              </a:tblGrid>
              <a:tr h="405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lazy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属性值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加载策略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868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（默认）</a:t>
                      </a:r>
                      <a:endParaRPr lang="en-US" altLang="zh-CN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延迟加载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5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立即加载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加强延迟加载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内容占位符 11"/>
          <p:cNvSpPr txBox="1">
            <a:spLocks/>
          </p:cNvSpPr>
          <p:nvPr/>
        </p:nvSpPr>
        <p:spPr bwMode="auto">
          <a:xfrm>
            <a:off x="784254" y="1285860"/>
            <a:ext cx="7716836" cy="65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多对一关联的查询策略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graphicFrame>
        <p:nvGraphicFramePr>
          <p:cNvPr id="17" name="Group 29"/>
          <p:cNvGraphicFramePr>
            <a:graphicFrameLocks noGrp="1"/>
          </p:cNvGraphicFramePr>
          <p:nvPr/>
        </p:nvGraphicFramePr>
        <p:xfrm>
          <a:off x="1785918" y="1998630"/>
          <a:ext cx="5286412" cy="296704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214578"/>
                <a:gridCol w="3071834"/>
              </a:tblGrid>
              <a:tr h="405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lazy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属性值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加载策略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868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proxy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（默认）</a:t>
                      </a:r>
                      <a:endParaRPr lang="en-US" altLang="zh-CN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延迟加载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5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no-proxy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无代理延迟加载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立即加载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8" name="组合 25"/>
          <p:cNvGrpSpPr>
            <a:grpSpLocks/>
          </p:cNvGrpSpPr>
          <p:nvPr/>
        </p:nvGrpSpPr>
        <p:grpSpPr bwMode="auto">
          <a:xfrm>
            <a:off x="2357422" y="6215082"/>
            <a:ext cx="4071966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1" name="TextBox 17"/>
            <p:cNvSpPr txBox="1">
              <a:spLocks noChangeArrowheads="1"/>
            </p:cNvSpPr>
            <p:nvPr/>
          </p:nvSpPr>
          <p:spPr bwMode="auto">
            <a:xfrm>
              <a:off x="4652657" y="5538802"/>
              <a:ext cx="37021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：加载策略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1" build="allAtOnce"/>
      <p:bldP spid="11" grpId="2" build="allAtOnce"/>
      <p:bldP spid="16" grpI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1000100" y="2643182"/>
            <a:ext cx="1357322" cy="35004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Filter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Open Session In View</a:t>
            </a:r>
            <a:r>
              <a:rPr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1438269"/>
          </a:xfrm>
        </p:spPr>
        <p:txBody>
          <a:bodyPr/>
          <a:lstStyle/>
          <a:p>
            <a:r>
              <a:rPr lang="en-US" altLang="zh-CN" dirty="0" smtClean="0"/>
              <a:t>Open Session In View</a:t>
            </a:r>
            <a:r>
              <a:rPr lang="zh-CN" altLang="en-US" dirty="0" smtClean="0"/>
              <a:t>模式的主要思想是：在用户的每一次请求过程始终保持一个</a:t>
            </a:r>
            <a:r>
              <a:rPr lang="fr-FR" dirty="0" smtClean="0"/>
              <a:t>Session</a:t>
            </a:r>
            <a:r>
              <a:rPr lang="zh-CN" altLang="en-US" dirty="0" smtClean="0"/>
              <a:t>对象打开着</a:t>
            </a:r>
            <a:endParaRPr lang="en-US" altLang="zh-CN" dirty="0" smtClean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14612" y="3071810"/>
            <a:ext cx="785818" cy="221457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WEB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215074" y="3071810"/>
            <a:ext cx="714380" cy="221457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chemeClr val="bg1"/>
                </a:solidFill>
              </a:rPr>
              <a:t>DAO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429124" y="3071810"/>
            <a:ext cx="714380" cy="221457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BIZ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8" name="圆柱形 7"/>
          <p:cNvSpPr/>
          <p:nvPr/>
        </p:nvSpPr>
        <p:spPr bwMode="auto">
          <a:xfrm>
            <a:off x="7500958" y="3286124"/>
            <a:ext cx="1143008" cy="1714512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DB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14414" y="4572008"/>
            <a:ext cx="928694" cy="11430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1400" b="1" dirty="0" smtClean="0">
                <a:solidFill>
                  <a:schemeClr val="bg1"/>
                </a:solidFill>
              </a:rPr>
              <a:t>提交或回滚事务</a:t>
            </a:r>
            <a:endParaRPr lang="en-US" altLang="zh-CN" sz="1400" b="1" dirty="0" smtClean="0">
              <a:solidFill>
                <a:schemeClr val="bg1"/>
              </a:solidFill>
            </a:endParaRPr>
          </a:p>
          <a:p>
            <a:pPr algn="l"/>
            <a:endParaRPr lang="en-US" altLang="zh-CN" sz="1400" b="1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sz="1400" b="1" dirty="0" smtClean="0">
                <a:solidFill>
                  <a:schemeClr val="bg1"/>
                </a:solidFill>
              </a:rPr>
              <a:t>关闭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Session</a:t>
            </a:r>
            <a:endParaRPr lang="zh-CN" alt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214414" y="3000372"/>
            <a:ext cx="928694" cy="10001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获取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Session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 smtClean="0">
                <a:solidFill>
                  <a:schemeClr val="bg1"/>
                </a:solidFill>
              </a:rPr>
              <a:t>开启事务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2071670" y="3714752"/>
            <a:ext cx="557216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/>
          <p:nvPr/>
        </p:nvCxnSpPr>
        <p:spPr bwMode="auto">
          <a:xfrm rot="10800000">
            <a:off x="2071670" y="4714884"/>
            <a:ext cx="557216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14282" y="34168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请求：</a:t>
            </a:r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14282" y="4643446"/>
            <a:ext cx="87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响应：</a:t>
            </a:r>
            <a:endParaRPr lang="zh-CN" altLang="en-US" b="1" dirty="0"/>
          </a:p>
        </p:txBody>
      </p:sp>
      <p:grpSp>
        <p:nvGrpSpPr>
          <p:cNvPr id="29" name="组合 25"/>
          <p:cNvGrpSpPr>
            <a:grpSpLocks/>
          </p:cNvGrpSpPr>
          <p:nvPr/>
        </p:nvGrpSpPr>
        <p:grpSpPr bwMode="auto">
          <a:xfrm>
            <a:off x="1785918" y="6215082"/>
            <a:ext cx="6286544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3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31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32" name="TextBox 17"/>
            <p:cNvSpPr txBox="1">
              <a:spLocks noChangeArrowheads="1"/>
            </p:cNvSpPr>
            <p:nvPr/>
          </p:nvSpPr>
          <p:spPr bwMode="auto">
            <a:xfrm>
              <a:off x="4652657" y="5538802"/>
              <a:ext cx="37021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Open Session In View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71406" y="855130"/>
            <a:ext cx="958752" cy="430730"/>
            <a:chOff x="3643306" y="2500357"/>
            <a:chExt cx="958752" cy="430730"/>
          </a:xfrm>
        </p:grpSpPr>
        <p:pic>
          <p:nvPicPr>
            <p:cNvPr id="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859712" cy="5010170"/>
          </a:xfrm>
        </p:spPr>
        <p:txBody>
          <a:bodyPr/>
          <a:lstStyle/>
          <a:p>
            <a:r>
              <a:rPr lang="zh-CN" altLang="en-US" dirty="0" smtClean="0"/>
              <a:t>多对一关联的查询策略有哪些？</a:t>
            </a:r>
            <a:endParaRPr lang="en-US" altLang="zh-CN" dirty="0" smtClean="0"/>
          </a:p>
          <a:p>
            <a:r>
              <a:rPr lang="en-US" altLang="zh-CN" dirty="0" smtClean="0"/>
              <a:t>Open Session In View</a:t>
            </a:r>
            <a:r>
              <a:rPr lang="zh-CN" altLang="en-US" dirty="0" smtClean="0"/>
              <a:t>模式解决了什么问题？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dirty="0" smtClean="0"/>
              <a:t>延迟加载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查询区县及其下的所有街道</a:t>
            </a:r>
          </a:p>
          <a:p>
            <a:pPr lvl="1"/>
            <a:r>
              <a:rPr lang="zh-CN" altLang="en-US" dirty="0" smtClean="0"/>
              <a:t>查询街道及其所属的区县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dirty="0" smtClean="0"/>
              <a:t>Open Session In View</a:t>
            </a:r>
            <a:r>
              <a:rPr lang="zh-CN" altLang="en-US" dirty="0" smtClean="0"/>
              <a:t>模式管理</a:t>
            </a:r>
            <a:r>
              <a:rPr lang="en-US" dirty="0" smtClean="0"/>
              <a:t>Session</a:t>
            </a:r>
            <a:r>
              <a:rPr lang="zh-CN" altLang="en-US" dirty="0" smtClean="0"/>
              <a:t>，在页面显示区县及其所有街道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99995"/>
            <a:ext cx="8229600" cy="9001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600" dirty="0" smtClean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8002588" cy="5010170"/>
          </a:xfrm>
        </p:spPr>
        <p:txBody>
          <a:bodyPr/>
          <a:lstStyle/>
          <a:p>
            <a:r>
              <a:rPr lang="zh-CN" altLang="en-US" sz="2400" dirty="0" smtClean="0"/>
              <a:t>对象间关联分为一对多、多对一和多对多等多种情况，关联是有方向的，可以是双向的关联。</a:t>
            </a:r>
          </a:p>
          <a:p>
            <a:r>
              <a:rPr lang="en-US" sz="2400" dirty="0" smtClean="0"/>
              <a:t>Hibernate</a:t>
            </a:r>
            <a:r>
              <a:rPr lang="zh-CN" altLang="en-US" sz="2400" dirty="0" smtClean="0"/>
              <a:t>通过配置的方式，将对象间的关联关系映射到数据库上，方便完成多表的持久化操作。</a:t>
            </a:r>
          </a:p>
          <a:p>
            <a:r>
              <a:rPr lang="en-US" sz="2400" dirty="0" smtClean="0"/>
              <a:t>&lt;set&gt;</a:t>
            </a:r>
            <a:r>
              <a:rPr lang="zh-CN" altLang="en-US" sz="2400" dirty="0" smtClean="0"/>
              <a:t>节点的</a:t>
            </a:r>
            <a:r>
              <a:rPr lang="en-US" sz="2400" dirty="0" smtClean="0"/>
              <a:t>inverse</a:t>
            </a:r>
            <a:r>
              <a:rPr lang="zh-CN" altLang="en-US" sz="2400" dirty="0" smtClean="0"/>
              <a:t>属性描述了由哪一方负责维系关联关系；</a:t>
            </a:r>
            <a:r>
              <a:rPr lang="en-US" sz="2400" dirty="0" smtClean="0"/>
              <a:t>cascade</a:t>
            </a:r>
            <a:r>
              <a:rPr lang="zh-CN" altLang="en-US" sz="2400" dirty="0" smtClean="0"/>
              <a:t>属性描述了级联操作的规则。</a:t>
            </a:r>
          </a:p>
          <a:p>
            <a:r>
              <a:rPr lang="fr-FR" sz="2400" dirty="0" smtClean="0"/>
              <a:t>Hibernate</a:t>
            </a:r>
            <a:r>
              <a:rPr lang="zh-CN" altLang="en-US" sz="2400" dirty="0" smtClean="0"/>
              <a:t>提供延迟加载策略，主要分为类级别、一对多和多对多关联以及多对一关联加载策略。</a:t>
            </a:r>
          </a:p>
          <a:p>
            <a:pPr lvl="0"/>
            <a:endParaRPr lang="zh-CN" altLang="en-US" sz="2000" dirty="0" smtClean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600" dirty="0" smtClean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课后作业</a:t>
            </a:r>
            <a:endParaRPr lang="en-US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 dirty="0" smtClean="0">
              <a:solidFill>
                <a:srgbClr val="FF0000"/>
              </a:solidFill>
            </a:endParaRPr>
          </a:p>
          <a:p>
            <a:pPr lvl="0"/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预习目标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了解</a:t>
            </a:r>
            <a:r>
              <a:rPr lang="en-US" dirty="0" smtClean="0"/>
              <a:t>Hibernate</a:t>
            </a:r>
            <a:r>
              <a:rPr lang="zh-CN" altLang="en-US" dirty="0" smtClean="0"/>
              <a:t>的一级缓存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了解批量处理数据的方式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预习下一章学生用书，完成预习作业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翻转课堂学习任务（重要任务）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教育改变生活副本"/>
          <p:cNvPicPr>
            <a:picLocks noChangeAspect="1" noChangeArrowheads="1"/>
          </p:cNvPicPr>
          <p:nvPr/>
        </p:nvPicPr>
        <p:blipFill>
          <a:blip r:embed="rId3" cstate="print">
            <a:lum bright="68000"/>
          </a:blip>
          <a:srcRect/>
          <a:stretch>
            <a:fillRect/>
          </a:stretch>
        </p:blipFill>
        <p:spPr bwMode="auto">
          <a:xfrm>
            <a:off x="2500313" y="4646613"/>
            <a:ext cx="4681537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tx1">
                <a:alpha val="50000"/>
              </a:schemeClr>
            </a:prstShd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预习检查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84252" y="1285875"/>
            <a:ext cx="7645400" cy="50101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什么是单向的多对一关联？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如何配置级联删除？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什么是延迟加载？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  <p:grpSp>
        <p:nvGrpSpPr>
          <p:cNvPr id="13" name="组合 8"/>
          <p:cNvGrpSpPr/>
          <p:nvPr/>
        </p:nvGrpSpPr>
        <p:grpSpPr>
          <a:xfrm>
            <a:off x="71406" y="855130"/>
            <a:ext cx="958752" cy="430730"/>
            <a:chOff x="3643306" y="2500357"/>
            <a:chExt cx="958752" cy="430730"/>
          </a:xfrm>
        </p:grpSpPr>
        <p:pic>
          <p:nvPicPr>
            <p:cNvPr id="14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本章任务</a:t>
            </a:r>
            <a:endParaRPr lang="zh-CN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实现级联添加删除功能</a:t>
            </a:r>
          </a:p>
          <a:p>
            <a:pPr lvl="0"/>
            <a:r>
              <a:rPr lang="zh-CN" altLang="en-US" dirty="0" smtClean="0"/>
              <a:t>实现查询街道时获取区县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OpenSessionInView</a:t>
            </a:r>
            <a:r>
              <a:rPr lang="zh-CN" altLang="en-US" dirty="0" smtClean="0"/>
              <a:t>模式，在页面输出区县时输出街道</a:t>
            </a:r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本章目标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84254" y="1276351"/>
            <a:ext cx="7645398" cy="501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理解</a:t>
            </a:r>
            <a:r>
              <a:rPr lang="en-US" altLang="zh-CN" sz="2800" b="1" kern="0" dirty="0" smtClean="0">
                <a:latin typeface="+mn-lt"/>
                <a:ea typeface="+mn-ea"/>
              </a:rPr>
              <a:t>Hibernate</a:t>
            </a:r>
            <a:r>
              <a:rPr lang="zh-CN" altLang="en-US" sz="2800" b="1" kern="0" dirty="0" smtClean="0">
                <a:latin typeface="+mn-lt"/>
                <a:ea typeface="+mn-ea"/>
              </a:rPr>
              <a:t>的关联映射</a:t>
            </a: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理解</a:t>
            </a:r>
            <a:r>
              <a:rPr lang="en-US" altLang="zh-CN" sz="2800" b="1" kern="0" dirty="0" smtClean="0">
                <a:latin typeface="+mn-lt"/>
                <a:ea typeface="+mn-ea"/>
              </a:rPr>
              <a:t>inverse</a:t>
            </a:r>
            <a:r>
              <a:rPr lang="zh-CN" altLang="en-US" sz="2800" b="1" kern="0" dirty="0" smtClean="0">
                <a:latin typeface="+mn-lt"/>
                <a:ea typeface="+mn-ea"/>
              </a:rPr>
              <a:t>属性、</a:t>
            </a:r>
            <a:r>
              <a:rPr lang="en-US" altLang="zh-CN" sz="2800" b="1" kern="0" dirty="0" smtClean="0">
                <a:latin typeface="+mn-lt"/>
                <a:ea typeface="+mn-ea"/>
              </a:rPr>
              <a:t>cascade</a:t>
            </a:r>
            <a:r>
              <a:rPr lang="zh-CN" altLang="en-US" sz="2800" b="1" kern="0" dirty="0" smtClean="0">
                <a:latin typeface="+mn-lt"/>
                <a:ea typeface="+mn-ea"/>
              </a:rPr>
              <a:t>属性</a:t>
            </a: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掌握单向的多对一、双向的一对多映射</a:t>
            </a: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掌握延迟加载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96" y="1071546"/>
            <a:ext cx="714380" cy="719772"/>
          </a:xfrm>
          <a:prstGeom prst="rect">
            <a:avLst/>
          </a:prstGeom>
          <a:noFill/>
        </p:spPr>
      </p:pic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14803" y="1709096"/>
            <a:ext cx="643477" cy="648334"/>
          </a:xfrm>
          <a:prstGeom prst="rect">
            <a:avLst/>
          </a:prstGeom>
          <a:noFill/>
        </p:spPr>
      </p:pic>
      <p:pic>
        <p:nvPicPr>
          <p:cNvPr id="10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96" y="2214554"/>
            <a:ext cx="714380" cy="719772"/>
          </a:xfrm>
          <a:prstGeom prst="rect">
            <a:avLst/>
          </a:prstGeom>
          <a:noFill/>
        </p:spPr>
      </p:pic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15338" y="2714620"/>
            <a:ext cx="643477" cy="6483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关联关系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1509707"/>
          </a:xfrm>
        </p:spPr>
        <p:txBody>
          <a:bodyPr/>
          <a:lstStyle/>
          <a:p>
            <a:r>
              <a:rPr lang="zh-CN" altLang="en-US" dirty="0" smtClean="0"/>
              <a:t>类与类之间最普遍的关系就是关联关系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单向的关联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双向的关联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  <p:pic>
        <p:nvPicPr>
          <p:cNvPr id="13" name="图片 12" descr="图6.1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1603" y="2890246"/>
            <a:ext cx="5572165" cy="1557962"/>
          </a:xfrm>
          <a:prstGeom prst="rect">
            <a:avLst/>
          </a:prstGeom>
        </p:spPr>
      </p:pic>
      <p:pic>
        <p:nvPicPr>
          <p:cNvPr id="14" name="图片 13" descr="图6.3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604" y="4676195"/>
            <a:ext cx="5572164" cy="1824639"/>
          </a:xfrm>
          <a:prstGeom prst="rect">
            <a:avLst/>
          </a:prstGeom>
        </p:spPr>
      </p:pic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1857356" y="5929330"/>
            <a:ext cx="1857388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5286380" y="5572140"/>
            <a:ext cx="1357322" cy="21431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1857356" y="3571876"/>
            <a:ext cx="1428760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多对一单向关联关系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2152649"/>
          </a:xfrm>
        </p:spPr>
        <p:txBody>
          <a:bodyPr/>
          <a:lstStyle/>
          <a:p>
            <a:r>
              <a:rPr lang="zh-CN" altLang="en-US" dirty="0" smtClean="0"/>
              <a:t>配置从</a:t>
            </a:r>
            <a:r>
              <a:rPr lang="en-US" altLang="zh-CN" dirty="0" err="1" smtClean="0"/>
              <a:t>Emp</a:t>
            </a:r>
            <a:r>
              <a:rPr lang="zh-CN" altLang="en-US" dirty="0" smtClean="0"/>
              <a:t>到</a:t>
            </a:r>
            <a:r>
              <a:rPr lang="en-US" altLang="zh-CN" dirty="0" smtClean="0"/>
              <a:t>Dept</a:t>
            </a:r>
            <a:r>
              <a:rPr lang="zh-CN" altLang="en-US" dirty="0" smtClean="0"/>
              <a:t>的多对一单向关联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Dept</a:t>
            </a:r>
            <a:r>
              <a:rPr lang="zh-CN" altLang="en-US" dirty="0" smtClean="0"/>
              <a:t>持久化类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Emp</a:t>
            </a:r>
            <a:r>
              <a:rPr lang="zh-CN" altLang="en-US" dirty="0" smtClean="0"/>
              <a:t>持久化类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Dept.hbm.xml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Emp.hbm.xml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28662" y="3571876"/>
            <a:ext cx="7600950" cy="150019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public class Dept implements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Serializable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{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private Byte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deptNo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private String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deptName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private String location;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928662" y="5214950"/>
            <a:ext cx="7600950" cy="150019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public class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Emp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implements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Serializable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{    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private Integer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empNo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private String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empName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private Dept dept;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71472" y="3643314"/>
            <a:ext cx="8286808" cy="235745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&lt;class name="cn.jbit.hibernatedemo.entity.Dept" table="dept"&gt;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&lt;id name="deptNo" column="DEPTNO" type="java.lang.Byte"&gt;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    &lt;generator class="assigned"/&gt;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&lt;/id&gt;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&lt;property name="deptName" type="java.lang.String" column="DNAME"/&gt;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......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&lt;/class&gt;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71472" y="3643314"/>
            <a:ext cx="8286808" cy="242886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&lt;class name="cn.jbit.hibernatedemo.entity.Emp" table="emp"&gt;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&lt;id name="empNo" column="EMPNO" type="java.lang.Integer"&gt;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    &lt;generator class="assigned"/&gt;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&lt;/id&gt;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			......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&lt;many-to-one name="dept" column="DEPTNO"       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      class="cn.jbit.hibernatedemo.entity.Dept"  /&gt;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&lt;/class&gt;</a:t>
            </a: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1214414" y="5072074"/>
            <a:ext cx="5786478" cy="57150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0" grpId="1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一对多双向关联关系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9575"/>
          </a:xfrm>
        </p:spPr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Dept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Emp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的一对多双向关联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714348" y="3643314"/>
            <a:ext cx="8001056" cy="28575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&lt;class name="cn.jbit.hibernatedemo.entity.Dept" table="dept"&gt;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&lt;id name="deptNo" column="DEPTNO" type="java.lang.Byte"&gt;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    &lt;generator class="assigned"/&gt;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&lt;/id&gt;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......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&lt;set name="emps"&gt;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	&lt;key column="DEPTNO"&gt;&lt;/key&gt;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	&lt;one-to-many class="cn.jbit.hibernatedemo.entity.Emp"/&gt;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&lt;/set&gt;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</a:rPr>
              <a:t>&lt;/class&gt;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714348" y="1785926"/>
            <a:ext cx="8001056" cy="17145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public class Dept implements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Serializable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{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private Byte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deptNo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private String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deptName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private String location;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b="1" dirty="0" smtClean="0"/>
              <a:t>    private Set&lt;</a:t>
            </a:r>
            <a:r>
              <a:rPr lang="en-US" b="1" dirty="0" err="1" smtClean="0"/>
              <a:t>Emp</a:t>
            </a:r>
            <a:r>
              <a:rPr lang="en-US" b="1" dirty="0" smtClean="0"/>
              <a:t>&gt; </a:t>
            </a:r>
            <a:r>
              <a:rPr lang="en-US" b="1" dirty="0" err="1" smtClean="0"/>
              <a:t>emps</a:t>
            </a:r>
            <a:r>
              <a:rPr lang="en-US" b="1" dirty="0" smtClean="0"/>
              <a:t> = new </a:t>
            </a:r>
            <a:r>
              <a:rPr lang="en-US" b="1" dirty="0" err="1" smtClean="0"/>
              <a:t>HashSet</a:t>
            </a:r>
            <a:r>
              <a:rPr lang="en-US" b="1" dirty="0" smtClean="0"/>
              <a:t>&lt;</a:t>
            </a:r>
            <a:r>
              <a:rPr lang="en-US" b="1" dirty="0" err="1" smtClean="0"/>
              <a:t>Emp</a:t>
            </a:r>
            <a:r>
              <a:rPr lang="en-US" b="1" dirty="0" smtClean="0"/>
              <a:t>&gt;()</a:t>
            </a:r>
            <a:r>
              <a:rPr lang="en-US" dirty="0" smtClean="0"/>
              <a:t>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  <a:p>
            <a:pPr lvl="1" indent="-223838"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142976" y="2928934"/>
            <a:ext cx="5572164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428728" y="5072074"/>
            <a:ext cx="7215238" cy="107157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cascade</a:t>
            </a:r>
            <a:r>
              <a:rPr dirty="0" smtClean="0"/>
              <a:t>属性</a:t>
            </a:r>
            <a:endParaRPr lang="zh-CN" altLang="en-US" dirty="0"/>
          </a:p>
        </p:txBody>
      </p:sp>
      <p:sp>
        <p:nvSpPr>
          <p:cNvPr id="11" name="内容占位符 17"/>
          <p:cNvSpPr>
            <a:spLocks noGrp="1"/>
          </p:cNvSpPr>
          <p:nvPr>
            <p:ph idx="1"/>
          </p:nvPr>
        </p:nvSpPr>
        <p:spPr>
          <a:xfrm>
            <a:off x="784254" y="1276351"/>
            <a:ext cx="8788406" cy="938203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中如何实现添加</a:t>
            </a:r>
            <a:r>
              <a:rPr lang="en-US" altLang="zh-CN" dirty="0" smtClean="0"/>
              <a:t>Dept</a:t>
            </a:r>
            <a:r>
              <a:rPr lang="zh-CN" altLang="en-US" dirty="0" smtClean="0"/>
              <a:t>级联添加</a:t>
            </a:r>
            <a:r>
              <a:rPr lang="en-US" altLang="zh-CN" dirty="0" err="1" smtClean="0"/>
              <a:t>Emp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/29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1406" y="1928802"/>
            <a:ext cx="1000132" cy="446983"/>
            <a:chOff x="1000100" y="3235185"/>
            <a:chExt cx="1000132" cy="446983"/>
          </a:xfrm>
        </p:grpSpPr>
        <p:pic>
          <p:nvPicPr>
            <p:cNvPr id="9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2" name="内容占位符 17"/>
          <p:cNvSpPr txBox="1">
            <a:spLocks/>
          </p:cNvSpPr>
          <p:nvPr/>
        </p:nvSpPr>
        <p:spPr bwMode="auto">
          <a:xfrm>
            <a:off x="785786" y="2347921"/>
            <a:ext cx="7143800" cy="938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建立从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到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的一对多关联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tabLst/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在</a:t>
            </a:r>
            <a:r>
              <a:rPr lang="en-US" altLang="zh-CN" sz="2800" b="1" kern="0" dirty="0" smtClean="0">
                <a:latin typeface="+mn-lt"/>
                <a:ea typeface="+mn-ea"/>
              </a:rPr>
              <a:t>&lt;set&gt;</a:t>
            </a:r>
            <a:r>
              <a:rPr lang="zh-CN" altLang="en-US" sz="2800" b="1" kern="0" dirty="0" smtClean="0">
                <a:latin typeface="+mn-lt"/>
                <a:ea typeface="+mn-ea"/>
              </a:rPr>
              <a:t>标签中配置</a:t>
            </a:r>
            <a:r>
              <a:rPr lang="en-US" altLang="zh-CN" sz="2800" b="1" kern="0" dirty="0" smtClean="0">
                <a:latin typeface="+mn-lt"/>
                <a:ea typeface="+mn-ea"/>
              </a:rPr>
              <a:t>cascade</a:t>
            </a:r>
            <a:r>
              <a:rPr lang="zh-CN" altLang="en-US" sz="2800" b="1" kern="0" dirty="0" smtClean="0">
                <a:latin typeface="+mn-lt"/>
                <a:ea typeface="+mn-ea"/>
              </a:rPr>
              <a:t>属性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Group 29"/>
          <p:cNvGraphicFramePr>
            <a:graphicFrameLocks noGrp="1"/>
          </p:cNvGraphicFramePr>
          <p:nvPr/>
        </p:nvGraphicFramePr>
        <p:xfrm>
          <a:off x="571472" y="1071546"/>
          <a:ext cx="8001056" cy="4916517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928826"/>
                <a:gridCol w="6072230"/>
              </a:tblGrid>
              <a:tr h="500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cascade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属性值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10711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当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操纵当前对象时，忽略其他关联的对象。它是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cascade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属性的默认值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16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save-update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当通过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save()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update()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及</a:t>
                      </a:r>
                      <a:r>
                        <a:rPr lang="en-US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saveOrUpdate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方法来保存或更新当前对象时，级联保存所有关联的新建的瞬时状态的对象，并且级联更新所有关联的游离状态的对象。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1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当通过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delete()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方法删除当前对象时，会级联删除所有关联的对象。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包含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save-update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的行为。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4" name="组合 25"/>
          <p:cNvGrpSpPr>
            <a:grpSpLocks/>
          </p:cNvGrpSpPr>
          <p:nvPr/>
        </p:nvGrpSpPr>
        <p:grpSpPr bwMode="auto">
          <a:xfrm>
            <a:off x="2500298" y="6215082"/>
            <a:ext cx="4143404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7" name="TextBox 17"/>
            <p:cNvSpPr txBox="1">
              <a:spLocks noChangeArrowheads="1"/>
            </p:cNvSpPr>
            <p:nvPr/>
          </p:nvSpPr>
          <p:spPr bwMode="auto">
            <a:xfrm>
              <a:off x="4652657" y="5538802"/>
              <a:ext cx="37021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：级联添加删除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/>
      <p:bldP spid="12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5722</TotalTime>
  <Words>2139</Words>
  <Application>Microsoft Office PowerPoint</Application>
  <PresentationFormat>全屏显示(4:3)</PresentationFormat>
  <Paragraphs>352</Paragraphs>
  <Slides>29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幻灯片 1</vt:lpstr>
      <vt:lpstr>回顾与作业点评</vt:lpstr>
      <vt:lpstr>预习检查</vt:lpstr>
      <vt:lpstr>本章任务</vt:lpstr>
      <vt:lpstr>本章目标</vt:lpstr>
      <vt:lpstr>关联关系</vt:lpstr>
      <vt:lpstr>多对一单向关联关系</vt:lpstr>
      <vt:lpstr>一对多双向关联关系</vt:lpstr>
      <vt:lpstr>cascade属性</vt:lpstr>
      <vt:lpstr>&lt;set&gt;元素的inverse属性</vt:lpstr>
      <vt:lpstr>&lt;set&gt;元素的order-by属性</vt:lpstr>
      <vt:lpstr>小结</vt:lpstr>
      <vt:lpstr>学员操作——配置多对一单向关联</vt:lpstr>
      <vt:lpstr>共性问题集中讲解</vt:lpstr>
      <vt:lpstr>学员操作——配置一对多双向关联</vt:lpstr>
      <vt:lpstr>共性问题集中讲解</vt:lpstr>
      <vt:lpstr>多对多关联关系</vt:lpstr>
      <vt:lpstr>小结</vt:lpstr>
      <vt:lpstr>学员操作——配置多对多关联</vt:lpstr>
      <vt:lpstr>共性问题集中讲解</vt:lpstr>
      <vt:lpstr>延迟加载</vt:lpstr>
      <vt:lpstr>延迟加载</vt:lpstr>
      <vt:lpstr>Open Session In View模式</vt:lpstr>
      <vt:lpstr>小结</vt:lpstr>
      <vt:lpstr>学员操作——延迟加载</vt:lpstr>
      <vt:lpstr>共性问题集中讲解</vt:lpstr>
      <vt:lpstr>总结</vt:lpstr>
      <vt:lpstr>作业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/>
  <cp:lastModifiedBy>ys</cp:lastModifiedBy>
  <cp:revision>1118</cp:revision>
  <dcterms:created xsi:type="dcterms:W3CDTF">2006-03-08T06:55:38Z</dcterms:created>
  <dcterms:modified xsi:type="dcterms:W3CDTF">2016-11-14T03:17:27Z</dcterms:modified>
</cp:coreProperties>
</file>