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99" r:id="rId3"/>
    <p:sldId id="401" r:id="rId4"/>
    <p:sldId id="402" r:id="rId5"/>
    <p:sldId id="403" r:id="rId6"/>
    <p:sldId id="404" r:id="rId7"/>
    <p:sldId id="405" r:id="rId8"/>
    <p:sldId id="407" r:id="rId9"/>
    <p:sldId id="411" r:id="rId10"/>
    <p:sldId id="413" r:id="rId11"/>
    <p:sldId id="414" r:id="rId12"/>
    <p:sldId id="438" r:id="rId13"/>
    <p:sldId id="439" r:id="rId14"/>
    <p:sldId id="418" r:id="rId15"/>
    <p:sldId id="440" r:id="rId16"/>
    <p:sldId id="422" r:id="rId17"/>
    <p:sldId id="423" r:id="rId18"/>
    <p:sldId id="441" r:id="rId19"/>
    <p:sldId id="443" r:id="rId20"/>
    <p:sldId id="442" r:id="rId21"/>
    <p:sldId id="429" r:id="rId22"/>
    <p:sldId id="428" r:id="rId23"/>
    <p:sldId id="430" r:id="rId24"/>
    <p:sldId id="426" r:id="rId25"/>
    <p:sldId id="444" r:id="rId26"/>
    <p:sldId id="432" r:id="rId27"/>
    <p:sldId id="433" r:id="rId28"/>
    <p:sldId id="427" r:id="rId29"/>
    <p:sldId id="434" r:id="rId30"/>
    <p:sldId id="435" r:id="rId31"/>
    <p:sldId id="436" r:id="rId32"/>
    <p:sldId id="424" r:id="rId33"/>
    <p:sldId id="425" r:id="rId34"/>
    <p:sldId id="397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84258" autoAdjust="0"/>
  </p:normalViewPr>
  <p:slideViewPr>
    <p:cSldViewPr>
      <p:cViewPr varScale="1">
        <p:scale>
          <a:sx n="71" d="100"/>
          <a:sy n="71" d="100"/>
        </p:scale>
        <p:origin x="1200" y="43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本页是对翻转课堂所学知识和技能的归纳、总结。教员不仅要回顾总结青鸟学习平台所学的重点、难点，还要带领学员梳理知识脉络，搭建知识体系。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学员通过看视频学习完成了一对一映射和组件配置，并根据配置完成了持久化操作。学员展示自己的学习成果。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9AA638-7CDF-4F6B-A849-C2666D8C40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9AA638-7CDF-4F6B-A849-C2666D8C40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9AA638-7CDF-4F6B-A849-C2666D8C40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演示运行效果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演示运行效果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BD44-EA96-4AD1-890F-A48BC7BA7FD1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翻转课堂：</a:t>
            </a:r>
            <a:r>
              <a:rPr lang="en-US" sz="3200" b="1" dirty="0"/>
              <a:t> </a:t>
            </a: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Hibernate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性能优化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第七章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串讲内容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映射一对一关联</a:t>
            </a:r>
            <a:endParaRPr lang="en-US" altLang="zh-CN" dirty="0"/>
          </a:p>
          <a:p>
            <a:pPr lvl="1"/>
            <a:r>
              <a:rPr lang="zh-CN" altLang="en-US" dirty="0"/>
              <a:t>按照外键映射</a:t>
            </a:r>
            <a:endParaRPr lang="en-US" altLang="zh-CN" dirty="0"/>
          </a:p>
          <a:p>
            <a:pPr lvl="1"/>
            <a:r>
              <a:rPr lang="zh-CN" altLang="en-US" dirty="0"/>
              <a:t>按照主键映射</a:t>
            </a:r>
            <a:endParaRPr lang="en-US" altLang="zh-CN" dirty="0"/>
          </a:p>
          <a:p>
            <a:r>
              <a:rPr lang="zh-CN" altLang="en-US" dirty="0"/>
              <a:t>组件的映射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58261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dirty="0">
                <a:latin typeface="Arial" charset="0"/>
                <a:cs typeface="Arial" charset="0"/>
              </a:rPr>
              <a:t>串讲：</a:t>
            </a:r>
            <a:r>
              <a:rPr dirty="0"/>
              <a:t>映射一对一关联</a:t>
            </a:r>
            <a:br>
              <a:rPr dirty="0"/>
            </a:br>
            <a:endParaRPr lang="zh-CN" altLang="en-US" dirty="0">
              <a:latin typeface="Arial" charset="0"/>
              <a:cs typeface="Arial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/>
              <a:t>按照外键映射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1" name="图片 20" descr="图7.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857365"/>
            <a:ext cx="7358114" cy="1374873"/>
          </a:xfrm>
          <a:prstGeom prst="rect">
            <a:avLst/>
          </a:prstGeom>
        </p:spPr>
      </p:pic>
      <p:pic>
        <p:nvPicPr>
          <p:cNvPr id="22" name="图片 21" descr="图7.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3571876"/>
            <a:ext cx="6547915" cy="1985595"/>
          </a:xfrm>
          <a:prstGeom prst="rect">
            <a:avLst/>
          </a:prstGeom>
        </p:spPr>
      </p:pic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14348" y="1857364"/>
            <a:ext cx="8143932" cy="45873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&lt;class name="</a:t>
            </a:r>
            <a:r>
              <a:rPr lang="en-US" altLang="zh-CN" b="1" dirty="0" err="1">
                <a:latin typeface="+mn-lt"/>
              </a:rPr>
              <a:t>cn.jbit.hiberntedemo.entity.Users1</a:t>
            </a:r>
            <a:r>
              <a:rPr lang="en-US" altLang="zh-CN" b="1" dirty="0">
                <a:latin typeface="+mn-lt"/>
              </a:rPr>
              <a:t>" table="</a:t>
            </a:r>
            <a:r>
              <a:rPr lang="en-US" altLang="zh-CN" b="1" dirty="0" err="1">
                <a:latin typeface="+mn-lt"/>
              </a:rPr>
              <a:t>USERS1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&lt;id name="</a:t>
            </a:r>
            <a:r>
              <a:rPr lang="en-US" altLang="zh-CN" b="1" dirty="0" err="1">
                <a:latin typeface="+mn-lt"/>
              </a:rPr>
              <a:t>userid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java.lang.Integer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USERID</a:t>
            </a:r>
            <a:r>
              <a:rPr lang="en-US" altLang="zh-CN" b="1" dirty="0">
                <a:latin typeface="+mn-lt"/>
              </a:rPr>
              <a:t>" precision="6" scale="0"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&lt;generator class="assigned"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&lt;/id&gt;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name="username"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name="USERNAME" length="40" not-null="true"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userpass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USERPASS</a:t>
            </a:r>
            <a:r>
              <a:rPr lang="en-US" altLang="zh-CN" b="1" dirty="0">
                <a:latin typeface="+mn-lt"/>
              </a:rPr>
              <a:t>" length="40"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&lt;one-to-one name="</a:t>
            </a:r>
            <a:r>
              <a:rPr lang="en-US" altLang="zh-CN" b="1" dirty="0" err="1">
                <a:latin typeface="+mn-lt"/>
              </a:rPr>
              <a:t>resume1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class="</a:t>
            </a:r>
            <a:r>
              <a:rPr lang="en-US" altLang="zh-CN" b="1" dirty="0" err="1">
                <a:latin typeface="+mn-lt"/>
              </a:rPr>
              <a:t>cn.jbit.hiberntedemo.entity.Resume1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property-ref="</a:t>
            </a:r>
            <a:r>
              <a:rPr lang="en-US" altLang="zh-CN" b="1" dirty="0" err="1">
                <a:latin typeface="+mn-lt"/>
              </a:rPr>
              <a:t>users1</a:t>
            </a:r>
            <a:r>
              <a:rPr lang="en-US" altLang="zh-CN" b="1" dirty="0">
                <a:latin typeface="+mn-lt"/>
              </a:rPr>
              <a:t>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&lt;/class&gt;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28662" y="4929198"/>
            <a:ext cx="5143536" cy="78581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ea typeface="黑体" pitchFamily="49" charset="-122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14348" y="1857364"/>
            <a:ext cx="8143932" cy="45873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&lt;class name="</a:t>
            </a:r>
            <a:r>
              <a:rPr lang="en-US" altLang="zh-CN" b="1" dirty="0" err="1">
                <a:latin typeface="+mn-lt"/>
              </a:rPr>
              <a:t>cn.jbit.hiberntedemo.entity.Resume1</a:t>
            </a:r>
            <a:r>
              <a:rPr lang="en-US" altLang="zh-CN" b="1" dirty="0">
                <a:latin typeface="+mn-lt"/>
              </a:rPr>
              <a:t>" table="</a:t>
            </a:r>
            <a:r>
              <a:rPr lang="en-US" altLang="zh-CN" b="1" dirty="0" err="1">
                <a:latin typeface="+mn-lt"/>
              </a:rPr>
              <a:t>RESUME1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&lt;id name="</a:t>
            </a:r>
            <a:r>
              <a:rPr lang="en-US" altLang="zh-CN" b="1" dirty="0" err="1">
                <a:latin typeface="+mn-lt"/>
              </a:rPr>
              <a:t>resid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java.lang.Integer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RESID</a:t>
            </a:r>
            <a:r>
              <a:rPr lang="en-US" altLang="zh-CN" b="1" dirty="0">
                <a:latin typeface="+mn-lt"/>
              </a:rPr>
              <a:t>" precision="6" scale="0"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&lt;generator class="assigned"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&lt;/id&gt;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&lt;many-to-one name="</a:t>
            </a:r>
            <a:r>
              <a:rPr lang="en-US" altLang="zh-CN" b="1" dirty="0" err="1">
                <a:latin typeface="+mn-lt"/>
              </a:rPr>
              <a:t>users1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class="</a:t>
            </a:r>
            <a:r>
              <a:rPr lang="en-US" altLang="zh-CN" b="1" dirty="0" err="1">
                <a:latin typeface="+mn-lt"/>
              </a:rPr>
              <a:t>cn.jbit.hiberntedemo.entity.Users1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column="</a:t>
            </a:r>
            <a:r>
              <a:rPr lang="en-US" altLang="zh-CN" b="1" dirty="0" err="1">
                <a:latin typeface="+mn-lt"/>
              </a:rPr>
              <a:t>RESUSERID</a:t>
            </a:r>
            <a:r>
              <a:rPr lang="en-US" altLang="zh-CN" b="1" dirty="0">
                <a:latin typeface="+mn-lt"/>
              </a:rPr>
              <a:t>" cascade="all" unique="true"/&gt;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resname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RESNAME</a:t>
            </a:r>
            <a:r>
              <a:rPr lang="en-US" altLang="zh-CN" b="1" dirty="0">
                <a:latin typeface="+mn-lt"/>
              </a:rPr>
              <a:t>" length="40"/&gt;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rescardno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RESCARDNO</a:t>
            </a:r>
            <a:r>
              <a:rPr lang="en-US" altLang="zh-CN" b="1" dirty="0">
                <a:latin typeface="+mn-lt"/>
              </a:rPr>
              <a:t>" length="40"/&gt;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&lt;/class&gt;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000100" y="3286125"/>
            <a:ext cx="6072230" cy="857256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58261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dirty="0">
                <a:latin typeface="Arial" charset="0"/>
                <a:cs typeface="Arial" charset="0"/>
              </a:rPr>
              <a:t>串讲：</a:t>
            </a:r>
            <a:r>
              <a:rPr dirty="0"/>
              <a:t>映射一对一关联</a:t>
            </a:r>
            <a:br>
              <a:rPr dirty="0"/>
            </a:br>
            <a:endParaRPr lang="zh-CN" altLang="en-US" dirty="0">
              <a:latin typeface="Arial" charset="0"/>
              <a:cs typeface="Arial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/>
              <a:t>按照主键映射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图7.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2000240"/>
            <a:ext cx="7658142" cy="1143008"/>
          </a:xfrm>
          <a:prstGeom prst="rect">
            <a:avLst/>
          </a:prstGeom>
        </p:spPr>
      </p:pic>
      <p:pic>
        <p:nvPicPr>
          <p:cNvPr id="6" name="图片 5" descr="图7.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3571876"/>
            <a:ext cx="7215238" cy="2193031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4348" y="1842043"/>
            <a:ext cx="8072494" cy="45873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&lt;class name="</a:t>
            </a:r>
            <a:r>
              <a:rPr lang="en-US" altLang="zh-CN" b="1" dirty="0" err="1">
                <a:latin typeface="+mn-lt"/>
              </a:rPr>
              <a:t>cn.jbit.hiberntedemo.entity.Resume2</a:t>
            </a:r>
            <a:r>
              <a:rPr lang="en-US" altLang="zh-CN" b="1" dirty="0">
                <a:latin typeface="+mn-lt"/>
              </a:rPr>
              <a:t>" table="</a:t>
            </a:r>
            <a:r>
              <a:rPr lang="en-US" altLang="zh-CN" b="1" dirty="0" err="1">
                <a:latin typeface="+mn-lt"/>
              </a:rPr>
              <a:t>RESUME2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&lt;id name="</a:t>
            </a:r>
            <a:r>
              <a:rPr lang="en-US" altLang="zh-CN" b="1" dirty="0" err="1">
                <a:latin typeface="+mn-lt"/>
              </a:rPr>
              <a:t>resid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java.lang.Integer</a:t>
            </a:r>
            <a:r>
              <a:rPr lang="en-US" altLang="zh-CN" b="1" dirty="0">
                <a:latin typeface="+mn-lt"/>
              </a:rPr>
              <a:t>" column="</a:t>
            </a:r>
            <a:r>
              <a:rPr lang="en-US" altLang="zh-CN" b="1" dirty="0" err="1">
                <a:latin typeface="+mn-lt"/>
              </a:rPr>
              <a:t>RESID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&lt;generator class="assigned"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&lt;/id&gt;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resname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RESNAME</a:t>
            </a:r>
            <a:r>
              <a:rPr lang="en-US" altLang="zh-CN" b="1" dirty="0">
                <a:latin typeface="+mn-lt"/>
              </a:rPr>
              <a:t>" length="40"&gt;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&lt;/column&gt;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rescardno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RESCARDNO</a:t>
            </a:r>
            <a:r>
              <a:rPr lang="en-US" altLang="zh-CN" b="1" dirty="0">
                <a:latin typeface="+mn-lt"/>
              </a:rPr>
              <a:t>" length="40"&gt;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&lt;/column&gt;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&lt;one-to-one name="</a:t>
            </a:r>
            <a:r>
              <a:rPr lang="en-US" altLang="zh-CN" b="1" dirty="0" err="1">
                <a:latin typeface="+mn-lt"/>
              </a:rPr>
              <a:t>users2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class="</a:t>
            </a:r>
            <a:r>
              <a:rPr lang="en-US" altLang="zh-CN" b="1" dirty="0" err="1">
                <a:latin typeface="+mn-lt"/>
              </a:rPr>
              <a:t>cn.jbit.hiberntedemo.entity.Users2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cascade="all"/&gt;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&lt;/class&gt;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8662" y="5214950"/>
            <a:ext cx="5143536" cy="78581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ea typeface="黑体" pitchFamily="49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4348" y="1842043"/>
            <a:ext cx="8072494" cy="45873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&lt;class name="</a:t>
            </a:r>
            <a:r>
              <a:rPr lang="en-US" altLang="zh-CN" b="1" dirty="0" err="1">
                <a:latin typeface="+mn-lt"/>
              </a:rPr>
              <a:t>cn.jbit.hiberntedemo.entity.Users2</a:t>
            </a:r>
            <a:r>
              <a:rPr lang="en-US" altLang="zh-CN" b="1" dirty="0">
                <a:latin typeface="+mn-lt"/>
              </a:rPr>
              <a:t>" table="</a:t>
            </a:r>
            <a:r>
              <a:rPr lang="en-US" altLang="zh-CN" b="1" dirty="0" err="1">
                <a:latin typeface="+mn-lt"/>
              </a:rPr>
              <a:t>USERS2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&lt;id name="</a:t>
            </a:r>
            <a:r>
              <a:rPr lang="en-US" altLang="zh-CN" b="1" dirty="0" err="1">
                <a:latin typeface="+mn-lt"/>
              </a:rPr>
              <a:t>userid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java.lang.Integer</a:t>
            </a:r>
            <a:r>
              <a:rPr lang="en-US" altLang="zh-CN" b="1" dirty="0">
                <a:latin typeface="+mn-lt"/>
              </a:rPr>
              <a:t>" column="</a:t>
            </a:r>
            <a:r>
              <a:rPr lang="en-US" altLang="zh-CN" b="1" dirty="0" err="1">
                <a:latin typeface="+mn-lt"/>
              </a:rPr>
              <a:t>USERID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&lt;generator class="foreign"&gt;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   &lt;</a:t>
            </a:r>
            <a:r>
              <a:rPr lang="en-US" altLang="zh-CN" b="1" dirty="0" err="1">
                <a:latin typeface="+mn-lt"/>
              </a:rPr>
              <a:t>param</a:t>
            </a:r>
            <a:r>
              <a:rPr lang="en-US" altLang="zh-CN" b="1" dirty="0">
                <a:latin typeface="+mn-lt"/>
              </a:rPr>
              <a:t> name="property"&gt;</a:t>
            </a:r>
            <a:r>
              <a:rPr lang="en-US" altLang="zh-CN" b="1" dirty="0" err="1">
                <a:latin typeface="+mn-lt"/>
              </a:rPr>
              <a:t>resume2</a:t>
            </a:r>
            <a:r>
              <a:rPr lang="en-US" altLang="zh-CN" b="1" dirty="0">
                <a:latin typeface="+mn-lt"/>
              </a:rPr>
              <a:t>&lt;/</a:t>
            </a:r>
            <a:r>
              <a:rPr lang="en-US" altLang="zh-CN" b="1" dirty="0" err="1">
                <a:latin typeface="+mn-lt"/>
              </a:rPr>
              <a:t>param</a:t>
            </a:r>
            <a:r>
              <a:rPr lang="en-US" altLang="zh-CN" b="1" dirty="0">
                <a:latin typeface="+mn-lt"/>
              </a:rPr>
              <a:t>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&lt;/generator&gt;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&lt;/id&gt;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&lt;one-to-one name="</a:t>
            </a:r>
            <a:r>
              <a:rPr lang="en-US" altLang="zh-CN" b="1" dirty="0" err="1">
                <a:latin typeface="+mn-lt"/>
              </a:rPr>
              <a:t>resume2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class="</a:t>
            </a:r>
            <a:r>
              <a:rPr lang="en-US" altLang="zh-CN" b="1" dirty="0" err="1">
                <a:latin typeface="+mn-lt"/>
              </a:rPr>
              <a:t>cn.jbit.hiberntedemo.entity.Resume2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constrained="true"/&gt;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name="username"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name="USERNAME" length="40" not-null="true"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&lt;property name="</a:t>
            </a:r>
            <a:r>
              <a:rPr lang="en-US" altLang="zh-CN" b="1" dirty="0" err="1">
                <a:latin typeface="+mn-lt"/>
              </a:rPr>
              <a:t>userpass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&lt;column name="</a:t>
            </a:r>
            <a:r>
              <a:rPr lang="en-US" altLang="zh-CN" b="1" dirty="0" err="1">
                <a:latin typeface="+mn-lt"/>
              </a:rPr>
              <a:t>USERPASS</a:t>
            </a:r>
            <a:r>
              <a:rPr lang="en-US" altLang="zh-CN" b="1" dirty="0">
                <a:latin typeface="+mn-lt"/>
              </a:rPr>
              <a:t>" length="40"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&lt;/property&gt;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&lt;/class&gt;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00100" y="2178859"/>
            <a:ext cx="7072362" cy="221457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58261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dirty="0">
                <a:latin typeface="Arial" charset="0"/>
                <a:cs typeface="Arial" charset="0"/>
              </a:rPr>
              <a:t>串讲：</a:t>
            </a:r>
            <a:r>
              <a:rPr dirty="0"/>
              <a:t>组件的映射</a:t>
            </a:r>
            <a:endParaRPr lang="zh-CN" altLang="en-US" dirty="0">
              <a:latin typeface="Arial" charset="0"/>
              <a:cs typeface="Arial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/>
              <a:t>组件映射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7.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1" y="1928802"/>
            <a:ext cx="3643337" cy="1828245"/>
          </a:xfrm>
          <a:prstGeom prst="rect">
            <a:avLst/>
          </a:prstGeom>
        </p:spPr>
      </p:pic>
      <p:pic>
        <p:nvPicPr>
          <p:cNvPr id="10" name="图片 9" descr="图7.7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4071942"/>
            <a:ext cx="6443920" cy="2152855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2910" y="1857364"/>
            <a:ext cx="7929618" cy="45873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&lt;class name="</a:t>
            </a:r>
            <a:r>
              <a:rPr lang="en-US" altLang="zh-CN" b="1" dirty="0" err="1">
                <a:latin typeface="+mn-lt"/>
              </a:rPr>
              <a:t>cn.jbit.hiberntedemo.entity.Empinfo</a:t>
            </a:r>
            <a:r>
              <a:rPr lang="en-US" altLang="zh-CN" b="1" dirty="0">
                <a:latin typeface="+mn-lt"/>
              </a:rPr>
              <a:t>" table="</a:t>
            </a:r>
            <a:r>
              <a:rPr lang="en-US" altLang="zh-CN" b="1" dirty="0" err="1">
                <a:latin typeface="+mn-lt"/>
              </a:rPr>
              <a:t>EMPINFO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......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&lt;component name="</a:t>
            </a:r>
            <a:r>
              <a:rPr lang="en-US" altLang="zh-CN" b="1" dirty="0" err="1">
                <a:latin typeface="+mn-lt"/>
              </a:rPr>
              <a:t>ehome</a:t>
            </a:r>
            <a:r>
              <a:rPr lang="en-US" altLang="zh-CN" b="1" dirty="0">
                <a:latin typeface="+mn-lt"/>
              </a:rPr>
              <a:t>"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class="</a:t>
            </a:r>
            <a:r>
              <a:rPr lang="en-US" altLang="zh-CN" b="1" dirty="0" err="1">
                <a:latin typeface="+mn-lt"/>
              </a:rPr>
              <a:t>cn.jbit.hiberntedemo.entity.EmpHomeAddress</a:t>
            </a:r>
            <a:r>
              <a:rPr lang="en-US" altLang="zh-CN" b="1" dirty="0">
                <a:latin typeface="+mn-lt"/>
              </a:rPr>
              <a:t>"&gt;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&lt;parent name="</a:t>
            </a:r>
            <a:r>
              <a:rPr lang="en-US" altLang="zh-CN" b="1" dirty="0" err="1">
                <a:latin typeface="+mn-lt"/>
              </a:rPr>
              <a:t>empinfo</a:t>
            </a:r>
            <a:r>
              <a:rPr lang="en-US" altLang="zh-CN" b="1" dirty="0">
                <a:latin typeface="+mn-lt"/>
              </a:rPr>
              <a:t>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&lt;property name="</a:t>
            </a:r>
            <a:r>
              <a:rPr lang="en-US" altLang="zh-CN" b="1" dirty="0" err="1">
                <a:latin typeface="+mn-lt"/>
              </a:rPr>
              <a:t>ehomestreet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 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                column="</a:t>
            </a:r>
            <a:r>
              <a:rPr lang="en-US" altLang="zh-CN" b="1" dirty="0" err="1">
                <a:latin typeface="+mn-lt"/>
              </a:rPr>
              <a:t>EHOMESTREET</a:t>
            </a:r>
            <a:r>
              <a:rPr lang="en-US" altLang="zh-CN" b="1" dirty="0">
                <a:latin typeface="+mn-lt"/>
              </a:rPr>
              <a:t>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&lt;property name="</a:t>
            </a:r>
            <a:r>
              <a:rPr lang="en-US" altLang="zh-CN" b="1" dirty="0" err="1">
                <a:latin typeface="+mn-lt"/>
              </a:rPr>
              <a:t>ehomecity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“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                column="</a:t>
            </a:r>
            <a:r>
              <a:rPr lang="en-US" altLang="zh-CN" b="1" dirty="0" err="1">
                <a:latin typeface="+mn-lt"/>
              </a:rPr>
              <a:t>EHOMECITY</a:t>
            </a:r>
            <a:r>
              <a:rPr lang="en-US" altLang="zh-CN" b="1" dirty="0">
                <a:latin typeface="+mn-lt"/>
              </a:rPr>
              <a:t>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&lt;property name="</a:t>
            </a:r>
            <a:r>
              <a:rPr lang="en-US" altLang="zh-CN" b="1" dirty="0" err="1">
                <a:latin typeface="+mn-lt"/>
              </a:rPr>
              <a:t>ehomeprovince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 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                column="</a:t>
            </a:r>
            <a:r>
              <a:rPr lang="en-US" altLang="zh-CN" b="1" dirty="0" err="1">
                <a:latin typeface="+mn-lt"/>
              </a:rPr>
              <a:t>EHOMEPROVINCE</a:t>
            </a:r>
            <a:r>
              <a:rPr lang="en-US" altLang="zh-CN" b="1" dirty="0">
                <a:latin typeface="+mn-lt"/>
              </a:rPr>
              <a:t>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&lt;property name="</a:t>
            </a:r>
            <a:r>
              <a:rPr lang="en-US" altLang="zh-CN" b="1" dirty="0" err="1">
                <a:latin typeface="+mn-lt"/>
              </a:rPr>
              <a:t>ehomezipcode</a:t>
            </a:r>
            <a:r>
              <a:rPr lang="en-US" altLang="zh-CN" b="1" dirty="0">
                <a:latin typeface="+mn-lt"/>
              </a:rPr>
              <a:t>" type="</a:t>
            </a:r>
            <a:r>
              <a:rPr lang="en-US" altLang="zh-CN" b="1" dirty="0" err="1">
                <a:latin typeface="+mn-lt"/>
              </a:rPr>
              <a:t>java.lang.String</a:t>
            </a:r>
            <a:r>
              <a:rPr lang="en-US" altLang="zh-CN" b="1" dirty="0">
                <a:latin typeface="+mn-lt"/>
              </a:rPr>
              <a:t>"   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                column="</a:t>
            </a:r>
            <a:r>
              <a:rPr lang="en-US" altLang="zh-CN" b="1" dirty="0" err="1">
                <a:latin typeface="+mn-lt"/>
              </a:rPr>
              <a:t>EHOMEZIPCODE</a:t>
            </a:r>
            <a:r>
              <a:rPr lang="en-US" altLang="zh-CN" b="1" dirty="0">
                <a:latin typeface="+mn-lt"/>
              </a:rPr>
              <a:t>" /&gt;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&lt;/component&gt;</a:t>
            </a:r>
          </a:p>
          <a:p>
            <a:pPr algn="l" defTabSz="444500"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&lt;/class&gt;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配置一对一关联</a:t>
            </a:r>
            <a:r>
              <a:rPr dirty="0"/>
              <a:t>关系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假定汽车（</a:t>
            </a:r>
            <a:r>
              <a:rPr lang="en-US" dirty="0"/>
              <a:t>Car</a:t>
            </a:r>
            <a:r>
              <a:rPr lang="zh-CN" altLang="en-US" dirty="0"/>
              <a:t>）和车位（</a:t>
            </a:r>
            <a:r>
              <a:rPr lang="en-US" dirty="0"/>
              <a:t>Carport</a:t>
            </a:r>
            <a:r>
              <a:rPr lang="zh-CN" altLang="en-US" dirty="0"/>
              <a:t>）之间是一对一关联关系。</a:t>
            </a:r>
          </a:p>
          <a:p>
            <a:pPr lvl="2"/>
            <a:r>
              <a:rPr lang="zh-CN" altLang="en-US" dirty="0"/>
              <a:t>创建</a:t>
            </a:r>
            <a:r>
              <a:rPr lang="en-US" dirty="0"/>
              <a:t>Car</a:t>
            </a:r>
            <a:r>
              <a:rPr lang="zh-CN" altLang="en-US" dirty="0"/>
              <a:t>类和</a:t>
            </a:r>
            <a:r>
              <a:rPr lang="en-US" dirty="0"/>
              <a:t>Carport</a:t>
            </a:r>
            <a:r>
              <a:rPr lang="zh-CN" altLang="en-US" dirty="0"/>
              <a:t>类。</a:t>
            </a:r>
            <a:r>
              <a:rPr lang="en-US" dirty="0"/>
              <a:t>Car</a:t>
            </a:r>
            <a:r>
              <a:rPr lang="zh-CN" altLang="en-US" dirty="0"/>
              <a:t>类具有</a:t>
            </a:r>
            <a:r>
              <a:rPr lang="en-US" dirty="0"/>
              <a:t>number</a:t>
            </a:r>
            <a:r>
              <a:rPr lang="zh-CN" altLang="en-US" dirty="0"/>
              <a:t>属性（汽车的车牌号）和</a:t>
            </a:r>
            <a:r>
              <a:rPr lang="en-US" dirty="0"/>
              <a:t>brand</a:t>
            </a:r>
            <a:r>
              <a:rPr lang="zh-CN" altLang="en-US" dirty="0"/>
              <a:t>属性（汽车的品牌）。</a:t>
            </a:r>
            <a:r>
              <a:rPr lang="en-US" dirty="0"/>
              <a:t>Carport</a:t>
            </a:r>
            <a:r>
              <a:rPr lang="zh-CN" altLang="en-US" dirty="0"/>
              <a:t>类具有</a:t>
            </a:r>
            <a:r>
              <a:rPr lang="en-US" dirty="0"/>
              <a:t>location</a:t>
            </a:r>
            <a:r>
              <a:rPr lang="zh-CN" altLang="en-US" dirty="0"/>
              <a:t>属性（位置）和</a:t>
            </a:r>
            <a:r>
              <a:rPr lang="en-US" dirty="0"/>
              <a:t>size</a:t>
            </a:r>
            <a:r>
              <a:rPr lang="zh-CN" altLang="en-US" dirty="0"/>
              <a:t>属性（大小）。</a:t>
            </a:r>
          </a:p>
          <a:p>
            <a:pPr lvl="2"/>
            <a:r>
              <a:rPr lang="zh-CN" altLang="en-US" dirty="0"/>
              <a:t>创建</a:t>
            </a:r>
            <a:r>
              <a:rPr lang="en-US" dirty="0"/>
              <a:t>CAR</a:t>
            </a:r>
            <a:r>
              <a:rPr lang="zh-CN" altLang="en-US" dirty="0"/>
              <a:t>表和</a:t>
            </a:r>
            <a:r>
              <a:rPr lang="en-US" dirty="0" err="1"/>
              <a:t>CARTPORT</a:t>
            </a:r>
            <a:r>
              <a:rPr lang="zh-CN" altLang="en-US" dirty="0"/>
              <a:t>表，在</a:t>
            </a:r>
            <a:r>
              <a:rPr lang="en-US" dirty="0"/>
              <a:t>CAR</a:t>
            </a:r>
            <a:r>
              <a:rPr lang="zh-CN" altLang="en-US" dirty="0"/>
              <a:t>表的主键上创建外键，引用</a:t>
            </a:r>
            <a:r>
              <a:rPr lang="en-US" dirty="0" err="1"/>
              <a:t>CARTPORT</a:t>
            </a:r>
            <a:r>
              <a:rPr lang="zh-CN" altLang="en-US" dirty="0"/>
              <a:t>表的主键。按照主键映射方式配置</a:t>
            </a:r>
            <a:r>
              <a:rPr lang="en-US" dirty="0"/>
              <a:t>Car</a:t>
            </a:r>
            <a:r>
              <a:rPr lang="zh-CN" altLang="en-US" dirty="0"/>
              <a:t>类和</a:t>
            </a:r>
            <a:r>
              <a:rPr lang="en-US" dirty="0"/>
              <a:t>Carport</a:t>
            </a:r>
            <a:r>
              <a:rPr lang="zh-CN" altLang="en-US" dirty="0"/>
              <a:t>类之间的一对一关系。把</a:t>
            </a:r>
            <a:r>
              <a:rPr lang="en-US" dirty="0"/>
              <a:t>Carport</a:t>
            </a:r>
            <a:r>
              <a:rPr lang="zh-CN" altLang="en-US" dirty="0"/>
              <a:t>对象和</a:t>
            </a:r>
            <a:r>
              <a:rPr lang="en-US" dirty="0"/>
              <a:t>Car</a:t>
            </a:r>
            <a:r>
              <a:rPr lang="zh-CN" altLang="en-US" dirty="0"/>
              <a:t>对象保存到数据库；然后再从数据库中加载一个</a:t>
            </a:r>
            <a:r>
              <a:rPr lang="en-US" dirty="0"/>
              <a:t>Carport</a:t>
            </a:r>
            <a:r>
              <a:rPr lang="zh-CN" altLang="en-US" dirty="0"/>
              <a:t>对象，打印与它关联的</a:t>
            </a:r>
            <a:r>
              <a:rPr lang="en-US" dirty="0"/>
              <a:t>Car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15" name="组合 66"/>
          <p:cNvGrpSpPr/>
          <p:nvPr/>
        </p:nvGrpSpPr>
        <p:grpSpPr>
          <a:xfrm>
            <a:off x="113816" y="871746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928947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组件映射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dirty="0"/>
              <a:t>CUSTOMER</a:t>
            </a:r>
            <a:r>
              <a:rPr lang="zh-CN" altLang="en-US" dirty="0"/>
              <a:t>表，表中有电话（</a:t>
            </a:r>
            <a:r>
              <a:rPr lang="en-US" dirty="0"/>
              <a:t>TEL</a:t>
            </a:r>
            <a:r>
              <a:rPr lang="zh-CN" altLang="en-US" dirty="0"/>
              <a:t>）、年龄（</a:t>
            </a:r>
            <a:r>
              <a:rPr lang="en-US" dirty="0"/>
              <a:t>AGE</a:t>
            </a:r>
            <a:r>
              <a:rPr lang="zh-CN" altLang="en-US" dirty="0"/>
              <a:t>）、姓氏（</a:t>
            </a:r>
            <a:r>
              <a:rPr lang="en-US" dirty="0" err="1"/>
              <a:t>FIRSTNAME</a:t>
            </a:r>
            <a:r>
              <a:rPr lang="zh-CN" altLang="en-US" dirty="0"/>
              <a:t>）、名字（</a:t>
            </a:r>
            <a:r>
              <a:rPr lang="en-US" dirty="0" err="1"/>
              <a:t>LASTNAME</a:t>
            </a:r>
            <a:r>
              <a:rPr lang="zh-CN" altLang="en-US" dirty="0"/>
              <a:t>）字段。</a:t>
            </a:r>
          </a:p>
          <a:p>
            <a:pPr lvl="1"/>
            <a:r>
              <a:rPr lang="zh-CN" altLang="en-US" dirty="0"/>
              <a:t>创建</a:t>
            </a:r>
            <a:r>
              <a:rPr lang="en-US" dirty="0"/>
              <a:t>Customer</a:t>
            </a:r>
            <a:r>
              <a:rPr lang="zh-CN" altLang="en-US" dirty="0"/>
              <a:t>类，类中有电话（</a:t>
            </a:r>
            <a:r>
              <a:rPr lang="en-US" dirty="0" err="1"/>
              <a:t>tel</a:t>
            </a:r>
            <a:r>
              <a:rPr lang="zh-CN" altLang="en-US" dirty="0"/>
              <a:t>）、年龄（</a:t>
            </a:r>
            <a:r>
              <a:rPr lang="en-US" dirty="0"/>
              <a:t>age</a:t>
            </a:r>
            <a:r>
              <a:rPr lang="zh-CN" altLang="en-US" dirty="0"/>
              <a:t>）、姓名（</a:t>
            </a:r>
            <a:r>
              <a:rPr lang="en-US" dirty="0"/>
              <a:t>name</a:t>
            </a:r>
            <a:r>
              <a:rPr lang="zh-CN" altLang="en-US" dirty="0"/>
              <a:t>）属性，其中</a:t>
            </a:r>
            <a:r>
              <a:rPr lang="en-US" dirty="0"/>
              <a:t>name</a:t>
            </a:r>
            <a:r>
              <a:rPr lang="zh-CN" altLang="en-US" dirty="0"/>
              <a:t>属性是</a:t>
            </a:r>
            <a:r>
              <a:rPr lang="en-US" dirty="0"/>
              <a:t>Name</a:t>
            </a:r>
            <a:r>
              <a:rPr lang="zh-CN" altLang="en-US" dirty="0"/>
              <a:t>类型；创建</a:t>
            </a:r>
            <a:r>
              <a:rPr lang="en-US" dirty="0"/>
              <a:t>Name</a:t>
            </a:r>
            <a:r>
              <a:rPr lang="zh-CN" altLang="en-US" dirty="0"/>
              <a:t>类，类中有姓氏（</a:t>
            </a:r>
            <a:r>
              <a:rPr lang="en-US" dirty="0" err="1"/>
              <a:t>firstname</a:t>
            </a:r>
            <a:r>
              <a:rPr lang="zh-CN" altLang="en-US" dirty="0"/>
              <a:t>）、名字（</a:t>
            </a:r>
            <a:r>
              <a:rPr lang="en-US" dirty="0" err="1"/>
              <a:t>lastname</a:t>
            </a:r>
            <a:r>
              <a:rPr lang="zh-CN" altLang="en-US" dirty="0"/>
              <a:t>）属性。</a:t>
            </a:r>
          </a:p>
          <a:p>
            <a:pPr lvl="1"/>
            <a:r>
              <a:rPr lang="en-US" dirty="0"/>
              <a:t>CUSTOMER</a:t>
            </a:r>
            <a:r>
              <a:rPr lang="zh-CN" altLang="en-US" dirty="0"/>
              <a:t>表中的</a:t>
            </a:r>
            <a:r>
              <a:rPr lang="en-US" dirty="0" err="1"/>
              <a:t>FIRSTNAME</a:t>
            </a:r>
            <a:r>
              <a:rPr lang="zh-CN" altLang="en-US" dirty="0"/>
              <a:t>和</a:t>
            </a:r>
            <a:r>
              <a:rPr lang="en-US" dirty="0" err="1"/>
              <a:t>LASTNAME</a:t>
            </a:r>
            <a:r>
              <a:rPr lang="zh-CN" altLang="en-US" dirty="0"/>
              <a:t>字段与</a:t>
            </a:r>
            <a:r>
              <a:rPr lang="en-US" dirty="0"/>
              <a:t>Customer</a:t>
            </a:r>
            <a:r>
              <a:rPr lang="zh-CN" altLang="en-US" dirty="0"/>
              <a:t>类中的</a:t>
            </a:r>
            <a:r>
              <a:rPr lang="en-US" dirty="0"/>
              <a:t>name</a:t>
            </a:r>
            <a:r>
              <a:rPr lang="zh-CN" altLang="en-US" dirty="0"/>
              <a:t>属性对应。</a:t>
            </a:r>
          </a:p>
          <a:p>
            <a:pPr lvl="1"/>
            <a:r>
              <a:rPr lang="zh-CN" altLang="en-US" dirty="0"/>
              <a:t>保存</a:t>
            </a:r>
            <a:r>
              <a:rPr lang="en-US" dirty="0"/>
              <a:t>Customer</a:t>
            </a:r>
            <a:r>
              <a:rPr lang="zh-CN" altLang="en-US" dirty="0"/>
              <a:t>对象，并按主键加载</a:t>
            </a:r>
            <a:r>
              <a:rPr lang="en-US" dirty="0"/>
              <a:t>Customer</a:t>
            </a:r>
            <a:r>
              <a:rPr lang="zh-CN" altLang="en-US" dirty="0"/>
              <a:t>对象，打印</a:t>
            </a:r>
            <a:r>
              <a:rPr lang="en-US" dirty="0" err="1"/>
              <a:t>tel</a:t>
            </a:r>
            <a:r>
              <a:rPr lang="zh-CN" altLang="en-US" dirty="0"/>
              <a:t>，</a:t>
            </a:r>
            <a:r>
              <a:rPr lang="en-US" dirty="0"/>
              <a:t>age</a:t>
            </a:r>
            <a:r>
              <a:rPr lang="zh-CN" altLang="en-US" dirty="0"/>
              <a:t>，</a:t>
            </a:r>
            <a:r>
              <a:rPr lang="en-US" dirty="0"/>
              <a:t>name</a:t>
            </a:r>
            <a:r>
              <a:rPr lang="zh-CN" altLang="en-US" dirty="0"/>
              <a:t>属性。</a:t>
            </a:r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113816" y="871746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928947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翻转课堂总结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映射一对一关联</a:t>
            </a:r>
            <a:endParaRPr lang="en-US" altLang="zh-CN" dirty="0"/>
          </a:p>
          <a:p>
            <a:pPr lvl="1"/>
            <a:r>
              <a:rPr lang="zh-CN" altLang="en-US" dirty="0"/>
              <a:t>按照外键映射</a:t>
            </a:r>
            <a:endParaRPr lang="en-US" altLang="zh-CN" dirty="0"/>
          </a:p>
          <a:p>
            <a:pPr lvl="1"/>
            <a:r>
              <a:rPr lang="zh-CN" altLang="en-US" dirty="0"/>
              <a:t>按照主键映射</a:t>
            </a:r>
            <a:endParaRPr lang="en-US" altLang="zh-CN" dirty="0"/>
          </a:p>
          <a:p>
            <a:r>
              <a:rPr lang="zh-CN" altLang="en-US" dirty="0"/>
              <a:t>组件的映射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r>
              <a:rPr dirty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缓存是计算机领域的概念，它介于应用程序和永久性数据存储源之间</a:t>
            </a:r>
            <a:endParaRPr lang="en-US" altLang="zh-CN" dirty="0"/>
          </a:p>
          <a:p>
            <a:r>
              <a:rPr lang="en-US" dirty="0"/>
              <a:t>Hibernate</a:t>
            </a:r>
            <a:r>
              <a:rPr lang="zh-CN" altLang="en-US" dirty="0"/>
              <a:t>的缓存一般分为</a:t>
            </a:r>
            <a:r>
              <a:rPr lang="en-US" dirty="0"/>
              <a:t>3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一级缓存</a:t>
            </a:r>
            <a:endParaRPr lang="en-US" altLang="zh-CN" dirty="0"/>
          </a:p>
          <a:p>
            <a:pPr lvl="1"/>
            <a:r>
              <a:rPr lang="zh-CN" altLang="en-US" dirty="0"/>
              <a:t>二级缓存</a:t>
            </a:r>
            <a:endParaRPr lang="en-US" altLang="zh-CN" dirty="0"/>
          </a:p>
          <a:p>
            <a:pPr lvl="1"/>
            <a:r>
              <a:rPr lang="zh-CN" altLang="en-US" dirty="0"/>
              <a:t>查询缓存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r>
              <a:rPr dirty="0"/>
              <a:t>缓存</a:t>
            </a:r>
            <a:r>
              <a:rPr lang="en-US" altLang="zh-CN" dirty="0"/>
              <a:t>——</a:t>
            </a:r>
            <a:r>
              <a:rPr dirty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  <a:r>
              <a:rPr lang="zh-CN" altLang="en-US" dirty="0"/>
              <a:t>内的缓存即一级缓存</a:t>
            </a:r>
            <a:endParaRPr lang="en-US" altLang="zh-CN" dirty="0"/>
          </a:p>
          <a:p>
            <a:r>
              <a:rPr lang="fr-FR" dirty="0"/>
              <a:t>Session</a:t>
            </a:r>
            <a:r>
              <a:rPr lang="zh-CN" altLang="en-US" dirty="0"/>
              <a:t>为应用程序提供了管理缓存的方法</a:t>
            </a:r>
            <a:r>
              <a:rPr lang="en-US" altLang="zh-CN" dirty="0"/>
              <a:t>:</a:t>
            </a:r>
          </a:p>
          <a:p>
            <a:pPr lvl="1"/>
            <a:r>
              <a:rPr lang="fr-FR" dirty="0"/>
              <a:t>evict(Object o)</a:t>
            </a:r>
          </a:p>
          <a:p>
            <a:pPr lvl="1"/>
            <a:r>
              <a:rPr lang="fr-FR" dirty="0"/>
              <a:t>clear()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</a:rPr>
                <a:t>：一级缓存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r>
              <a:rPr dirty="0"/>
              <a:t>缓存</a:t>
            </a:r>
            <a:r>
              <a:rPr lang="en-US" altLang="zh-CN" dirty="0"/>
              <a:t>——</a:t>
            </a:r>
            <a:r>
              <a:rPr dirty="0"/>
              <a:t>二级缓存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428736"/>
            <a:ext cx="7929618" cy="222408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配置二级缓存的步骤如下。</a:t>
            </a:r>
          </a:p>
          <a:p>
            <a:pPr lvl="1"/>
            <a:r>
              <a:rPr lang="zh-CN" altLang="en-US" dirty="0"/>
              <a:t>选择合适的缓存插件，配置其自带的配置文件。</a:t>
            </a:r>
          </a:p>
          <a:p>
            <a:pPr lvl="1"/>
            <a:r>
              <a:rPr lang="zh-CN" altLang="en-US" dirty="0"/>
              <a:t>选择需要使用二级缓存的持久化类，设置它的二级缓存的并发访问策略。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/37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3000372"/>
          <a:ext cx="7715304" cy="310162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7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缓存插件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缓存实现类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EHCache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org.hibernate.cache.EhCacheProvider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OSCache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org.hibernate.cache.OSCacheProvider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SwarmCache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org.hibernate.cache.SwarmCacheProvider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JBossCache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org.hibernate.cache.TreeCacheProvider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4254" y="1285860"/>
            <a:ext cx="7645398" cy="150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二级缓存是进程或集群范围内的缓存，可以被所有的</a:t>
            </a:r>
            <a:r>
              <a:rPr lang="fr-FR" altLang="en-US" sz="2800" b="1" dirty="0">
                <a:latin typeface="+mn-lt"/>
                <a:ea typeface="+mn-ea"/>
              </a:rPr>
              <a:t>Session</a:t>
            </a:r>
            <a:r>
              <a:rPr lang="zh-CN" altLang="en-US" sz="2800" b="1" dirty="0">
                <a:latin typeface="+mn-lt"/>
                <a:ea typeface="+mn-ea"/>
              </a:rPr>
              <a:t>共享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二级缓存是可配置的插件</a:t>
            </a:r>
          </a:p>
        </p:txBody>
      </p:sp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</a:rPr>
                <a:t>：二级缓存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如何实现级联删除</a:t>
            </a:r>
            <a:endParaRPr lang="en-US" altLang="zh-CN" dirty="0"/>
          </a:p>
          <a:p>
            <a:r>
              <a:rPr lang="en-US" altLang="zh-CN" dirty="0"/>
              <a:t>&lt;set&gt;</a:t>
            </a:r>
            <a:r>
              <a:rPr lang="zh-CN" altLang="en-US" dirty="0"/>
              <a:t>元素的</a:t>
            </a:r>
            <a:r>
              <a:rPr lang="en-US" altLang="zh-CN" dirty="0"/>
              <a:t>order-by</a:t>
            </a:r>
            <a:r>
              <a:rPr lang="zh-CN" altLang="en-US" dirty="0"/>
              <a:t>属性的作用是什么？</a:t>
            </a:r>
            <a:endParaRPr lang="en-US" altLang="zh-CN" dirty="0"/>
          </a:p>
          <a:p>
            <a:r>
              <a:rPr lang="zh-CN" altLang="en-US" dirty="0"/>
              <a:t>一对多关联的查询策略有哪些？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r>
              <a:rPr dirty="0"/>
              <a:t>缓存</a:t>
            </a:r>
            <a:r>
              <a:rPr lang="en-US" altLang="zh-CN" dirty="0"/>
              <a:t>——</a:t>
            </a:r>
            <a:r>
              <a:rPr dirty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/>
              <a:t>查询是数据库技术中最常用的操作，</a:t>
            </a:r>
            <a:r>
              <a:rPr lang="en-US" altLang="zh-CN" dirty="0"/>
              <a:t>Hibernate</a:t>
            </a:r>
            <a:r>
              <a:rPr lang="zh-CN" altLang="en-US" dirty="0"/>
              <a:t>为查询提供了缓存，用来提高查询速度，优化查询性能</a:t>
            </a:r>
            <a:endParaRPr lang="en-US" altLang="zh-CN" dirty="0"/>
          </a:p>
          <a:p>
            <a:r>
              <a:rPr lang="zh-CN" altLang="en-US" dirty="0"/>
              <a:t>查询缓存依赖于二级缓存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</a:rPr>
                <a:t>：查询缓存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一级缓存的作用</a:t>
            </a:r>
            <a:endParaRPr lang="en-US" altLang="zh-CN" dirty="0"/>
          </a:p>
          <a:p>
            <a:r>
              <a:rPr lang="zh-CN" altLang="en-US" dirty="0"/>
              <a:t>请说出使用查询缓存的步骤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——Hibernate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缓存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8216902" cy="501017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在测试类中完成批量插入</a:t>
            </a:r>
            <a:r>
              <a:rPr lang="en-US" dirty="0"/>
              <a:t>50</a:t>
            </a:r>
            <a:r>
              <a:rPr lang="zh-CN" altLang="en-US" dirty="0"/>
              <a:t>条房屋信息</a:t>
            </a:r>
          </a:p>
          <a:p>
            <a:pPr lvl="1"/>
            <a:r>
              <a:rPr lang="zh-CN" altLang="en-US" dirty="0"/>
              <a:t>在租房系统</a:t>
            </a:r>
            <a:r>
              <a:rPr lang="en-US" dirty="0"/>
              <a:t>Web</a:t>
            </a:r>
            <a:r>
              <a:rPr lang="zh-CN" altLang="en-US" dirty="0"/>
              <a:t>应用中，在两次请求中按同一主键值查找房屋信息，应只执行一条</a:t>
            </a:r>
            <a:r>
              <a:rPr lang="en-US" dirty="0"/>
              <a:t>select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在租房系统</a:t>
            </a:r>
            <a:r>
              <a:rPr lang="en-US" dirty="0"/>
              <a:t>Web</a:t>
            </a:r>
            <a:r>
              <a:rPr lang="zh-CN" altLang="en-US" dirty="0"/>
              <a:t>应用中，在两次请求中查询租金小于</a:t>
            </a:r>
            <a:r>
              <a:rPr lang="en-US" dirty="0"/>
              <a:t>2000</a:t>
            </a:r>
            <a:r>
              <a:rPr lang="zh-CN" altLang="en-US" dirty="0"/>
              <a:t>的房屋信息，应只执行一条</a:t>
            </a:r>
            <a:r>
              <a:rPr lang="en-US" dirty="0"/>
              <a:t>select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提示：</a:t>
            </a:r>
          </a:p>
          <a:p>
            <a:pPr lvl="1"/>
            <a:r>
              <a:rPr lang="zh-CN" altLang="en-US" dirty="0"/>
              <a:t>需要搭建</a:t>
            </a:r>
            <a:r>
              <a:rPr lang="en-US" dirty="0" err="1"/>
              <a:t>openSessionInView</a:t>
            </a:r>
            <a:r>
              <a:rPr lang="zh-CN" altLang="en-US" dirty="0"/>
              <a:t>模式</a:t>
            </a:r>
          </a:p>
          <a:p>
            <a:pPr lvl="1"/>
            <a:r>
              <a:rPr lang="zh-CN" altLang="en-US" dirty="0"/>
              <a:t>按步骤配置二级缓存和查询缓存</a:t>
            </a:r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928947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14" name="组合 66"/>
          <p:cNvGrpSpPr/>
          <p:nvPr/>
        </p:nvGrpSpPr>
        <p:grpSpPr>
          <a:xfrm>
            <a:off x="113816" y="871746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 err="1"/>
              <a:t>HQL</a:t>
            </a:r>
            <a:r>
              <a:rPr dirty="0"/>
              <a:t>的连接查询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dirty="0"/>
              <a:t>SQL</a:t>
            </a:r>
            <a:r>
              <a:rPr lang="zh-CN" altLang="en-US" dirty="0"/>
              <a:t>查询一样，</a:t>
            </a:r>
            <a:r>
              <a:rPr lang="en-US" dirty="0" err="1"/>
              <a:t>HQL</a:t>
            </a:r>
            <a:r>
              <a:rPr lang="zh-CN" altLang="en-US" dirty="0"/>
              <a:t>也支持各种各样的连接查询，如内连接、外连接。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/37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785786" y="2428868"/>
          <a:ext cx="7715304" cy="313603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7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连接类型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HQL</a:t>
                      </a: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语法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内连接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join 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kumimoji="0" lang="fr-FR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迫切内连接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join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fetch或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join fetch	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左外连接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outer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join或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 join	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迫切左外连接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outer join fetch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kumimoji="0" lang="en-US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join fetch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右外连接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outer join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或right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join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921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HQL</a:t>
              </a:r>
              <a:r>
                <a:rPr lang="zh-CN" altLang="en-US" b="1" dirty="0">
                  <a:solidFill>
                    <a:schemeClr val="bg1"/>
                  </a:solidFill>
                </a:rPr>
                <a:t>连接查询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查询性能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dirty="0"/>
              <a:t>list()</a:t>
            </a:r>
            <a:r>
              <a:rPr lang="zh-CN" altLang="en-US" dirty="0"/>
              <a:t>方法和</a:t>
            </a:r>
            <a:r>
              <a:rPr lang="en-US" dirty="0"/>
              <a:t>iterate()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fr-FR" dirty="0"/>
              <a:t>HQL</a:t>
            </a:r>
            <a:r>
              <a:rPr lang="zh-CN" altLang="en-US"/>
              <a:t>优化技巧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12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r>
                <a:rPr lang="zh-CN" altLang="en-US" b="1" dirty="0">
                  <a:solidFill>
                    <a:schemeClr val="bg1"/>
                  </a:solidFill>
                </a:rPr>
                <a:t>：查询性能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dirty="0"/>
              <a:t>连接查询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使用左外连接查询所有用户及其发布的房屋信息</a:t>
            </a:r>
          </a:p>
          <a:p>
            <a:pPr lvl="1"/>
            <a:r>
              <a:rPr lang="zh-CN" altLang="en-US" dirty="0"/>
              <a:t>使用迫切左外连接查询所有用户及其发布的房屋信息</a:t>
            </a:r>
          </a:p>
          <a:p>
            <a:pPr lvl="1"/>
            <a:r>
              <a:rPr lang="zh-CN" altLang="en-US" dirty="0"/>
              <a:t>使用隐式内连接查询某用户发布的房屋信息 </a:t>
            </a:r>
            <a:r>
              <a:rPr lang="en-US" dirty="0"/>
              <a:t>(</a:t>
            </a:r>
            <a:r>
              <a:rPr lang="zh-CN" altLang="en-US" dirty="0"/>
              <a:t>提示：</a:t>
            </a:r>
            <a:r>
              <a:rPr lang="en-US" dirty="0"/>
              <a:t>from House h where </a:t>
            </a:r>
            <a:r>
              <a:rPr lang="en-US" dirty="0" err="1"/>
              <a:t>h.user.uname</a:t>
            </a:r>
            <a:r>
              <a:rPr lang="en-US" dirty="0"/>
              <a:t> = 'rose')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928947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14" name="组合 66"/>
          <p:cNvGrpSpPr/>
          <p:nvPr/>
        </p:nvGrpSpPr>
        <p:grpSpPr>
          <a:xfrm>
            <a:off x="113816" y="871746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批量处理数据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批量处理数据是指在一个事务场景中处理大量数据。</a:t>
            </a:r>
            <a:endParaRPr lang="en-US" altLang="zh-CN" dirty="0"/>
          </a:p>
          <a:p>
            <a:r>
              <a:rPr lang="fr-FR" dirty="0"/>
              <a:t>Hibernate</a:t>
            </a:r>
            <a:r>
              <a:rPr lang="zh-CN" altLang="en-US" dirty="0"/>
              <a:t>提供了进行批量处理数据的方法：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fr-FR" dirty="0"/>
              <a:t>HQL</a:t>
            </a:r>
            <a:r>
              <a:rPr lang="zh-CN" altLang="en-US" dirty="0"/>
              <a:t>进行批量操作</a:t>
            </a:r>
          </a:p>
          <a:p>
            <a:pPr lvl="1"/>
            <a:r>
              <a:rPr lang="zh-CN" altLang="en-US" dirty="0"/>
              <a:t>使用</a:t>
            </a:r>
            <a:r>
              <a:rPr lang="fr-FR" dirty="0"/>
              <a:t>JDBC API</a:t>
            </a:r>
            <a:r>
              <a:rPr lang="zh-CN" altLang="en-US" dirty="0"/>
              <a:t>进行批量操作</a:t>
            </a:r>
          </a:p>
          <a:p>
            <a:pPr lvl="1"/>
            <a:r>
              <a:rPr lang="zh-CN" altLang="en-US" dirty="0"/>
              <a:t>使用</a:t>
            </a:r>
            <a:r>
              <a:rPr lang="fr-FR" dirty="0"/>
              <a:t>Session</a:t>
            </a:r>
            <a:r>
              <a:rPr lang="zh-CN" altLang="en-US" dirty="0"/>
              <a:t>进行批量操作</a:t>
            </a:r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6</a:t>
              </a:r>
              <a:r>
                <a:rPr lang="zh-CN" altLang="en-US" b="1" dirty="0">
                  <a:solidFill>
                    <a:schemeClr val="bg1"/>
                  </a:solidFill>
                </a:rPr>
                <a:t>：批量处理数据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359746" cy="5010170"/>
          </a:xfrm>
        </p:spPr>
        <p:txBody>
          <a:bodyPr/>
          <a:lstStyle/>
          <a:p>
            <a:r>
              <a:rPr lang="zh-CN" altLang="en-US" dirty="0"/>
              <a:t>请说出使用</a:t>
            </a:r>
            <a:r>
              <a:rPr lang="en-US" altLang="zh-CN" dirty="0" err="1"/>
              <a:t>HQL</a:t>
            </a:r>
            <a:r>
              <a:rPr lang="zh-CN" altLang="en-US" dirty="0"/>
              <a:t>批量删除数据的语法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fr-FR" dirty="0"/>
              <a:t>JDBC API</a:t>
            </a:r>
            <a:r>
              <a:rPr lang="zh-CN" altLang="en-US" dirty="0"/>
              <a:t>进行批量操作是否占用内存空间？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dirty="0"/>
              <a:t>Session</a:t>
            </a:r>
            <a:r>
              <a:rPr lang="zh-CN" altLang="en-US" dirty="0"/>
              <a:t>批量处理数据适用于什么场景？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完成一对一关联映射</a:t>
            </a:r>
            <a:endParaRPr lang="en-US" altLang="zh-CN" dirty="0"/>
          </a:p>
          <a:p>
            <a:r>
              <a:rPr lang="zh-CN" altLang="en-US" dirty="0"/>
              <a:t>完成组件的配置</a:t>
            </a:r>
            <a:endParaRPr lang="en-US" altLang="zh-CN" dirty="0"/>
          </a:p>
          <a:p>
            <a:r>
              <a:rPr lang="zh-CN" altLang="en-US" dirty="0"/>
              <a:t>完成查询缓存的配置</a:t>
            </a:r>
            <a:endParaRPr lang="en-US" altLang="zh-CN" dirty="0"/>
          </a:p>
          <a:p>
            <a:r>
              <a:rPr lang="zh-CN" altLang="en-US" dirty="0"/>
              <a:t>批量修改房屋信息</a:t>
            </a:r>
          </a:p>
          <a:p>
            <a:r>
              <a:rPr lang="zh-CN" altLang="en-US" dirty="0"/>
              <a:t>使用连接查询完成房屋信息的查询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批量处理数据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dirty="0" err="1"/>
              <a:t>HQL</a:t>
            </a:r>
            <a:r>
              <a:rPr lang="zh-CN" altLang="en-US" dirty="0"/>
              <a:t>语句批量修改房屋信息的租金，所有房屋租金大于</a:t>
            </a:r>
            <a:r>
              <a:rPr lang="en-US" dirty="0"/>
              <a:t>1500</a:t>
            </a:r>
            <a:r>
              <a:rPr lang="zh-CN" altLang="en-US" dirty="0"/>
              <a:t>元的，租金下调</a:t>
            </a:r>
            <a:r>
              <a:rPr lang="en-US" dirty="0"/>
              <a:t>200</a:t>
            </a:r>
            <a:r>
              <a:rPr lang="zh-CN" altLang="en-US" dirty="0"/>
              <a:t>元。</a:t>
            </a:r>
          </a:p>
          <a:p>
            <a:pPr lvl="1"/>
            <a:r>
              <a:rPr lang="zh-CN" altLang="en-US" dirty="0"/>
              <a:t>通过</a:t>
            </a:r>
            <a:r>
              <a:rPr lang="en-US" dirty="0"/>
              <a:t>Session</a:t>
            </a:r>
            <a:r>
              <a:rPr lang="zh-CN" altLang="en-US" dirty="0"/>
              <a:t>接口的</a:t>
            </a:r>
            <a:r>
              <a:rPr lang="en-US" dirty="0" err="1"/>
              <a:t>doWork</a:t>
            </a:r>
            <a:r>
              <a:rPr lang="en-US" dirty="0"/>
              <a:t>()</a:t>
            </a:r>
            <a:r>
              <a:rPr lang="zh-CN" altLang="en-US" dirty="0"/>
              <a:t>方法配合</a:t>
            </a:r>
            <a:r>
              <a:rPr lang="en-US" dirty="0"/>
              <a:t>Work</a:t>
            </a:r>
            <a:r>
              <a:rPr lang="zh-CN" altLang="en-US" dirty="0"/>
              <a:t>接口，完成批量修改房屋信息，所有房屋信息的标题前都加上“出租：”字样。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928947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14" name="组合 66"/>
          <p:cNvGrpSpPr/>
          <p:nvPr/>
        </p:nvGrpSpPr>
        <p:grpSpPr>
          <a:xfrm>
            <a:off x="113816" y="871746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映射一对一关联关系的方法：</a:t>
            </a:r>
            <a:endParaRPr lang="en-US" altLang="zh-CN" dirty="0"/>
          </a:p>
          <a:p>
            <a:pPr lvl="1"/>
            <a:r>
              <a:rPr lang="zh-CN" altLang="en-US" dirty="0"/>
              <a:t>按照外键映射</a:t>
            </a:r>
            <a:endParaRPr lang="en-US" altLang="zh-CN" dirty="0"/>
          </a:p>
          <a:p>
            <a:pPr lvl="1"/>
            <a:r>
              <a:rPr lang="zh-CN" altLang="en-US" dirty="0"/>
              <a:t>按照主键映射。</a:t>
            </a:r>
          </a:p>
          <a:p>
            <a:r>
              <a:rPr lang="en-US" dirty="0"/>
              <a:t>Session</a:t>
            </a:r>
            <a:r>
              <a:rPr lang="zh-CN" altLang="en-US" dirty="0"/>
              <a:t>管理缓存的方法：</a:t>
            </a:r>
            <a:endParaRPr lang="en-US" altLang="zh-CN" dirty="0"/>
          </a:p>
          <a:p>
            <a:pPr lvl="1"/>
            <a:r>
              <a:rPr lang="en-US" dirty="0"/>
              <a:t>evict()</a:t>
            </a:r>
          </a:p>
          <a:p>
            <a:pPr lvl="1"/>
            <a:r>
              <a:rPr lang="en-US" dirty="0"/>
              <a:t>clear()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批量处理的方法：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dirty="0" err="1"/>
              <a:t>HQL</a:t>
            </a:r>
            <a:r>
              <a:rPr lang="zh-CN" altLang="en-US" dirty="0"/>
              <a:t>进行批量操作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dirty="0" err="1"/>
              <a:t>JDBC</a:t>
            </a:r>
            <a:r>
              <a:rPr lang="en-US" dirty="0"/>
              <a:t> API</a:t>
            </a:r>
            <a:r>
              <a:rPr lang="zh-CN" altLang="en-US" dirty="0"/>
              <a:t>进行批量操作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dirty="0"/>
              <a:t>Session</a:t>
            </a:r>
            <a:r>
              <a:rPr lang="zh-CN" altLang="en-US" dirty="0"/>
              <a:t>进行批量操作。</a:t>
            </a:r>
          </a:p>
          <a:p>
            <a:r>
              <a:rPr lang="en-US" dirty="0" err="1"/>
              <a:t>HQL</a:t>
            </a:r>
            <a:r>
              <a:rPr lang="zh-CN" altLang="en-US" dirty="0"/>
              <a:t>支持各种各样的连接查询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/>
              <a:t>预习目标</a:t>
            </a:r>
            <a:endParaRPr lang="en-US" altLang="zh-CN" dirty="0"/>
          </a:p>
          <a:p>
            <a:pPr lvl="2"/>
            <a:r>
              <a:rPr lang="zh-CN" altLang="en-US" dirty="0"/>
              <a:t>了解命名查询？</a:t>
            </a:r>
          </a:p>
          <a:p>
            <a:pPr lvl="2"/>
            <a:r>
              <a:rPr lang="zh-CN" altLang="en-US" dirty="0"/>
              <a:t>了解使用</a:t>
            </a:r>
            <a:r>
              <a:rPr lang="en-US" dirty="0"/>
              <a:t>Hibernate</a:t>
            </a:r>
            <a:r>
              <a:rPr lang="zh-CN" altLang="en-US" dirty="0"/>
              <a:t>如何操作</a:t>
            </a:r>
            <a:r>
              <a:rPr lang="en-US" dirty="0"/>
              <a:t>BLOB</a:t>
            </a:r>
            <a:r>
              <a:rPr lang="zh-CN" altLang="en-US" dirty="0"/>
              <a:t>、</a:t>
            </a:r>
            <a:r>
              <a:rPr lang="en-US" altLang="zh-CN" dirty="0" err="1"/>
              <a:t>CLOB</a:t>
            </a:r>
            <a:r>
              <a:rPr lang="zh-CN" altLang="en-US" dirty="0"/>
              <a:t>类型字段</a:t>
            </a:r>
          </a:p>
          <a:p>
            <a:pPr lvl="1"/>
            <a:r>
              <a:rPr lang="zh-CN" altLang="en-US" dirty="0"/>
              <a:t>预习下一章学生用书，完成预习作业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了解一对一映射</a:t>
            </a:r>
          </a:p>
          <a:p>
            <a:r>
              <a:rPr lang="zh-CN" altLang="en-US" dirty="0"/>
              <a:t>了解组件的映射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Hibernate</a:t>
            </a:r>
            <a:r>
              <a:rPr lang="zh-CN" altLang="en-US" dirty="0"/>
              <a:t>缓存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Hibernate</a:t>
            </a:r>
            <a:r>
              <a:rPr lang="zh-CN" altLang="en-US" dirty="0"/>
              <a:t>的数据批量操作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Hibernate</a:t>
            </a:r>
            <a:r>
              <a:rPr lang="zh-CN" altLang="en-US" dirty="0"/>
              <a:t>的连接查询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/37</a:t>
            </a: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3116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20929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4737" y="214311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/37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357438" y="2714625"/>
            <a:ext cx="4572000" cy="928688"/>
          </a:xfrm>
          <a:prstGeom prst="rect">
            <a:avLst/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lvl="1" indent="-285750" algn="l">
              <a:buClr>
                <a:srgbClr val="233DA9"/>
              </a:buClr>
              <a:buSzPct val="80000"/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翻转课堂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课程知识体系结构图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/37</a:t>
            </a:r>
            <a:endParaRPr lang="zh-CN" altLang="en-US" dirty="0"/>
          </a:p>
        </p:txBody>
      </p:sp>
      <p:pic>
        <p:nvPicPr>
          <p:cNvPr id="6" name="图片 5" descr="图7.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1643050"/>
            <a:ext cx="6662175" cy="3500462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86248" y="3571876"/>
            <a:ext cx="3571901" cy="1643074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dirty="0"/>
              <a:t>自学检查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08107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一对一关联映射有哪几种配置方式？</a:t>
            </a:r>
            <a:endParaRPr lang="en-US" altLang="zh-CN" dirty="0"/>
          </a:p>
          <a:p>
            <a:r>
              <a:rPr lang="zh-CN" altLang="en-US" dirty="0"/>
              <a:t>请说出下图中哪个类是组件？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17" name="组合 58"/>
          <p:cNvGrpSpPr/>
          <p:nvPr/>
        </p:nvGrpSpPr>
        <p:grpSpPr>
          <a:xfrm>
            <a:off x="114948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20" name="图片 19" descr="图7.7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2704905"/>
            <a:ext cx="6443920" cy="2152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在学习中遇到了哪些问题？</a:t>
            </a:r>
            <a:endParaRPr lang="en-US" altLang="zh-CN" dirty="0"/>
          </a:p>
          <a:p>
            <a:r>
              <a:rPr lang="zh-CN" altLang="en-US" dirty="0"/>
              <a:t>如何解决的？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/37</a:t>
            </a:r>
            <a:endParaRPr lang="zh-CN" altLang="en-US" dirty="0"/>
          </a:p>
        </p:txBody>
      </p:sp>
      <p:grpSp>
        <p:nvGrpSpPr>
          <p:cNvPr id="5" name="组合 78"/>
          <p:cNvGrpSpPr/>
          <p:nvPr/>
        </p:nvGrpSpPr>
        <p:grpSpPr>
          <a:xfrm>
            <a:off x="71406" y="857232"/>
            <a:ext cx="1571636" cy="512780"/>
            <a:chOff x="4786314" y="4987922"/>
            <a:chExt cx="1571636" cy="512780"/>
          </a:xfrm>
        </p:grpSpPr>
        <p:sp>
          <p:nvSpPr>
            <p:cNvPr id="6" name="TextBox 5"/>
            <p:cNvSpPr txBox="1"/>
            <p:nvPr/>
          </p:nvSpPr>
          <p:spPr>
            <a:xfrm>
              <a:off x="5140949" y="5072775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答疑解惑</a:t>
              </a:r>
            </a:p>
          </p:txBody>
        </p:sp>
        <p:pic>
          <p:nvPicPr>
            <p:cNvPr id="7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4987922"/>
              <a:ext cx="500066" cy="5127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享受生活之美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/37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2186</Words>
  <Application>Microsoft Office PowerPoint</Application>
  <PresentationFormat>全屏显示(4:3)</PresentationFormat>
  <Paragraphs>326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方正超粗黑简体</vt:lpstr>
      <vt:lpstr>黑体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回顾与作业点评</vt:lpstr>
      <vt:lpstr>本章任务</vt:lpstr>
      <vt:lpstr>本章目标</vt:lpstr>
      <vt:lpstr>PowerPoint 演示文稿</vt:lpstr>
      <vt:lpstr>课程知识体系结构图</vt:lpstr>
      <vt:lpstr>自学检查</vt:lpstr>
      <vt:lpstr>FAQ</vt:lpstr>
      <vt:lpstr>PowerPoint 演示文稿</vt:lpstr>
      <vt:lpstr>串讲内容</vt:lpstr>
      <vt:lpstr>串讲：映射一对一关联 </vt:lpstr>
      <vt:lpstr>串讲：映射一对一关联 </vt:lpstr>
      <vt:lpstr>串讲：组件的映射</vt:lpstr>
      <vt:lpstr>学员操作——配置一对一关联关系</vt:lpstr>
      <vt:lpstr>学员操作——组件映射</vt:lpstr>
      <vt:lpstr>翻转课堂总结</vt:lpstr>
      <vt:lpstr>Hibernate缓存</vt:lpstr>
      <vt:lpstr>Hibernate缓存——一级缓存</vt:lpstr>
      <vt:lpstr>Hibernate缓存——二级缓存</vt:lpstr>
      <vt:lpstr>Hibernate缓存——查询缓存</vt:lpstr>
      <vt:lpstr>小结</vt:lpstr>
      <vt:lpstr>学员操作——Hibernate缓存</vt:lpstr>
      <vt:lpstr>共性问题集中讲解</vt:lpstr>
      <vt:lpstr> HQL的连接查询</vt:lpstr>
      <vt:lpstr>查询性能</vt:lpstr>
      <vt:lpstr>学员操作——连接查询</vt:lpstr>
      <vt:lpstr>共性问题集中讲解</vt:lpstr>
      <vt:lpstr>批量处理数据</vt:lpstr>
      <vt:lpstr>小结</vt:lpstr>
      <vt:lpstr>学员操作——批量处理数据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reson EC</cp:lastModifiedBy>
  <cp:revision>835</cp:revision>
  <dcterms:created xsi:type="dcterms:W3CDTF">2006-03-08T06:55:38Z</dcterms:created>
  <dcterms:modified xsi:type="dcterms:W3CDTF">2021-12-27T08:28:57Z</dcterms:modified>
</cp:coreProperties>
</file>