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8" r:id="rId3"/>
    <p:sldId id="403" r:id="rId4"/>
    <p:sldId id="404" r:id="rId5"/>
    <p:sldId id="405" r:id="rId6"/>
    <p:sldId id="406" r:id="rId7"/>
    <p:sldId id="430" r:id="rId8"/>
    <p:sldId id="408" r:id="rId9"/>
    <p:sldId id="409" r:id="rId10"/>
    <p:sldId id="434" r:id="rId11"/>
    <p:sldId id="435" r:id="rId12"/>
    <p:sldId id="427" r:id="rId13"/>
    <p:sldId id="436" r:id="rId14"/>
    <p:sldId id="424" r:id="rId15"/>
    <p:sldId id="412" r:id="rId16"/>
    <p:sldId id="413" r:id="rId17"/>
    <p:sldId id="426" r:id="rId18"/>
    <p:sldId id="416" r:id="rId19"/>
    <p:sldId id="433" r:id="rId20"/>
    <p:sldId id="437" r:id="rId21"/>
    <p:sldId id="438" r:id="rId22"/>
    <p:sldId id="420" r:id="rId23"/>
    <p:sldId id="421" r:id="rId24"/>
    <p:sldId id="397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4" autoAdjust="0"/>
    <p:restoredTop sz="78411" autoAdjust="0"/>
  </p:normalViewPr>
  <p:slideViewPr>
    <p:cSldViewPr>
      <p:cViewPr>
        <p:scale>
          <a:sx n="60" d="100"/>
          <a:sy n="60" d="100"/>
        </p:scale>
        <p:origin x="-1422" y="-7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4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29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项目上完成此上机内容，统计数据在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页面上输出。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在控制台输出即可。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1037-BBDA-4B5F-8513-6FA763B4888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25" y="2786063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Hibernate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数据操作技巧</a:t>
            </a:r>
          </a:p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200025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第八章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查询有</a:t>
            </a:r>
            <a:r>
              <a:rPr lang="en-US" dirty="0" smtClean="0"/>
              <a:t>50</a:t>
            </a:r>
            <a:r>
              <a:rPr lang="zh-CN" altLang="en-US" dirty="0" smtClean="0"/>
              <a:t>条以上房屋信息的街道。</a:t>
            </a:r>
          </a:p>
          <a:p>
            <a:pPr lvl="1"/>
            <a:r>
              <a:rPr lang="zh-CN" altLang="en-US" dirty="0" smtClean="0"/>
              <a:t>查询所有房屋信息的租金高于</a:t>
            </a:r>
            <a:r>
              <a:rPr lang="en-US" dirty="0" smtClean="0"/>
              <a:t>2000</a:t>
            </a:r>
            <a:r>
              <a:rPr lang="zh-CN" altLang="en-US" dirty="0" smtClean="0"/>
              <a:t>元的的街道。</a:t>
            </a:r>
          </a:p>
          <a:p>
            <a:pPr lvl="1"/>
            <a:r>
              <a:rPr lang="zh-CN" altLang="en-US" dirty="0" smtClean="0"/>
              <a:t>查询至少有一条房屋信息的租金低于</a:t>
            </a:r>
            <a:r>
              <a:rPr lang="en-US" dirty="0" smtClean="0"/>
              <a:t>1000</a:t>
            </a:r>
            <a:r>
              <a:rPr lang="zh-CN" altLang="en-US" dirty="0" smtClean="0"/>
              <a:t>元的街道。</a:t>
            </a:r>
          </a:p>
          <a:p>
            <a:pPr lvl="1"/>
            <a:r>
              <a:rPr lang="zh-CN" altLang="en-US" dirty="0" smtClean="0"/>
              <a:t>统计各个街道的房屋信息条数。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共性问题集中讲解</a:t>
            </a:r>
            <a:endParaRPr lang="zh-CN" altLang="en-US" sz="3600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原生</a:t>
            </a:r>
            <a:r>
              <a:rPr lang="en-US" dirty="0" smtClean="0"/>
              <a:t>SQL</a:t>
            </a:r>
            <a:r>
              <a:rPr dirty="0" smtClean="0"/>
              <a:t>查询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938203"/>
          </a:xfrm>
        </p:spPr>
        <p:txBody>
          <a:bodyPr/>
          <a:lstStyle/>
          <a:p>
            <a:r>
              <a:rPr lang="zh-CN" altLang="en-US" dirty="0" smtClean="0"/>
              <a:t>原生</a:t>
            </a:r>
            <a:r>
              <a:rPr lang="en-US" dirty="0" smtClean="0"/>
              <a:t>SQL</a:t>
            </a:r>
            <a:r>
              <a:rPr lang="zh-CN" altLang="en-US" dirty="0" smtClean="0"/>
              <a:t>查询是使用底层数据库的</a:t>
            </a:r>
            <a:r>
              <a:rPr lang="en-US" dirty="0" smtClean="0"/>
              <a:t>SQL</a:t>
            </a:r>
            <a:r>
              <a:rPr lang="zh-CN" altLang="en-US" dirty="0" smtClean="0"/>
              <a:t>特性，来生成一些特殊的查询语句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71472" y="2214554"/>
            <a:ext cx="8280400" cy="221547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Query query = session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createSQLQuery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"select * from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where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like :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and JOB = :job")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addEntity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Emp.class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", "%e%")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setString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("job", "ENGINEER");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List&lt;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list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query.list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429256" y="4786322"/>
            <a:ext cx="1790875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SQLQuery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2910" y="2285992"/>
            <a:ext cx="7358114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5786446" y="4000504"/>
            <a:ext cx="142876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：原生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SQL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查询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命名查询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866897"/>
          </a:xfrm>
        </p:spPr>
        <p:txBody>
          <a:bodyPr/>
          <a:lstStyle/>
          <a:p>
            <a:r>
              <a:rPr lang="zh-CN" altLang="en-US" dirty="0" smtClean="0"/>
              <a:t>命名查询语句是在映射文件中定义字符串形式的查询语句</a:t>
            </a:r>
            <a:endParaRPr lang="en-US" altLang="zh-CN" dirty="0" smtClean="0"/>
          </a:p>
          <a:p>
            <a:pPr lvl="1"/>
            <a:r>
              <a:rPr lang="fr-FR" dirty="0" smtClean="0"/>
              <a:t>HQL</a:t>
            </a:r>
            <a:r>
              <a:rPr lang="zh-CN" altLang="en-US" dirty="0" smtClean="0"/>
              <a:t>查询语句的命名查询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原生</a:t>
            </a:r>
            <a:r>
              <a:rPr lang="fr-FR" dirty="0" smtClean="0"/>
              <a:t>SQL</a:t>
            </a:r>
            <a:r>
              <a:rPr lang="zh-CN" altLang="en-US" dirty="0" smtClean="0"/>
              <a:t>查询语句的命名查询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938963" y="6429396"/>
            <a:ext cx="2133600" cy="365125"/>
          </a:xfrm>
        </p:spPr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5786" y="2664639"/>
            <a:ext cx="7858180" cy="33732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&lt;hibernate-mapping&gt;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&lt;class name="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cn.jbit.hibernatedemo.entity.Emp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table="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......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&lt;/class&gt;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&lt;query name="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findEmpByJob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&lt;![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CDATA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from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e where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e.job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:job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]]&gt;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&lt;/query&gt;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&lt;/hibernate-mapping&gt;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785786" y="3170522"/>
            <a:ext cx="785818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&lt;hibernate-mapping&gt;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&lt;class name="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cn.jbit.hibernatedemo.entity.Emp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table="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......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&lt;/class&gt;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-query name="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selectEmpByJob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&lt;return alias="e" class="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cn.jbit.hibernatedemo.entity.Emp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select {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e.*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 from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EMP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e where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e.job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:job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-query&gt;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&lt;/hibernate-mapping&gt;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6357950" y="4164836"/>
            <a:ext cx="2143140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配置命名查询语句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00100" y="4000504"/>
            <a:ext cx="4500594" cy="157163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组合 25"/>
          <p:cNvGrpSpPr>
            <a:grpSpLocks/>
          </p:cNvGrpSpPr>
          <p:nvPr/>
        </p:nvGrpSpPr>
        <p:grpSpPr bwMode="auto">
          <a:xfrm>
            <a:off x="2428860" y="6143644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：命名查询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5500694" y="4522026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7358082" y="4572008"/>
            <a:ext cx="85725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6429388" y="3929066"/>
            <a:ext cx="2143140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配置命名查询语句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71538" y="4500570"/>
            <a:ext cx="6429420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 animBg="1"/>
      <p:bldP spid="6" grpId="1" animBg="1"/>
      <p:bldP spid="7" grpId="0" animBg="1"/>
      <p:bldP spid="7" grpI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112786" y="855130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SQLQuery</a:t>
            </a:r>
            <a:r>
              <a:rPr lang="zh-CN" altLang="en-US" dirty="0" smtClean="0"/>
              <a:t>接口的</a:t>
            </a:r>
            <a:r>
              <a:rPr lang="fr-FR" dirty="0" smtClean="0"/>
              <a:t>addEntity()</a:t>
            </a:r>
            <a:r>
              <a:rPr lang="zh-CN" altLang="en-US" dirty="0" smtClean="0"/>
              <a:t>、</a:t>
            </a:r>
            <a:r>
              <a:rPr lang="fr-FR" dirty="0" smtClean="0"/>
              <a:t>addJoin()</a:t>
            </a:r>
            <a:r>
              <a:rPr lang="zh-CN" altLang="en-US" dirty="0" smtClean="0"/>
              <a:t>方法的作用是什么？</a:t>
            </a:r>
            <a:endParaRPr lang="en-US" altLang="zh-CN" dirty="0" smtClean="0"/>
          </a:p>
          <a:p>
            <a:r>
              <a:rPr lang="fr-FR" dirty="0" smtClean="0"/>
              <a:t>&lt;sql-query&gt;</a:t>
            </a:r>
            <a:r>
              <a:rPr lang="zh-CN" altLang="en-US" dirty="0" smtClean="0"/>
              <a:t>元素的子元素</a:t>
            </a:r>
            <a:r>
              <a:rPr lang="fr-FR" dirty="0" smtClean="0"/>
              <a:t>&lt;return-join&gt;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原生</a:t>
            </a:r>
            <a:r>
              <a:rPr lang="en-US" dirty="0" smtClean="0"/>
              <a:t>SQL</a:t>
            </a:r>
            <a:r>
              <a:rPr dirty="0" smtClean="0"/>
              <a:t>查询和命名查询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502522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使用原生</a:t>
            </a:r>
            <a:r>
              <a:rPr lang="en-US" dirty="0" smtClean="0"/>
              <a:t>SQL</a:t>
            </a:r>
            <a:r>
              <a:rPr lang="zh-CN" altLang="en-US" dirty="0" smtClean="0"/>
              <a:t>查询指定街道的房屋信息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&lt;query&gt;</a:t>
            </a:r>
            <a:r>
              <a:rPr lang="zh-CN" altLang="en-US" dirty="0" smtClean="0"/>
              <a:t>命名查询语句查询所有房屋信息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&lt;</a:t>
            </a:r>
            <a:r>
              <a:rPr lang="en-US" dirty="0" err="1" smtClean="0"/>
              <a:t>sql</a:t>
            </a:r>
            <a:r>
              <a:rPr lang="en-US" dirty="0" smtClean="0"/>
              <a:t>-query&gt;</a:t>
            </a:r>
            <a:r>
              <a:rPr lang="zh-CN" altLang="en-US" dirty="0" smtClean="0"/>
              <a:t>命名查询语句查询指定街道的一定价格区间的房屋信息</a:t>
            </a: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：操作大对象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r>
              <a:rPr dirty="0" smtClean="0"/>
              <a:t>和</a:t>
            </a:r>
            <a:r>
              <a:rPr lang="en-US" dirty="0" err="1" smtClean="0"/>
              <a:t>CLOB</a:t>
            </a:r>
            <a:r>
              <a:rPr dirty="0" smtClean="0"/>
              <a:t>类型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784254" y="1276351"/>
            <a:ext cx="8145464" cy="1081079"/>
          </a:xfrm>
        </p:spPr>
        <p:txBody>
          <a:bodyPr/>
          <a:lstStyle/>
          <a:p>
            <a:r>
              <a:rPr lang="fr-FR" dirty="0" smtClean="0"/>
              <a:t>Oracle</a:t>
            </a:r>
            <a:r>
              <a:rPr lang="zh-CN" altLang="en-US" dirty="0" smtClean="0"/>
              <a:t>数据库中有</a:t>
            </a:r>
            <a:r>
              <a:rPr lang="fr-FR" dirty="0" smtClean="0"/>
              <a:t>BLOB</a:t>
            </a:r>
            <a:r>
              <a:rPr lang="zh-CN" altLang="en-US" dirty="0" smtClean="0"/>
              <a:t>和</a:t>
            </a:r>
            <a:r>
              <a:rPr lang="fr-FR" dirty="0" smtClean="0"/>
              <a:t>CLOB</a:t>
            </a:r>
            <a:r>
              <a:rPr lang="zh-CN" altLang="en-US" dirty="0" smtClean="0"/>
              <a:t>类型的大对象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fr-FR" dirty="0" smtClean="0"/>
              <a:t>Hibernate</a:t>
            </a:r>
            <a:r>
              <a:rPr lang="zh-CN" altLang="en-US" dirty="0" smtClean="0"/>
              <a:t>中大对象类型的映射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428728" y="2571746"/>
          <a:ext cx="6215106" cy="27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667"/>
                <a:gridCol w="2969439"/>
              </a:tblGrid>
              <a:tr h="557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Java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Oracle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byte[ ]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BLOB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java.sql.Blob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BLOB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java.lang.String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CLOB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java.sql.Clob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CLOB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en-US" dirty="0" smtClean="0"/>
              <a:t>BLOB</a:t>
            </a:r>
            <a:r>
              <a:rPr dirty="0" smtClean="0"/>
              <a:t>和</a:t>
            </a:r>
            <a:r>
              <a:rPr lang="en-US" dirty="0" err="1" smtClean="0"/>
              <a:t>CLOB</a:t>
            </a:r>
            <a:r>
              <a:rPr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创建一张数据表，表中包括三个字段：主键、</a:t>
            </a:r>
            <a:r>
              <a:rPr lang="en-US" dirty="0" err="1" smtClean="0"/>
              <a:t>CLOB</a:t>
            </a:r>
            <a:r>
              <a:rPr lang="zh-CN" altLang="en-US" dirty="0" smtClean="0"/>
              <a:t>类型字段、</a:t>
            </a:r>
            <a:r>
              <a:rPr lang="en-US" dirty="0" smtClean="0"/>
              <a:t>BLOB</a:t>
            </a:r>
            <a:r>
              <a:rPr lang="zh-CN" altLang="en-US" dirty="0" smtClean="0"/>
              <a:t>类型字段。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Hibernate</a:t>
            </a:r>
            <a:r>
              <a:rPr lang="zh-CN" altLang="en-US" dirty="0" smtClean="0"/>
              <a:t>向数据表插入记录；按主键查询数据；并打印输出内容。</a:t>
            </a:r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回顾与作业点评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有哪些方式映射一对一关联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查询缓存适用于哪些场合？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迫切连接指的是什么？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10" name="组合 1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按条件统计查询房屋信息，并在页面输出统计表格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统计各个街道房屋的租金高于</a:t>
            </a:r>
            <a:r>
              <a:rPr lang="en-US" dirty="0" smtClean="0"/>
              <a:t>3000</a:t>
            </a:r>
            <a:r>
              <a:rPr lang="zh-CN" altLang="en-US" dirty="0" smtClean="0"/>
              <a:t>元的房屋信息的条数。</a:t>
            </a:r>
          </a:p>
          <a:p>
            <a:pPr lvl="2"/>
            <a:r>
              <a:rPr lang="zh-CN" altLang="en-US" dirty="0" smtClean="0"/>
              <a:t>统计各个街道一室一厅、租金低于</a:t>
            </a:r>
            <a:r>
              <a:rPr lang="en-US" dirty="0" smtClean="0"/>
              <a:t>2000</a:t>
            </a:r>
            <a:r>
              <a:rPr lang="zh-CN" altLang="en-US" dirty="0" smtClean="0"/>
              <a:t>元的房屋信息的条数。</a:t>
            </a:r>
          </a:p>
          <a:p>
            <a:pPr lvl="2"/>
            <a:r>
              <a:rPr lang="zh-CN" altLang="en-US" dirty="0" smtClean="0"/>
              <a:t>列出房屋信息条数大于</a:t>
            </a:r>
            <a:r>
              <a:rPr lang="en-US" dirty="0" smtClean="0"/>
              <a:t>50</a:t>
            </a:r>
            <a:r>
              <a:rPr lang="zh-CN" altLang="en-US" dirty="0" smtClean="0"/>
              <a:t>条的所有街道。</a:t>
            </a:r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 smtClean="0"/>
              <a:t>HQL</a:t>
            </a:r>
            <a:r>
              <a:rPr lang="zh-CN" altLang="en-US" sz="2400" dirty="0" smtClean="0"/>
              <a:t>使用</a:t>
            </a:r>
            <a:r>
              <a:rPr lang="en-US" sz="2400" dirty="0" smtClean="0"/>
              <a:t>group by</a:t>
            </a:r>
            <a:r>
              <a:rPr lang="zh-CN" altLang="en-US" sz="2400" dirty="0" smtClean="0"/>
              <a:t>关键字对数据分组，用</a:t>
            </a:r>
            <a:r>
              <a:rPr lang="en-US" sz="2400" dirty="0" smtClean="0"/>
              <a:t>having</a:t>
            </a:r>
            <a:r>
              <a:rPr lang="zh-CN" altLang="en-US" sz="2400" dirty="0" smtClean="0"/>
              <a:t>关键字对分组数据设定约束条件</a:t>
            </a:r>
          </a:p>
          <a:p>
            <a:pPr lvl="0"/>
            <a:r>
              <a:rPr lang="en-US" sz="2400" dirty="0" smtClean="0"/>
              <a:t>Hibernate</a:t>
            </a:r>
            <a:r>
              <a:rPr lang="zh-CN" altLang="en-US" sz="2400" dirty="0" smtClean="0"/>
              <a:t>可以在映射文件中定义字符串形式的查询语句</a:t>
            </a:r>
          </a:p>
          <a:p>
            <a:pPr lvl="0"/>
            <a:r>
              <a:rPr lang="en-US" sz="2400" dirty="0" smtClean="0"/>
              <a:t>Hibernate</a:t>
            </a:r>
            <a:r>
              <a:rPr lang="zh-CN" altLang="en-US" sz="2400" dirty="0" smtClean="0"/>
              <a:t>使用</a:t>
            </a:r>
            <a:r>
              <a:rPr lang="en-US" sz="2400" dirty="0" smtClean="0"/>
              <a:t>Session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createSQLQuery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方法创建</a:t>
            </a:r>
            <a:r>
              <a:rPr lang="en-US" sz="2400" dirty="0" err="1" smtClean="0"/>
              <a:t>SQLQuery</a:t>
            </a:r>
            <a:r>
              <a:rPr lang="zh-CN" altLang="en-US" sz="2400" dirty="0" smtClean="0"/>
              <a:t>对象，用来执行原生</a:t>
            </a:r>
            <a:r>
              <a:rPr lang="en-US" sz="2400" dirty="0" smtClean="0"/>
              <a:t>SQL</a:t>
            </a:r>
            <a:r>
              <a:rPr lang="zh-CN" altLang="en-US" sz="2400" dirty="0" smtClean="0"/>
              <a:t>语句</a:t>
            </a:r>
          </a:p>
          <a:p>
            <a:pPr lvl="0"/>
            <a:r>
              <a:rPr lang="zh-CN" altLang="en-US" sz="2400" dirty="0" smtClean="0"/>
              <a:t>在持久化类中，二进制大对象可以声明为</a:t>
            </a:r>
            <a:r>
              <a:rPr lang="en-US" sz="2400" dirty="0" smtClean="0"/>
              <a:t>byte[]</a:t>
            </a:r>
            <a:r>
              <a:rPr lang="zh-CN" altLang="en-US" sz="2400" dirty="0" smtClean="0"/>
              <a:t>或</a:t>
            </a:r>
            <a:r>
              <a:rPr lang="en-US" sz="2400" dirty="0" err="1" smtClean="0"/>
              <a:t>java.sql.Blob</a:t>
            </a:r>
            <a:r>
              <a:rPr lang="zh-CN" altLang="en-US" sz="2400" dirty="0" smtClean="0"/>
              <a:t>类型；字符串大对象可以声明为</a:t>
            </a:r>
            <a:r>
              <a:rPr lang="en-US" sz="2400" dirty="0" err="1" smtClean="0"/>
              <a:t>java.lang.String</a:t>
            </a:r>
            <a:r>
              <a:rPr lang="zh-CN" altLang="en-US" sz="2400" dirty="0" smtClean="0"/>
              <a:t>或</a:t>
            </a:r>
            <a:r>
              <a:rPr lang="en-US" sz="2400" dirty="0" err="1" smtClean="0"/>
              <a:t>java.sql.Clob</a:t>
            </a:r>
            <a:r>
              <a:rPr lang="zh-CN" altLang="en-US" sz="2400" dirty="0" smtClean="0"/>
              <a:t>类型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</a:t>
            </a:r>
            <a:r>
              <a:rPr lang="en-US" dirty="0" smtClean="0"/>
              <a:t>Criteria</a:t>
            </a:r>
            <a:r>
              <a:rPr lang="zh-CN" altLang="en-US" dirty="0" smtClean="0"/>
              <a:t>、 </a:t>
            </a:r>
            <a:r>
              <a:rPr lang="en-US" dirty="0" err="1" smtClean="0"/>
              <a:t>DetachedCriteria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了解注解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预习下一章学生用书，完成预习作业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3" cstate="print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预习检查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什么是命名查询？</a:t>
            </a:r>
          </a:p>
          <a:p>
            <a:r>
              <a:rPr lang="zh-CN" altLang="en-US" dirty="0" smtClean="0"/>
              <a:t>使用</a:t>
            </a:r>
            <a:r>
              <a:rPr lang="en-US" dirty="0" smtClean="0"/>
              <a:t>Hibernate</a:t>
            </a:r>
            <a:r>
              <a:rPr lang="zh-CN" altLang="en-US" dirty="0" smtClean="0"/>
              <a:t>如何操作</a:t>
            </a:r>
            <a:r>
              <a:rPr lang="en-US" dirty="0" smtClean="0"/>
              <a:t>BLOB</a:t>
            </a:r>
            <a:r>
              <a:rPr lang="zh-CN" altLang="en-US" dirty="0" smtClean="0"/>
              <a:t>类型字段？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13" name="组合 8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本章任务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使用聚合函数分组查询房屋信息</a:t>
            </a:r>
          </a:p>
          <a:p>
            <a:r>
              <a:rPr lang="zh-CN" altLang="en-US" dirty="0" smtClean="0"/>
              <a:t>使用子查询完成房屋信息的查询</a:t>
            </a:r>
          </a:p>
          <a:p>
            <a:r>
              <a:rPr lang="zh-CN" altLang="en-US" dirty="0" smtClean="0"/>
              <a:t>使用命名查询完成房屋信息的查询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本章目标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掌握聚合函数分组查询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掌握子查询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了解命名查询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了解原生</a:t>
            </a:r>
            <a:r>
              <a:rPr lang="en-US" altLang="zh-CN" sz="2800" b="1" kern="0" dirty="0" smtClean="0">
                <a:latin typeface="+mn-lt"/>
                <a:ea typeface="+mn-ea"/>
              </a:rPr>
              <a:t>SQL </a:t>
            </a:r>
            <a:r>
              <a:rPr lang="zh-CN" altLang="en-US" sz="2800" b="1" kern="0" dirty="0" smtClean="0">
                <a:latin typeface="+mn-lt"/>
                <a:ea typeface="+mn-ea"/>
              </a:rPr>
              <a:t>查询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endParaRPr lang="zh-CN" altLang="en-US" sz="2800" b="1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96" y="1071546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1785926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分组统计数据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357290" y="1943097"/>
          <a:ext cx="6429420" cy="342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3071834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函数名称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count()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统计记录条数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sum()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求和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max()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求最大值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min()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求最小值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avg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求平均值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：分组统计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子查询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54" y="1276351"/>
            <a:ext cx="8359746" cy="581013"/>
          </a:xfrm>
        </p:spPr>
        <p:txBody>
          <a:bodyPr/>
          <a:lstStyle/>
          <a:p>
            <a:r>
              <a:rPr lang="zh-CN" altLang="en-US" dirty="0" smtClean="0"/>
              <a:t>子查询语句应用在</a:t>
            </a:r>
            <a:r>
              <a:rPr lang="en-US" dirty="0" err="1" smtClean="0"/>
              <a:t>HQL</a:t>
            </a:r>
            <a:r>
              <a:rPr lang="zh-CN" altLang="en-US" dirty="0" smtClean="0"/>
              <a:t>查询语句的</a:t>
            </a:r>
            <a:r>
              <a:rPr lang="en-US" dirty="0" smtClean="0"/>
              <a:t>where</a:t>
            </a:r>
            <a:r>
              <a:rPr lang="zh-CN" altLang="en-US" dirty="0" smtClean="0"/>
              <a:t>子句中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357290" y="1943097"/>
          <a:ext cx="7000924" cy="342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428628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关键字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all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返回的所有记录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any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返回的任意一条记录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some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和“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any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”意思相同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与“</a:t>
                      </a: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=any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”意思相同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exists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至少返回一条记录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2500298" y="6215082"/>
            <a:ext cx="414340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652657" y="5538802"/>
              <a:ext cx="37021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：子查询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dirty="0" smtClean="0"/>
              <a:t>分组统计数据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统计所有房屋的平均价格、最高价格、最低价格</a:t>
            </a:r>
          </a:p>
          <a:p>
            <a:pPr lvl="1"/>
            <a:r>
              <a:rPr lang="zh-CN" altLang="en-US" dirty="0" smtClean="0"/>
              <a:t>统计各个街道的房屋的平均价格、最高价格、最低价格</a:t>
            </a:r>
          </a:p>
          <a:p>
            <a:pPr lvl="1"/>
            <a:r>
              <a:rPr lang="zh-CN" altLang="en-US" dirty="0" smtClean="0"/>
              <a:t>统计各个区县的房屋的平均价格、最高价格、最低价格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99995"/>
            <a:ext cx="8229600" cy="900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共性问题集中讲解</a:t>
            </a:r>
            <a:endParaRPr lang="zh-CN" altLang="en-US" sz="3600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</TotalTime>
  <Words>1066</Words>
  <Application>Microsoft Office PowerPoint</Application>
  <PresentationFormat>全屏显示(4:3)</PresentationFormat>
  <Paragraphs>226</Paragraphs>
  <Slides>24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回顾与作业点评</vt:lpstr>
      <vt:lpstr>预习检查</vt:lpstr>
      <vt:lpstr>本章任务</vt:lpstr>
      <vt:lpstr>本章目标</vt:lpstr>
      <vt:lpstr>分组统计数据</vt:lpstr>
      <vt:lpstr>子查询</vt:lpstr>
      <vt:lpstr>学员操作——分组统计数据</vt:lpstr>
      <vt:lpstr>共性问题集中讲解</vt:lpstr>
      <vt:lpstr>学员操作——子查询</vt:lpstr>
      <vt:lpstr>共性问题集中讲解</vt:lpstr>
      <vt:lpstr>原生SQL查询</vt:lpstr>
      <vt:lpstr>命名查询</vt:lpstr>
      <vt:lpstr>小结</vt:lpstr>
      <vt:lpstr>学员操作——原生SQL查询和命名查询</vt:lpstr>
      <vt:lpstr>共性问题集中讲解</vt:lpstr>
      <vt:lpstr>BLOB和CLOB类型</vt:lpstr>
      <vt:lpstr>学员操作——BLOB和CLOB类型</vt:lpstr>
      <vt:lpstr>共性问题集中讲解</vt:lpstr>
      <vt:lpstr>学员操作——综合练习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/>
  <cp:lastModifiedBy>Windows 用户</cp:lastModifiedBy>
  <cp:revision>981</cp:revision>
  <dcterms:created xsi:type="dcterms:W3CDTF">2006-03-08T06:55:38Z</dcterms:created>
  <dcterms:modified xsi:type="dcterms:W3CDTF">2019-09-27T07:09:23Z</dcterms:modified>
</cp:coreProperties>
</file>