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8" r:id="rId3"/>
    <p:sldId id="403" r:id="rId4"/>
    <p:sldId id="404" r:id="rId5"/>
    <p:sldId id="405" r:id="rId6"/>
    <p:sldId id="406" r:id="rId7"/>
    <p:sldId id="436" r:id="rId8"/>
    <p:sldId id="437" r:id="rId9"/>
    <p:sldId id="408" r:id="rId10"/>
    <p:sldId id="409" r:id="rId11"/>
    <p:sldId id="430" r:id="rId12"/>
    <p:sldId id="438" r:id="rId13"/>
    <p:sldId id="439" r:id="rId14"/>
    <p:sldId id="440" r:id="rId15"/>
    <p:sldId id="434" r:id="rId16"/>
    <p:sldId id="435" r:id="rId17"/>
    <p:sldId id="427" r:id="rId18"/>
    <p:sldId id="441" r:id="rId19"/>
    <p:sldId id="442" r:id="rId20"/>
    <p:sldId id="424" r:id="rId21"/>
    <p:sldId id="412" r:id="rId22"/>
    <p:sldId id="413" r:id="rId23"/>
    <p:sldId id="426" r:id="rId24"/>
    <p:sldId id="443" r:id="rId25"/>
    <p:sldId id="444" r:id="rId26"/>
    <p:sldId id="445" r:id="rId27"/>
    <p:sldId id="416" r:id="rId28"/>
    <p:sldId id="433" r:id="rId29"/>
    <p:sldId id="420" r:id="rId30"/>
    <p:sldId id="421" r:id="rId31"/>
    <p:sldId id="397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4" autoAdjust="0"/>
    <p:restoredTop sz="78411" autoAdjust="0"/>
  </p:normalViewPr>
  <p:slideViewPr>
    <p:cSldViewPr>
      <p:cViewPr>
        <p:scale>
          <a:sx n="60" d="100"/>
          <a:sy n="60" d="100"/>
        </p:scale>
        <p:origin x="-1410" y="-7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讲解时可以多挑选几个常用的过滤条件的方法，这里每类只列举了一个方法。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69C7-2464-4898-A956-A2A8B0E432F1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Criteria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查询及注解</a:t>
            </a:r>
          </a:p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第九章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共性问题集中讲解</a:t>
            </a:r>
            <a:endParaRPr lang="zh-CN" altLang="en-US" sz="3600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排序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1009641"/>
          </a:xfrm>
        </p:spPr>
        <p:txBody>
          <a:bodyPr/>
          <a:lstStyle/>
          <a:p>
            <a:r>
              <a:rPr lang="en-US" dirty="0" smtClean="0"/>
              <a:t>Criteria</a:t>
            </a:r>
            <a:r>
              <a:rPr lang="zh-CN" altLang="en-US" dirty="0" smtClean="0"/>
              <a:t>查询使用</a:t>
            </a:r>
            <a:r>
              <a:rPr lang="en-US" dirty="0" err="1" smtClean="0"/>
              <a:t>org.hibernate.criterion.Order</a:t>
            </a:r>
            <a:r>
              <a:rPr lang="zh-CN" altLang="en-US" dirty="0" smtClean="0"/>
              <a:t>类对查询结果排序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357290" y="2643182"/>
            <a:ext cx="6357982" cy="14952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Restrictions.gt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("salary",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4000D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addOrder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Order.asc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addOrder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Order.desc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")).list();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4429124" y="4842046"/>
            <a:ext cx="4136069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先按工资升序排序，再按编号降序排序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6175485" y="4397283"/>
            <a:ext cx="714380" cy="6369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分页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7788274" cy="1509707"/>
          </a:xfrm>
        </p:spPr>
        <p:txBody>
          <a:bodyPr/>
          <a:lstStyle/>
          <a:p>
            <a:r>
              <a:rPr lang="en-US" dirty="0" smtClean="0"/>
              <a:t>Criteria</a:t>
            </a:r>
            <a:r>
              <a:rPr lang="zh-CN" altLang="en-US" dirty="0" smtClean="0"/>
              <a:t>接口提供了设置分页的方法</a:t>
            </a:r>
            <a:endParaRPr lang="en-US" altLang="zh-CN" dirty="0" smtClean="0"/>
          </a:p>
          <a:p>
            <a:pPr lvl="1"/>
            <a:r>
              <a:rPr lang="en-US" dirty="0" err="1" smtClean="0"/>
              <a:t>setFirstResult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firstResult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setMaxResult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maxResult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357290" y="3000372"/>
            <a:ext cx="6357982" cy="18553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Restrictions.isNotNull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addOrder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Order.desc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setFirstResult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(0)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setMaxResults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(2).list();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4071934" y="5556426"/>
            <a:ext cx="2973891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查询出工资最高的两名员工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5818295" y="5111663"/>
            <a:ext cx="714380" cy="6369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928794" y="4143380"/>
            <a:ext cx="2643206" cy="64294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查询唯一对象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581013"/>
          </a:xfrm>
        </p:spPr>
        <p:txBody>
          <a:bodyPr/>
          <a:lstStyle/>
          <a:p>
            <a:r>
              <a:rPr lang="en-US" dirty="0" smtClean="0"/>
              <a:t>Query</a:t>
            </a:r>
            <a:r>
              <a:rPr lang="zh-CN" altLang="en-US" dirty="0" smtClean="0"/>
              <a:t>和</a:t>
            </a:r>
            <a:r>
              <a:rPr lang="en-US" dirty="0" smtClean="0"/>
              <a:t>Criteria</a:t>
            </a:r>
            <a:r>
              <a:rPr lang="zh-CN" altLang="en-US" dirty="0" smtClean="0"/>
              <a:t>接口执行查询语句的方法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857224" y="1943097"/>
          <a:ext cx="7786742" cy="28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2500330"/>
                <a:gridCol w="1285884"/>
                <a:gridCol w="1714512"/>
              </a:tblGrid>
              <a:tr h="500066"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Query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Criteria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5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list()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List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集合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支持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支持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iterate()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en-US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Iterator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迭代器，只查询出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ID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支持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不支持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uniqueResult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返回唯一对象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支持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支持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285852" y="2285992"/>
            <a:ext cx="6357982" cy="18553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Restrictions.isNotNull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addOrder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Order.desc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setMaxResults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(1)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uniqueResult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4795745" y="4842046"/>
            <a:ext cx="2276585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查询工资最高的员工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746857" y="4397283"/>
            <a:ext cx="714380" cy="6369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85918" y="3786190"/>
            <a:ext cx="19288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关联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574092" cy="1009641"/>
          </a:xfrm>
        </p:spPr>
        <p:txBody>
          <a:bodyPr/>
          <a:lstStyle/>
          <a:p>
            <a:r>
              <a:rPr lang="fr-FR" dirty="0" smtClean="0"/>
              <a:t>Criteria</a:t>
            </a:r>
            <a:r>
              <a:rPr lang="zh-CN" altLang="en-US" dirty="0" smtClean="0"/>
              <a:t>接口提供了</a:t>
            </a:r>
            <a:r>
              <a:rPr lang="fr-FR" dirty="0" smtClean="0"/>
              <a:t>createCriteria()</a:t>
            </a:r>
            <a:r>
              <a:rPr lang="zh-CN" altLang="en-US" dirty="0" smtClean="0"/>
              <a:t>和</a:t>
            </a:r>
            <a:r>
              <a:rPr lang="fr-FR" dirty="0" smtClean="0"/>
              <a:t>createAlias()</a:t>
            </a:r>
            <a:r>
              <a:rPr lang="zh-CN" altLang="en-US" dirty="0" smtClean="0"/>
              <a:t>方法建立内连接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500298" y="6215082"/>
            <a:ext cx="4786346" cy="684431"/>
            <a:chOff x="4071935" y="5500702"/>
            <a:chExt cx="4500594" cy="684431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：排序、分页以及关联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857224" y="2285992"/>
            <a:ext cx="8001056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Restrictions.ilike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"a",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MatchMode.ANYWHERE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("dept")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Restrictions.eq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财务部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ignoreCase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()) .list();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857224" y="4143380"/>
            <a:ext cx="8001056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"e")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createAlias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("dept", "d")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Restrictions.ilike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e.empName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"a",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MatchMode.ANYWHERE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Restrictions.eq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d.deptName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财务部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ignoreCase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()).list();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428728" y="3071810"/>
            <a:ext cx="257176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28728" y="4572008"/>
            <a:ext cx="271464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按条件查询房屋信息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分页显示所有房屋信息，并按发布时间降序排序</a:t>
            </a:r>
          </a:p>
          <a:p>
            <a:pPr lvl="1"/>
            <a:r>
              <a:rPr lang="zh-CN" altLang="en-US" dirty="0" smtClean="0"/>
              <a:t>查询某区县内价格大于</a:t>
            </a:r>
            <a:r>
              <a:rPr lang="en-US" dirty="0" smtClean="0"/>
              <a:t>1500</a:t>
            </a:r>
            <a:r>
              <a:rPr lang="zh-CN" altLang="en-US" dirty="0" smtClean="0"/>
              <a:t>元的两居室的房屋信息，并分页显示，按价格升序、发布时间降序排序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共性问题集中讲解</a:t>
            </a:r>
            <a:endParaRPr lang="zh-CN" altLang="en-US" sz="3600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投影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938203"/>
          </a:xfrm>
        </p:spPr>
        <p:txBody>
          <a:bodyPr/>
          <a:lstStyle/>
          <a:p>
            <a:r>
              <a:rPr lang="en-US" dirty="0" smtClean="0"/>
              <a:t>Hibernate</a:t>
            </a:r>
            <a:r>
              <a:rPr lang="zh-CN" altLang="en-US" dirty="0" smtClean="0"/>
              <a:t>提供了</a:t>
            </a:r>
            <a:r>
              <a:rPr lang="en-US" dirty="0" err="1" smtClean="0"/>
              <a:t>org.hibernate.criterion.Projection</a:t>
            </a:r>
            <a:r>
              <a:rPr lang="zh-CN" altLang="en-US" dirty="0" smtClean="0"/>
              <a:t>接口和</a:t>
            </a:r>
            <a:r>
              <a:rPr lang="en-US" dirty="0" err="1" smtClean="0"/>
              <a:t>org.hibernate.criterion.Projections</a:t>
            </a:r>
            <a:r>
              <a:rPr lang="zh-CN" altLang="en-US" dirty="0" smtClean="0"/>
              <a:t>类来支持</a:t>
            </a:r>
            <a:r>
              <a:rPr lang="en-US" dirty="0" smtClean="0"/>
              <a:t>Criteria</a:t>
            </a:r>
            <a:r>
              <a:rPr lang="zh-CN" altLang="en-US" dirty="0" smtClean="0"/>
              <a:t>投影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42976" y="3143248"/>
            <a:ext cx="6572296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List&lt;String&gt;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setProjection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Property.forName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")).list();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142976" y="4071942"/>
            <a:ext cx="6572296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List&lt;Object[]&gt; list = session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setProjection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Projections.projectionList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Property.forName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Property.forName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hiredate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.list();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4480" y="3571876"/>
            <a:ext cx="157163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14546" y="5214950"/>
            <a:ext cx="307183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分组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1581145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fr-FR" dirty="0" smtClean="0"/>
              <a:t>Criteria</a:t>
            </a:r>
            <a:r>
              <a:rPr lang="zh-CN" altLang="en-US" dirty="0" smtClean="0"/>
              <a:t>中使用投影来实现分组统计功能</a:t>
            </a:r>
            <a:endParaRPr lang="en-US" altLang="zh-CN" dirty="0" smtClean="0"/>
          </a:p>
          <a:p>
            <a:r>
              <a:rPr lang="en-US" dirty="0" err="1" smtClean="0"/>
              <a:t>org.hibernate.criterion.Projections</a:t>
            </a:r>
            <a:r>
              <a:rPr lang="zh-CN" altLang="en-US" dirty="0" smtClean="0"/>
              <a:t>类提供了使用聚合函数查询的方法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857224" y="3014667"/>
          <a:ext cx="7215238" cy="248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3214710"/>
              </a:tblGrid>
              <a:tr h="500066"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65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groupProperty(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分组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rowCount( 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统计记录数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avg()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统计平均值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DetachedCriteria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2867029"/>
          </a:xfrm>
        </p:spPr>
        <p:txBody>
          <a:bodyPr/>
          <a:lstStyle/>
          <a:p>
            <a:r>
              <a:rPr lang="fr-FR" dirty="0" smtClean="0"/>
              <a:t>DetachedCriteria</a:t>
            </a:r>
            <a:r>
              <a:rPr lang="zh-CN" altLang="en-US" dirty="0" smtClean="0"/>
              <a:t>和</a:t>
            </a:r>
            <a:r>
              <a:rPr lang="fr-FR" dirty="0" smtClean="0"/>
              <a:t>Criteria</a:t>
            </a:r>
            <a:r>
              <a:rPr lang="zh-CN" altLang="en-US" dirty="0" smtClean="0"/>
              <a:t>功能类似，它实现了</a:t>
            </a:r>
            <a:r>
              <a:rPr lang="fr-FR" dirty="0" smtClean="0"/>
              <a:t>CriteriaSpecification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fr-FR" dirty="0" smtClean="0"/>
              <a:t>Criteria</a:t>
            </a:r>
            <a:r>
              <a:rPr lang="zh-CN" altLang="en-US" dirty="0" smtClean="0"/>
              <a:t>是由</a:t>
            </a:r>
            <a:r>
              <a:rPr lang="fr-FR" dirty="0" smtClean="0"/>
              <a:t>Session</a:t>
            </a:r>
            <a:r>
              <a:rPr lang="zh-CN" altLang="en-US" dirty="0" smtClean="0"/>
              <a:t>对象创建的</a:t>
            </a:r>
          </a:p>
          <a:p>
            <a:pPr lvl="1"/>
            <a:r>
              <a:rPr lang="fr-FR" dirty="0" smtClean="0"/>
              <a:t>DetachedCriteria</a:t>
            </a:r>
            <a:r>
              <a:rPr lang="zh-CN" altLang="en-US" dirty="0" smtClean="0"/>
              <a:t>创建时不需要</a:t>
            </a:r>
            <a:r>
              <a:rPr lang="fr-FR" dirty="0" smtClean="0"/>
              <a:t>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DetachedCriteria</a:t>
            </a:r>
            <a:r>
              <a:rPr lang="zh-CN" altLang="en-US" dirty="0" smtClean="0"/>
              <a:t>来构造查询条件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可以把</a:t>
            </a:r>
            <a:r>
              <a:rPr lang="en-US" dirty="0" err="1" smtClean="0"/>
              <a:t>DetachedCriteria</a:t>
            </a:r>
            <a:r>
              <a:rPr lang="zh-CN" altLang="en-US" dirty="0" smtClean="0"/>
              <a:t>作为方法参数传递给业务层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1500166" y="6215082"/>
            <a:ext cx="6429420" cy="684431"/>
            <a:chOff x="4071935" y="5500702"/>
            <a:chExt cx="4500594" cy="684431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：投影、分组以及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DetachedCriteria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214414" y="1142984"/>
            <a:ext cx="7358114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DetachedCriteria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detachedCriteria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DetachedCriteria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"e")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createAlias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e.dept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"d")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Restrictions.eq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d.deptName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财务部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Restrictions.ilike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e.empName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"a",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MatchMode.ANYWHERE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detachedCriteria.getExecutableCriteria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(session)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.list();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214414" y="4286256"/>
            <a:ext cx="7643866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DetachedCriteria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avgSalary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DetachedCriteria.forClass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"e").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setProjection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Property.forName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.add(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Property.forName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("salary").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gt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avgSalary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)).list();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43240" y="1214422"/>
            <a:ext cx="192882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071802" y="3357562"/>
            <a:ext cx="428628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143240" y="4357694"/>
            <a:ext cx="114300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643570" y="5429264"/>
            <a:ext cx="114300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回顾与作业点评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请列举常用的聚合函数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请说出</a:t>
            </a:r>
            <a:r>
              <a:rPr lang="en-US" dirty="0" smtClean="0"/>
              <a:t>having</a:t>
            </a:r>
            <a:r>
              <a:rPr lang="zh-CN" altLang="en-US" dirty="0" smtClean="0"/>
              <a:t>子句的作用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请说出命名查询的作用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10" name="组合 1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11278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r>
              <a:rPr lang="zh-CN" altLang="en-US" dirty="0" smtClean="0"/>
              <a:t>类的作用是什么？</a:t>
            </a:r>
            <a:endParaRPr lang="en-US" altLang="zh-CN" dirty="0" smtClean="0"/>
          </a:p>
          <a:p>
            <a:pPr lvl="0"/>
            <a:r>
              <a:rPr lang="en-US" dirty="0" smtClean="0"/>
              <a:t>Criteria</a:t>
            </a:r>
            <a:r>
              <a:rPr lang="zh-CN" altLang="en-US" dirty="0" smtClean="0"/>
              <a:t>接口是否有</a:t>
            </a:r>
            <a:r>
              <a:rPr lang="en-US" altLang="en-US" dirty="0" err="1" smtClean="0"/>
              <a:t>uniqueResult</a:t>
            </a:r>
            <a:r>
              <a:rPr lang="en-US" altLang="en-US" dirty="0" smtClean="0"/>
              <a:t>()</a:t>
            </a:r>
            <a:r>
              <a:rPr lang="zh-CN" altLang="en-US" dirty="0" smtClean="0"/>
              <a:t>方法？</a:t>
            </a:r>
            <a:endParaRPr lang="en-US" altLang="zh-CN" dirty="0" smtClean="0"/>
          </a:p>
          <a:p>
            <a:pPr lvl="0"/>
            <a:r>
              <a:rPr lang="en-US" dirty="0" smtClean="0"/>
              <a:t>Criteria</a:t>
            </a:r>
            <a:r>
              <a:rPr lang="zh-CN" altLang="en-US" dirty="0" smtClean="0"/>
              <a:t>查询如何对查询结果排序？</a:t>
            </a:r>
            <a:endParaRPr lang="en-US" altLang="zh-CN" dirty="0" smtClean="0"/>
          </a:p>
          <a:p>
            <a:pPr lvl="0"/>
            <a:r>
              <a:rPr lang="en-US" dirty="0" err="1" smtClean="0"/>
              <a:t>setFirstResult</a:t>
            </a:r>
            <a:r>
              <a:rPr lang="en-US" dirty="0" smtClean="0"/>
              <a:t>()</a:t>
            </a:r>
            <a:r>
              <a:rPr lang="zh-CN" altLang="en-US" dirty="0" smtClean="0"/>
              <a:t>方法的作用是什么？</a:t>
            </a:r>
            <a:endParaRPr lang="en-US" altLang="zh-CN" dirty="0" smtClean="0"/>
          </a:p>
          <a:p>
            <a:pPr lvl="0"/>
            <a:r>
              <a:rPr lang="fr-FR" dirty="0" smtClean="0"/>
              <a:t>Criteria</a:t>
            </a:r>
            <a:r>
              <a:rPr lang="zh-CN" altLang="en-US" dirty="0" smtClean="0"/>
              <a:t>查询如何实现关联？</a:t>
            </a:r>
            <a:endParaRPr lang="en-US" altLang="zh-CN" dirty="0" smtClean="0"/>
          </a:p>
          <a:p>
            <a:r>
              <a:rPr lang="fr-FR" altLang="en-US" kern="1200" dirty="0" smtClean="0">
                <a:latin typeface="Arial" charset="0"/>
                <a:ea typeface="黑体" pitchFamily="2" charset="-122"/>
                <a:cs typeface="Times New Roman" pitchFamily="18" charset="0"/>
              </a:rPr>
              <a:t>groupProperty(</a:t>
            </a:r>
            <a:r>
              <a:rPr lang="en-US" altLang="en-US" kern="1200" dirty="0" smtClean="0">
                <a:latin typeface="Arial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kern="1200" dirty="0" smtClean="0">
                <a:latin typeface="Arial" charset="0"/>
                <a:ea typeface="黑体" pitchFamily="2" charset="-122"/>
                <a:cs typeface="Times New Roman" pitchFamily="18" charset="0"/>
              </a:rPr>
              <a:t>方法的作用是什么？</a:t>
            </a:r>
            <a:endParaRPr lang="en-US" altLang="zh-CN" kern="1200" dirty="0" smtClean="0">
              <a:latin typeface="Arial" charset="0"/>
              <a:ea typeface="黑体" pitchFamily="2" charset="-122"/>
              <a:cs typeface="Times New Roman" pitchFamily="18" charset="0"/>
            </a:endParaRPr>
          </a:p>
          <a:p>
            <a:r>
              <a:rPr lang="en-US" dirty="0" err="1" smtClean="0"/>
              <a:t>DetachedCriteria</a:t>
            </a:r>
            <a:r>
              <a:rPr lang="zh-CN" altLang="en-US" dirty="0" smtClean="0"/>
              <a:t>有什么作用</a:t>
            </a:r>
            <a:endParaRPr lang="zh-CN" altLang="en-US" kern="1200" dirty="0" smtClean="0">
              <a:latin typeface="Arial" charset="0"/>
              <a:ea typeface="黑体" pitchFamily="2" charset="-122"/>
              <a:cs typeface="Times New Roman" pitchFamily="18" charset="0"/>
            </a:endParaRPr>
          </a:p>
          <a:p>
            <a:pPr lvl="0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613" cy="900113"/>
          </a:xfrm>
        </p:spPr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统计查询房屋信息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502522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Projections</a:t>
            </a:r>
            <a:r>
              <a:rPr lang="zh-CN" altLang="en-US" dirty="0" smtClean="0"/>
              <a:t>统计各个街道房屋的平均价格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Projections</a:t>
            </a:r>
            <a:r>
              <a:rPr lang="zh-CN" altLang="en-US" dirty="0" smtClean="0"/>
              <a:t>统计各个区县房屋的平均价格，并按平均价格升序排序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DetachedCriteria</a:t>
            </a:r>
            <a:r>
              <a:rPr lang="zh-CN" altLang="en-US" dirty="0" smtClean="0"/>
              <a:t>查询所有房屋信息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注解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784254" y="1276351"/>
            <a:ext cx="8502654" cy="4295789"/>
          </a:xfrm>
        </p:spPr>
        <p:txBody>
          <a:bodyPr/>
          <a:lstStyle/>
          <a:p>
            <a:r>
              <a:rPr lang="fr-FR" dirty="0" smtClean="0"/>
              <a:t>Hibernate</a:t>
            </a:r>
            <a:r>
              <a:rPr lang="zh-CN" altLang="en-US" dirty="0" smtClean="0"/>
              <a:t>提供了</a:t>
            </a:r>
            <a:r>
              <a:rPr lang="fr-FR" dirty="0" smtClean="0"/>
              <a:t>Hibernate Annotations</a:t>
            </a:r>
            <a:r>
              <a:rPr lang="zh-CN" altLang="en-US" dirty="0" smtClean="0"/>
              <a:t>扩展包，使用注解完成映射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fr-FR" dirty="0" smtClean="0"/>
              <a:t>Hibernate</a:t>
            </a:r>
            <a:r>
              <a:rPr lang="zh-CN" altLang="en-US" dirty="0" smtClean="0"/>
              <a:t>注解的步骤如下：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添加</a:t>
            </a:r>
            <a:r>
              <a:rPr lang="fr-FR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使用注解配置持久化类以及对象关联关系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fr-FR" dirty="0" smtClean="0"/>
              <a:t>AnnotationConfiguration</a:t>
            </a:r>
            <a:r>
              <a:rPr lang="zh-CN" altLang="en-US" dirty="0" smtClean="0"/>
              <a:t>建立</a:t>
            </a:r>
            <a:r>
              <a:rPr lang="en-US" altLang="zh-CN" dirty="0" err="1" smtClean="0"/>
              <a:t>SessionFactory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fr-FR" dirty="0" smtClean="0"/>
              <a:t>Hibernate</a:t>
            </a:r>
            <a:r>
              <a:rPr lang="zh-CN" altLang="en-US" dirty="0" smtClean="0"/>
              <a:t>配置文件（</a:t>
            </a:r>
            <a:r>
              <a:rPr lang="fr-FR" dirty="0" smtClean="0"/>
              <a:t>hibernate.cfg.xml</a:t>
            </a:r>
            <a:r>
              <a:rPr lang="zh-CN" altLang="en-US" dirty="0" smtClean="0"/>
              <a:t>）中声明持久化类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注解</a:t>
            </a:r>
            <a:r>
              <a:rPr lang="en-US" altLang="zh-CN" dirty="0" smtClean="0"/>
              <a:t>——</a:t>
            </a:r>
            <a:r>
              <a:rPr smtClean="0"/>
              <a:t>配置持久化类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1357298"/>
          <a:ext cx="8001056" cy="437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4857784"/>
              </a:tblGrid>
              <a:tr h="500066"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注解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含义和作用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65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@Entity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将一个类声明为一个持久化类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@Id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声明了持久化类的标识属性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@GeneratedValue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定义标识属性值的生成策略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@Table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为持久化类映射指定表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@Column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将属性映射到列（字段）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@Transient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将忽略这些属性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注解</a:t>
            </a:r>
            <a:r>
              <a:rPr lang="en-US" altLang="zh-CN" dirty="0" smtClean="0"/>
              <a:t>——</a:t>
            </a:r>
            <a:r>
              <a:rPr dirty="0" smtClean="0"/>
              <a:t>配置关联关系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1357298"/>
          <a:ext cx="8001056" cy="3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注解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含义和作用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65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OneToOne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建立持久化类之间的一对一关联关系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OneToMany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建立持久化类之间的一对多关联关系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ManyToOne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建立持久化类之间的多对一关联关系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@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ManyToMany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建立持久化类之间的多对多关联关系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注解</a:t>
            </a:r>
            <a:r>
              <a:rPr lang="en-US" altLang="zh-CN" dirty="0" smtClean="0"/>
              <a:t>——</a:t>
            </a:r>
            <a:r>
              <a:rPr dirty="0" smtClean="0"/>
              <a:t>配置命名查询</a:t>
            </a:r>
            <a:endParaRPr lang="zh-CN" altLang="en-US" dirty="0"/>
          </a:p>
        </p:txBody>
      </p:sp>
      <p:sp>
        <p:nvSpPr>
          <p:cNvPr id="4" name="内容占位符 19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4295789"/>
          </a:xfrm>
        </p:spPr>
        <p:txBody>
          <a:bodyPr/>
          <a:lstStyle/>
          <a:p>
            <a:r>
              <a:rPr lang="zh-CN" altLang="en-US" dirty="0" smtClean="0"/>
              <a:t>使用注解可以配置命名查询。配置命名查询的注解为</a:t>
            </a:r>
            <a:r>
              <a:rPr lang="fr-FR" dirty="0" smtClean="0"/>
              <a:t>@NamedQuery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142976" y="2714620"/>
            <a:ext cx="6572296" cy="25755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@Entity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@Table(name = 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@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NamedQuery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 = 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selectEmp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query = "from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where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like :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java.io.Serializable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{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缺省其他代码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4414" y="3500438"/>
            <a:ext cx="6286544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071670" y="6215082"/>
            <a:ext cx="450059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：使用注解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完成对房屋信息的操作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使用注解配置街道类、房屋信息持久化类和数据表的映射</a:t>
            </a:r>
          </a:p>
          <a:p>
            <a:pPr lvl="1"/>
            <a:r>
              <a:rPr lang="zh-CN" altLang="en-US" dirty="0" smtClean="0"/>
              <a:t>添加某街道的房屋信息</a:t>
            </a:r>
          </a:p>
          <a:p>
            <a:pPr lvl="1"/>
            <a:r>
              <a:rPr lang="zh-CN" altLang="en-US" dirty="0" smtClean="0"/>
              <a:t>查询某街道下的房屋信息</a:t>
            </a:r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Criteria</a:t>
            </a:r>
            <a:r>
              <a:rPr lang="zh-CN" altLang="en-US" sz="2400" dirty="0" smtClean="0"/>
              <a:t>查询是</a:t>
            </a:r>
            <a:r>
              <a:rPr lang="en-US" sz="2400" dirty="0" smtClean="0"/>
              <a:t>Hibernate</a:t>
            </a:r>
            <a:r>
              <a:rPr lang="zh-CN" altLang="en-US" sz="2400" dirty="0" smtClean="0"/>
              <a:t>提供的一种查询方式。</a:t>
            </a:r>
          </a:p>
          <a:p>
            <a:pPr lvl="0"/>
            <a:r>
              <a:rPr lang="en-US" sz="2400" dirty="0" smtClean="0"/>
              <a:t>Criteria</a:t>
            </a:r>
            <a:r>
              <a:rPr lang="zh-CN" altLang="en-US" sz="2400" dirty="0" smtClean="0"/>
              <a:t>接口提供的分页查询方法和</a:t>
            </a:r>
            <a:r>
              <a:rPr lang="en-US" sz="2400" dirty="0" smtClean="0"/>
              <a:t>Query</a:t>
            </a:r>
            <a:r>
              <a:rPr lang="zh-CN" altLang="en-US" sz="2400" dirty="0" smtClean="0"/>
              <a:t>接口的相同，主要是</a:t>
            </a:r>
            <a:r>
              <a:rPr lang="en-US" sz="2400" dirty="0" err="1" smtClean="0"/>
              <a:t>setFirstResult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方法和</a:t>
            </a:r>
            <a:r>
              <a:rPr lang="en-US" sz="2400" dirty="0" err="1" smtClean="0"/>
              <a:t>setMaxResult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方法。</a:t>
            </a:r>
            <a:endParaRPr lang="en-US" altLang="zh-CN" sz="2400" dirty="0" smtClean="0"/>
          </a:p>
          <a:p>
            <a:pPr lvl="0"/>
            <a:r>
              <a:rPr lang="fr-FR" sz="2400" dirty="0" smtClean="0"/>
              <a:t>Criteria</a:t>
            </a:r>
            <a:r>
              <a:rPr lang="zh-CN" altLang="en-US" sz="2400" dirty="0" smtClean="0"/>
              <a:t>查询和</a:t>
            </a:r>
            <a:r>
              <a:rPr lang="fr-FR" sz="2400" dirty="0" smtClean="0"/>
              <a:t>HQL</a:t>
            </a:r>
            <a:r>
              <a:rPr lang="zh-CN" altLang="en-US" sz="2400" dirty="0" smtClean="0"/>
              <a:t>查询都支持连接查询，需要注意的是</a:t>
            </a:r>
            <a:r>
              <a:rPr lang="fr-FR" sz="2400" dirty="0" smtClean="0"/>
              <a:t>Criteria</a:t>
            </a:r>
            <a:r>
              <a:rPr lang="zh-CN" altLang="en-US" sz="2400" dirty="0" smtClean="0"/>
              <a:t>只支持内连接和迫切左外连接。</a:t>
            </a:r>
            <a:endParaRPr lang="en-US" altLang="zh-CN" sz="2400" dirty="0" smtClean="0"/>
          </a:p>
          <a:p>
            <a:pPr lvl="0"/>
            <a:r>
              <a:rPr lang="fr-FR" sz="2400" dirty="0" smtClean="0"/>
              <a:t>Hibernate</a:t>
            </a:r>
            <a:r>
              <a:rPr lang="zh-CN" altLang="en-US" sz="2400" dirty="0" smtClean="0"/>
              <a:t>提供了</a:t>
            </a:r>
            <a:r>
              <a:rPr lang="fr-FR" sz="2400" dirty="0" smtClean="0"/>
              <a:t>Hibernate Annotations</a:t>
            </a:r>
            <a:r>
              <a:rPr lang="zh-CN" altLang="en-US" sz="2400" dirty="0" smtClean="0"/>
              <a:t>扩展包，它可以替换复杂的</a:t>
            </a:r>
            <a:r>
              <a:rPr lang="fr-FR" sz="2400" dirty="0" smtClean="0"/>
              <a:t>hbm.xml</a:t>
            </a:r>
            <a:r>
              <a:rPr lang="zh-CN" altLang="en-US" sz="2400" dirty="0" smtClean="0"/>
              <a:t>文件，使得</a:t>
            </a:r>
            <a:r>
              <a:rPr lang="fr-FR" sz="2400" dirty="0" smtClean="0"/>
              <a:t>Hibernate</a:t>
            </a:r>
            <a:r>
              <a:rPr lang="zh-CN" altLang="en-US" sz="2400" dirty="0" smtClean="0"/>
              <a:t>程序开发大大简化。</a:t>
            </a:r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预习检查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dirty="0" smtClean="0"/>
              <a:t>Criteria</a:t>
            </a:r>
            <a:r>
              <a:rPr lang="zh-CN" altLang="en-US" dirty="0" smtClean="0"/>
              <a:t>、</a:t>
            </a:r>
            <a:r>
              <a:rPr lang="en-US" dirty="0" err="1" smtClean="0"/>
              <a:t>DetachedCriteria</a:t>
            </a:r>
            <a:r>
              <a:rPr lang="zh-CN" altLang="en-US" dirty="0" smtClean="0"/>
              <a:t>？</a:t>
            </a:r>
          </a:p>
          <a:p>
            <a:r>
              <a:rPr lang="zh-CN" altLang="en-US" dirty="0" smtClean="0"/>
              <a:t>配置实体类的常用注解有哪些？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13" name="组合 8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持久化操作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配置缓存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 cstate="print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本章任务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查询房屋信息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DetachedCriteria</a:t>
            </a:r>
            <a:r>
              <a:rPr lang="zh-CN" altLang="en-US" dirty="0" smtClean="0"/>
              <a:t>查询房屋信息</a:t>
            </a:r>
          </a:p>
          <a:p>
            <a:r>
              <a:rPr lang="zh-CN" altLang="en-US" dirty="0" smtClean="0"/>
              <a:t>使用注解重构租房系统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本章目标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掌握</a:t>
            </a:r>
            <a:r>
              <a:rPr lang="en-US" altLang="zh-CN" sz="2800" b="1" kern="0" dirty="0" smtClean="0">
                <a:latin typeface="+mn-lt"/>
                <a:ea typeface="+mn-ea"/>
              </a:rPr>
              <a:t>Criteria</a:t>
            </a:r>
            <a:r>
              <a:rPr lang="zh-CN" altLang="en-US" sz="2800" b="1" kern="0" dirty="0" smtClean="0">
                <a:latin typeface="+mn-lt"/>
                <a:ea typeface="+mn-ea"/>
              </a:rPr>
              <a:t>查询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了解注解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071546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785926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smtClean="0"/>
              <a:t>Criteria</a:t>
            </a:r>
            <a:r>
              <a:rPr dirty="0" smtClean="0"/>
              <a:t>查询数据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581013"/>
          </a:xfrm>
        </p:spPr>
        <p:txBody>
          <a:bodyPr/>
          <a:lstStyle/>
          <a:p>
            <a:r>
              <a:rPr lang="en-US" dirty="0" smtClean="0"/>
              <a:t>Criteria</a:t>
            </a:r>
            <a:r>
              <a:rPr lang="zh-CN" altLang="en-US" dirty="0" smtClean="0"/>
              <a:t>查询是</a:t>
            </a:r>
            <a:r>
              <a:rPr lang="en-US" dirty="0" smtClean="0"/>
              <a:t>Hibernate</a:t>
            </a:r>
            <a:r>
              <a:rPr lang="zh-CN" altLang="en-US" dirty="0" smtClean="0"/>
              <a:t>提供的一种查询方式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57290" y="1928802"/>
            <a:ext cx="6357982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Criteria criteria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List&lt;Dept&gt;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criteria.list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852959" y="3056096"/>
            <a:ext cx="3084499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Criteria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查询所有的部门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5965041" y="2607463"/>
            <a:ext cx="64294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357290" y="3643314"/>
            <a:ext cx="6357982" cy="14952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Criteria criteria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session.createCriteria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Criterion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critrion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Restrictions.eq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("location",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西一区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criteria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criteria.add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critrion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List&lt;Dept&gt;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criteria.list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5723391" y="5484988"/>
            <a:ext cx="3206327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查询位置在“西一区”的部门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6200000" flipH="1">
            <a:off x="5755652" y="5036355"/>
            <a:ext cx="64294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smtClean="0"/>
              <a:t>Criteria</a:t>
            </a:r>
            <a:r>
              <a:rPr dirty="0" smtClean="0"/>
              <a:t>查询数据</a:t>
            </a:r>
            <a:r>
              <a:rPr lang="en-US" altLang="zh-CN" dirty="0" smtClean="0"/>
              <a:t>——</a:t>
            </a:r>
            <a:r>
              <a:rPr dirty="0" smtClean="0"/>
              <a:t>条件查询</a:t>
            </a:r>
            <a:endParaRPr lang="zh-CN" altLang="en-US" dirty="0"/>
          </a:p>
        </p:txBody>
      </p:sp>
      <p:sp>
        <p:nvSpPr>
          <p:cNvPr id="21" name="内容占位符 12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5081607"/>
          </a:xfrm>
        </p:spPr>
        <p:txBody>
          <a:bodyPr/>
          <a:lstStyle/>
          <a:p>
            <a:r>
              <a:rPr lang="zh-CN" altLang="en-US" dirty="0" smtClean="0"/>
              <a:t>比较运算</a:t>
            </a:r>
            <a:endParaRPr lang="en-US" altLang="zh-CN" dirty="0" smtClean="0"/>
          </a:p>
          <a:p>
            <a:pPr lvl="1"/>
            <a:r>
              <a:rPr lang="fr-FR" dirty="0" smtClean="0"/>
              <a:t>Restrictions.eq</a:t>
            </a:r>
            <a:r>
              <a:rPr lang="en-US" dirty="0" smtClean="0"/>
              <a:t>( )</a:t>
            </a:r>
            <a:endParaRPr lang="en-US" altLang="zh-CN" dirty="0" smtClean="0"/>
          </a:p>
          <a:p>
            <a:r>
              <a:rPr lang="zh-CN" altLang="en-US" dirty="0" smtClean="0"/>
              <a:t>范围运算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fr-FR" dirty="0" smtClean="0"/>
              <a:t>Restrictions.in( )</a:t>
            </a:r>
            <a:endParaRPr lang="en-US" altLang="zh-CN" dirty="0" smtClean="0"/>
          </a:p>
          <a:p>
            <a:r>
              <a:rPr lang="zh-CN" altLang="en-US" dirty="0" smtClean="0"/>
              <a:t>字符串模式匹配</a:t>
            </a:r>
            <a:endParaRPr lang="en-US" altLang="zh-CN" dirty="0" smtClean="0"/>
          </a:p>
          <a:p>
            <a:pPr lvl="1"/>
            <a:r>
              <a:rPr lang="fr-FR" dirty="0" smtClean="0"/>
              <a:t>Restrictions.ilike( )</a:t>
            </a:r>
            <a:endParaRPr lang="en-US" altLang="zh-CN" dirty="0" smtClean="0"/>
          </a:p>
          <a:p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/>
            <a:r>
              <a:rPr lang="fr-FR" dirty="0" smtClean="0"/>
              <a:t>Restrictions.and( )</a:t>
            </a:r>
            <a:endParaRPr lang="en-US" altLang="zh-CN" dirty="0" smtClean="0"/>
          </a:p>
          <a:p>
            <a:r>
              <a:rPr lang="zh-CN" altLang="en-US" dirty="0" smtClean="0"/>
              <a:t>集合运算</a:t>
            </a:r>
            <a:endParaRPr lang="en-US" altLang="zh-CN" dirty="0" smtClean="0"/>
          </a:p>
          <a:p>
            <a:pPr lvl="1"/>
            <a:r>
              <a:rPr lang="fr-FR" dirty="0" smtClean="0"/>
              <a:t>Restrictions.isEmpty( )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22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：条件查询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使用</a:t>
            </a:r>
            <a:r>
              <a:rPr lang="en-US" dirty="0" smtClean="0"/>
              <a:t>Criteria</a:t>
            </a:r>
            <a:r>
              <a:rPr dirty="0" smtClean="0"/>
              <a:t>查询数据</a:t>
            </a:r>
            <a:r>
              <a:rPr lang="en-US" altLang="zh-CN" dirty="0" smtClean="0"/>
              <a:t>——</a:t>
            </a:r>
            <a:r>
              <a:rPr dirty="0" smtClean="0"/>
              <a:t>动态查询</a:t>
            </a:r>
            <a:endParaRPr lang="zh-CN" altLang="en-US" dirty="0"/>
          </a:p>
        </p:txBody>
      </p:sp>
      <p:sp>
        <p:nvSpPr>
          <p:cNvPr id="21" name="内容占位符 12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1866897"/>
          </a:xfrm>
        </p:spPr>
        <p:txBody>
          <a:bodyPr/>
          <a:lstStyle/>
          <a:p>
            <a:r>
              <a:rPr lang="zh-CN" altLang="en-US" dirty="0" smtClean="0"/>
              <a:t>如何查找出符合以下条件的员工信息：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职位是工程师，如：</a:t>
            </a:r>
            <a:r>
              <a:rPr lang="fr-FR" dirty="0" smtClean="0"/>
              <a:t>job = </a:t>
            </a:r>
            <a:r>
              <a:rPr lang="en-US" dirty="0" smtClean="0"/>
              <a:t>‘</a:t>
            </a:r>
            <a:r>
              <a:rPr lang="fr-FR" dirty="0" smtClean="0"/>
              <a:t>engineer’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工资大于</a:t>
            </a:r>
            <a:r>
              <a:rPr lang="fr-FR" dirty="0" smtClean="0"/>
              <a:t>2000</a:t>
            </a:r>
            <a:r>
              <a:rPr lang="zh-CN" altLang="en-US" dirty="0" smtClean="0"/>
              <a:t>元，如：</a:t>
            </a:r>
            <a:r>
              <a:rPr lang="fr-FR" dirty="0" smtClean="0"/>
              <a:t>salary &gt; 2000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入职时间在</a:t>
            </a:r>
            <a:r>
              <a:rPr lang="fr-FR" dirty="0" smtClean="0"/>
              <a:t>2006</a:t>
            </a:r>
            <a:r>
              <a:rPr lang="zh-CN" altLang="en-US" dirty="0" smtClean="0"/>
              <a:t>年</a:t>
            </a:r>
            <a:r>
              <a:rPr lang="fr-FR" dirty="0" smtClean="0"/>
              <a:t>12</a:t>
            </a:r>
            <a:r>
              <a:rPr lang="zh-CN" altLang="en-US" dirty="0" smtClean="0"/>
              <a:t>月</a:t>
            </a:r>
            <a:r>
              <a:rPr lang="fr-FR" dirty="0" smtClean="0"/>
              <a:t>31</a:t>
            </a:r>
            <a:r>
              <a:rPr lang="zh-CN" altLang="en-US" dirty="0" smtClean="0"/>
              <a:t>日至</a:t>
            </a:r>
            <a:r>
              <a:rPr lang="fr-FR" dirty="0" smtClean="0"/>
              <a:t>2008</a:t>
            </a:r>
            <a:r>
              <a:rPr lang="zh-CN" altLang="en-US" dirty="0" smtClean="0"/>
              <a:t>年</a:t>
            </a:r>
            <a:r>
              <a:rPr lang="fr-FR" dirty="0" smtClean="0"/>
              <a:t>12</a:t>
            </a:r>
            <a:r>
              <a:rPr lang="zh-CN" altLang="en-US" dirty="0" smtClean="0"/>
              <a:t>月</a:t>
            </a:r>
            <a:r>
              <a:rPr lang="fr-FR" dirty="0" smtClean="0"/>
              <a:t>31</a:t>
            </a:r>
            <a:r>
              <a:rPr lang="zh-CN" altLang="en-US" dirty="0" smtClean="0"/>
              <a:t>日之间</a:t>
            </a:r>
            <a:r>
              <a:rPr lang="fr-FR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：动态查询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406" y="3553521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内容占位符 12"/>
          <p:cNvSpPr txBox="1">
            <a:spLocks/>
          </p:cNvSpPr>
          <p:nvPr/>
        </p:nvSpPr>
        <p:spPr bwMode="auto">
          <a:xfrm>
            <a:off x="784254" y="4071942"/>
            <a:ext cx="8359746" cy="186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latin typeface="+mn-lt"/>
                <a:ea typeface="+mn-ea"/>
              </a:rPr>
              <a:t>条件最多有</a:t>
            </a:r>
            <a:r>
              <a:rPr lang="fr-FR" altLang="en-US" sz="2400" b="1" dirty="0" smtClean="0">
                <a:latin typeface="+mn-lt"/>
                <a:ea typeface="+mn-ea"/>
              </a:rPr>
              <a:t>3</a:t>
            </a:r>
            <a:r>
              <a:rPr lang="zh-CN" altLang="en-US" sz="2400" b="1" dirty="0" smtClean="0">
                <a:latin typeface="+mn-lt"/>
                <a:ea typeface="+mn-ea"/>
              </a:rPr>
              <a:t>个，根据用户实际输入确定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fr-FR" altLang="en-US" sz="2400" b="1" dirty="0" smtClean="0">
                <a:latin typeface="+mn-lt"/>
                <a:ea typeface="+mn-ea"/>
              </a:rPr>
              <a:t>Criteria</a:t>
            </a:r>
            <a:r>
              <a:rPr lang="zh-CN" altLang="en-US" sz="2400" b="1" dirty="0" smtClean="0">
                <a:latin typeface="+mn-lt"/>
                <a:ea typeface="+mn-ea"/>
              </a:rPr>
              <a:t>接口的</a:t>
            </a:r>
            <a:r>
              <a:rPr lang="fr-FR" altLang="en-US" sz="2400" b="1" dirty="0" smtClean="0">
                <a:latin typeface="+mn-lt"/>
                <a:ea typeface="+mn-ea"/>
              </a:rPr>
              <a:t>add()</a:t>
            </a:r>
            <a:r>
              <a:rPr lang="zh-CN" altLang="en-US" sz="2400" b="1" dirty="0" smtClean="0">
                <a:latin typeface="+mn-lt"/>
                <a:ea typeface="+mn-ea"/>
              </a:rPr>
              <a:t>方法加入条件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914400" lvl="1" indent="-45720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latin typeface="+mn-lt"/>
                <a:ea typeface="+mn-ea"/>
              </a:rPr>
              <a:t>为了避免传递过多的参数，可以把条件封装在</a:t>
            </a:r>
            <a:r>
              <a:rPr lang="fr-FR" altLang="en-US" sz="2400" b="1" dirty="0" smtClean="0">
                <a:latin typeface="+mn-lt"/>
                <a:ea typeface="+mn-ea"/>
              </a:rPr>
              <a:t>JavaBean</a:t>
            </a:r>
            <a:r>
              <a:rPr lang="zh-CN" altLang="en-US" sz="2400" b="1" dirty="0" smtClean="0">
                <a:latin typeface="+mn-lt"/>
                <a:ea typeface="+mn-ea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按条件查询房屋信息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Criteria</a:t>
            </a:r>
            <a:r>
              <a:rPr lang="zh-CN" altLang="en-US" dirty="0" smtClean="0"/>
              <a:t>查询所有房屋信息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Criteria</a:t>
            </a:r>
            <a:r>
              <a:rPr lang="zh-CN" altLang="en-US" dirty="0" smtClean="0"/>
              <a:t>查询价格大于</a:t>
            </a:r>
            <a:r>
              <a:rPr lang="en-US" dirty="0" smtClean="0"/>
              <a:t>1000</a:t>
            </a:r>
            <a:r>
              <a:rPr lang="zh-CN" altLang="en-US" dirty="0" smtClean="0"/>
              <a:t>元的房屋信息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Criteria</a:t>
            </a:r>
            <a:r>
              <a:rPr lang="zh-CN" altLang="en-US" dirty="0" smtClean="0"/>
              <a:t>查询价格小于</a:t>
            </a:r>
            <a:r>
              <a:rPr lang="en-US" dirty="0" smtClean="0"/>
              <a:t>2000</a:t>
            </a:r>
            <a:r>
              <a:rPr lang="zh-CN" altLang="en-US" dirty="0" smtClean="0"/>
              <a:t>元并且发布时间在</a:t>
            </a:r>
            <a:r>
              <a:rPr lang="en-US" dirty="0" smtClean="0"/>
              <a:t>2013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月以后的房屋信息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/31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1552</Words>
  <Application>Microsoft Office PowerPoint</Application>
  <PresentationFormat>全屏显示(4:3)</PresentationFormat>
  <Paragraphs>321</Paragraphs>
  <Slides>31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回顾与作业点评</vt:lpstr>
      <vt:lpstr>预习检查</vt:lpstr>
      <vt:lpstr>本章任务</vt:lpstr>
      <vt:lpstr>本章目标</vt:lpstr>
      <vt:lpstr>使用Criteria查询数据</vt:lpstr>
      <vt:lpstr>使用Criteria查询数据——条件查询</vt:lpstr>
      <vt:lpstr>使用Criteria查询数据——动态查询</vt:lpstr>
      <vt:lpstr>学员操作——按条件查询房屋信息</vt:lpstr>
      <vt:lpstr>共性问题集中讲解</vt:lpstr>
      <vt:lpstr>排序</vt:lpstr>
      <vt:lpstr>分页</vt:lpstr>
      <vt:lpstr>查询唯一对象</vt:lpstr>
      <vt:lpstr>关联</vt:lpstr>
      <vt:lpstr>学员操作——按条件查询房屋信息</vt:lpstr>
      <vt:lpstr>共性问题集中讲解</vt:lpstr>
      <vt:lpstr>投影</vt:lpstr>
      <vt:lpstr>分组</vt:lpstr>
      <vt:lpstr>DetachedCriteria</vt:lpstr>
      <vt:lpstr>小结</vt:lpstr>
      <vt:lpstr>学员操作——统计查询房屋信息</vt:lpstr>
      <vt:lpstr>共性问题集中讲解</vt:lpstr>
      <vt:lpstr>注解</vt:lpstr>
      <vt:lpstr>注解——配置持久化类</vt:lpstr>
      <vt:lpstr>注解——配置关联关系</vt:lpstr>
      <vt:lpstr>注解——配置命名查询</vt:lpstr>
      <vt:lpstr>学员操作——完成对房屋信息的操作</vt:lpstr>
      <vt:lpstr>共性问题集中讲解</vt:lpstr>
      <vt:lpstr>总结</vt:lpstr>
      <vt:lpstr>作业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/>
  <cp:lastModifiedBy>ys</cp:lastModifiedBy>
  <cp:revision>1149</cp:revision>
  <dcterms:created xsi:type="dcterms:W3CDTF">2006-03-08T06:55:38Z</dcterms:created>
  <dcterms:modified xsi:type="dcterms:W3CDTF">2016-11-14T03:19:17Z</dcterms:modified>
</cp:coreProperties>
</file>