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8" r:id="rId3"/>
    <p:sldId id="403" r:id="rId4"/>
    <p:sldId id="404" r:id="rId5"/>
    <p:sldId id="405" r:id="rId6"/>
    <p:sldId id="406" r:id="rId7"/>
    <p:sldId id="438" r:id="rId8"/>
    <p:sldId id="408" r:id="rId9"/>
    <p:sldId id="409" r:id="rId10"/>
    <p:sldId id="430" r:id="rId11"/>
    <p:sldId id="439" r:id="rId12"/>
    <p:sldId id="440" r:id="rId13"/>
    <p:sldId id="441" r:id="rId14"/>
    <p:sldId id="434" r:id="rId15"/>
    <p:sldId id="435" r:id="rId16"/>
    <p:sldId id="427" r:id="rId17"/>
    <p:sldId id="442" r:id="rId18"/>
    <p:sldId id="412" r:id="rId19"/>
    <p:sldId id="413" r:id="rId20"/>
    <p:sldId id="436" r:id="rId21"/>
    <p:sldId id="437" r:id="rId22"/>
    <p:sldId id="426" r:id="rId23"/>
    <p:sldId id="443" r:id="rId24"/>
    <p:sldId id="416" r:id="rId25"/>
    <p:sldId id="433" r:id="rId26"/>
    <p:sldId id="420" r:id="rId27"/>
    <p:sldId id="421" r:id="rId28"/>
    <p:sldId id="397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4" autoAdjust="0"/>
    <p:restoredTop sz="78411" autoAdjust="0"/>
  </p:normalViewPr>
  <p:slideViewPr>
    <p:cSldViewPr>
      <p:cViewPr>
        <p:scale>
          <a:sx n="60" d="100"/>
          <a:sy n="60" d="100"/>
        </p:scale>
        <p:origin x="-1410" y="-7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注意事务的讲解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5FFA-6511-42DA-BBB6-7E9D897FD88D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en-US" sz="3200" b="1" dirty="0" err="1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MyBatis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入门</a:t>
            </a: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第十章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err="1" smtClean="0"/>
              <a:t>MyBatis</a:t>
            </a:r>
            <a:r>
              <a:rPr dirty="0" smtClean="0"/>
              <a:t>实现持久化操作</a:t>
            </a:r>
            <a:r>
              <a:rPr lang="en-US" dirty="0" smtClean="0"/>
              <a:t>3-1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100964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MyBatis</a:t>
            </a:r>
            <a:r>
              <a:rPr lang="zh-CN" altLang="en-US" dirty="0" smtClean="0"/>
              <a:t>实现按条件查询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142976" y="2214554"/>
            <a:ext cx="7572428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&lt;select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findEmpByEmpNo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parameterType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cn.jbit.mybatisdemo.entity.Emp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SELECT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AS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empName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hiredate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 job,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salary,mgr,comm,deptno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FROM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WHERE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 #{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&lt;/select&gt;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5554871" y="5127798"/>
            <a:ext cx="1588897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SQL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映射语句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5961171" y="4683035"/>
            <a:ext cx="714380" cy="6369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内容占位符 9"/>
          <p:cNvSpPr txBox="1">
            <a:spLocks/>
          </p:cNvSpPr>
          <p:nvPr/>
        </p:nvSpPr>
        <p:spPr bwMode="auto">
          <a:xfrm>
            <a:off x="784254" y="1928802"/>
            <a:ext cx="835974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kern="0" dirty="0" err="1" smtClean="0">
                <a:latin typeface="+mn-lt"/>
                <a:ea typeface="+mn-ea"/>
              </a:rPr>
              <a:t>MyBatis</a:t>
            </a:r>
            <a:r>
              <a:rPr lang="zh-CN" altLang="en-US" sz="2800" b="1" kern="0" dirty="0" smtClean="0">
                <a:latin typeface="+mn-lt"/>
                <a:ea typeface="+mn-ea"/>
              </a:rPr>
              <a:t>提供了两种方式实现查询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971550" lvl="1" indent="-5143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zh-CN" altLang="en-US" sz="2800" b="1" kern="0" dirty="0" smtClean="0">
                <a:latin typeface="+mn-lt"/>
                <a:ea typeface="+mn-ea"/>
              </a:rPr>
              <a:t>使用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selectOne</a:t>
            </a:r>
            <a:r>
              <a:rPr lang="en-US" altLang="zh-CN" sz="2800" b="1" kern="0" dirty="0" smtClean="0">
                <a:latin typeface="+mn-lt"/>
                <a:ea typeface="+mn-ea"/>
              </a:rPr>
              <a:t>()</a:t>
            </a:r>
            <a:r>
              <a:rPr lang="zh-CN" altLang="en-US" sz="2800" b="1" kern="0" dirty="0" smtClean="0">
                <a:latin typeface="+mn-lt"/>
                <a:ea typeface="+mn-ea"/>
              </a:rPr>
              <a:t>方法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971550" lvl="1" indent="-5143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zh-CN" altLang="en-US" sz="2800" b="1" kern="0" dirty="0" smtClean="0">
                <a:latin typeface="+mn-lt"/>
                <a:ea typeface="+mn-ea"/>
              </a:rPr>
              <a:t>使用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session.getMapper</a:t>
            </a:r>
            <a:r>
              <a:rPr lang="en-US" altLang="zh-CN" sz="2800" b="1" kern="0" dirty="0" smtClean="0">
                <a:latin typeface="+mn-lt"/>
                <a:ea typeface="+mn-ea"/>
              </a:rPr>
              <a:t>()</a:t>
            </a:r>
            <a:r>
              <a:rPr lang="zh-CN" altLang="en-US" sz="2800" b="1" kern="0" dirty="0" smtClean="0">
                <a:latin typeface="+mn-lt"/>
                <a:ea typeface="+mn-ea"/>
              </a:rPr>
              <a:t>方法实现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643188" y="5997575"/>
            <a:ext cx="5143522" cy="684431"/>
            <a:chOff x="4071935" y="5500702"/>
            <a:chExt cx="4564156" cy="684431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77833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：根据员工编号获取员工信息</a:t>
              </a:r>
            </a:p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err="1" smtClean="0"/>
              <a:t>MyBatis</a:t>
            </a:r>
            <a:r>
              <a:rPr dirty="0" smtClean="0"/>
              <a:t>实现持久化操作</a:t>
            </a:r>
            <a:r>
              <a:rPr lang="en-US" dirty="0" smtClean="0"/>
              <a:t>3-2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100964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resultMap</a:t>
            </a:r>
            <a:r>
              <a:rPr lang="zh-CN" altLang="en-US" dirty="0" smtClean="0"/>
              <a:t>实现结果映射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643188" y="5997575"/>
            <a:ext cx="5472308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18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：根据员工号查询员工信息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142976" y="1785926"/>
            <a:ext cx="7572428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empResultMap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type="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cn.jbit.mybatisdemo.entity.Emp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&lt;id property="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column="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&lt;result property="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column="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&lt;result property="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hireDate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column="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hiredate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省略其他属性的映射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&lt;select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findEmpByEmpNo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parameterType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empResultMap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SELECT * FROM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where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 #{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err="1" smtClean="0"/>
              <a:t>MyBatis</a:t>
            </a:r>
            <a:r>
              <a:rPr dirty="0" smtClean="0"/>
              <a:t>实现持久化操作</a:t>
            </a:r>
            <a:r>
              <a:rPr lang="en-US" dirty="0" smtClean="0"/>
              <a:t>3-3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100964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MyBatis</a:t>
            </a:r>
            <a:r>
              <a:rPr lang="zh-CN" altLang="en-US" dirty="0" smtClean="0"/>
              <a:t>实现数据表增删改操作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643188" y="5997575"/>
            <a:ext cx="4643456" cy="684431"/>
            <a:chOff x="4071935" y="5500702"/>
            <a:chExt cx="4500594" cy="684431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187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：实现数据表增删改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28596" y="2000240"/>
            <a:ext cx="857256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&lt;insert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insertEmp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parameterType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cn.jbit.mybatisdemo.entity.Emp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flushCache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="true"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statementType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="PREPARED"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keyProperty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useGeneratedKeys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="" timeout="20000"&gt;…&lt;/insert&gt;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&lt;delete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deleteEmp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parameterType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cn.jbit.mybatisdemo.entity.Emp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flushCache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="true"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statementType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="PREPARED"&gt;…&lt;/delete&gt;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&lt;update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updateEmp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parameterType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cn.jbit.mybatisdemo.entity.Emp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flushCache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="true"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statementType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="PREPARED" timeout="20000"&gt;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…&lt;/update&gt;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小结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MyBatis</a:t>
            </a:r>
            <a:r>
              <a:rPr lang="zh-CN" altLang="en-US" dirty="0" smtClean="0"/>
              <a:t>的优缺点有哪些？</a:t>
            </a:r>
            <a:endParaRPr lang="en-US" altLang="zh-CN" dirty="0" smtClean="0"/>
          </a:p>
          <a:p>
            <a:r>
              <a:rPr lang="en-US" dirty="0" err="1" smtClean="0"/>
              <a:t>MyBatis</a:t>
            </a:r>
            <a:r>
              <a:rPr lang="en-US" dirty="0" smtClean="0"/>
              <a:t> SQL</a:t>
            </a:r>
            <a:r>
              <a:rPr lang="zh-CN" altLang="en-US" dirty="0" smtClean="0"/>
              <a:t>映射文件和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映射文件有什么不同？</a:t>
            </a:r>
            <a:endParaRPr lang="en-US" altLang="zh-CN" dirty="0" smtClean="0"/>
          </a:p>
          <a:p>
            <a:r>
              <a:rPr lang="en-US" dirty="0" err="1" smtClean="0"/>
              <a:t>resultType</a:t>
            </a:r>
            <a:r>
              <a:rPr lang="zh-CN" altLang="en-US" dirty="0" smtClean="0"/>
              <a:t>的作用是什么？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3" name="组合 8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用户表的增删改查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在上机练习</a:t>
            </a:r>
            <a:r>
              <a:rPr lang="en-US" dirty="0" smtClean="0"/>
              <a:t>1</a:t>
            </a:r>
            <a:r>
              <a:rPr lang="zh-CN" altLang="en-US" dirty="0" smtClean="0"/>
              <a:t>搭建的环境中，使用</a:t>
            </a:r>
            <a:r>
              <a:rPr lang="en-US" dirty="0" err="1" smtClean="0"/>
              <a:t>MyBatis</a:t>
            </a:r>
            <a:r>
              <a:rPr lang="zh-CN" altLang="en-US" dirty="0" smtClean="0"/>
              <a:t>实现用户记录的增加、修改、删除和查询，要求按用户编号查询指定的用户记录。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SqlSession.selectOne</a:t>
            </a:r>
            <a:r>
              <a:rPr lang="en-US" dirty="0" smtClean="0"/>
              <a:t>()</a:t>
            </a:r>
            <a:r>
              <a:rPr lang="zh-CN" altLang="en-US" dirty="0" smtClean="0"/>
              <a:t>、</a:t>
            </a:r>
            <a:r>
              <a:rPr lang="en-US" dirty="0" smtClean="0"/>
              <a:t>insert()</a:t>
            </a:r>
            <a:r>
              <a:rPr lang="zh-CN" altLang="en-US" dirty="0" smtClean="0"/>
              <a:t>、</a:t>
            </a:r>
            <a:r>
              <a:rPr lang="en-US" dirty="0" smtClean="0"/>
              <a:t>update()</a:t>
            </a:r>
            <a:r>
              <a:rPr lang="zh-CN" altLang="en-US" dirty="0" smtClean="0"/>
              <a:t>方法和</a:t>
            </a:r>
            <a:r>
              <a:rPr lang="en-US" dirty="0" err="1" smtClean="0"/>
              <a:t>SqlSession.getMapper</a:t>
            </a:r>
            <a:r>
              <a:rPr lang="en-US" dirty="0" smtClean="0"/>
              <a:t>()</a:t>
            </a:r>
            <a:r>
              <a:rPr lang="zh-CN" altLang="en-US" dirty="0" smtClean="0"/>
              <a:t>两种方式实现。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共性问题集中讲解</a:t>
            </a:r>
            <a:endParaRPr lang="zh-CN" altLang="en-US" sz="3600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使用动态</a:t>
            </a:r>
            <a:r>
              <a:rPr lang="en-US" dirty="0" smtClean="0"/>
              <a:t>SQL</a:t>
            </a:r>
            <a:r>
              <a:rPr dirty="0" smtClean="0"/>
              <a:t>完成复杂操作</a:t>
            </a:r>
            <a:r>
              <a:rPr lang="en-US" dirty="0" smtClean="0"/>
              <a:t>2-1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3081343"/>
          </a:xfrm>
        </p:spPr>
        <p:txBody>
          <a:bodyPr/>
          <a:lstStyle/>
          <a:p>
            <a:r>
              <a:rPr lang="zh-CN" altLang="en-US" dirty="0" smtClean="0"/>
              <a:t>使用动态</a:t>
            </a:r>
            <a:r>
              <a:rPr lang="en-US" dirty="0" smtClean="0"/>
              <a:t>SQL</a:t>
            </a:r>
            <a:r>
              <a:rPr lang="zh-CN" altLang="en-US" dirty="0" smtClean="0"/>
              <a:t>完成多条件查询</a:t>
            </a:r>
            <a:endParaRPr lang="en-US" altLang="zh-CN" dirty="0" smtClean="0"/>
          </a:p>
          <a:p>
            <a:r>
              <a:rPr lang="zh-CN" altLang="en-US" dirty="0" smtClean="0"/>
              <a:t>用于实现动态</a:t>
            </a:r>
            <a:r>
              <a:rPr lang="fr-FR" dirty="0" smtClean="0"/>
              <a:t>SQL</a:t>
            </a:r>
            <a:r>
              <a:rPr lang="zh-CN" altLang="en-US" dirty="0" smtClean="0"/>
              <a:t>的元素主要有：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lang="fr-FR" dirty="0" smtClean="0"/>
              <a:t>f</a:t>
            </a:r>
          </a:p>
          <a:p>
            <a:pPr lvl="1"/>
            <a:r>
              <a:rPr lang="fr-FR" dirty="0" smtClean="0"/>
              <a:t>choose(when,otherwise)</a:t>
            </a:r>
          </a:p>
          <a:p>
            <a:pPr lvl="1"/>
            <a:r>
              <a:rPr lang="fr-FR" dirty="0" smtClean="0"/>
              <a:t>where </a:t>
            </a:r>
          </a:p>
          <a:p>
            <a:pPr lvl="1"/>
            <a:r>
              <a:rPr lang="fr-FR" dirty="0" smtClean="0"/>
              <a:t>set 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643188" y="5997575"/>
            <a:ext cx="407195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18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：使用动态</a:t>
              </a:r>
              <a:r>
                <a:rPr lang="en-US" altLang="en-US" b="1" dirty="0" smtClean="0">
                  <a:solidFill>
                    <a:schemeClr val="bg1"/>
                  </a:solidFill>
                </a:rPr>
                <a:t>SQL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使用动态</a:t>
            </a:r>
            <a:r>
              <a:rPr lang="en-US" dirty="0" smtClean="0"/>
              <a:t>SQL</a:t>
            </a:r>
            <a:r>
              <a:rPr dirty="0" smtClean="0"/>
              <a:t>完成复杂操作</a:t>
            </a:r>
            <a:r>
              <a:rPr lang="en-US" dirty="0" smtClean="0"/>
              <a:t>2-2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3152781"/>
          </a:xfrm>
        </p:spPr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核心类生命周期和管理</a:t>
            </a:r>
            <a:endParaRPr lang="en-US" altLang="zh-CN" dirty="0" smtClean="0"/>
          </a:p>
          <a:p>
            <a:pPr lvl="1"/>
            <a:r>
              <a:rPr lang="en-US" dirty="0" err="1" smtClean="0"/>
              <a:t>SqlSessionFactoryBuilder</a:t>
            </a:r>
            <a:endParaRPr lang="en-US" dirty="0" smtClean="0"/>
          </a:p>
          <a:p>
            <a:pPr lvl="1"/>
            <a:r>
              <a:rPr lang="en-US" dirty="0" err="1" smtClean="0"/>
              <a:t>SqlSessionFactory</a:t>
            </a:r>
            <a:endParaRPr lang="zh-CN" altLang="en-US" dirty="0" smtClean="0"/>
          </a:p>
          <a:p>
            <a:pPr lvl="1"/>
            <a:r>
              <a:rPr lang="en-US" dirty="0" err="1" smtClean="0"/>
              <a:t>SqlSession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643188" y="5997575"/>
            <a:ext cx="464345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18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：编写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MyBatisUtil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613" cy="900113"/>
          </a:xfrm>
        </p:spPr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查询房屋信息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145464" cy="3724285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根据租金、联系人以及发布日期等条件使用动态</a:t>
            </a:r>
            <a:r>
              <a:rPr lang="en-US" dirty="0" smtClean="0"/>
              <a:t>SQL</a:t>
            </a:r>
            <a:r>
              <a:rPr lang="zh-CN" altLang="en-US" dirty="0" smtClean="0"/>
              <a:t>方式查询租房系统中的房屋信息。查询条件是：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zh-CN" altLang="en-US" dirty="0" smtClean="0"/>
              <a:t>租金小于</a:t>
            </a:r>
            <a:r>
              <a:rPr lang="en-US" dirty="0" smtClean="0"/>
              <a:t>2000</a:t>
            </a:r>
            <a:r>
              <a:rPr lang="zh-CN" altLang="en-US" dirty="0" smtClean="0"/>
              <a:t>元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zh-CN" altLang="en-US" dirty="0" smtClean="0"/>
              <a:t>联系人是李阳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发布日期为近一个月内</a:t>
            </a:r>
          </a:p>
          <a:p>
            <a:pPr lvl="2">
              <a:buNone/>
            </a:pPr>
            <a:r>
              <a:rPr lang="zh-CN" altLang="en-US" dirty="0" smtClean="0"/>
              <a:t>注意：上面条件可以任意组合，如果没有值，则不加查询条件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回顾与作业点评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Criteria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HQL</a:t>
            </a:r>
            <a:r>
              <a:rPr lang="zh-CN" altLang="en-US" dirty="0" smtClean="0"/>
              <a:t>有什么区别？</a:t>
            </a:r>
            <a:endParaRPr lang="en-US" altLang="zh-CN" dirty="0" smtClean="0"/>
          </a:p>
          <a:p>
            <a:pPr eaLnBrk="1" hangingPunct="1"/>
            <a:r>
              <a:rPr lang="en-US" dirty="0" smtClean="0"/>
              <a:t>Criteria</a:t>
            </a:r>
            <a:r>
              <a:rPr lang="zh-CN" altLang="en-US" dirty="0" smtClean="0"/>
              <a:t>如何实现关联查询？</a:t>
            </a:r>
            <a:endParaRPr lang="en-US" altLang="zh-CN" dirty="0" smtClean="0"/>
          </a:p>
          <a:p>
            <a:pPr eaLnBrk="1" hangingPunct="1"/>
            <a:r>
              <a:rPr lang="en-US" dirty="0" smtClean="0"/>
              <a:t>Criteria</a:t>
            </a:r>
            <a:r>
              <a:rPr lang="zh-CN" altLang="en-US" dirty="0" smtClean="0"/>
              <a:t>如何实现分组统计？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注解</a:t>
            </a:r>
            <a:r>
              <a:rPr lang="fr-FR" dirty="0" smtClean="0"/>
              <a:t>@Entity</a:t>
            </a:r>
            <a:r>
              <a:rPr lang="zh-CN" altLang="en-US" dirty="0" smtClean="0"/>
              <a:t>的作用是什么？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10" name="组合 1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613" cy="900113"/>
          </a:xfrm>
        </p:spPr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fr-FR" dirty="0" smtClean="0"/>
              <a:t>SqlSession</a:t>
            </a:r>
            <a:r>
              <a:rPr dirty="0" smtClean="0"/>
              <a:t>的工具类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502522" cy="2009773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fr-FR" dirty="0" smtClean="0"/>
              <a:t>SqlSession</a:t>
            </a:r>
            <a:r>
              <a:rPr lang="zh-CN" altLang="en-US" dirty="0" smtClean="0"/>
              <a:t>的工具类改造上机练习</a:t>
            </a:r>
            <a:r>
              <a:rPr lang="fr-FR" dirty="0" smtClean="0"/>
              <a:t>3</a:t>
            </a:r>
            <a:r>
              <a:rPr lang="zh-CN" altLang="en-US" dirty="0" smtClean="0"/>
              <a:t>的实现方法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err="1" smtClean="0"/>
              <a:t>MyBatis</a:t>
            </a:r>
            <a:r>
              <a:rPr dirty="0" smtClean="0"/>
              <a:t>实现员工信息管理</a:t>
            </a:r>
            <a:r>
              <a:rPr lang="en-US" dirty="0" smtClean="0"/>
              <a:t>2-1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336709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fr-FR" dirty="0" smtClean="0"/>
              <a:t>MyBatis+JSP+Servlet</a:t>
            </a:r>
            <a:r>
              <a:rPr lang="zh-CN" altLang="en-US" dirty="0" smtClean="0"/>
              <a:t>完成员工信息管理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按入职时间降序列出最近入职的员工，并分页显示，每页</a:t>
            </a:r>
            <a:r>
              <a:rPr lang="en-US" dirty="0" smtClean="0"/>
              <a:t>5</a:t>
            </a:r>
            <a:r>
              <a:rPr lang="zh-CN" altLang="en-US" dirty="0" smtClean="0"/>
              <a:t>条记录</a:t>
            </a:r>
          </a:p>
          <a:p>
            <a:pPr lvl="1"/>
            <a:r>
              <a:rPr lang="zh-CN" altLang="en-US" dirty="0" smtClean="0"/>
              <a:t>根据员工所在的部门、姓名、入职时间范围查询满足条件的员工，并分页显示</a:t>
            </a:r>
          </a:p>
          <a:p>
            <a:pPr lvl="1"/>
            <a:r>
              <a:rPr lang="zh-CN" altLang="en-US" dirty="0" smtClean="0"/>
              <a:t>执行更新和删除员工操作</a:t>
            </a:r>
          </a:p>
          <a:p>
            <a:pPr lvl="1"/>
            <a:r>
              <a:rPr lang="zh-CN" altLang="en-US" dirty="0" smtClean="0"/>
              <a:t>添加指定部门的新员工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2643188" y="5997575"/>
            <a:ext cx="5072084" cy="684431"/>
            <a:chOff x="4071935" y="5500702"/>
            <a:chExt cx="4500594" cy="684431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187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：搭建员工信息管理工程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err="1" smtClean="0"/>
              <a:t>MyBatis</a:t>
            </a:r>
            <a:r>
              <a:rPr dirty="0" smtClean="0"/>
              <a:t>实现员工信息管理</a:t>
            </a:r>
            <a:r>
              <a:rPr lang="en-US" dirty="0" smtClean="0"/>
              <a:t>2-2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4081475"/>
          </a:xfrm>
        </p:spPr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r>
              <a:rPr lang="zh-CN" altLang="en-US" dirty="0" smtClean="0"/>
              <a:t>二级缓存的配置</a:t>
            </a:r>
            <a:endParaRPr lang="en-US" altLang="zh-CN" dirty="0" smtClean="0"/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的全局</a:t>
            </a:r>
            <a:r>
              <a:rPr lang="en-US" dirty="0" smtClean="0"/>
              <a:t>cache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Mapper</a:t>
            </a:r>
            <a:r>
              <a:rPr lang="en-US" dirty="0" smtClean="0"/>
              <a:t> XML</a:t>
            </a:r>
            <a:r>
              <a:rPr lang="zh-CN" altLang="en-US" dirty="0" smtClean="0"/>
              <a:t>文件中设置缓存，默认情况下是没有开启缓存的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Mapper</a:t>
            </a:r>
            <a:r>
              <a:rPr lang="en-US" dirty="0" smtClean="0"/>
              <a:t> XML</a:t>
            </a:r>
            <a:r>
              <a:rPr lang="zh-CN" altLang="en-US" dirty="0" smtClean="0"/>
              <a:t>文件配置支持</a:t>
            </a:r>
            <a:r>
              <a:rPr lang="en-US" dirty="0" smtClean="0"/>
              <a:t>cache</a:t>
            </a:r>
            <a:r>
              <a:rPr lang="zh-CN" altLang="en-US" dirty="0" smtClean="0"/>
              <a:t>后，如果需要对个别查询进行调整，可以单独设置</a:t>
            </a:r>
            <a:r>
              <a:rPr lang="en-US" dirty="0" smtClean="0"/>
              <a:t>cache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571604" y="3643314"/>
            <a:ext cx="5572164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&lt;settings&gt;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&lt;setting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cacheEnabled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value="true"/&gt;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&lt;/settings&gt;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571604" y="4439866"/>
            <a:ext cx="5572164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&lt;cache eviction="FIFO"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flushInterval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="60000"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size="512"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readOnly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="true"/&gt;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571604" y="5225684"/>
            <a:ext cx="5572164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&lt;select id="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selectAll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useCache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 true"&gt;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查询房屋信息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4295789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在租房系统中，按要求实现以下功能：</a:t>
            </a:r>
          </a:p>
          <a:p>
            <a:pPr lvl="2"/>
            <a:r>
              <a:rPr lang="zh-CN" altLang="en-US" dirty="0" smtClean="0"/>
              <a:t>按房屋租金、标题、发布日期以及联系人查询房屋信息，并分页显示房屋信息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dirty="0" err="1" smtClean="0"/>
              <a:t>JSP+Servlet+JavaBean</a:t>
            </a:r>
            <a:r>
              <a:rPr lang="zh-CN" altLang="en-US" dirty="0" smtClean="0"/>
              <a:t>实现上述功能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/>
          <a:lstStyle/>
          <a:p>
            <a:pPr lvl="0"/>
            <a:r>
              <a:rPr lang="en-US" dirty="0" err="1" smtClean="0"/>
              <a:t>MyBatis</a:t>
            </a:r>
            <a:r>
              <a:rPr lang="zh-CN" altLang="en-US" dirty="0" smtClean="0"/>
              <a:t>是支持普通</a:t>
            </a:r>
            <a:r>
              <a:rPr lang="en-US" dirty="0" smtClean="0"/>
              <a:t>SQL</a:t>
            </a:r>
            <a:r>
              <a:rPr lang="zh-CN" altLang="en-US" dirty="0" smtClean="0"/>
              <a:t>查询，存储过程和高级映射的优秀持久层框架</a:t>
            </a:r>
          </a:p>
          <a:p>
            <a:pPr lvl="0"/>
            <a:r>
              <a:rPr lang="zh-CN" altLang="en-US" dirty="0" smtClean="0"/>
              <a:t>在</a:t>
            </a:r>
            <a:r>
              <a:rPr lang="en-US" dirty="0" err="1" smtClean="0"/>
              <a:t>MyBatis</a:t>
            </a:r>
            <a:r>
              <a:rPr lang="zh-CN" altLang="en-US" dirty="0" smtClean="0"/>
              <a:t>的配置文件中配置全局的参数、数据连接和</a:t>
            </a:r>
            <a:r>
              <a:rPr lang="en-US" dirty="0" smtClean="0"/>
              <a:t>SQL</a:t>
            </a:r>
            <a:r>
              <a:rPr lang="zh-CN" altLang="en-US" dirty="0" smtClean="0"/>
              <a:t>映射文件的位置，并可以为结果类型映射别名</a:t>
            </a:r>
          </a:p>
          <a:p>
            <a:pPr lvl="0"/>
            <a:r>
              <a:rPr lang="zh-CN" altLang="en-US" dirty="0" smtClean="0"/>
              <a:t>在</a:t>
            </a:r>
            <a:r>
              <a:rPr lang="en-US" dirty="0" smtClean="0"/>
              <a:t>SQL</a:t>
            </a:r>
            <a:r>
              <a:rPr lang="zh-CN" altLang="en-US" dirty="0" smtClean="0"/>
              <a:t>映射文件中为提供了</a:t>
            </a:r>
            <a:r>
              <a:rPr lang="en-US" dirty="0" smtClean="0"/>
              <a:t>select</a:t>
            </a:r>
            <a:r>
              <a:rPr lang="zh-CN" altLang="en-US" dirty="0" smtClean="0"/>
              <a:t>、</a:t>
            </a:r>
            <a:r>
              <a:rPr lang="en-US" dirty="0" smtClean="0"/>
              <a:t>insert</a:t>
            </a:r>
            <a:r>
              <a:rPr lang="zh-CN" altLang="en-US" dirty="0" smtClean="0"/>
              <a:t>、</a:t>
            </a:r>
            <a:r>
              <a:rPr lang="en-US" dirty="0" smtClean="0"/>
              <a:t>update</a:t>
            </a:r>
            <a:r>
              <a:rPr lang="zh-CN" altLang="en-US" dirty="0" smtClean="0"/>
              <a:t>、</a:t>
            </a:r>
            <a:r>
              <a:rPr lang="en-US" dirty="0" smtClean="0"/>
              <a:t>delete</a:t>
            </a:r>
            <a:r>
              <a:rPr lang="zh-CN" altLang="en-US" dirty="0" smtClean="0"/>
              <a:t>等元素实现</a:t>
            </a:r>
            <a:r>
              <a:rPr lang="en-US" dirty="0" smtClean="0"/>
              <a:t>SQL</a:t>
            </a:r>
            <a:r>
              <a:rPr lang="zh-CN" altLang="en-US" dirty="0" smtClean="0"/>
              <a:t>语句的映射，结果类型的映射可以使用</a:t>
            </a:r>
            <a:r>
              <a:rPr lang="en-US" dirty="0" err="1" smtClean="0"/>
              <a:t>resultMap</a:t>
            </a:r>
            <a:r>
              <a:rPr lang="zh-CN" altLang="en-US" dirty="0" smtClean="0"/>
              <a:t>和</a:t>
            </a:r>
            <a:r>
              <a:rPr lang="en-US" dirty="0" err="1" smtClean="0"/>
              <a:t>resultType</a:t>
            </a:r>
            <a:r>
              <a:rPr lang="zh-CN" altLang="en-US" dirty="0" smtClean="0"/>
              <a:t>，但不能同时使用</a:t>
            </a:r>
          </a:p>
          <a:p>
            <a:pPr lvl="0"/>
            <a:r>
              <a:rPr lang="zh-CN" altLang="en-US" dirty="0" smtClean="0"/>
              <a:t>在</a:t>
            </a:r>
            <a:r>
              <a:rPr lang="en-US" dirty="0" smtClean="0"/>
              <a:t>SQL</a:t>
            </a:r>
            <a:r>
              <a:rPr lang="zh-CN" altLang="en-US" dirty="0" smtClean="0"/>
              <a:t>映射文件中使用</a:t>
            </a:r>
            <a:r>
              <a:rPr lang="en-US" dirty="0" smtClean="0"/>
              <a:t>if</a:t>
            </a:r>
            <a:r>
              <a:rPr lang="zh-CN" altLang="en-US" dirty="0" smtClean="0"/>
              <a:t>、</a:t>
            </a:r>
            <a:r>
              <a:rPr lang="en-US" dirty="0" smtClean="0"/>
              <a:t>choose</a:t>
            </a:r>
            <a:r>
              <a:rPr lang="zh-CN" altLang="en-US" dirty="0" smtClean="0"/>
              <a:t>、</a:t>
            </a:r>
            <a:r>
              <a:rPr lang="en-US" dirty="0" smtClean="0"/>
              <a:t>where</a:t>
            </a:r>
            <a:r>
              <a:rPr lang="zh-CN" altLang="en-US" dirty="0" smtClean="0"/>
              <a:t>、</a:t>
            </a:r>
            <a:r>
              <a:rPr lang="en-US" dirty="0" smtClean="0"/>
              <a:t>set</a:t>
            </a:r>
            <a:r>
              <a:rPr lang="zh-CN" altLang="en-US" dirty="0" smtClean="0"/>
              <a:t>实现动态</a:t>
            </a:r>
            <a:r>
              <a:rPr lang="en-US" dirty="0" smtClean="0"/>
              <a:t>SQL</a:t>
            </a:r>
            <a:r>
              <a:rPr lang="zh-CN" altLang="en-US" dirty="0" smtClean="0"/>
              <a:t>的映射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了解“影院信息查询系统”的需求及实现步骤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 cstate="print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预习检查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是什么，为什么要使用</a:t>
            </a:r>
            <a:r>
              <a:rPr lang="en-US" dirty="0" err="1" smtClean="0"/>
              <a:t>MyBatis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主要的配置文件有哪些？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13" name="组合 8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本章任务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搭建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环境</a:t>
            </a:r>
          </a:p>
          <a:p>
            <a:pPr lvl="0"/>
            <a:r>
              <a:rPr lang="zh-CN" altLang="en-US" dirty="0" smtClean="0"/>
              <a:t>实现对单表的增删改操作</a:t>
            </a:r>
          </a:p>
          <a:p>
            <a:pPr lvl="0"/>
            <a:r>
              <a:rPr lang="zh-CN" altLang="en-US" dirty="0" smtClean="0"/>
              <a:t>实现员工信息的增删改查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本章目标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1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理解核心类的作用域和生命周期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掌握</a:t>
            </a:r>
            <a:r>
              <a:rPr lang="en-US" altLang="zh-CN" sz="2800" b="1" kern="0" dirty="0" smtClean="0">
                <a:latin typeface="+mn-lt"/>
                <a:ea typeface="+mn-ea"/>
              </a:rPr>
              <a:t>SQL</a:t>
            </a:r>
            <a:r>
              <a:rPr lang="zh-CN" altLang="en-US" sz="2800" b="1" kern="0" dirty="0" smtClean="0">
                <a:latin typeface="+mn-lt"/>
                <a:ea typeface="+mn-ea"/>
              </a:rPr>
              <a:t>映射文件的编写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掌握单表的增删改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掌握多条件的复杂查询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709096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299" y="1209030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2209162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dirty="0" smtClean="0"/>
              <a:t>快速入门</a:t>
            </a:r>
            <a:r>
              <a:rPr lang="en-US" dirty="0" smtClean="0"/>
              <a:t>2-1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3938599"/>
          </a:xfrm>
        </p:spPr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本是</a:t>
            </a:r>
            <a:r>
              <a:rPr lang="en-US" dirty="0" smtClean="0"/>
              <a:t>apache</a:t>
            </a:r>
            <a:r>
              <a:rPr lang="zh-CN" altLang="en-US" dirty="0" smtClean="0"/>
              <a:t>的一个开源的项目</a:t>
            </a:r>
            <a:endParaRPr lang="en-US" altLang="zh-CN" dirty="0" smtClean="0"/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与</a:t>
            </a:r>
            <a:r>
              <a:rPr lang="en-US" dirty="0" smtClean="0"/>
              <a:t>Hibernate</a:t>
            </a:r>
            <a:r>
              <a:rPr lang="zh-CN" altLang="en-US" dirty="0" smtClean="0"/>
              <a:t>都属于</a:t>
            </a:r>
            <a:r>
              <a:rPr lang="en-US" dirty="0" err="1" smtClean="0"/>
              <a:t>ORM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小巧，简单易学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dirty="0" smtClean="0"/>
              <a:t>快速入门</a:t>
            </a:r>
            <a:r>
              <a:rPr lang="en-US" dirty="0" smtClean="0"/>
              <a:t>2-2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5095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MyBatis</a:t>
            </a:r>
            <a:r>
              <a:rPr lang="zh-CN" altLang="en-US" dirty="0" smtClean="0"/>
              <a:t>的开发步骤：</a:t>
            </a:r>
            <a:endParaRPr lang="zh-CN" altLang="en-US" dirty="0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6324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：数据表查询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2500287" y="2428873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4286224" y="2428873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6072162" y="2428873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" name="组合 31"/>
          <p:cNvGrpSpPr>
            <a:grpSpLocks/>
          </p:cNvGrpSpPr>
          <p:nvPr/>
        </p:nvGrpSpPr>
        <p:grpSpPr bwMode="auto">
          <a:xfrm>
            <a:off x="6286474" y="1928810"/>
            <a:ext cx="1573213" cy="1212850"/>
            <a:chOff x="5572125" y="1857375"/>
            <a:chExt cx="1573213" cy="12128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矩形 15"/>
            <p:cNvSpPr/>
            <p:nvPr/>
          </p:nvSpPr>
          <p:spPr bwMode="auto">
            <a:xfrm>
              <a:off x="5684838" y="2100263"/>
              <a:ext cx="1460500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创建实体类和数据库接口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572125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21" name="组合 25"/>
          <p:cNvGrpSpPr>
            <a:grpSpLocks/>
          </p:cNvGrpSpPr>
          <p:nvPr/>
        </p:nvGrpSpPr>
        <p:grpSpPr bwMode="auto">
          <a:xfrm>
            <a:off x="928662" y="1928810"/>
            <a:ext cx="1571625" cy="1214438"/>
            <a:chOff x="214313" y="1857375"/>
            <a:chExt cx="1571625" cy="1214438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矩形 21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下载需要的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MyBatis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jar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包</a:t>
              </a:r>
              <a:endParaRPr lang="en-US" altLang="zh-CN" b="1" dirty="0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14313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24" name="组合 29"/>
          <p:cNvGrpSpPr>
            <a:grpSpLocks/>
          </p:cNvGrpSpPr>
          <p:nvPr/>
        </p:nvGrpSpPr>
        <p:grpSpPr bwMode="auto">
          <a:xfrm>
            <a:off x="2713012" y="1928810"/>
            <a:ext cx="1573212" cy="1212850"/>
            <a:chOff x="1998663" y="1857375"/>
            <a:chExt cx="1573212" cy="12128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矩形 24"/>
            <p:cNvSpPr/>
            <p:nvPr/>
          </p:nvSpPr>
          <p:spPr bwMode="auto">
            <a:xfrm>
              <a:off x="2111375" y="2100263"/>
              <a:ext cx="1460500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部署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MyBatis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jar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包</a:t>
              </a:r>
              <a:endParaRPr lang="zh-CN" altLang="en-US" b="1" dirty="0"/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998663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27" name="组合 30"/>
          <p:cNvGrpSpPr>
            <a:grpSpLocks/>
          </p:cNvGrpSpPr>
          <p:nvPr/>
        </p:nvGrpSpPr>
        <p:grpSpPr bwMode="auto">
          <a:xfrm>
            <a:off x="4500537" y="1928810"/>
            <a:ext cx="1571625" cy="1212850"/>
            <a:chOff x="3786188" y="1857375"/>
            <a:chExt cx="1571625" cy="12128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" name="矩形 27"/>
            <p:cNvSpPr/>
            <p:nvPr/>
          </p:nvSpPr>
          <p:spPr bwMode="auto">
            <a:xfrm>
              <a:off x="3898900" y="2100263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编写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MyBatis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配置文件</a:t>
              </a:r>
              <a:endParaRPr lang="zh-CN" altLang="en-US" b="1" dirty="0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786188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4857752" y="4000504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右箭头 35"/>
          <p:cNvSpPr>
            <a:spLocks noChangeArrowheads="1"/>
          </p:cNvSpPr>
          <p:nvPr/>
        </p:nvSpPr>
        <p:spPr bwMode="auto">
          <a:xfrm>
            <a:off x="1327152" y="4000504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右箭头 36"/>
          <p:cNvSpPr>
            <a:spLocks noChangeArrowheads="1"/>
          </p:cNvSpPr>
          <p:nvPr/>
        </p:nvSpPr>
        <p:spPr bwMode="auto">
          <a:xfrm>
            <a:off x="3113090" y="4000504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8" name="组合 31"/>
          <p:cNvGrpSpPr>
            <a:grpSpLocks/>
          </p:cNvGrpSpPr>
          <p:nvPr/>
        </p:nvGrpSpPr>
        <p:grpSpPr bwMode="auto">
          <a:xfrm>
            <a:off x="3327402" y="3500441"/>
            <a:ext cx="1573213" cy="1212850"/>
            <a:chOff x="5572125" y="1857375"/>
            <a:chExt cx="1573213" cy="12128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矩形 38"/>
            <p:cNvSpPr/>
            <p:nvPr/>
          </p:nvSpPr>
          <p:spPr bwMode="auto">
            <a:xfrm>
              <a:off x="5684838" y="2100263"/>
              <a:ext cx="1460500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创建数据库接口的实现类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572125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41" name="组合 35"/>
          <p:cNvGrpSpPr>
            <a:grpSpLocks/>
          </p:cNvGrpSpPr>
          <p:nvPr/>
        </p:nvGrpSpPr>
        <p:grpSpPr bwMode="auto">
          <a:xfrm>
            <a:off x="5113340" y="3500441"/>
            <a:ext cx="1573212" cy="1212850"/>
            <a:chOff x="7358063" y="1857375"/>
            <a:chExt cx="1573212" cy="12128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2" name="矩形 41"/>
            <p:cNvSpPr/>
            <p:nvPr/>
          </p:nvSpPr>
          <p:spPr bwMode="auto">
            <a:xfrm>
              <a:off x="7470775" y="2100263"/>
              <a:ext cx="1460500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编写测试类进行测试</a:t>
              </a:r>
              <a:endParaRPr lang="zh-CN" altLang="en-US" b="1" dirty="0"/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7358063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7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44" name="组合 30"/>
          <p:cNvGrpSpPr>
            <a:grpSpLocks/>
          </p:cNvGrpSpPr>
          <p:nvPr/>
        </p:nvGrpSpPr>
        <p:grpSpPr bwMode="auto">
          <a:xfrm>
            <a:off x="1541465" y="3500441"/>
            <a:ext cx="1571625" cy="1212850"/>
            <a:chOff x="3786188" y="1857375"/>
            <a:chExt cx="1571625" cy="12128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矩形 44"/>
            <p:cNvSpPr/>
            <p:nvPr/>
          </p:nvSpPr>
          <p:spPr bwMode="auto">
            <a:xfrm>
              <a:off x="3898900" y="2100263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创建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SQL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映射文件</a:t>
              </a:r>
              <a:endParaRPr lang="zh-CN" altLang="en-US" b="1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3786188" y="1857375"/>
              <a:ext cx="336550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查询用户表记录数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搭建</a:t>
            </a:r>
            <a:r>
              <a:rPr lang="en-US" dirty="0" err="1" smtClean="0"/>
              <a:t>MyBatis</a:t>
            </a:r>
            <a:r>
              <a:rPr lang="zh-CN" altLang="en-US" dirty="0" smtClean="0"/>
              <a:t>开发环境，实现</a:t>
            </a:r>
            <a:r>
              <a:rPr lang="zh-CN" altLang="en-US" smtClean="0"/>
              <a:t>用户表记录数的</a:t>
            </a:r>
            <a:r>
              <a:rPr lang="zh-CN" altLang="en-US" dirty="0" smtClean="0"/>
              <a:t>查询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dirty="0" err="1" smtClean="0"/>
              <a:t>MyEclipse</a:t>
            </a:r>
            <a:r>
              <a:rPr lang="zh-CN" altLang="en-US" dirty="0" smtClean="0"/>
              <a:t>中创建工程，导入</a:t>
            </a:r>
            <a:r>
              <a:rPr lang="en-US" dirty="0" err="1" smtClean="0"/>
              <a:t>MyBatis</a:t>
            </a:r>
            <a:r>
              <a:rPr lang="en-US" dirty="0" smtClean="0"/>
              <a:t>  jar</a:t>
            </a:r>
            <a:r>
              <a:rPr lang="zh-CN" altLang="en-US" dirty="0" smtClean="0"/>
              <a:t>包，并设置</a:t>
            </a:r>
            <a:r>
              <a:rPr lang="en-US" dirty="0" err="1" smtClean="0"/>
              <a:t>MyBatis</a:t>
            </a:r>
            <a:r>
              <a:rPr lang="zh-CN" altLang="en-US" dirty="0" smtClean="0"/>
              <a:t>源码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dirty="0" err="1" smtClean="0"/>
              <a:t>MyBatis</a:t>
            </a:r>
            <a:r>
              <a:rPr lang="zh-CN" altLang="en-US" dirty="0" smtClean="0"/>
              <a:t>配置文件</a:t>
            </a:r>
            <a:r>
              <a:rPr lang="en-US" dirty="0" err="1" smtClean="0"/>
              <a:t>mybatis-config.xml</a:t>
            </a:r>
            <a:r>
              <a:rPr lang="zh-CN" altLang="en-US" dirty="0" smtClean="0"/>
              <a:t>，配置数据库信息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借用之前的实体类</a:t>
            </a:r>
            <a:r>
              <a:rPr lang="en-US" dirty="0" smtClean="0"/>
              <a:t>User</a:t>
            </a:r>
            <a:r>
              <a:rPr lang="zh-CN" altLang="en-US" dirty="0" smtClean="0"/>
              <a:t>和</a:t>
            </a:r>
            <a:r>
              <a:rPr lang="en-US" dirty="0" err="1" smtClean="0"/>
              <a:t>IUserDao</a:t>
            </a:r>
            <a:endParaRPr lang="zh-CN" alt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配置映射文件</a:t>
            </a:r>
            <a:r>
              <a:rPr lang="en-US" dirty="0" err="1" smtClean="0"/>
              <a:t>UserDaoMapper.xml</a:t>
            </a:r>
            <a:endParaRPr lang="zh-CN" alt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en-US" dirty="0" err="1" smtClean="0"/>
              <a:t>UserDaoImpl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共性问题集中讲解</a:t>
            </a:r>
            <a:endParaRPr lang="zh-CN" altLang="en-US" sz="3600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</TotalTime>
  <Words>1310</Words>
  <Application>Microsoft Office PowerPoint</Application>
  <PresentationFormat>全屏显示(4:3)</PresentationFormat>
  <Paragraphs>251</Paragraphs>
  <Slides>28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回顾与作业点评</vt:lpstr>
      <vt:lpstr>预习检查</vt:lpstr>
      <vt:lpstr>本章任务</vt:lpstr>
      <vt:lpstr>本章目标</vt:lpstr>
      <vt:lpstr>MyBatis快速入门2-1</vt:lpstr>
      <vt:lpstr>MyBatis快速入门2-2</vt:lpstr>
      <vt:lpstr>学员操作——查询用户表记录数</vt:lpstr>
      <vt:lpstr>共性问题集中讲解</vt:lpstr>
      <vt:lpstr>使用MyBatis实现持久化操作3-1</vt:lpstr>
      <vt:lpstr>使用MyBatis实现持久化操作3-2</vt:lpstr>
      <vt:lpstr>使用MyBatis实现持久化操作3-3</vt:lpstr>
      <vt:lpstr>小结</vt:lpstr>
      <vt:lpstr>学员操作——用户表的增删改查</vt:lpstr>
      <vt:lpstr>共性问题集中讲解</vt:lpstr>
      <vt:lpstr>使用动态SQL完成复杂操作2-1</vt:lpstr>
      <vt:lpstr>使用动态SQL完成复杂操作2-2</vt:lpstr>
      <vt:lpstr>学员操作——查询房屋信息</vt:lpstr>
      <vt:lpstr>共性问题集中讲解</vt:lpstr>
      <vt:lpstr>学员操作——SqlSession的工具类</vt:lpstr>
      <vt:lpstr>共性问题集中讲解</vt:lpstr>
      <vt:lpstr>使用MyBatis实现员工信息管理2-1</vt:lpstr>
      <vt:lpstr>使用MyBatis实现员工信息管理2-2</vt:lpstr>
      <vt:lpstr>学员操作——查询房屋信息</vt:lpstr>
      <vt:lpstr>共性问题集中讲解</vt:lpstr>
      <vt:lpstr>总结</vt:lpstr>
      <vt:lpstr>作业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</dc:title>
  <dc:creator/>
  <cp:lastModifiedBy>ys</cp:lastModifiedBy>
  <cp:revision>1241</cp:revision>
  <dcterms:created xsi:type="dcterms:W3CDTF">2006-03-08T06:55:38Z</dcterms:created>
  <dcterms:modified xsi:type="dcterms:W3CDTF">2016-11-14T03:19:33Z</dcterms:modified>
</cp:coreProperties>
</file>