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45"/>
  </p:notesMasterIdLst>
  <p:handoutMasterIdLst>
    <p:handoutMasterId r:id="rId46"/>
  </p:handoutMasterIdLst>
  <p:sldIdLst>
    <p:sldId id="256" r:id="rId2"/>
    <p:sldId id="541" r:id="rId3"/>
    <p:sldId id="542" r:id="rId4"/>
    <p:sldId id="585" r:id="rId5"/>
    <p:sldId id="616" r:id="rId6"/>
    <p:sldId id="586" r:id="rId7"/>
    <p:sldId id="588" r:id="rId8"/>
    <p:sldId id="587" r:id="rId9"/>
    <p:sldId id="589" r:id="rId10"/>
    <p:sldId id="591" r:id="rId11"/>
    <p:sldId id="590" r:id="rId12"/>
    <p:sldId id="592" r:id="rId13"/>
    <p:sldId id="593" r:id="rId14"/>
    <p:sldId id="594" r:id="rId15"/>
    <p:sldId id="596" r:id="rId16"/>
    <p:sldId id="595" r:id="rId17"/>
    <p:sldId id="622" r:id="rId18"/>
    <p:sldId id="597" r:id="rId19"/>
    <p:sldId id="598" r:id="rId20"/>
    <p:sldId id="599" r:id="rId21"/>
    <p:sldId id="600" r:id="rId22"/>
    <p:sldId id="603" r:id="rId23"/>
    <p:sldId id="601" r:id="rId24"/>
    <p:sldId id="604" r:id="rId25"/>
    <p:sldId id="605" r:id="rId26"/>
    <p:sldId id="606" r:id="rId27"/>
    <p:sldId id="608" r:id="rId28"/>
    <p:sldId id="609" r:id="rId29"/>
    <p:sldId id="610" r:id="rId30"/>
    <p:sldId id="611" r:id="rId31"/>
    <p:sldId id="614" r:id="rId32"/>
    <p:sldId id="612" r:id="rId33"/>
    <p:sldId id="613" r:id="rId34"/>
    <p:sldId id="623" r:id="rId35"/>
    <p:sldId id="617" r:id="rId36"/>
    <p:sldId id="618" r:id="rId37"/>
    <p:sldId id="619" r:id="rId38"/>
    <p:sldId id="620" r:id="rId39"/>
    <p:sldId id="615" r:id="rId40"/>
    <p:sldId id="621" r:id="rId41"/>
    <p:sldId id="624" r:id="rId42"/>
    <p:sldId id="575" r:id="rId43"/>
    <p:sldId id="57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0428" autoAdjust="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CAB06-6B45-4AEF-ABC3-E12B587227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0C9B5B-9CB7-4C0C-B866-3AE131CB1AF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800" dirty="0" smtClean="0"/>
            <a:t>社区版</a:t>
          </a:r>
          <a:endParaRPr lang="zh-CN" altLang="en-US" sz="2800" dirty="0"/>
        </a:p>
      </dgm:t>
    </dgm:pt>
    <dgm:pt modelId="{07F4A7E5-9AA0-47FF-8323-7CBCE244D114}" type="parTrans" cxnId="{FB03B7AF-CFA0-4EC7-AA47-21B2ABC39AF4}">
      <dgm:prSet/>
      <dgm:spPr/>
      <dgm:t>
        <a:bodyPr/>
        <a:lstStyle/>
        <a:p>
          <a:endParaRPr lang="zh-CN" altLang="en-US"/>
        </a:p>
      </dgm:t>
    </dgm:pt>
    <dgm:pt modelId="{3B5CDEAB-E6D7-4982-B14A-CD67CFD81BC4}" type="sibTrans" cxnId="{FB03B7AF-CFA0-4EC7-AA47-21B2ABC39AF4}">
      <dgm:prSet/>
      <dgm:spPr/>
      <dgm:t>
        <a:bodyPr/>
        <a:lstStyle/>
        <a:p>
          <a:endParaRPr lang="zh-CN" altLang="en-US"/>
        </a:p>
      </dgm:t>
    </dgm:pt>
    <dgm:pt modelId="{143E0BE7-6101-4E4D-A008-3FCEBA293836}">
      <dgm:prSet phldrT="[文本]" custT="1"/>
      <dgm:spPr/>
      <dgm:t>
        <a:bodyPr/>
        <a:lstStyle/>
        <a:p>
          <a:r>
            <a:rPr lang="zh-CN" altLang="en-US" sz="2000" dirty="0" smtClean="0"/>
            <a:t>免费，开源</a:t>
          </a:r>
          <a:endParaRPr lang="zh-CN" altLang="en-US" sz="2000" dirty="0"/>
        </a:p>
      </dgm:t>
    </dgm:pt>
    <dgm:pt modelId="{5C4A7CAF-6DB6-4997-9A32-3EE766E03E7C}" type="parTrans" cxnId="{74082B31-9985-449D-AEE2-992E2A1FB9DB}">
      <dgm:prSet/>
      <dgm:spPr/>
      <dgm:t>
        <a:bodyPr/>
        <a:lstStyle/>
        <a:p>
          <a:endParaRPr lang="zh-CN" altLang="en-US"/>
        </a:p>
      </dgm:t>
    </dgm:pt>
    <dgm:pt modelId="{4A1DE326-93A9-4475-940E-8D3351F1D0B4}" type="sibTrans" cxnId="{74082B31-9985-449D-AEE2-992E2A1FB9DB}">
      <dgm:prSet/>
      <dgm:spPr/>
      <dgm:t>
        <a:bodyPr/>
        <a:lstStyle/>
        <a:p>
          <a:endParaRPr lang="zh-CN" altLang="en-US"/>
        </a:p>
      </dgm:t>
    </dgm:pt>
    <dgm:pt modelId="{CADE610F-9A9B-4A35-AB0F-472712F5BDA4}">
      <dgm:prSet phldrT="[文本]" custT="1"/>
      <dgm:spPr/>
      <dgm:t>
        <a:bodyPr/>
        <a:lstStyle/>
        <a:p>
          <a:r>
            <a:rPr lang="zh-CN" altLang="en-US" sz="2000" dirty="0" smtClean="0"/>
            <a:t>适合普通用户</a:t>
          </a:r>
          <a:endParaRPr lang="zh-CN" altLang="en-US" sz="2000" dirty="0"/>
        </a:p>
      </dgm:t>
    </dgm:pt>
    <dgm:pt modelId="{68607FA8-5E38-447E-9B07-31C71F8E513B}" type="parTrans" cxnId="{94C63BC8-009B-4237-B760-50BDD94E5790}">
      <dgm:prSet/>
      <dgm:spPr/>
      <dgm:t>
        <a:bodyPr/>
        <a:lstStyle/>
        <a:p>
          <a:endParaRPr lang="zh-CN" altLang="en-US"/>
        </a:p>
      </dgm:t>
    </dgm:pt>
    <dgm:pt modelId="{DF7731A3-4B8A-4D9C-915B-717EB14D8FAA}" type="sibTrans" cxnId="{94C63BC8-009B-4237-B760-50BDD94E5790}">
      <dgm:prSet/>
      <dgm:spPr/>
      <dgm:t>
        <a:bodyPr/>
        <a:lstStyle/>
        <a:p>
          <a:endParaRPr lang="zh-CN" altLang="en-US"/>
        </a:p>
      </dgm:t>
    </dgm:pt>
    <dgm:pt modelId="{4A0A40C1-E5A7-411F-BE98-AF76690BEFF6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800" dirty="0" smtClean="0"/>
            <a:t>企业版</a:t>
          </a:r>
          <a:endParaRPr lang="zh-CN" altLang="en-US" sz="2800" dirty="0"/>
        </a:p>
      </dgm:t>
    </dgm:pt>
    <dgm:pt modelId="{FF1FFAB8-3F2A-45F7-8D38-5D3E55DC4C43}" type="parTrans" cxnId="{C9D93475-368B-4C53-B621-0B977119108D}">
      <dgm:prSet/>
      <dgm:spPr/>
      <dgm:t>
        <a:bodyPr/>
        <a:lstStyle/>
        <a:p>
          <a:endParaRPr lang="zh-CN" altLang="en-US"/>
        </a:p>
      </dgm:t>
    </dgm:pt>
    <dgm:pt modelId="{CD9AD329-D8B1-4467-BB68-0F944BF13361}" type="sibTrans" cxnId="{C9D93475-368B-4C53-B621-0B977119108D}">
      <dgm:prSet/>
      <dgm:spPr/>
      <dgm:t>
        <a:bodyPr/>
        <a:lstStyle/>
        <a:p>
          <a:endParaRPr lang="zh-CN" altLang="en-US"/>
        </a:p>
      </dgm:t>
    </dgm:pt>
    <dgm:pt modelId="{285B16EC-90BD-4471-8AB2-79AF51D5802C}">
      <dgm:prSet phldrT="[文本]" custT="1"/>
      <dgm:spPr/>
      <dgm:t>
        <a:bodyPr/>
        <a:lstStyle/>
        <a:p>
          <a:r>
            <a:rPr lang="zh-CN" altLang="en-US" sz="2000" dirty="0" smtClean="0"/>
            <a:t>收费，不可自由下载</a:t>
          </a:r>
          <a:endParaRPr lang="zh-CN" altLang="en-US" sz="2000" dirty="0"/>
        </a:p>
      </dgm:t>
    </dgm:pt>
    <dgm:pt modelId="{279D2B3F-8621-4E62-BC26-D91C8633ADB7}" type="parTrans" cxnId="{745F9F9A-3526-46A4-BE60-B584DEDEBFD6}">
      <dgm:prSet/>
      <dgm:spPr/>
      <dgm:t>
        <a:bodyPr/>
        <a:lstStyle/>
        <a:p>
          <a:endParaRPr lang="zh-CN" altLang="en-US"/>
        </a:p>
      </dgm:t>
    </dgm:pt>
    <dgm:pt modelId="{536C83D6-47D8-45C5-A334-80425389000D}" type="sibTrans" cxnId="{745F9F9A-3526-46A4-BE60-B584DEDEBFD6}">
      <dgm:prSet/>
      <dgm:spPr/>
      <dgm:t>
        <a:bodyPr/>
        <a:lstStyle/>
        <a:p>
          <a:endParaRPr lang="zh-CN" altLang="en-US"/>
        </a:p>
      </dgm:t>
    </dgm:pt>
    <dgm:pt modelId="{697D70F2-A3AF-4339-846E-49A9D1E45840}">
      <dgm:prSet phldrT="[文本]" custT="1"/>
      <dgm:spPr/>
      <dgm:t>
        <a:bodyPr/>
        <a:lstStyle/>
        <a:p>
          <a:r>
            <a:rPr lang="zh-CN" altLang="en-US" sz="2000" dirty="0" smtClean="0"/>
            <a:t>功能和服务更完善</a:t>
          </a:r>
          <a:endParaRPr lang="zh-CN" altLang="en-US" sz="2000" dirty="0"/>
        </a:p>
      </dgm:t>
    </dgm:pt>
    <dgm:pt modelId="{B3D56C46-5CBE-4CED-BAD8-48E996021E28}" type="parTrans" cxnId="{D605FF83-D0E7-418E-8D8B-0E04D9D02572}">
      <dgm:prSet/>
      <dgm:spPr/>
      <dgm:t>
        <a:bodyPr/>
        <a:lstStyle/>
        <a:p>
          <a:endParaRPr lang="zh-CN" altLang="en-US"/>
        </a:p>
      </dgm:t>
    </dgm:pt>
    <dgm:pt modelId="{92619AEB-BED1-4375-9DFD-41CDCF41D441}" type="sibTrans" cxnId="{D605FF83-D0E7-418E-8D8B-0E04D9D02572}">
      <dgm:prSet/>
      <dgm:spPr/>
      <dgm:t>
        <a:bodyPr/>
        <a:lstStyle/>
        <a:p>
          <a:endParaRPr lang="zh-CN" altLang="en-US"/>
        </a:p>
      </dgm:t>
    </dgm:pt>
    <dgm:pt modelId="{E50284C4-9AAE-43B0-A047-A450EFF35EE1}">
      <dgm:prSet phldrT="[文本]" custT="1"/>
      <dgm:spPr/>
      <dgm:t>
        <a:bodyPr/>
        <a:lstStyle/>
        <a:p>
          <a:r>
            <a:rPr lang="zh-CN" altLang="en-US" sz="2000" dirty="0" smtClean="0"/>
            <a:t>适合对功能和安全要求高的企业用户</a:t>
          </a:r>
          <a:endParaRPr lang="zh-CN" altLang="en-US" sz="2000" dirty="0"/>
        </a:p>
      </dgm:t>
    </dgm:pt>
    <dgm:pt modelId="{9B6A5CBA-54F3-4D3C-B758-6FD5257C3880}" type="parTrans" cxnId="{B702001C-8EB0-493E-A2A3-208A61482B74}">
      <dgm:prSet/>
      <dgm:spPr/>
      <dgm:t>
        <a:bodyPr/>
        <a:lstStyle/>
        <a:p>
          <a:endParaRPr lang="zh-CN" altLang="en-US"/>
        </a:p>
      </dgm:t>
    </dgm:pt>
    <dgm:pt modelId="{FDDDA263-AC62-4653-ADD5-79E81C68CB96}" type="sibTrans" cxnId="{B702001C-8EB0-493E-A2A3-208A61482B74}">
      <dgm:prSet/>
      <dgm:spPr/>
      <dgm:t>
        <a:bodyPr/>
        <a:lstStyle/>
        <a:p>
          <a:endParaRPr lang="zh-CN" altLang="en-US"/>
        </a:p>
      </dgm:t>
    </dgm:pt>
    <dgm:pt modelId="{29F85CE9-8688-4883-8201-7CB6EA72C8BB}" type="pres">
      <dgm:prSet presAssocID="{577CAB06-6B45-4AEF-ABC3-E12B587227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71545C-F227-440F-8260-14D5B6D800C6}" type="pres">
      <dgm:prSet presAssocID="{CF0C9B5B-9CB7-4C0C-B866-3AE131CB1AFB}" presName="composite" presStyleCnt="0"/>
      <dgm:spPr/>
    </dgm:pt>
    <dgm:pt modelId="{B351DF0D-BCE3-4705-888C-CE17B9FC12F8}" type="pres">
      <dgm:prSet presAssocID="{CF0C9B5B-9CB7-4C0C-B866-3AE131CB1AFB}" presName="parTx" presStyleLbl="alignNode1" presStyleIdx="0" presStyleCnt="2" custLinFactNeighborY="-5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1A8B05-1099-45D7-B611-F15C680B24C1}" type="pres">
      <dgm:prSet presAssocID="{CF0C9B5B-9CB7-4C0C-B866-3AE131CB1AF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0311E8-6CE0-4849-878D-F7FEBFF45BCD}" type="pres">
      <dgm:prSet presAssocID="{3B5CDEAB-E6D7-4982-B14A-CD67CFD81BC4}" presName="space" presStyleCnt="0"/>
      <dgm:spPr/>
    </dgm:pt>
    <dgm:pt modelId="{E87E2B54-57C1-4B40-831C-C872D4DE69AA}" type="pres">
      <dgm:prSet presAssocID="{4A0A40C1-E5A7-411F-BE98-AF76690BEFF6}" presName="composite" presStyleCnt="0"/>
      <dgm:spPr/>
    </dgm:pt>
    <dgm:pt modelId="{DDCC9C62-FF00-4A80-8B2A-A40362E5ACE5}" type="pres">
      <dgm:prSet presAssocID="{4A0A40C1-E5A7-411F-BE98-AF76690BEF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F8892-8E88-434F-9284-3F41D0E336BA}" type="pres">
      <dgm:prSet presAssocID="{4A0A40C1-E5A7-411F-BE98-AF76690BEFF6}" presName="desTx" presStyleLbl="alignAccFollowNode1" presStyleIdx="1" presStyleCnt="2" custScaleX="100000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FC42FC-C26D-4A4B-A248-94B9EB0B848D}" type="presOf" srcId="{577CAB06-6B45-4AEF-ABC3-E12B5872273E}" destId="{29F85CE9-8688-4883-8201-7CB6EA72C8BB}" srcOrd="0" destOrd="0" presId="urn:microsoft.com/office/officeart/2005/8/layout/hList1"/>
    <dgm:cxn modelId="{7EF69AF7-7D11-49EE-BF4C-D6113143D2F6}" type="presOf" srcId="{CADE610F-9A9B-4A35-AB0F-472712F5BDA4}" destId="{5F1A8B05-1099-45D7-B611-F15C680B24C1}" srcOrd="0" destOrd="1" presId="urn:microsoft.com/office/officeart/2005/8/layout/hList1"/>
    <dgm:cxn modelId="{74082B31-9985-449D-AEE2-992E2A1FB9DB}" srcId="{CF0C9B5B-9CB7-4C0C-B866-3AE131CB1AFB}" destId="{143E0BE7-6101-4E4D-A008-3FCEBA293836}" srcOrd="0" destOrd="0" parTransId="{5C4A7CAF-6DB6-4997-9A32-3EE766E03E7C}" sibTransId="{4A1DE326-93A9-4475-940E-8D3351F1D0B4}"/>
    <dgm:cxn modelId="{D605FF83-D0E7-418E-8D8B-0E04D9D02572}" srcId="{4A0A40C1-E5A7-411F-BE98-AF76690BEFF6}" destId="{697D70F2-A3AF-4339-846E-49A9D1E45840}" srcOrd="1" destOrd="0" parTransId="{B3D56C46-5CBE-4CED-BAD8-48E996021E28}" sibTransId="{92619AEB-BED1-4375-9DFD-41CDCF41D441}"/>
    <dgm:cxn modelId="{373C0C0E-3491-4A38-A698-E89B543DDC86}" type="presOf" srcId="{CF0C9B5B-9CB7-4C0C-B866-3AE131CB1AFB}" destId="{B351DF0D-BCE3-4705-888C-CE17B9FC12F8}" srcOrd="0" destOrd="0" presId="urn:microsoft.com/office/officeart/2005/8/layout/hList1"/>
    <dgm:cxn modelId="{AEEDD692-48E8-4BCB-8DCE-83679AAE8F2E}" type="presOf" srcId="{285B16EC-90BD-4471-8AB2-79AF51D5802C}" destId="{E5DF8892-8E88-434F-9284-3F41D0E336BA}" srcOrd="0" destOrd="0" presId="urn:microsoft.com/office/officeart/2005/8/layout/hList1"/>
    <dgm:cxn modelId="{087F7194-CC7E-47D6-BB8F-A6D65A416E7A}" type="presOf" srcId="{697D70F2-A3AF-4339-846E-49A9D1E45840}" destId="{E5DF8892-8E88-434F-9284-3F41D0E336BA}" srcOrd="0" destOrd="1" presId="urn:microsoft.com/office/officeart/2005/8/layout/hList1"/>
    <dgm:cxn modelId="{FB03B7AF-CFA0-4EC7-AA47-21B2ABC39AF4}" srcId="{577CAB06-6B45-4AEF-ABC3-E12B5872273E}" destId="{CF0C9B5B-9CB7-4C0C-B866-3AE131CB1AFB}" srcOrd="0" destOrd="0" parTransId="{07F4A7E5-9AA0-47FF-8323-7CBCE244D114}" sibTransId="{3B5CDEAB-E6D7-4982-B14A-CD67CFD81BC4}"/>
    <dgm:cxn modelId="{94C63BC8-009B-4237-B760-50BDD94E5790}" srcId="{CF0C9B5B-9CB7-4C0C-B866-3AE131CB1AFB}" destId="{CADE610F-9A9B-4A35-AB0F-472712F5BDA4}" srcOrd="1" destOrd="0" parTransId="{68607FA8-5E38-447E-9B07-31C71F8E513B}" sibTransId="{DF7731A3-4B8A-4D9C-915B-717EB14D8FAA}"/>
    <dgm:cxn modelId="{7D5AE9D7-B683-4B67-A429-31D8852F9EA6}" type="presOf" srcId="{E50284C4-9AAE-43B0-A047-A450EFF35EE1}" destId="{E5DF8892-8E88-434F-9284-3F41D0E336BA}" srcOrd="0" destOrd="2" presId="urn:microsoft.com/office/officeart/2005/8/layout/hList1"/>
    <dgm:cxn modelId="{3F5540E9-888E-48B3-8004-2DF02EEBB68D}" type="presOf" srcId="{4A0A40C1-E5A7-411F-BE98-AF76690BEFF6}" destId="{DDCC9C62-FF00-4A80-8B2A-A40362E5ACE5}" srcOrd="0" destOrd="0" presId="urn:microsoft.com/office/officeart/2005/8/layout/hList1"/>
    <dgm:cxn modelId="{C9D93475-368B-4C53-B621-0B977119108D}" srcId="{577CAB06-6B45-4AEF-ABC3-E12B5872273E}" destId="{4A0A40C1-E5A7-411F-BE98-AF76690BEFF6}" srcOrd="1" destOrd="0" parTransId="{FF1FFAB8-3F2A-45F7-8D38-5D3E55DC4C43}" sibTransId="{CD9AD329-D8B1-4467-BB68-0F944BF13361}"/>
    <dgm:cxn modelId="{745F9F9A-3526-46A4-BE60-B584DEDEBFD6}" srcId="{4A0A40C1-E5A7-411F-BE98-AF76690BEFF6}" destId="{285B16EC-90BD-4471-8AB2-79AF51D5802C}" srcOrd="0" destOrd="0" parTransId="{279D2B3F-8621-4E62-BC26-D91C8633ADB7}" sibTransId="{536C83D6-47D8-45C5-A334-80425389000D}"/>
    <dgm:cxn modelId="{B702001C-8EB0-493E-A2A3-208A61482B74}" srcId="{4A0A40C1-E5A7-411F-BE98-AF76690BEFF6}" destId="{E50284C4-9AAE-43B0-A047-A450EFF35EE1}" srcOrd="2" destOrd="0" parTransId="{9B6A5CBA-54F3-4D3C-B758-6FD5257C3880}" sibTransId="{FDDDA263-AC62-4653-ADD5-79E81C68CB96}"/>
    <dgm:cxn modelId="{685618A1-8E84-404A-B752-F05D72E75880}" type="presOf" srcId="{143E0BE7-6101-4E4D-A008-3FCEBA293836}" destId="{5F1A8B05-1099-45D7-B611-F15C680B24C1}" srcOrd="0" destOrd="0" presId="urn:microsoft.com/office/officeart/2005/8/layout/hList1"/>
    <dgm:cxn modelId="{BD459242-DA7E-40AA-B286-22A4C5E473A3}" type="presParOf" srcId="{29F85CE9-8688-4883-8201-7CB6EA72C8BB}" destId="{8271545C-F227-440F-8260-14D5B6D800C6}" srcOrd="0" destOrd="0" presId="urn:microsoft.com/office/officeart/2005/8/layout/hList1"/>
    <dgm:cxn modelId="{81DAD204-638B-4913-B7C6-5CBCAA9F5C37}" type="presParOf" srcId="{8271545C-F227-440F-8260-14D5B6D800C6}" destId="{B351DF0D-BCE3-4705-888C-CE17B9FC12F8}" srcOrd="0" destOrd="0" presId="urn:microsoft.com/office/officeart/2005/8/layout/hList1"/>
    <dgm:cxn modelId="{2E252774-9A14-4AC6-9873-75ED92D8AE8D}" type="presParOf" srcId="{8271545C-F227-440F-8260-14D5B6D800C6}" destId="{5F1A8B05-1099-45D7-B611-F15C680B24C1}" srcOrd="1" destOrd="0" presId="urn:microsoft.com/office/officeart/2005/8/layout/hList1"/>
    <dgm:cxn modelId="{87CED403-61A3-43B3-8B96-09A08F30B487}" type="presParOf" srcId="{29F85CE9-8688-4883-8201-7CB6EA72C8BB}" destId="{530311E8-6CE0-4849-878D-F7FEBFF45BCD}" srcOrd="1" destOrd="0" presId="urn:microsoft.com/office/officeart/2005/8/layout/hList1"/>
    <dgm:cxn modelId="{DF4E8FCB-CD3B-4517-A231-3A6489B064A6}" type="presParOf" srcId="{29F85CE9-8688-4883-8201-7CB6EA72C8BB}" destId="{E87E2B54-57C1-4B40-831C-C872D4DE69AA}" srcOrd="2" destOrd="0" presId="urn:microsoft.com/office/officeart/2005/8/layout/hList1"/>
    <dgm:cxn modelId="{1B6FBD13-C108-41F8-9E17-98646D66F692}" type="presParOf" srcId="{E87E2B54-57C1-4B40-831C-C872D4DE69AA}" destId="{DDCC9C62-FF00-4A80-8B2A-A40362E5ACE5}" srcOrd="0" destOrd="0" presId="urn:microsoft.com/office/officeart/2005/8/layout/hList1"/>
    <dgm:cxn modelId="{5DD33246-2F79-4D6C-B5A5-6A01033E70C3}" type="presParOf" srcId="{E87E2B54-57C1-4B40-831C-C872D4DE69AA}" destId="{E5DF8892-8E88-434F-9284-3F41D0E336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51DF0D-BCE3-4705-888C-CE17B9FC12F8}">
      <dsp:nvSpPr>
        <dsp:cNvPr id="0" name=""/>
        <dsp:cNvSpPr/>
      </dsp:nvSpPr>
      <dsp:spPr>
        <a:xfrm>
          <a:off x="34" y="0"/>
          <a:ext cx="3331178" cy="777600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社区版</a:t>
          </a:r>
          <a:endParaRPr lang="zh-CN" altLang="en-US" sz="2800" kern="1200" dirty="0"/>
        </a:p>
      </dsp:txBody>
      <dsp:txXfrm>
        <a:off x="34" y="0"/>
        <a:ext cx="3331178" cy="777600"/>
      </dsp:txXfrm>
    </dsp:sp>
    <dsp:sp modelId="{5F1A8B05-1099-45D7-B611-F15C680B24C1}">
      <dsp:nvSpPr>
        <dsp:cNvPr id="0" name=""/>
        <dsp:cNvSpPr/>
      </dsp:nvSpPr>
      <dsp:spPr>
        <a:xfrm>
          <a:off x="34" y="778496"/>
          <a:ext cx="3331178" cy="15564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免费，开源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适合普通用户</a:t>
          </a:r>
          <a:endParaRPr lang="zh-CN" altLang="en-US" sz="2000" kern="1200" dirty="0"/>
        </a:p>
      </dsp:txBody>
      <dsp:txXfrm>
        <a:off x="34" y="778496"/>
        <a:ext cx="3331178" cy="1556415"/>
      </dsp:txXfrm>
    </dsp:sp>
    <dsp:sp modelId="{DDCC9C62-FF00-4A80-8B2A-A40362E5ACE5}">
      <dsp:nvSpPr>
        <dsp:cNvPr id="0" name=""/>
        <dsp:cNvSpPr/>
      </dsp:nvSpPr>
      <dsp:spPr>
        <a:xfrm>
          <a:off x="3797578" y="896"/>
          <a:ext cx="3331178" cy="777600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企业版</a:t>
          </a:r>
          <a:endParaRPr lang="zh-CN" altLang="en-US" sz="2800" kern="1200" dirty="0"/>
        </a:p>
      </dsp:txBody>
      <dsp:txXfrm>
        <a:off x="3797578" y="896"/>
        <a:ext cx="3331178" cy="777600"/>
      </dsp:txXfrm>
    </dsp:sp>
    <dsp:sp modelId="{E5DF8892-8E88-434F-9284-3F41D0E336BA}">
      <dsp:nvSpPr>
        <dsp:cNvPr id="0" name=""/>
        <dsp:cNvSpPr/>
      </dsp:nvSpPr>
      <dsp:spPr>
        <a:xfrm>
          <a:off x="3797578" y="778496"/>
          <a:ext cx="3331178" cy="15564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收费，不可自由下载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功能和服务更完善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适合对功能和安全要求高的企业用户</a:t>
          </a:r>
          <a:endParaRPr lang="zh-CN" altLang="en-US" sz="2000" kern="1200" dirty="0"/>
        </a:p>
      </dsp:txBody>
      <dsp:txXfrm>
        <a:off x="3797578" y="778496"/>
        <a:ext cx="3331178" cy="155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9375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6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整体授课思路：</a:t>
            </a:r>
            <a:endParaRPr lang="en-US" altLang="zh-CN" dirty="0" smtClean="0"/>
          </a:p>
          <a:p>
            <a:r>
              <a:rPr lang="zh-CN" altLang="en-US" dirty="0" smtClean="0"/>
              <a:t>本章将介绍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数据库的基本知识，在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系统中如何安装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数据库，以及操作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数据库的常用命令行工具。与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数据库相同，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也有其可视化数据库设计软件，介绍一款流行的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数据库管理工具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，包括该工具的安装、常用功能介绍等。</a:t>
            </a:r>
          </a:p>
          <a:p>
            <a:r>
              <a:rPr lang="zh-CN" altLang="en-US" dirty="0" smtClean="0"/>
              <a:t>除此过完外，还将介绍如何对数据库进行物理实现，包括具体的创建库、创建表和对数据库、表的各种操作等。</a:t>
            </a:r>
            <a:endParaRPr lang="en-US" altLang="zh-CN" dirty="0" smtClean="0"/>
          </a:p>
          <a:p>
            <a:r>
              <a:rPr lang="zh-CN" altLang="en-US" dirty="0" smtClean="0"/>
              <a:t>本章多为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基础知识和操作，注意边演示边讲解，本课程提倡让学员手写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语句，弱化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菜单操作进行建库建表。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7AFEF-5788-4674-8DDA-498DE5DE548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961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语言包括以下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个部分。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DML(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数据操作语言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用来插入、修改和删除表中的数据，如：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INSERT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UPDATE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DELETE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语句。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DDL(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数据定义语言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：在数据库中创建或删除数据库对象等操作。如：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CREATE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DROP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ALTER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等语句。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DQL(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数据查询语言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：用来对数据库中的数据进行查询，指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SELECT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语句。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DCL(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数据控制语言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：用来控制数据库组件的存取许可、存取权限等，如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GRANT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REVOKE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380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数据类型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字节数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取值范围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TINYINT[(M)]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无符号值：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SMALLINT[(M)]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无符号值：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MEDIUMINT[(M)]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无符号值：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INT[(M)]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~2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FLOAT[(M,D)]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-3.402823466 E +38 ~ -1.175494351 E -38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无符号值：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1.175494351E-38 ~ 3.402823466E+38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DOUBLE[(M,D)]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-1.7976931348623157E+308 ~ -2.2250738585072014E-308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无符号值：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2.225073858072014E-38 ~1.7976931348623157E+308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DECIMAL[(M[,D])]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M+2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最大精度位数即总位数，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取值范围是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1~65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，默认值为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小数位精度位数，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取值范围是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0~30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该类型可能的取值范围与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DOUBLE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相同，但有效取值范围由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M,D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决定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例如： 类型为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DECIMAL(5,2)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的字段取值范围是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-999.99~999.99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超出取舍范围的数据将被截断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9248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6641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7AFEF-5788-4674-8DDA-498DE5DE548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4034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修改存储引擎，需修改</a:t>
            </a:r>
            <a:r>
              <a:rPr lang="en-US" altLang="zh-CN" dirty="0" smtClean="0"/>
              <a:t>default-storage-engine=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，重启服务后执行上面语句查看修改结果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创建表时设置存储引擎，不设置时使用默认存储引擎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4856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HELP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后跟关键字即可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6530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dirty="0" smtClean="0"/>
              <a:t>运行速度快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使用成本低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可移植性强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适用用户</a:t>
            </a:r>
            <a:r>
              <a:rPr lang="zh-CN" altLang="en-US" dirty="0" smtClean="0"/>
              <a:t>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9564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7AFEF-5788-4674-8DDA-498DE5DE548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6D997F-89BF-41DE-8393-715D2E0181E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b="0" dirty="0" smtClean="0"/>
              <a:t>教学思路：</a:t>
            </a:r>
            <a:endParaRPr lang="en-US" altLang="zh-CN" b="0" dirty="0" smtClean="0"/>
          </a:p>
          <a:p>
            <a:r>
              <a:rPr lang="en-US" altLang="zh-CN" b="0" baseline="0" dirty="0" smtClean="0"/>
              <a:t>  </a:t>
            </a:r>
            <a:r>
              <a:rPr lang="zh-CN" altLang="en-US" b="0" baseline="0" dirty="0" smtClean="0"/>
              <a:t>可就一个</a:t>
            </a:r>
            <a:r>
              <a:rPr lang="en-US" altLang="zh-CN" b="0" baseline="0" dirty="0" smtClean="0"/>
              <a:t>SQL</a:t>
            </a:r>
            <a:r>
              <a:rPr lang="zh-CN" altLang="en-US" b="0" baseline="0" dirty="0" smtClean="0"/>
              <a:t>语句，如</a:t>
            </a:r>
            <a:r>
              <a:rPr lang="en-US" altLang="zh-CN" b="0" baseline="0" dirty="0" smtClean="0"/>
              <a:t>select * from </a:t>
            </a:r>
            <a:r>
              <a:rPr lang="en-US" altLang="zh-CN" b="0" baseline="0" dirty="0" err="1" smtClean="0"/>
              <a:t>tablename</a:t>
            </a:r>
            <a:r>
              <a:rPr lang="en-US" altLang="zh-CN" b="0" baseline="0" dirty="0" smtClean="0"/>
              <a:t>  </a:t>
            </a:r>
            <a:r>
              <a:rPr lang="zh-CN" altLang="en-US" b="0" baseline="0" dirty="0" smtClean="0"/>
              <a:t>，从支持接口进来后，进入连接池后做权限、验证等环节，然后判断是否有缓存，有则直接放回结果，否则进入</a:t>
            </a:r>
            <a:r>
              <a:rPr lang="en-US" altLang="zh-CN" b="0" baseline="0" dirty="0" smtClean="0"/>
              <a:t>SQL</a:t>
            </a:r>
            <a:r>
              <a:rPr lang="zh-CN" altLang="en-US" b="0" baseline="0" dirty="0" smtClean="0"/>
              <a:t>接口，在查询之前查询优化器进行优化，最后进行解析，查询。并通过存储引擎与文件交互。</a:t>
            </a:r>
            <a:r>
              <a:rPr lang="en-US" altLang="zh-CN" b="0" baseline="0" dirty="0" smtClean="0"/>
              <a:t> </a:t>
            </a:r>
            <a:r>
              <a:rPr lang="zh-CN" altLang="en-US" b="0" baseline="0" dirty="0" smtClean="0"/>
              <a:t>然后再介绍</a:t>
            </a:r>
            <a:r>
              <a:rPr lang="en-US" altLang="zh-CN" b="0" baseline="0" dirty="0" err="1" smtClean="0"/>
              <a:t>MySQL</a:t>
            </a:r>
            <a:r>
              <a:rPr lang="zh-CN" altLang="en-US" b="0" baseline="0" dirty="0" smtClean="0"/>
              <a:t>的企业管理服务和工具。</a:t>
            </a:r>
            <a:endParaRPr lang="en-US" altLang="zh-CN" b="0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名词解释：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支持接口</a:t>
            </a:r>
            <a:r>
              <a:rPr lang="zh-CN" altLang="en-US" dirty="0" smtClean="0"/>
              <a:t>：不同的编程语言与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连接池</a:t>
            </a:r>
            <a:r>
              <a:rPr lang="zh-CN" altLang="en-US" dirty="0" smtClean="0"/>
              <a:t>：管理缓冲用户连接，线程处理等需要缓存的需求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SQL</a:t>
            </a:r>
            <a:r>
              <a:rPr lang="zh-CN" altLang="en-US" b="1" dirty="0" smtClean="0"/>
              <a:t>接口</a:t>
            </a:r>
            <a:r>
              <a:rPr lang="zh-CN" altLang="en-US" dirty="0" smtClean="0"/>
              <a:t>：接受用户的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命令，并且返回用户需要查询的结果。比如</a:t>
            </a:r>
            <a:r>
              <a:rPr lang="en-US" altLang="zh-CN" dirty="0" smtClean="0"/>
              <a:t>select from</a:t>
            </a:r>
            <a:r>
              <a:rPr lang="zh-CN" altLang="en-US" dirty="0" smtClean="0"/>
              <a:t>就是调用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解析器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命令传递到解析器的时候会被解析器验证和解析。解析器是由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YACC</a:t>
            </a:r>
            <a:r>
              <a:rPr lang="zh-CN" altLang="en-US" dirty="0" smtClean="0"/>
              <a:t>实现的，是一个很长的脚本。</a:t>
            </a:r>
            <a:endParaRPr lang="en-US" altLang="zh-CN" dirty="0" smtClean="0"/>
          </a:p>
          <a:p>
            <a:r>
              <a:rPr lang="zh-CN" altLang="en-US" dirty="0" smtClean="0"/>
              <a:t>主要功能：</a:t>
            </a:r>
          </a:p>
          <a:p>
            <a:r>
              <a:rPr lang="en-US" altLang="zh-CN" dirty="0" smtClean="0"/>
              <a:t>a 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语句分解成数据结构，并将这个结构传递到后续步骤，以后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语句的传递和处理就是基于这个结构的；例如将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select * from  </a:t>
            </a:r>
            <a:r>
              <a:rPr lang="en-US" altLang="zh-CN" baseline="0" dirty="0" err="1" smtClean="0"/>
              <a:t>tablename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where 1=1</a:t>
            </a:r>
            <a:r>
              <a:rPr lang="zh-CN" altLang="en-US" baseline="0" dirty="0" smtClean="0"/>
              <a:t>；分解为</a:t>
            </a:r>
            <a:r>
              <a:rPr lang="en-US" altLang="zh-CN" baseline="0" dirty="0" smtClean="0"/>
              <a:t>select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*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tablename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where 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1=1</a:t>
            </a:r>
            <a:r>
              <a:rPr lang="zh-CN" altLang="en-US" baseline="0" dirty="0" smtClean="0"/>
              <a:t>，并去解析。</a:t>
            </a:r>
            <a:endParaRPr lang="zh-CN" altLang="en-US" dirty="0" smtClean="0"/>
          </a:p>
          <a:p>
            <a:pPr marL="228600" indent="-228600">
              <a:buAutoNum type="alphaLcPeriod" startAt="2"/>
            </a:pPr>
            <a:r>
              <a:rPr lang="zh-CN" altLang="en-US" dirty="0" smtClean="0"/>
              <a:t>如果在分解构成中遇到错误，那么就说明这个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语句是不合理的。</a:t>
            </a:r>
            <a:endParaRPr lang="en-US" altLang="zh-CN" dirty="0" smtClean="0"/>
          </a:p>
          <a:p>
            <a:pPr marL="228600" indent="-228600">
              <a:buAutoNum type="alphaLcPeriod" startAt="2"/>
            </a:pP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b="1" dirty="0" smtClean="0"/>
              <a:t>查询优化器：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语句在查询之前会使用查询优化器对查询进行优化。他使用的是“选取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投影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联接”策略进行查询。</a:t>
            </a:r>
          </a:p>
          <a:p>
            <a:pPr marL="228600" indent="-228600">
              <a:buNone/>
            </a:pPr>
            <a:r>
              <a:rPr lang="zh-CN" altLang="en-US" dirty="0" smtClean="0"/>
              <a:t>例：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uid,name</a:t>
            </a:r>
            <a:r>
              <a:rPr lang="en-US" altLang="zh-CN" dirty="0" smtClean="0"/>
              <a:t> from user where gender = 1;</a:t>
            </a:r>
          </a:p>
          <a:p>
            <a:pPr marL="228600" indent="-228600">
              <a:buNone/>
            </a:pPr>
            <a:r>
              <a:rPr lang="en-US" altLang="zh-CN" dirty="0" smtClean="0"/>
              <a:t>	     a.</a:t>
            </a:r>
            <a:r>
              <a:rPr lang="zh-CN" altLang="en-US" dirty="0" smtClean="0"/>
              <a:t>先根据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语句进行选取，而不是先将表全部查询出来以后再进行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过滤</a:t>
            </a:r>
          </a:p>
          <a:p>
            <a:pPr marL="228600" indent="-228600">
              <a:buNone/>
            </a:pPr>
            <a:r>
              <a:rPr lang="en-US" altLang="zh-CN" dirty="0" smtClean="0"/>
              <a:t>	     b.</a:t>
            </a:r>
            <a:r>
              <a:rPr lang="zh-CN" altLang="en-US" dirty="0" smtClean="0"/>
              <a:t>先根据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进行属性投影，而不是将属性全部取出以后再进行过滤</a:t>
            </a:r>
          </a:p>
          <a:p>
            <a:pPr marL="228600" indent="-228600">
              <a:buNone/>
            </a:pPr>
            <a:r>
              <a:rPr lang="zh-CN" altLang="en-US" dirty="0" smtClean="0"/>
              <a:t>     将这两个查询条件联接起来生成最终查询结果。</a:t>
            </a:r>
            <a:endParaRPr lang="en-US" altLang="zh-CN" dirty="0" smtClean="0"/>
          </a:p>
          <a:p>
            <a:pPr marL="228600" indent="-228600">
              <a:buNone/>
            </a:pP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b="1" dirty="0" smtClean="0"/>
              <a:t>缓存：</a:t>
            </a:r>
          </a:p>
          <a:p>
            <a:pPr marL="228600" indent="-228600">
              <a:buNone/>
            </a:pPr>
            <a:r>
              <a:rPr lang="zh-CN" altLang="en-US" dirty="0" smtClean="0"/>
              <a:t>如果查询缓存有命中的查询结果，查询语句就可以直接去查询缓存中取数据。</a:t>
            </a:r>
          </a:p>
          <a:p>
            <a:pPr marL="228600" indent="-228600">
              <a:buNone/>
            </a:pPr>
            <a:r>
              <a:rPr lang="zh-CN" altLang="en-US" dirty="0" smtClean="0"/>
              <a:t>这个缓存机制是由一系列小缓存组成的。比如表缓存，记录缓存，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缓存，权限缓存等</a:t>
            </a:r>
            <a:endParaRPr lang="en-US" altLang="zh-CN" dirty="0" smtClean="0"/>
          </a:p>
          <a:p>
            <a:pPr marL="228600" indent="-228600">
              <a:buNone/>
            </a:pP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b="1" dirty="0" smtClean="0"/>
              <a:t>存储引擎</a:t>
            </a:r>
            <a:r>
              <a:rPr lang="zh-CN" altLang="en-US" dirty="0" smtClean="0"/>
              <a:t>：</a:t>
            </a:r>
          </a:p>
          <a:p>
            <a:pPr marL="228600" indent="-228600">
              <a:buNone/>
            </a:pPr>
            <a:r>
              <a:rPr lang="zh-CN" altLang="en-US" dirty="0" smtClean="0"/>
              <a:t>存储引擎是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中具体的与文件打交道的子系统。也是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最具有特色的一个地方。</a:t>
            </a:r>
          </a:p>
          <a:p>
            <a:pPr marL="228600" indent="-228600">
              <a:buNone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的存储引擎是插件式的。它根据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AB</a:t>
            </a:r>
            <a:r>
              <a:rPr lang="zh-CN" altLang="en-US" dirty="0" smtClean="0"/>
              <a:t>公司提供的文件访问层的一个抽象接口来定制一种文件访问机制（这种访问机制就叫存储引擎）。</a:t>
            </a:r>
          </a:p>
          <a:p>
            <a:pPr marL="228600" indent="-228600">
              <a:buNone/>
            </a:pPr>
            <a:r>
              <a:rPr lang="zh-CN" altLang="en-US" dirty="0" smtClean="0"/>
              <a:t>现在有很多种存储引擎，各个存储引擎的优势各不一样，最常用的</a:t>
            </a:r>
            <a:r>
              <a:rPr lang="en-US" altLang="zh-CN" dirty="0" err="1" smtClean="0"/>
              <a:t>MyISAM,InnoDB,BDB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err="1" smtClean="0"/>
              <a:t>MyISAM</a:t>
            </a:r>
            <a:r>
              <a:rPr lang="zh-CN" altLang="en-US" dirty="0" smtClean="0"/>
              <a:t>引擎，它查询速度快，有较好的索引优化和数据压缩技术。但是它不支持事务。</a:t>
            </a:r>
          </a:p>
          <a:p>
            <a:pPr marL="228600" indent="-228600">
              <a:buNone/>
            </a:pPr>
            <a:r>
              <a:rPr lang="en-US" altLang="zh-CN" dirty="0" err="1" smtClean="0"/>
              <a:t>InnoDB</a:t>
            </a:r>
            <a:r>
              <a:rPr lang="zh-CN" altLang="en-US" dirty="0" smtClean="0"/>
              <a:t>支持事务，并且提供行级的锁定，应用也相当广泛。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也支持自己定制存储引擎，甚至一个库中不同的表使用不同的存储引擎，这些都是允许的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MySQL5.5</a:t>
            </a:r>
            <a:r>
              <a:rPr lang="zh-CN" altLang="en-US" dirty="0" smtClean="0"/>
              <a:t>默认使用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存储引擎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本课程案例中将</a:t>
            </a:r>
            <a:r>
              <a:rPr lang="en-US" altLang="zh-CN" baseline="0" dirty="0" smtClean="0"/>
              <a:t>root</a:t>
            </a:r>
            <a:r>
              <a:rPr lang="zh-CN" altLang="en-US" baseline="0" dirty="0" smtClean="0"/>
              <a:t>密码设置为</a:t>
            </a:r>
            <a:r>
              <a:rPr lang="en-US" altLang="zh-CN" baseline="0" dirty="0" smtClean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759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、演示主要目录文件夹并说明存放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的内容：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文件夹：该文件夹下存放着可执行文件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include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文件夹：该文件夹下存放着头文件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文件夹：该文件夹下存放着库文件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share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文件夹：该文件夹下存放着字符集、语言等信息。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my.ini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文件查看几个常用配置参数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配置文件来手动配置数据库服务器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时，常用的参数如下。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default-character-set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：客户端默认字符集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character-set-server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：服务器端默认字符集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port: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客户端和服务器端的端口号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default-storage-engine:MySQL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默认存储引擎</a:t>
            </a: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722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服务前必须先检查服务是否启动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、启动方式有两种，可以点击右键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属性，在属性窗口中设计</a:t>
            </a:r>
            <a:r>
              <a:rPr lang="zh-CN" altLang="en-US" baseline="0" dirty="0" smtClean="0"/>
              <a:t> ，也可以在</a:t>
            </a:r>
            <a:r>
              <a:rPr lang="en-US" altLang="zh-CN" baseline="0" dirty="0" smtClean="0"/>
              <a:t>DOS</a:t>
            </a:r>
            <a:r>
              <a:rPr lang="zh-CN" altLang="en-US" baseline="0" dirty="0" smtClean="0"/>
              <a:t>中使用</a:t>
            </a:r>
            <a:r>
              <a:rPr lang="en-US" altLang="zh-CN" baseline="0" dirty="0" smtClean="0"/>
              <a:t>net start </a:t>
            </a:r>
            <a:r>
              <a:rPr lang="en-US" altLang="zh-CN" baseline="0" dirty="0" err="1" smtClean="0"/>
              <a:t>mysql</a:t>
            </a:r>
            <a:r>
              <a:rPr lang="zh-CN" altLang="en-US" baseline="0" dirty="0" smtClean="0"/>
              <a:t>命令启动服务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、如何修改了配置文件</a:t>
            </a:r>
            <a:r>
              <a:rPr lang="en-US" altLang="zh-CN" baseline="0" dirty="0" smtClean="0"/>
              <a:t>my.ini,</a:t>
            </a:r>
            <a:r>
              <a:rPr lang="zh-CN" altLang="en-US" baseline="0" dirty="0" smtClean="0"/>
              <a:t>密码重启服务后才能生效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0871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mysql</a:t>
            </a:r>
            <a:r>
              <a:rPr lang="en-US" altLang="zh-CN" sz="1200" dirty="0" smtClean="0"/>
              <a:t> –</a:t>
            </a:r>
            <a:r>
              <a:rPr lang="en-US" altLang="zh-CN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u</a:t>
            </a:r>
            <a:r>
              <a:rPr lang="en-US" altLang="zh-CN" sz="1200" dirty="0" smtClean="0"/>
              <a:t> </a:t>
            </a:r>
            <a:r>
              <a:rPr lang="en-US" altLang="zh-CN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root</a:t>
            </a:r>
            <a:r>
              <a:rPr lang="en-US" altLang="zh-CN" sz="1200" dirty="0" smtClean="0"/>
              <a:t> </a:t>
            </a:r>
            <a:r>
              <a:rPr lang="en-US" altLang="zh-CN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–</a:t>
            </a:r>
            <a:r>
              <a:rPr lang="en-US" altLang="zh-CN" sz="1200" b="1" kern="1200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proot</a:t>
            </a:r>
            <a:r>
              <a:rPr lang="en-US" altLang="zh-CN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    root</a:t>
            </a:r>
            <a:r>
              <a:rPr lang="zh-CN" altLang="en-US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密码为</a:t>
            </a:r>
            <a:r>
              <a:rPr lang="en-US" altLang="zh-CN" sz="12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  <a:cs typeface="+mn-cs"/>
              </a:rPr>
              <a:t>root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分别在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和</a:t>
            </a:r>
            <a:r>
              <a:rPr lang="en-GB" altLang="zh-CN" sz="1200" dirty="0" smtClean="0"/>
              <a:t>MySQL Command Line Client</a:t>
            </a:r>
            <a:r>
              <a:rPr lang="zh-CN" altLang="en-US" sz="1200" dirty="0" smtClean="0"/>
              <a:t>中演示</a:t>
            </a:r>
            <a:r>
              <a:rPr lang="en-US" altLang="zh-CN" sz="1200" dirty="0" smtClean="0"/>
              <a:t>root</a:t>
            </a:r>
            <a:r>
              <a:rPr lang="zh-CN" altLang="en-US" sz="1200" dirty="0" smtClean="0"/>
              <a:t>登录</a:t>
            </a:r>
            <a:r>
              <a:rPr lang="en-US" altLang="zh-CN" sz="1200" dirty="0" smtClean="0"/>
              <a:t>MySQL</a:t>
            </a:r>
            <a:r>
              <a:rPr lang="zh-CN" altLang="en-US" sz="1200" dirty="0" smtClean="0"/>
              <a:t>数据库</a:t>
            </a:r>
            <a:endParaRPr lang="en-GB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9864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系统数据库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安装完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服务器后，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会附带系统数据库，包括：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information_schema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主要存储系统中的一些数据库对象信息，如用户表信息、字段信息、权限信息、字符集信息和分区信息等。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performance_schema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主要存储数据库服务器性能参数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主要存储系统的用户权限信息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test:MySQL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数据库管理系统自动创建的测试数据库，任何用户都可以使用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用户数据库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用户数据库是用户根据实际需求创建的数据库。本章后面的讲解主要针对用户数据库。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9131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321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C4362-3D3F-4321-BD03-98420FD9FFF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7" name="图片 6" descr="s2--面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9" name="圆角矩形 8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11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3" name="圆角矩形 12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5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758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918E-EAD3-4B33-BA0C-4AF66A87096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03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51AD9-EA09-4BFF-8A30-583EFD476F7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816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091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557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1E4A-214D-4CD6-8873-A4C0DB000C7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596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D3167-FC4E-4A8E-B8D7-E5D7F71509F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54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AF7F4-7CF3-496A-B580-6F1217DF0E6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26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243D0-C415-4A78-B26B-184A02FEBA4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15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58066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993CF-DF56-4E27-9494-15B9B200DB9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82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BB404-E0AD-4BA4-8731-6B2EE8E7467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28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2248-A756-4C39-98AF-C6B76EDD727F}" type="datetimeFigureOut">
              <a:rPr lang="zh-CN" altLang="en-US" smtClean="0"/>
              <a:pPr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42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2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 smtClean="0"/>
              <a:t>二</a:t>
            </a:r>
            <a:r>
              <a:rPr dirty="0" smtClean="0"/>
              <a:t>章  </a:t>
            </a:r>
            <a:r>
              <a:rPr lang="zh-CN" altLang="en-US" dirty="0" smtClean="0"/>
              <a:t>初识</a:t>
            </a:r>
            <a:r>
              <a:rPr lang="en-US" altLang="zh-CN" dirty="0" smtClean="0"/>
              <a:t>MySQL</a:t>
            </a:r>
            <a:endParaRPr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C4362-3D3F-4321-BD03-98420FD9FFF6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6400" y="285750"/>
            <a:ext cx="4288213" cy="523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系统数据库和用户数据库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3100" name="Freeform 92"/>
          <p:cNvSpPr>
            <a:spLocks noChangeAspect="1"/>
          </p:cNvSpPr>
          <p:nvPr/>
        </p:nvSpPr>
        <p:spPr bwMode="auto">
          <a:xfrm rot="19623743" flipH="1">
            <a:off x="4397001" y="3621088"/>
            <a:ext cx="914400" cy="127000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081" y="0"/>
              </a:cxn>
              <a:cxn ang="0">
                <a:pos x="910" y="159"/>
              </a:cxn>
              <a:cxn ang="0">
                <a:pos x="1807" y="123"/>
              </a:cxn>
              <a:cxn ang="0">
                <a:pos x="648" y="271"/>
              </a:cxn>
              <a:cxn ang="0">
                <a:pos x="915" y="98"/>
              </a:cxn>
              <a:cxn ang="0">
                <a:pos x="0" y="69"/>
              </a:cxn>
            </a:cxnLst>
            <a:rect l="0" t="0" r="r" b="b"/>
            <a:pathLst>
              <a:path w="1808" h="272">
                <a:moveTo>
                  <a:pt x="0" y="69"/>
                </a:moveTo>
                <a:lnTo>
                  <a:pt x="1081" y="0"/>
                </a:lnTo>
                <a:lnTo>
                  <a:pt x="910" y="159"/>
                </a:lnTo>
                <a:lnTo>
                  <a:pt x="1807" y="123"/>
                </a:lnTo>
                <a:lnTo>
                  <a:pt x="648" y="271"/>
                </a:lnTo>
                <a:lnTo>
                  <a:pt x="915" y="98"/>
                </a:lnTo>
                <a:lnTo>
                  <a:pt x="0" y="69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5372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53725"/>
                  <a:invGamma/>
                </a:schemeClr>
              </a:gs>
            </a:gsLst>
            <a:lin ang="0" scaled="1"/>
          </a:gradFill>
          <a:ln w="63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40161" dir="6506097" algn="ctr" rotWithShape="0">
              <a:srgbClr val="C0C0C0"/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33799" name="Group 110"/>
          <p:cNvGrpSpPr>
            <a:grpSpLocks/>
          </p:cNvGrpSpPr>
          <p:nvPr/>
        </p:nvGrpSpPr>
        <p:grpSpPr bwMode="auto">
          <a:xfrm>
            <a:off x="1926851" y="3914775"/>
            <a:ext cx="6405562" cy="1100138"/>
            <a:chOff x="975" y="2466"/>
            <a:chExt cx="4035" cy="693"/>
          </a:xfrm>
        </p:grpSpPr>
        <p:grpSp>
          <p:nvGrpSpPr>
            <p:cNvPr id="33822" name="Group 103"/>
            <p:cNvGrpSpPr>
              <a:grpSpLocks/>
            </p:cNvGrpSpPr>
            <p:nvPr/>
          </p:nvGrpSpPr>
          <p:grpSpPr bwMode="auto">
            <a:xfrm>
              <a:off x="975" y="2466"/>
              <a:ext cx="933" cy="693"/>
              <a:chOff x="1546" y="2466"/>
              <a:chExt cx="933" cy="693"/>
            </a:xfrm>
          </p:grpSpPr>
          <p:sp>
            <p:nvSpPr>
              <p:cNvPr id="33835" name="Line 70"/>
              <p:cNvSpPr>
                <a:spLocks noChangeShapeType="1"/>
              </p:cNvSpPr>
              <p:nvPr/>
            </p:nvSpPr>
            <p:spPr bwMode="auto">
              <a:xfrm>
                <a:off x="2012" y="2466"/>
                <a:ext cx="0" cy="15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6" name="AutoShape 83"/>
              <p:cNvSpPr>
                <a:spLocks noChangeArrowheads="1"/>
              </p:cNvSpPr>
              <p:nvPr/>
            </p:nvSpPr>
            <p:spPr bwMode="auto">
              <a:xfrm>
                <a:off x="1546" y="2614"/>
                <a:ext cx="933" cy="545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37" name="Text Box 84"/>
              <p:cNvSpPr txBox="1">
                <a:spLocks noChangeArrowheads="1"/>
              </p:cNvSpPr>
              <p:nvPr/>
            </p:nvSpPr>
            <p:spPr bwMode="auto">
              <a:xfrm>
                <a:off x="1647" y="2838"/>
                <a:ext cx="730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myschool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23" name="Group 104"/>
            <p:cNvGrpSpPr>
              <a:grpSpLocks/>
            </p:cNvGrpSpPr>
            <p:nvPr/>
          </p:nvGrpSpPr>
          <p:grpSpPr bwMode="auto">
            <a:xfrm>
              <a:off x="2024" y="2466"/>
              <a:ext cx="933" cy="693"/>
              <a:chOff x="2595" y="2466"/>
              <a:chExt cx="933" cy="693"/>
            </a:xfrm>
          </p:grpSpPr>
          <p:sp>
            <p:nvSpPr>
              <p:cNvPr id="33832" name="Line 69"/>
              <p:cNvSpPr>
                <a:spLocks noChangeShapeType="1"/>
              </p:cNvSpPr>
              <p:nvPr/>
            </p:nvSpPr>
            <p:spPr bwMode="auto">
              <a:xfrm>
                <a:off x="3062" y="2466"/>
                <a:ext cx="0" cy="15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3" name="AutoShape 85"/>
              <p:cNvSpPr>
                <a:spLocks noChangeArrowheads="1"/>
              </p:cNvSpPr>
              <p:nvPr/>
            </p:nvSpPr>
            <p:spPr bwMode="auto">
              <a:xfrm>
                <a:off x="2595" y="2614"/>
                <a:ext cx="933" cy="545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34" name="Text Box 86"/>
              <p:cNvSpPr txBox="1">
                <a:spLocks noChangeArrowheads="1"/>
              </p:cNvSpPr>
              <p:nvPr/>
            </p:nvSpPr>
            <p:spPr bwMode="auto">
              <a:xfrm>
                <a:off x="2847" y="2838"/>
                <a:ext cx="431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bank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824" name="Line 82"/>
            <p:cNvSpPr>
              <a:spLocks noChangeShapeType="1"/>
            </p:cNvSpPr>
            <p:nvPr/>
          </p:nvSpPr>
          <p:spPr bwMode="auto">
            <a:xfrm>
              <a:off x="1020" y="2466"/>
              <a:ext cx="3907" cy="1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25" name="Group 96"/>
            <p:cNvGrpSpPr>
              <a:grpSpLocks/>
            </p:cNvGrpSpPr>
            <p:nvPr/>
          </p:nvGrpSpPr>
          <p:grpSpPr bwMode="auto">
            <a:xfrm>
              <a:off x="3035" y="2466"/>
              <a:ext cx="1975" cy="693"/>
              <a:chOff x="3606" y="2466"/>
              <a:chExt cx="1975" cy="693"/>
            </a:xfrm>
          </p:grpSpPr>
          <p:sp>
            <p:nvSpPr>
              <p:cNvPr id="33826" name="Line 68"/>
              <p:cNvSpPr>
                <a:spLocks noChangeShapeType="1"/>
              </p:cNvSpPr>
              <p:nvPr/>
            </p:nvSpPr>
            <p:spPr bwMode="auto">
              <a:xfrm>
                <a:off x="4111" y="2466"/>
                <a:ext cx="0" cy="15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7" name="AutoShape 87"/>
              <p:cNvSpPr>
                <a:spLocks noChangeArrowheads="1"/>
              </p:cNvSpPr>
              <p:nvPr/>
            </p:nvSpPr>
            <p:spPr bwMode="auto">
              <a:xfrm>
                <a:off x="3606" y="2614"/>
                <a:ext cx="932" cy="545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28" name="Text Box 88"/>
              <p:cNvSpPr txBox="1">
                <a:spLocks noChangeArrowheads="1"/>
              </p:cNvSpPr>
              <p:nvPr/>
            </p:nvSpPr>
            <p:spPr bwMode="auto">
              <a:xfrm>
                <a:off x="3685" y="2838"/>
                <a:ext cx="779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hospitaldb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829" name="Line 93"/>
              <p:cNvSpPr>
                <a:spLocks noChangeShapeType="1"/>
              </p:cNvSpPr>
              <p:nvPr/>
            </p:nvSpPr>
            <p:spPr bwMode="auto">
              <a:xfrm>
                <a:off x="5154" y="2466"/>
                <a:ext cx="0" cy="15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AutoShape 94"/>
              <p:cNvSpPr>
                <a:spLocks noChangeArrowheads="1"/>
              </p:cNvSpPr>
              <p:nvPr/>
            </p:nvSpPr>
            <p:spPr bwMode="auto">
              <a:xfrm>
                <a:off x="4649" y="2614"/>
                <a:ext cx="932" cy="545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31" name="Text Box 95"/>
              <p:cNvSpPr txBox="1">
                <a:spLocks noChangeArrowheads="1"/>
              </p:cNvSpPr>
              <p:nvPr/>
            </p:nvSpPr>
            <p:spPr bwMode="auto">
              <a:xfrm>
                <a:off x="4977" y="2840"/>
                <a:ext cx="404" cy="21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</p:grpSp>
      <p:grpSp>
        <p:nvGrpSpPr>
          <p:cNvPr id="33800" name="Group 109"/>
          <p:cNvGrpSpPr>
            <a:grpSpLocks/>
          </p:cNvGrpSpPr>
          <p:nvPr/>
        </p:nvGrpSpPr>
        <p:grpSpPr bwMode="auto">
          <a:xfrm>
            <a:off x="918789" y="2198688"/>
            <a:ext cx="7613651" cy="1301750"/>
            <a:chOff x="340" y="1385"/>
            <a:chExt cx="4796" cy="820"/>
          </a:xfrm>
        </p:grpSpPr>
        <p:grpSp>
          <p:nvGrpSpPr>
            <p:cNvPr id="33801" name="Group 97"/>
            <p:cNvGrpSpPr>
              <a:grpSpLocks/>
            </p:cNvGrpSpPr>
            <p:nvPr/>
          </p:nvGrpSpPr>
          <p:grpSpPr bwMode="auto">
            <a:xfrm>
              <a:off x="497" y="1385"/>
              <a:ext cx="933" cy="809"/>
              <a:chOff x="497" y="1385"/>
              <a:chExt cx="933" cy="809"/>
            </a:xfrm>
          </p:grpSpPr>
          <p:sp>
            <p:nvSpPr>
              <p:cNvPr id="33819" name="Line 64"/>
              <p:cNvSpPr>
                <a:spLocks noChangeShapeType="1"/>
              </p:cNvSpPr>
              <p:nvPr/>
            </p:nvSpPr>
            <p:spPr bwMode="auto">
              <a:xfrm>
                <a:off x="963" y="2038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0" name="AutoShape 74"/>
              <p:cNvSpPr>
                <a:spLocks noChangeArrowheads="1"/>
              </p:cNvSpPr>
              <p:nvPr/>
            </p:nvSpPr>
            <p:spPr bwMode="auto">
              <a:xfrm>
                <a:off x="497" y="1385"/>
                <a:ext cx="933" cy="653"/>
              </a:xfrm>
              <a:prstGeom prst="can">
                <a:avLst>
                  <a:gd name="adj" fmla="val 33957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3821" name="Text Box 75"/>
              <p:cNvSpPr txBox="1">
                <a:spLocks noChangeArrowheads="1"/>
              </p:cNvSpPr>
              <p:nvPr/>
            </p:nvSpPr>
            <p:spPr bwMode="auto">
              <a:xfrm>
                <a:off x="554" y="1616"/>
                <a:ext cx="843" cy="47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Information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_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schema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02" name="Group 98"/>
            <p:cNvGrpSpPr>
              <a:grpSpLocks/>
            </p:cNvGrpSpPr>
            <p:nvPr/>
          </p:nvGrpSpPr>
          <p:grpSpPr bwMode="auto">
            <a:xfrm>
              <a:off x="1541" y="1385"/>
              <a:ext cx="948" cy="809"/>
              <a:chOff x="1541" y="1385"/>
              <a:chExt cx="948" cy="809"/>
            </a:xfrm>
          </p:grpSpPr>
          <p:sp>
            <p:nvSpPr>
              <p:cNvPr id="33816" name="Line 65"/>
              <p:cNvSpPr>
                <a:spLocks noChangeShapeType="1"/>
              </p:cNvSpPr>
              <p:nvPr/>
            </p:nvSpPr>
            <p:spPr bwMode="auto">
              <a:xfrm>
                <a:off x="2012" y="2038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7" name="AutoShape 76"/>
              <p:cNvSpPr>
                <a:spLocks noChangeArrowheads="1"/>
              </p:cNvSpPr>
              <p:nvPr/>
            </p:nvSpPr>
            <p:spPr bwMode="auto">
              <a:xfrm>
                <a:off x="1546" y="1385"/>
                <a:ext cx="933" cy="653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18" name="Text Box 77"/>
              <p:cNvSpPr txBox="1">
                <a:spLocks noChangeArrowheads="1"/>
              </p:cNvSpPr>
              <p:nvPr/>
            </p:nvSpPr>
            <p:spPr bwMode="auto">
              <a:xfrm>
                <a:off x="1541" y="1561"/>
                <a:ext cx="948" cy="3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Performance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_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schema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03" name="Group 99"/>
            <p:cNvGrpSpPr>
              <a:grpSpLocks/>
            </p:cNvGrpSpPr>
            <p:nvPr/>
          </p:nvGrpSpPr>
          <p:grpSpPr bwMode="auto">
            <a:xfrm>
              <a:off x="2582" y="1385"/>
              <a:ext cx="933" cy="820"/>
              <a:chOff x="2595" y="1374"/>
              <a:chExt cx="933" cy="820"/>
            </a:xfrm>
          </p:grpSpPr>
          <p:sp>
            <p:nvSpPr>
              <p:cNvPr id="33813" name="Line 66"/>
              <p:cNvSpPr>
                <a:spLocks noChangeShapeType="1"/>
              </p:cNvSpPr>
              <p:nvPr/>
            </p:nvSpPr>
            <p:spPr bwMode="auto">
              <a:xfrm>
                <a:off x="3062" y="2038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AutoShape 78"/>
              <p:cNvSpPr>
                <a:spLocks noChangeArrowheads="1"/>
              </p:cNvSpPr>
              <p:nvPr/>
            </p:nvSpPr>
            <p:spPr bwMode="auto">
              <a:xfrm>
                <a:off x="2595" y="1374"/>
                <a:ext cx="933" cy="664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15" name="Text Box 79"/>
              <p:cNvSpPr txBox="1">
                <a:spLocks noChangeArrowheads="1"/>
              </p:cNvSpPr>
              <p:nvPr/>
            </p:nvSpPr>
            <p:spPr bwMode="auto">
              <a:xfrm>
                <a:off x="2814" y="1662"/>
                <a:ext cx="496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mysql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04" name="Group 100"/>
            <p:cNvGrpSpPr>
              <a:grpSpLocks/>
            </p:cNvGrpSpPr>
            <p:nvPr/>
          </p:nvGrpSpPr>
          <p:grpSpPr bwMode="auto">
            <a:xfrm>
              <a:off x="3606" y="1385"/>
              <a:ext cx="932" cy="809"/>
              <a:chOff x="3606" y="1385"/>
              <a:chExt cx="932" cy="809"/>
            </a:xfrm>
          </p:grpSpPr>
          <p:sp>
            <p:nvSpPr>
              <p:cNvPr id="33810" name="Line 67"/>
              <p:cNvSpPr>
                <a:spLocks noChangeShapeType="1"/>
              </p:cNvSpPr>
              <p:nvPr/>
            </p:nvSpPr>
            <p:spPr bwMode="auto">
              <a:xfrm>
                <a:off x="4111" y="2038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1" name="AutoShape 80"/>
              <p:cNvSpPr>
                <a:spLocks noChangeArrowheads="1"/>
              </p:cNvSpPr>
              <p:nvPr/>
            </p:nvSpPr>
            <p:spPr bwMode="auto">
              <a:xfrm>
                <a:off x="3606" y="1385"/>
                <a:ext cx="932" cy="653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2F4776"/>
                  </a:gs>
                  <a:gs pos="50000">
                    <a:srgbClr val="6699FF"/>
                  </a:gs>
                  <a:gs pos="100000">
                    <a:srgbClr val="2F4776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33812" name="Text Box 81"/>
              <p:cNvSpPr txBox="1">
                <a:spLocks noChangeArrowheads="1"/>
              </p:cNvSpPr>
              <p:nvPr/>
            </p:nvSpPr>
            <p:spPr bwMode="auto">
              <a:xfrm rot="21421028">
                <a:off x="3896" y="1670"/>
                <a:ext cx="351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test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805" name="Line 89"/>
            <p:cNvSpPr>
              <a:spLocks noChangeShapeType="1"/>
            </p:cNvSpPr>
            <p:nvPr/>
          </p:nvSpPr>
          <p:spPr bwMode="auto">
            <a:xfrm>
              <a:off x="340" y="2194"/>
              <a:ext cx="3771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Line 106"/>
            <p:cNvSpPr>
              <a:spLocks noChangeShapeType="1"/>
            </p:cNvSpPr>
            <p:nvPr/>
          </p:nvSpPr>
          <p:spPr bwMode="auto">
            <a:xfrm>
              <a:off x="5136" y="2049"/>
              <a:ext cx="0" cy="15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1438791" y="1124744"/>
            <a:ext cx="176505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系统数据库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3959071" y="5582518"/>
            <a:ext cx="176505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用户数据库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8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创建数据库</a:t>
            </a:r>
            <a:endParaRPr lang="zh-CN" alt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79512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396362" y="929069"/>
            <a:ext cx="5760640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CREATE DATABASE 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数据库名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251520" y="2132856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223628" y="2708920"/>
            <a:ext cx="4932548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CREATE DATABASE myschool;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7170" name="Picture 2" descr="图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573016"/>
            <a:ext cx="5728631" cy="145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4"/>
          <p:cNvSpPr>
            <a:spLocks noChangeArrowheads="1"/>
          </p:cNvSpPr>
          <p:nvPr/>
        </p:nvSpPr>
        <p:spPr bwMode="gray">
          <a:xfrm>
            <a:off x="6325864" y="2716287"/>
            <a:ext cx="2684959" cy="5613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分号为结束符，不可缺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gray">
          <a:xfrm>
            <a:off x="8729079" y="2528739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500298" y="4111132"/>
            <a:ext cx="857256" cy="285751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28596" y="5072074"/>
            <a:ext cx="2698373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GB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SQL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语句执行成功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5400000">
            <a:off x="2137179" y="4587608"/>
            <a:ext cx="633271" cy="4785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481300" y="4111132"/>
            <a:ext cx="1590765" cy="285751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357554" y="5072074"/>
            <a:ext cx="2395784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操作影响的行数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745523" y="4533940"/>
            <a:ext cx="743320" cy="64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143505" y="4111132"/>
            <a:ext cx="1071570" cy="285751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786446" y="5072074"/>
            <a:ext cx="2080420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操作执行时间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174415" y="4462502"/>
            <a:ext cx="743320" cy="64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39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6" grpId="0" animBg="1"/>
      <p:bldP spid="27" grpId="0" animBg="1"/>
      <p:bldP spid="19" grpId="0" animBg="1"/>
      <p:bldP spid="20" grpId="0" animBg="1"/>
      <p:bldP spid="22" grpId="0" animBg="1"/>
      <p:bldP spid="23" grpId="0" animBg="1"/>
      <p:bldP spid="28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728"/>
            <a:ext cx="2736428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查看数据库列表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7504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1556792"/>
            <a:ext cx="3744416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SHOW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databases;</a:t>
            </a:r>
            <a:endParaRPr lang="zh-CN" altLang="zh-CN" sz="24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2044" y="2692979"/>
            <a:ext cx="4102324" cy="29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150759" y="3550354"/>
            <a:ext cx="176505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用户数据库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3239852" y="3805743"/>
            <a:ext cx="540060" cy="255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3239852" y="4425364"/>
            <a:ext cx="540060" cy="2118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150759" y="4421172"/>
            <a:ext cx="176505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系统数据库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76255" y="287070"/>
            <a:ext cx="2088357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选择数据库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07504" y="836712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138552" y="1268760"/>
            <a:ext cx="3744416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USE</a:t>
            </a:r>
            <a:r>
              <a:rPr lang="en-US" altLang="zh-CN" sz="2400" dirty="0"/>
              <a:t> </a:t>
            </a:r>
            <a:r>
              <a:rPr lang="zh-CN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数据库名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179512" y="1988840"/>
            <a:ext cx="1000125" cy="414337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151620" y="2564904"/>
            <a:ext cx="2466274" cy="8640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 </a:t>
            </a:r>
            <a:r>
              <a:rPr lang="en-US" altLang="zh-CN" sz="24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mybase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  </a:t>
            </a:r>
            <a:endParaRPr lang="en-US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 myschool;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5"/>
            <a:ext cx="5015258" cy="201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79512" y="3638302"/>
            <a:ext cx="299779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数据库不存在，报错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3177309" y="3956102"/>
            <a:ext cx="602606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1908175" y="5662191"/>
            <a:ext cx="5184775" cy="7191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使用数据前必须先选择该数据库！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gray">
          <a:xfrm>
            <a:off x="6572250" y="5520903"/>
            <a:ext cx="357188" cy="36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8085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6256" y="285728"/>
            <a:ext cx="208835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删除数据库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7504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1268760"/>
            <a:ext cx="4608512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DROP DATABASE 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数据库名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179512" y="1988840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51620" y="2564904"/>
            <a:ext cx="4788532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DROP DATABASE myschool;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086" y="3284984"/>
            <a:ext cx="3800298" cy="290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23528" y="4574406"/>
            <a:ext cx="2886120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黑体"/>
              </a:rPr>
              <a:t>m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yschool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已被删除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239852" y="4829795"/>
            <a:ext cx="988234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5"/>
          <p:cNvGrpSpPr>
            <a:grpSpLocks/>
          </p:cNvGrpSpPr>
          <p:nvPr/>
        </p:nvGrpSpPr>
        <p:grpSpPr bwMode="auto">
          <a:xfrm>
            <a:off x="1623151" y="6237312"/>
            <a:ext cx="6185601" cy="509862"/>
            <a:chOff x="3143240" y="5143512"/>
            <a:chExt cx="3223969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5" y="5143512"/>
              <a:ext cx="265015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720197" y="5187962"/>
              <a:ext cx="2647012" cy="28461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：创建、查看、选择、删除数据库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419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285750"/>
            <a:ext cx="5256709" cy="523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配置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端口</a:t>
            </a:r>
            <a:r>
              <a:rPr lang="zh-CN" altLang="en-US" dirty="0"/>
              <a:t>号设置</a:t>
            </a:r>
            <a:r>
              <a:rPr lang="zh-CN" altLang="en-US" dirty="0" smtClean="0"/>
              <a:t>：默认</a:t>
            </a:r>
            <a:r>
              <a:rPr lang="zh-CN" altLang="en-US" dirty="0"/>
              <a:t>端口号</a:t>
            </a:r>
            <a:r>
              <a:rPr lang="en-US" altLang="zh-CN" dirty="0"/>
              <a:t>3306</a:t>
            </a:r>
          </a:p>
          <a:p>
            <a:pPr lvl="1">
              <a:defRPr/>
            </a:pPr>
            <a:r>
              <a:rPr lang="zh-CN" altLang="en-US" dirty="0" smtClean="0"/>
              <a:t>默认</a:t>
            </a:r>
            <a:r>
              <a:rPr lang="zh-CN" altLang="en-US" dirty="0"/>
              <a:t>字符集设置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utf8</a:t>
            </a:r>
            <a:r>
              <a:rPr lang="zh-CN" altLang="en-US" dirty="0"/>
              <a:t>字符集</a:t>
            </a:r>
          </a:p>
          <a:p>
            <a:pPr lvl="1">
              <a:defRPr/>
            </a:pPr>
            <a:r>
              <a:rPr lang="en-US" altLang="zh-CN" dirty="0" smtClean="0"/>
              <a:t>root</a:t>
            </a:r>
            <a:r>
              <a:rPr lang="zh-CN" altLang="en-US" dirty="0"/>
              <a:t>密码设置</a:t>
            </a:r>
            <a:r>
              <a:rPr lang="zh-CN" altLang="en-US" dirty="0" smtClean="0"/>
              <a:t>：密码为</a:t>
            </a:r>
            <a:r>
              <a:rPr lang="en-US" altLang="zh-CN" dirty="0"/>
              <a:t>root</a:t>
            </a:r>
          </a:p>
          <a:p>
            <a:pPr lvl="1">
              <a:defRPr/>
            </a:pPr>
            <a:r>
              <a:rPr lang="zh-CN" altLang="en-US" dirty="0" smtClean="0"/>
              <a:t>环境</a:t>
            </a:r>
            <a:r>
              <a:rPr lang="zh-CN" altLang="en-US" dirty="0"/>
              <a:t>变量设置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</a:t>
            </a:r>
            <a:r>
              <a:rPr lang="zh-CN" altLang="en-US" dirty="0"/>
              <a:t>文件夹写入环境变量</a:t>
            </a:r>
          </a:p>
          <a:p>
            <a:pPr lvl="1">
              <a:defRPr/>
            </a:pPr>
            <a:r>
              <a:rPr lang="zh-CN" altLang="en-US" dirty="0" smtClean="0"/>
              <a:t>查看</a:t>
            </a:r>
            <a:r>
              <a:rPr lang="en-US" altLang="zh-CN" dirty="0"/>
              <a:t>my.ini</a:t>
            </a:r>
            <a:r>
              <a:rPr lang="zh-CN" altLang="en-US" dirty="0" smtClean="0"/>
              <a:t>配置文件：检查</a:t>
            </a:r>
            <a:r>
              <a:rPr lang="zh-CN" altLang="en-US" dirty="0"/>
              <a:t>是否配置</a:t>
            </a:r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15" name="组合 5"/>
          <p:cNvGrpSpPr>
            <a:grpSpLocks/>
          </p:cNvGrpSpPr>
          <p:nvPr/>
        </p:nvGrpSpPr>
        <p:grpSpPr bwMode="auto">
          <a:xfrm>
            <a:off x="142875" y="764704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3082082" y="6096719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3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70285"/>
            <a:ext cx="7344941" cy="95410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命令行连接并操作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3098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账号</a:t>
            </a:r>
            <a:r>
              <a:rPr lang="zh-CN" altLang="zh-CN" dirty="0" smtClean="0"/>
              <a:t>连接</a:t>
            </a:r>
            <a:r>
              <a:rPr lang="en-US" altLang="zh-CN" dirty="0"/>
              <a:t>MySQL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DOS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GB" altLang="zh-CN" dirty="0"/>
              <a:t>MySQL Command Line </a:t>
            </a:r>
            <a:r>
              <a:rPr lang="en-GB" altLang="zh-CN" dirty="0" smtClean="0"/>
              <a:t>Client</a:t>
            </a:r>
            <a:endParaRPr lang="zh-CN" altLang="zh-CN" dirty="0"/>
          </a:p>
          <a:p>
            <a:pPr lvl="1"/>
            <a:r>
              <a:rPr lang="zh-CN" altLang="zh-CN" dirty="0"/>
              <a:t>创建</a:t>
            </a:r>
            <a:r>
              <a:rPr lang="en-US" altLang="zh-CN" dirty="0"/>
              <a:t>myschool</a:t>
            </a:r>
            <a:r>
              <a:rPr lang="zh-CN" altLang="zh-CN" dirty="0"/>
              <a:t>数据库，并完成查看所有数据库、选择和删除</a:t>
            </a:r>
            <a:r>
              <a:rPr lang="en-US" altLang="zh-CN" dirty="0"/>
              <a:t>myschool</a:t>
            </a:r>
            <a:r>
              <a:rPr lang="zh-CN" altLang="zh-CN" dirty="0"/>
              <a:t>数据库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2875" y="790352"/>
            <a:ext cx="928688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396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334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85728"/>
            <a:ext cx="4752652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SQLyog</a:t>
            </a:r>
            <a:r>
              <a:rPr lang="zh-CN" altLang="zh-CN" dirty="0"/>
              <a:t>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SQLyog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图形化的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管理工具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免费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1267" name="Picture 3" descr="C:\Users\rong.zhou.PRD\Desktop\sqlyo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2163291" cy="227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41505"/>
            <a:ext cx="3831635" cy="300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47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SQLyog</a:t>
            </a:r>
            <a:r>
              <a:rPr lang="zh-CN" altLang="zh-CN" dirty="0"/>
              <a:t>管理工具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4604" y="980728"/>
            <a:ext cx="2395784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对象资源管理器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1050063" y="1700808"/>
            <a:ext cx="713625" cy="11521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524328" y="2741563"/>
            <a:ext cx="1155854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代码区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996027" y="2996952"/>
            <a:ext cx="432048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0" idx="1"/>
          </p:cNvCxnSpPr>
          <p:nvPr/>
        </p:nvCxnSpPr>
        <p:spPr bwMode="auto">
          <a:xfrm>
            <a:off x="7140017" y="4195431"/>
            <a:ext cx="480769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620786" y="3449696"/>
            <a:ext cx="1559726" cy="1491472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历史操作</a:t>
            </a:r>
            <a:endParaRPr lang="en-US" altLang="zh-CN" sz="24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表数据</a:t>
            </a:r>
            <a:endParaRPr lang="en-US" altLang="zh-CN" sz="24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结果显示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1" name="组合 15"/>
          <p:cNvGrpSpPr>
            <a:grpSpLocks/>
          </p:cNvGrpSpPr>
          <p:nvPr/>
        </p:nvGrpSpPr>
        <p:grpSpPr bwMode="auto">
          <a:xfrm>
            <a:off x="2267744" y="6093296"/>
            <a:ext cx="4137282" cy="509862"/>
            <a:chOff x="3143240" y="5143512"/>
            <a:chExt cx="3221656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5" y="5143512"/>
              <a:ext cx="265015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8989" y="5187962"/>
              <a:ext cx="2149421" cy="28461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SQLyog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115616" y="5027910"/>
            <a:ext cx="6429375" cy="5613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工具操作方便，但熟练编写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语句仍是程序员的必备技能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7044928" y="4869160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2291" name="Picture 3" descr="图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4319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36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176" y="285728"/>
            <a:ext cx="2808436" cy="523220"/>
          </a:xfrm>
          <a:solidFill>
            <a:schemeClr val="bg1"/>
          </a:solidFill>
          <a:ln/>
        </p:spPr>
        <p:txBody>
          <a:bodyPr>
            <a:normAutofit fontScale="90000"/>
          </a:bodyPr>
          <a:lstStyle/>
          <a:p>
            <a:r>
              <a:rPr lang="zh-CN" altLang="en-US" dirty="0"/>
              <a:t>本章任务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语句创建数据库</a:t>
            </a:r>
            <a:r>
              <a:rPr lang="en-US" altLang="zh-CN" dirty="0"/>
              <a:t>myschool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语句创建学生表</a:t>
            </a:r>
            <a:r>
              <a:rPr lang="en-US" altLang="zh-CN" dirty="0"/>
              <a:t>student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语句创建科目表</a:t>
            </a:r>
            <a:r>
              <a:rPr lang="en-US" altLang="zh-CN" dirty="0"/>
              <a:t>subject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语句创建成绩表</a:t>
            </a:r>
            <a:r>
              <a:rPr lang="en-US" altLang="zh-CN" dirty="0"/>
              <a:t>result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语句创建</a:t>
            </a:r>
            <a:r>
              <a:rPr lang="en-US" altLang="zh-CN" dirty="0"/>
              <a:t>/</a:t>
            </a:r>
            <a:r>
              <a:rPr lang="zh-CN" altLang="en-US" dirty="0"/>
              <a:t>删除年级表</a:t>
            </a:r>
            <a:r>
              <a:rPr lang="en-US" altLang="zh-CN" dirty="0"/>
              <a:t>grade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91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回顾结构化查询语言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628385"/>
              </p:ext>
            </p:extLst>
          </p:nvPr>
        </p:nvGraphicFramePr>
        <p:xfrm>
          <a:off x="539550" y="1124744"/>
          <a:ext cx="7848875" cy="5310201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60242"/>
                <a:gridCol w="3240360"/>
                <a:gridCol w="2448273"/>
              </a:tblGrid>
              <a:tr h="825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命令举例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061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  <a:cs typeface="+mn-cs"/>
                        </a:rPr>
                        <a:t>DML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  <a:cs typeface="+mn-cs"/>
                        </a:rPr>
                        <a:t>(</a:t>
                      </a: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  <a:cs typeface="+mn-cs"/>
                        </a:rPr>
                        <a:t>数据操作语言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用来操作数据库中所包含的数据</a:t>
                      </a: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INSERT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UPDATE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DELETE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49" charset="-122"/>
                      </a:endParaRP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DDL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数据定义语言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用于创建和删除数据库对象等操作</a:t>
                      </a: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CREATE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DROP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ALTER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49" charset="-122"/>
                      </a:endParaRP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DQL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数据查询语言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用来对数据库中的数据进行查询</a:t>
                      </a: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SELECT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49" charset="-122"/>
                      </a:endParaRP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DCL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数据控制语言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用来控制数据库组件的存取许可、存取权限等</a:t>
                      </a: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GRANT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COMMIT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ROLLBACK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49" charset="-122"/>
                      </a:endParaRPr>
                    </a:p>
                  </a:txBody>
                  <a:tcPr marL="110094" marR="1100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7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87070"/>
            <a:ext cx="568875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数</a:t>
            </a:r>
            <a:r>
              <a:rPr lang="zh-CN" altLang="en-US" dirty="0" smtClean="0"/>
              <a:t>值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6650530"/>
              </p:ext>
            </p:extLst>
          </p:nvPr>
        </p:nvGraphicFramePr>
        <p:xfrm>
          <a:off x="539552" y="1081013"/>
          <a:ext cx="8064897" cy="494027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36194"/>
                <a:gridCol w="1576174"/>
                <a:gridCol w="2848317"/>
                <a:gridCol w="1904212"/>
              </a:tblGrid>
              <a:tr h="4249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/>
                        <a:t> 类型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/>
                        <a:t>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/>
                        <a:t>取值范围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/>
                        <a:t>存储需求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46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US" sz="1800" b="1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非常小的数据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有符值： </a:t>
                      </a:r>
                      <a:r>
                        <a:rPr lang="en-US" altLang="zh-CN" sz="1800" b="1" u="none" strike="noStrike" dirty="0" smtClean="0"/>
                        <a:t>-2</a:t>
                      </a:r>
                      <a:r>
                        <a:rPr lang="en-US" altLang="zh-CN" sz="1800" b="1" u="none" strike="noStrike" baseline="30000" dirty="0" smtClean="0"/>
                        <a:t>7 </a:t>
                      </a:r>
                      <a:r>
                        <a:rPr lang="en-US" altLang="zh-CN" sz="1800" b="1" u="none" strike="noStrike" dirty="0" smtClean="0"/>
                        <a:t>~ 2</a:t>
                      </a:r>
                      <a:r>
                        <a:rPr lang="en-US" altLang="zh-CN" sz="1800" b="1" u="none" strike="noStrike" baseline="30000" dirty="0" smtClean="0"/>
                        <a:t>7</a:t>
                      </a:r>
                      <a:r>
                        <a:rPr lang="en-US" altLang="zh-CN" sz="1800" b="1" u="none" strike="noStrike" dirty="0" smtClean="0"/>
                        <a:t>-1  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 smtClean="0"/>
                        <a:t>无</a:t>
                      </a:r>
                      <a:r>
                        <a:rPr lang="zh-CN" altLang="en-US" sz="1800" b="1" u="none" strike="noStrike" dirty="0"/>
                        <a:t>符号值：</a:t>
                      </a:r>
                      <a:r>
                        <a:rPr lang="en-US" altLang="zh-CN" sz="1800" b="1" u="none" strike="noStrike" dirty="0"/>
                        <a:t>0 </a:t>
                      </a:r>
                      <a:r>
                        <a:rPr lang="en-US" altLang="zh-CN" sz="1800" b="1" u="none" strike="noStrike" dirty="0" smtClean="0"/>
                        <a:t>~ 2</a:t>
                      </a:r>
                      <a:r>
                        <a:rPr lang="en-US" altLang="zh-CN" sz="1800" b="1" u="none" strike="noStrike" baseline="30000" dirty="0" smtClean="0"/>
                        <a:t>8</a:t>
                      </a:r>
                      <a:r>
                        <a:rPr lang="en-US" altLang="zh-CN" sz="1800" b="1" u="none" strike="noStrike" dirty="0" smtClean="0"/>
                        <a:t>-1                               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1</a:t>
                      </a:r>
                      <a:r>
                        <a:rPr lang="zh-CN" altLang="en-US" sz="1800" b="1" u="none" strike="noStrike" dirty="0" smtClean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/>
                        <a:t>SMALLINT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较小的数据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有符值</a:t>
                      </a:r>
                      <a:r>
                        <a:rPr lang="zh-CN" altLang="en-US" sz="1800" b="1" u="none" strike="noStrike" dirty="0" smtClean="0"/>
                        <a:t>：  </a:t>
                      </a:r>
                      <a:r>
                        <a:rPr lang="en-US" altLang="zh-CN" sz="1800" b="1" u="none" strike="noStrike" dirty="0" smtClean="0"/>
                        <a:t>-</a:t>
                      </a:r>
                      <a:r>
                        <a:rPr lang="en-US" altLang="zh-CN" sz="1800" b="1" u="none" strike="noStrike" dirty="0"/>
                        <a:t>2</a:t>
                      </a:r>
                      <a:r>
                        <a:rPr lang="en-US" altLang="zh-CN" sz="1800" b="1" u="none" strike="noStrike" baseline="30000" dirty="0"/>
                        <a:t>15</a:t>
                      </a:r>
                      <a:r>
                        <a:rPr lang="zh-CN" altLang="en-US" sz="1800" b="1" u="none" strike="noStrike" dirty="0"/>
                        <a:t> </a:t>
                      </a:r>
                      <a:r>
                        <a:rPr lang="en-US" altLang="zh-CN" sz="1800" b="1" u="none" strike="noStrike" dirty="0" smtClean="0"/>
                        <a:t>~ 2</a:t>
                      </a:r>
                      <a:r>
                        <a:rPr lang="en-US" altLang="zh-CN" sz="1800" b="1" u="none" strike="noStrike" baseline="30000" dirty="0" smtClean="0"/>
                        <a:t>15</a:t>
                      </a:r>
                      <a:r>
                        <a:rPr lang="en-US" altLang="zh-CN" sz="1800" b="1" u="none" strike="noStrike" dirty="0" smtClean="0"/>
                        <a:t>-1  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 smtClean="0"/>
                        <a:t>无</a:t>
                      </a:r>
                      <a:r>
                        <a:rPr lang="zh-CN" altLang="en-US" sz="1800" b="1" u="none" strike="noStrike" dirty="0"/>
                        <a:t>符号值</a:t>
                      </a:r>
                      <a:r>
                        <a:rPr lang="zh-CN" altLang="en-US" sz="1800" b="1" u="none" strike="noStrike" dirty="0" smtClean="0"/>
                        <a:t>：  </a:t>
                      </a:r>
                      <a:r>
                        <a:rPr lang="en-US" altLang="zh-CN" sz="1800" b="1" u="none" strike="noStrike" dirty="0" smtClean="0"/>
                        <a:t>0 ~ 2</a:t>
                      </a:r>
                      <a:r>
                        <a:rPr lang="en-US" altLang="zh-CN" sz="1800" b="1" u="none" strike="noStrike" baseline="30000" dirty="0" smtClean="0"/>
                        <a:t>16</a:t>
                      </a:r>
                      <a:r>
                        <a:rPr lang="en-US" altLang="zh-CN" sz="1800" b="1" u="none" strike="noStrike" dirty="0" smtClean="0"/>
                        <a:t>-1      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/>
                        <a:t>2</a:t>
                      </a:r>
                      <a:r>
                        <a:rPr lang="zh-CN" altLang="en-US" sz="1800" b="1" u="none" strike="noStrike" dirty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/>
                        <a:t>MEDIUMINT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中等大小的数据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有符值</a:t>
                      </a:r>
                      <a:r>
                        <a:rPr lang="zh-CN" altLang="en-US" sz="1800" b="1" u="none" strike="noStrike" dirty="0" smtClean="0"/>
                        <a:t>：  </a:t>
                      </a:r>
                      <a:r>
                        <a:rPr lang="en-US" altLang="zh-CN" sz="1800" b="1" u="none" strike="noStrike" dirty="0" smtClean="0"/>
                        <a:t>-</a:t>
                      </a:r>
                      <a:r>
                        <a:rPr lang="en-US" altLang="zh-CN" sz="1800" b="1" u="none" strike="noStrike" dirty="0"/>
                        <a:t>2</a:t>
                      </a:r>
                      <a:r>
                        <a:rPr lang="en-US" altLang="zh-CN" sz="1800" b="1" u="none" strike="noStrike" baseline="30000" dirty="0"/>
                        <a:t>23</a:t>
                      </a:r>
                      <a:r>
                        <a:rPr lang="zh-CN" altLang="en-US" sz="1800" b="1" u="none" strike="noStrike" dirty="0"/>
                        <a:t> </a:t>
                      </a:r>
                      <a:r>
                        <a:rPr lang="en-US" altLang="zh-CN" sz="1800" b="1" u="none" strike="noStrike" dirty="0" smtClean="0"/>
                        <a:t>~ 2</a:t>
                      </a:r>
                      <a:r>
                        <a:rPr lang="en-US" altLang="zh-CN" sz="1800" b="1" u="none" strike="noStrike" baseline="30000" dirty="0" smtClean="0"/>
                        <a:t>23</a:t>
                      </a:r>
                      <a:r>
                        <a:rPr lang="en-US" altLang="zh-CN" sz="1800" b="1" u="none" strike="noStrike" dirty="0" smtClean="0"/>
                        <a:t>-1  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 smtClean="0"/>
                        <a:t>无</a:t>
                      </a:r>
                      <a:r>
                        <a:rPr lang="zh-CN" altLang="en-US" sz="1800" b="1" u="none" strike="noStrike" dirty="0"/>
                        <a:t>符号值</a:t>
                      </a:r>
                      <a:r>
                        <a:rPr lang="zh-CN" altLang="en-US" sz="1800" b="1" u="none" strike="noStrike" dirty="0" smtClean="0"/>
                        <a:t>：  </a:t>
                      </a:r>
                      <a:r>
                        <a:rPr lang="en-US" altLang="zh-CN" sz="1800" b="1" u="none" strike="noStrike" dirty="0" smtClean="0"/>
                        <a:t>0 ~ 2</a:t>
                      </a:r>
                      <a:r>
                        <a:rPr lang="en-US" altLang="zh-CN" sz="1800" b="1" u="none" strike="noStrike" baseline="30000" dirty="0" smtClean="0"/>
                        <a:t>24</a:t>
                      </a:r>
                      <a:r>
                        <a:rPr lang="en-US" altLang="zh-CN" sz="1800" b="1" u="none" strike="noStrike" dirty="0" smtClean="0"/>
                        <a:t>-1      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/>
                        <a:t>3</a:t>
                      </a:r>
                      <a:r>
                        <a:rPr lang="zh-CN" altLang="en-US" sz="1800" b="1" u="none" strike="noStrike" dirty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标准整数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有符值</a:t>
                      </a:r>
                      <a:r>
                        <a:rPr lang="zh-CN" altLang="en-US" sz="1800" b="1" u="none" strike="noStrike" dirty="0" smtClean="0"/>
                        <a:t>： </a:t>
                      </a:r>
                      <a:r>
                        <a:rPr lang="en-US" altLang="zh-CN" sz="1800" b="1" u="none" strike="noStrike" dirty="0" smtClean="0"/>
                        <a:t>-</a:t>
                      </a:r>
                      <a:r>
                        <a:rPr lang="en-US" altLang="zh-CN" sz="1800" b="1" u="none" strike="noStrike" dirty="0"/>
                        <a:t>2</a:t>
                      </a:r>
                      <a:r>
                        <a:rPr lang="en-US" altLang="zh-CN" sz="1800" b="1" u="none" strike="noStrike" baseline="30000" dirty="0"/>
                        <a:t>31</a:t>
                      </a:r>
                      <a:r>
                        <a:rPr lang="zh-CN" altLang="en-US" sz="1800" b="1" u="none" strike="noStrike" dirty="0"/>
                        <a:t> </a:t>
                      </a:r>
                      <a:r>
                        <a:rPr lang="en-US" altLang="zh-CN" sz="1800" b="1" u="none" strike="noStrike" dirty="0" smtClean="0"/>
                        <a:t>~ 2</a:t>
                      </a:r>
                      <a:r>
                        <a:rPr lang="en-US" altLang="zh-CN" sz="1800" b="1" u="none" strike="noStrike" baseline="30000" dirty="0" smtClean="0"/>
                        <a:t>31</a:t>
                      </a:r>
                      <a:r>
                        <a:rPr lang="en-US" altLang="zh-CN" sz="1800" b="1" u="none" strike="noStrike" dirty="0" smtClean="0"/>
                        <a:t>-1  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 smtClean="0"/>
                        <a:t>无符号值：</a:t>
                      </a:r>
                      <a:r>
                        <a:rPr lang="en-US" altLang="zh-CN" sz="1800" b="1" u="none" strike="noStrike" dirty="0" smtClean="0"/>
                        <a:t>0 ~ 2</a:t>
                      </a:r>
                      <a:r>
                        <a:rPr lang="en-US" altLang="zh-CN" sz="1800" b="1" u="none" strike="noStrike" baseline="30000" dirty="0" smtClean="0"/>
                        <a:t>32</a:t>
                      </a:r>
                      <a:r>
                        <a:rPr lang="en-US" altLang="zh-CN" sz="1800" b="1" u="none" strike="noStrike" dirty="0" smtClean="0"/>
                        <a:t>-1      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/>
                        <a:t>4</a:t>
                      </a:r>
                      <a:r>
                        <a:rPr lang="zh-CN" altLang="en-US" sz="1800" b="1" u="none" strike="noStrike" dirty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/>
                        <a:t>BIGINT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较大的整数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/>
                        <a:t>有符值</a:t>
                      </a:r>
                      <a:r>
                        <a:rPr lang="zh-CN" altLang="en-US" sz="1800" b="1" u="none" strike="noStrike" dirty="0" smtClean="0"/>
                        <a:t>： </a:t>
                      </a:r>
                      <a:r>
                        <a:rPr lang="en-US" altLang="zh-CN" sz="1800" b="1" u="none" strike="noStrike" dirty="0" smtClean="0"/>
                        <a:t>-</a:t>
                      </a:r>
                      <a:r>
                        <a:rPr lang="en-US" altLang="zh-CN" sz="1800" b="1" u="none" strike="noStrike" dirty="0"/>
                        <a:t>2</a:t>
                      </a:r>
                      <a:r>
                        <a:rPr lang="en-US" altLang="zh-CN" sz="1800" b="1" u="none" strike="noStrike" baseline="30000" dirty="0"/>
                        <a:t>63</a:t>
                      </a:r>
                      <a:r>
                        <a:rPr lang="zh-CN" altLang="en-US" sz="1800" b="1" u="none" strike="noStrike" dirty="0"/>
                        <a:t> </a:t>
                      </a:r>
                      <a:r>
                        <a:rPr lang="en-US" altLang="zh-CN" sz="1800" b="1" u="none" strike="noStrike" dirty="0"/>
                        <a:t>~</a:t>
                      </a:r>
                      <a:r>
                        <a:rPr lang="en-US" altLang="zh-CN" sz="1800" b="1" u="none" strike="noStrike" dirty="0" smtClean="0"/>
                        <a:t>2</a:t>
                      </a:r>
                      <a:r>
                        <a:rPr lang="en-US" altLang="zh-CN" sz="1800" b="1" u="none" strike="noStrike" baseline="30000" dirty="0" smtClean="0"/>
                        <a:t>63</a:t>
                      </a:r>
                      <a:r>
                        <a:rPr lang="en-US" altLang="zh-CN" sz="1800" b="1" u="none" strike="noStrike" dirty="0" smtClean="0"/>
                        <a:t>-1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 smtClean="0"/>
                        <a:t>无</a:t>
                      </a:r>
                      <a:r>
                        <a:rPr lang="zh-CN" altLang="en-US" sz="1800" b="1" u="none" strike="noStrike" dirty="0"/>
                        <a:t>符号值：</a:t>
                      </a:r>
                      <a:r>
                        <a:rPr lang="en-US" altLang="zh-CN" sz="1800" b="1" u="none" strike="noStrike" dirty="0"/>
                        <a:t>0 ~2</a:t>
                      </a:r>
                      <a:r>
                        <a:rPr lang="en-US" altLang="zh-CN" sz="1800" b="1" u="none" strike="noStrike" baseline="30000" dirty="0"/>
                        <a:t>64</a:t>
                      </a:r>
                      <a:r>
                        <a:rPr lang="en-US" altLang="zh-CN" sz="1800" b="1" u="none" strike="noStrike" dirty="0"/>
                        <a:t>-1      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/>
                        <a:t>8</a:t>
                      </a:r>
                      <a:r>
                        <a:rPr lang="zh-CN" altLang="en-US" sz="1800" b="1" u="none" strike="noStrike" dirty="0" smtClean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FLOAT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单精度浮点数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dirty="0" smtClean="0"/>
                        <a:t>±1.1754351e</a:t>
                      </a:r>
                      <a:r>
                        <a:rPr lang="en-US" altLang="zh-CN" sz="1800" b="1" u="none" strike="noStrike" baseline="0" dirty="0" smtClean="0"/>
                        <a:t> -38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4</a:t>
                      </a:r>
                      <a:r>
                        <a:rPr lang="zh-CN" altLang="en-US" sz="1800" b="1" u="none" strike="noStrike" dirty="0" smtClean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双精度浮点数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dirty="0" smtClean="0"/>
                        <a:t>±</a:t>
                      </a:r>
                      <a:r>
                        <a:rPr lang="en-US" altLang="zh-CN" sz="1800" b="1" u="none" strike="noStrike" baseline="0" dirty="0" smtClean="0"/>
                        <a:t>2.2250738585072014e -308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8</a:t>
                      </a:r>
                      <a:r>
                        <a:rPr lang="zh-CN" altLang="en-US" sz="1800" b="1" u="none" strike="noStrike" dirty="0" smtClean="0"/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DECIMAL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字符串形式的浮点数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Decimal</a:t>
                      </a:r>
                      <a:r>
                        <a:rPr lang="zh-CN" altLang="en-US" sz="1800" b="1" u="none" strike="noStrike" dirty="0" smtClean="0"/>
                        <a:t>（</a:t>
                      </a:r>
                      <a:r>
                        <a:rPr lang="en-US" altLang="zh-CN" sz="1800" b="1" u="none" strike="noStrike" dirty="0" smtClean="0"/>
                        <a:t>M</a:t>
                      </a:r>
                      <a:r>
                        <a:rPr lang="zh-CN" altLang="en-US" sz="1800" b="1" u="none" strike="noStrike" dirty="0" smtClean="0"/>
                        <a:t>，</a:t>
                      </a:r>
                      <a:r>
                        <a:rPr lang="en-US" altLang="zh-CN" sz="1800" b="1" u="none" strike="noStrike" dirty="0" smtClean="0"/>
                        <a:t>D</a:t>
                      </a:r>
                      <a:r>
                        <a:rPr lang="zh-CN" altLang="en-US" sz="1800" b="1" u="none" strike="noStrike" dirty="0" smtClean="0"/>
                        <a:t>）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 dirty="0" smtClean="0"/>
                        <a:t>M+2</a:t>
                      </a:r>
                      <a:r>
                        <a:rPr lang="zh-CN" altLang="en-US" sz="1800" b="1" u="none" strike="noStrike" dirty="0" smtClean="0"/>
                        <a:t>个字节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46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43808" y="285728"/>
            <a:ext cx="6120805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数</a:t>
            </a:r>
            <a:r>
              <a:rPr lang="zh-CN" altLang="en-US" dirty="0" smtClean="0"/>
              <a:t>值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标识为无符号数</a:t>
            </a:r>
            <a:endParaRPr lang="en-US" altLang="zh-CN" dirty="0" smtClean="0"/>
          </a:p>
          <a:p>
            <a:r>
              <a:rPr lang="en-US" altLang="zh-CN" dirty="0"/>
              <a:t>ZEROFILL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宽度（位数）不足以</a:t>
            </a:r>
            <a:r>
              <a:rPr lang="en-US" altLang="zh-CN" dirty="0"/>
              <a:t>0</a:t>
            </a:r>
            <a:r>
              <a:rPr lang="zh-CN" altLang="en-US" dirty="0"/>
              <a:t>填充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179512" y="2924944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30"/>
          <p:cNvGrpSpPr>
            <a:grpSpLocks/>
          </p:cNvGrpSpPr>
          <p:nvPr/>
        </p:nvGrpSpPr>
        <p:grpSpPr bwMode="auto">
          <a:xfrm>
            <a:off x="1807740" y="6312743"/>
            <a:ext cx="5716588" cy="428625"/>
            <a:chOff x="3143240" y="5143512"/>
            <a:chExt cx="5716329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42759" y="5187962"/>
              <a:ext cx="33728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数值类型的属性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683568" y="3356992"/>
            <a:ext cx="3744416" cy="16561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CREATE TABLE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`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tb_type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`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`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sid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` INT(4)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ZEROFILL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);</a:t>
            </a:r>
          </a:p>
          <a:p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INSERT INTO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`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tb_type1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`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VALUE(12) ,(1234),(123456);</a:t>
            </a:r>
          </a:p>
        </p:txBody>
      </p:sp>
      <p:pic>
        <p:nvPicPr>
          <p:cNvPr id="27" name="Picture 2" descr="图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87729"/>
            <a:ext cx="4104266" cy="31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utoShape 4"/>
          <p:cNvSpPr>
            <a:spLocks noChangeArrowheads="1"/>
          </p:cNvSpPr>
          <p:nvPr/>
        </p:nvSpPr>
        <p:spPr bwMode="gray">
          <a:xfrm>
            <a:off x="251521" y="5157192"/>
            <a:ext cx="3960439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若某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数值字段指定了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将自动添加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3995936" y="4940845"/>
            <a:ext cx="357188" cy="36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51202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0285"/>
            <a:ext cx="6552853" cy="95410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字符串、日期类型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0198025"/>
              </p:ext>
            </p:extLst>
          </p:nvPr>
        </p:nvGraphicFramePr>
        <p:xfrm>
          <a:off x="899592" y="1052736"/>
          <a:ext cx="6624736" cy="21602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08246"/>
                <a:gridCol w="2004719"/>
                <a:gridCol w="2411771"/>
              </a:tblGrid>
              <a:tr h="348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字符串类型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说明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长度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86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CHAR[(M)]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定长字符串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VARCHAR[(M)]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可变字符串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可变长度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TINYTEXT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微型文本串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0~2</a:t>
                      </a:r>
                      <a:r>
                        <a:rPr lang="en-US" altLang="zh-CN" sz="1800" b="1" i="0" u="none" strike="noStrike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–1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TEXT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文本串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0~2</a:t>
                      </a:r>
                      <a:r>
                        <a:rPr lang="en-US" altLang="zh-CN" sz="1800" b="1" i="0" u="none" strike="noStrike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16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–1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字节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117829"/>
              </p:ext>
            </p:extLst>
          </p:nvPr>
        </p:nvGraphicFramePr>
        <p:xfrm>
          <a:off x="827584" y="3356992"/>
          <a:ext cx="7488832" cy="271840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29838"/>
                <a:gridCol w="2683127"/>
                <a:gridCol w="3275867"/>
              </a:tblGrid>
              <a:tr h="348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日期类型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取值范围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8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YYYY-MM-DD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，日期格式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1000-01-01~</a:t>
                      </a:r>
                      <a:r>
                        <a:rPr lang="en-US" altLang="zh-CN" sz="1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9999-12-31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49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sz="1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85" marR="32385" marT="0" marB="1460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YY-MM-DD  </a:t>
                      </a:r>
                      <a:r>
                        <a:rPr lang="en-US" sz="1800" b="1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85" marR="32385" marT="0" marB="1460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1000-01-01 00</a:t>
                      </a: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00 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~9999-12-31 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85" marR="32385" marT="0" marB="1460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-835:59:59 ~ 838:59:59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sz="1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YYYYMMDDHHMMSS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r>
                        <a:rPr lang="zh-CN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年某时刻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~2038</a:t>
                      </a:r>
                      <a:r>
                        <a:rPr lang="zh-CN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年某时刻，精度为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zh-CN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格式的年份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1901~2155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899593" y="6153220"/>
            <a:ext cx="69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若某日期字段默认值为当前日期，一般设置为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7743204" y="6127923"/>
            <a:ext cx="357188" cy="36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580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7200" y="285728"/>
            <a:ext cx="1257412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创建表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7504" y="692696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1124744"/>
            <a:ext cx="6408712" cy="20882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CREATE TABLE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[IF NOT EXISTS] 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表名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</a:t>
            </a:r>
          </a:p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字段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1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数据类型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字段属性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|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约束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索引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注释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],</a:t>
            </a:r>
          </a:p>
          <a:p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……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字段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n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数据类型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字段属性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|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约束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索引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注释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</a:t>
            </a:r>
          </a:p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)[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表类型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表字符集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][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注释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];</a:t>
            </a:r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179512" y="3356992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15616" y="3763392"/>
            <a:ext cx="5112568" cy="17538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#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创建学生表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CREATE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TABLE `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student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`</a:t>
            </a:r>
            <a:r>
              <a:rPr lang="zh-CN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（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  `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studentNo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`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INT(4)  PRIMARY KEY,</a:t>
            </a:r>
            <a:endParaRPr lang="zh-CN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2" charset="-122"/>
              </a:rPr>
              <a:t>`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name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`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CHAR(10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),</a:t>
            </a:r>
            <a:endParaRPr lang="zh-CN" altLang="zh-CN" sz="2000" b="1" dirty="0">
              <a:latin typeface="+mn-lt"/>
              <a:ea typeface="黑体" pitchFamily="2" charset="-122"/>
            </a:endParaRPr>
          </a:p>
          <a:p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……</a:t>
            </a:r>
            <a:r>
              <a:rPr lang="zh-CN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）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;</a:t>
            </a:r>
            <a:endParaRPr lang="zh-CN" altLang="zh-CN" sz="2000" b="1" dirty="0">
              <a:latin typeface="+mn-lt"/>
              <a:ea typeface="黑体" pitchFamily="2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372200" y="3573016"/>
            <a:ext cx="2771800" cy="442674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多</a:t>
            </a:r>
            <a:r>
              <a:rPr lang="zh-CN" altLang="en-US" sz="2000" b="1" kern="0" smtClean="0">
                <a:solidFill>
                  <a:schemeClr val="bg1"/>
                </a:solidFill>
                <a:latin typeface="Arial"/>
                <a:ea typeface="黑体"/>
              </a:rPr>
              <a:t>字段使用</a:t>
            </a:r>
            <a:r>
              <a:rPr lang="zh-CN" altLang="en-US" sz="2000" b="1" kern="0">
                <a:solidFill>
                  <a:schemeClr val="bg1"/>
                </a:solidFill>
                <a:latin typeface="Arial"/>
                <a:ea typeface="黑体"/>
              </a:rPr>
              <a:t>逗</a:t>
            </a:r>
            <a:r>
              <a:rPr lang="zh-CN" altLang="en-US" sz="2000" b="1" kern="0" smtClean="0">
                <a:solidFill>
                  <a:schemeClr val="bg1"/>
                </a:solidFill>
                <a:latin typeface="Arial"/>
                <a:ea typeface="黑体"/>
              </a:rPr>
              <a:t>号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分隔</a:t>
            </a:r>
            <a:endParaRPr lang="zh-CN" altLang="en-US" sz="20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372200" y="4077072"/>
            <a:ext cx="2670000" cy="442674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保留字用撇号括起来</a:t>
            </a:r>
            <a:endParaRPr lang="zh-CN" altLang="en-US" sz="20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372200" y="4581128"/>
            <a:ext cx="2670000" cy="851297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单行注释：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#......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多行注释：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/*……*/</a:t>
            </a:r>
            <a:endParaRPr lang="zh-CN" altLang="en-US" sz="20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字段的约束及</a:t>
            </a:r>
            <a:r>
              <a:rPr lang="zh-CN" altLang="zh-CN" dirty="0" smtClean="0"/>
              <a:t>属性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5996107"/>
              </p:ext>
            </p:extLst>
          </p:nvPr>
        </p:nvGraphicFramePr>
        <p:xfrm>
          <a:off x="827584" y="1124745"/>
          <a:ext cx="7632848" cy="496855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61426"/>
                <a:gridCol w="2532557"/>
                <a:gridCol w="3338865"/>
              </a:tblGrid>
              <a:tr h="515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名称</a:t>
                      </a:r>
                      <a:r>
                        <a:rPr lang="zh-CN" altLang="en-US" sz="16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关键字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说明</a:t>
                      </a:r>
                      <a:r>
                        <a:rPr lang="zh-CN" altLang="en-US" sz="16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0907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非空约束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fontAlgn="ctr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fontAlgn="ctr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字段不允许为空</a:t>
                      </a:r>
                      <a:endParaRPr lang="en-US" alt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3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默认约束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fontAlgn="ctr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赋予某字段默认值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85" marR="32385" marT="0" marB="1460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唯一约束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UNIQUE KEY(UK)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设置字段的值是唯一的</a:t>
                      </a:r>
                      <a:endParaRPr lang="en-US" altLang="zh-CN" sz="1800" b="1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允许为空，但只能有一个空值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主键约束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PRIMARY KEY(PK)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defTabSz="914400" rtl="0" eaLnBrk="1" fontAlgn="ctr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设置该字段为表的主键</a:t>
                      </a:r>
                      <a:endParaRPr lang="en-US" altLang="zh-CN" sz="1800" b="1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27000" algn="just" defTabSz="914400" rtl="0" eaLnBrk="1" fontAlgn="ctr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可唯一标识该表记录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9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外键约束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FOREIGN KEY(FK)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用于在两表之间建立关系，</a:t>
                      </a:r>
                      <a:endParaRPr lang="en-US" altLang="zh-CN" sz="1800" b="1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需要指定引用主表的哪一字段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39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自动增长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zh-CN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设置该列为自增字段</a:t>
                      </a:r>
                      <a:endParaRPr lang="en-US" altLang="zh-CN" sz="1800" b="1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默认每条自增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通常用于设置主键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92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20072" y="70285"/>
            <a:ext cx="3744540" cy="954107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字段的约束及</a:t>
            </a:r>
            <a:r>
              <a:rPr lang="zh-CN" altLang="zh-CN" dirty="0" smtClean="0"/>
              <a:t>属性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主键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设置字符集编码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115616" y="1700808"/>
            <a:ext cx="6408712" cy="9361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latin typeface="+mn-lt"/>
                <a:ea typeface="黑体" pitchFamily="2" charset="-122"/>
              </a:rPr>
              <a:t>CREATE TABLE student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（</a:t>
            </a:r>
          </a:p>
          <a:p>
            <a:r>
              <a:rPr lang="zh-CN" altLang="en-US" sz="2000" b="1" dirty="0">
                <a:latin typeface="+mn-lt"/>
                <a:ea typeface="黑体" pitchFamily="2" charset="-122"/>
              </a:rPr>
              <a:t>     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`</a:t>
            </a:r>
            <a:r>
              <a:rPr lang="en-US" altLang="zh-CN" sz="2000" b="1" dirty="0" err="1">
                <a:latin typeface="+mn-lt"/>
                <a:ea typeface="黑体" pitchFamily="2" charset="-122"/>
              </a:rPr>
              <a:t>studentNo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` INT(4)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PRIMARY KEY,</a:t>
            </a:r>
          </a:p>
          <a:p>
            <a:r>
              <a:rPr lang="en-US" altLang="zh-CN" sz="2000" b="1" dirty="0">
                <a:latin typeface="+mn-lt"/>
                <a:ea typeface="黑体" pitchFamily="2" charset="-122"/>
              </a:rPr>
              <a:t>     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……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）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;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3140968"/>
            <a:ext cx="6408712" cy="10801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latin typeface="+mn-lt"/>
                <a:ea typeface="黑体" pitchFamily="2" charset="-122"/>
              </a:rPr>
              <a:t>CREATE TABLE test (</a:t>
            </a:r>
            <a:endParaRPr lang="zh-CN" altLang="zh-CN" sz="2000" b="1" dirty="0"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latin typeface="+mn-lt"/>
                <a:ea typeface="黑体" pitchFamily="2" charset="-122"/>
              </a:rPr>
              <a:t>    `id` </a:t>
            </a:r>
            <a:r>
              <a:rPr lang="en-US" altLang="zh-CN" sz="2000" b="1" dirty="0" err="1">
                <a:latin typeface="+mn-lt"/>
                <a:ea typeface="黑体" pitchFamily="2" charset="-122"/>
              </a:rPr>
              <a:t>int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(11) UNSIGNED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COMMENT ‘</a:t>
            </a:r>
            <a:r>
              <a:rPr lang="zh-CN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编号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’</a:t>
            </a:r>
            <a:endParaRPr lang="zh-CN" altLang="zh-CN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latin typeface="+mn-lt"/>
                <a:ea typeface="黑体" pitchFamily="2" charset="-122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COMMENT='</a:t>
            </a:r>
            <a:r>
              <a:rPr lang="zh-CN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测试表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’</a:t>
            </a:r>
            <a:r>
              <a:rPr lang="en-US" altLang="zh-CN" sz="2000" b="1" dirty="0">
                <a:ea typeface="黑体" pitchFamily="2" charset="-122"/>
              </a:rPr>
              <a:t> ;</a:t>
            </a:r>
            <a:endParaRPr lang="zh-CN" altLang="en-US" sz="2000" b="1" dirty="0">
              <a:ea typeface="黑体" pitchFamily="2" charset="-122"/>
            </a:endParaRPr>
          </a:p>
          <a:p>
            <a:endParaRPr lang="zh-CN" altLang="zh-CN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115616" y="5085184"/>
            <a:ext cx="6408712" cy="10801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latin typeface="+mn-lt"/>
                <a:ea typeface="黑体" pitchFamily="2" charset="-122"/>
              </a:rPr>
              <a:t>CREATE TABLE [IF NOT EXISTS] 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表名（</a:t>
            </a:r>
          </a:p>
          <a:p>
            <a:r>
              <a:rPr lang="zh-CN" altLang="en-US" sz="2000" b="1" dirty="0">
                <a:latin typeface="+mn-lt"/>
                <a:ea typeface="黑体" pitchFamily="2" charset="-122"/>
              </a:rPr>
              <a:t>    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#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省略代码</a:t>
            </a:r>
          </a:p>
          <a:p>
            <a:r>
              <a:rPr lang="zh-CN" altLang="en-US" sz="2000" b="1" dirty="0">
                <a:latin typeface="+mn-lt"/>
                <a:ea typeface="黑体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CHARSET = 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字符集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名</a:t>
            </a:r>
            <a:r>
              <a:rPr lang="en-US" altLang="zh-CN" sz="2000" b="1" dirty="0">
                <a:ea typeface="黑体" pitchFamily="2" charset="-122"/>
              </a:rPr>
              <a:t>;</a:t>
            </a:r>
            <a:endParaRPr lang="zh-CN" altLang="en-US" sz="2000" b="1" dirty="0">
              <a:ea typeface="黑体" pitchFamily="2" charset="-12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 noGrp="1"/>
          </p:cNvSpPr>
          <p:nvPr>
            <p:ph type="title"/>
          </p:nvPr>
        </p:nvSpPr>
        <p:spPr bwMode="auto">
          <a:xfrm>
            <a:off x="5220072" y="285728"/>
            <a:ext cx="374454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字段的约束及属性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75074" y="764704"/>
            <a:ext cx="7645398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myschool</a:t>
            </a:r>
            <a:r>
              <a:rPr lang="zh-CN" altLang="en-US" dirty="0" smtClean="0"/>
              <a:t>数据库中创建学生表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986225"/>
              </p:ext>
            </p:extLst>
          </p:nvPr>
        </p:nvGraphicFramePr>
        <p:xfrm>
          <a:off x="330993" y="1268760"/>
          <a:ext cx="8057431" cy="525658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40677"/>
                <a:gridCol w="1420210"/>
                <a:gridCol w="1440160"/>
                <a:gridCol w="1152128"/>
                <a:gridCol w="2304256"/>
              </a:tblGrid>
              <a:tr h="444885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名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称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</a:t>
                      </a:r>
                      <a:r>
                        <a:rPr lang="en-GB" sz="1800" kern="9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说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明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数 据 类 型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长</a:t>
                      </a:r>
                      <a:r>
                        <a:rPr lang="en-GB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度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属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性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8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studentNo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学号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非</a:t>
                      </a:r>
                      <a:r>
                        <a:rPr lang="zh-CN" sz="1800" b="1" kern="900" dirty="0" smtClean="0">
                          <a:effectLst/>
                          <a:latin typeface="+mn-lt"/>
                          <a:ea typeface="+mn-ea"/>
                        </a:rPr>
                        <a:t>空</a:t>
                      </a: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\</a:t>
                      </a:r>
                      <a:r>
                        <a:rPr lang="zh-CN" sz="1800" b="1" kern="900" dirty="0" smtClean="0">
                          <a:effectLst/>
                          <a:latin typeface="+mn-lt"/>
                          <a:ea typeface="+mn-ea"/>
                        </a:rPr>
                        <a:t>主</a:t>
                      </a: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键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loginPwd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密码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studentName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姓名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7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sex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性别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非空，默认“男”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gradeID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年级编号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无符号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phone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电话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address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默认值“地址不详”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bornDate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出生日期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DATETIME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email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邮件账号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err="1">
                          <a:effectLst/>
                          <a:latin typeface="+mn-lt"/>
                          <a:ea typeface="+mn-ea"/>
                        </a:rPr>
                        <a:t>identityCard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身份证号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唯一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29779" y="692696"/>
            <a:ext cx="985837" cy="422275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759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xfrm>
            <a:off x="5868144" y="285728"/>
            <a:ext cx="309646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字段的约束及属性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107504" y="764704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07541" y="1196752"/>
            <a:ext cx="8484939" cy="51125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CREATE TABLE `student`(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      `</a:t>
            </a:r>
            <a:r>
              <a:rPr lang="en-US" altLang="zh-CN" b="1" dirty="0" err="1" smtClean="0"/>
              <a:t>studentNo</a:t>
            </a:r>
            <a:r>
              <a:rPr lang="en-US" altLang="zh-CN" b="1" dirty="0" smtClean="0"/>
              <a:t>` INT(4) </a:t>
            </a:r>
            <a:r>
              <a:rPr lang="en-US" altLang="zh-CN" b="1" dirty="0" smtClean="0">
                <a:solidFill>
                  <a:srgbClr val="FF0000"/>
                </a:solidFill>
              </a:rPr>
              <a:t>NOT NULL </a:t>
            </a:r>
            <a:r>
              <a:rPr lang="en-US" altLang="zh-CN" b="1" dirty="0" smtClean="0"/>
              <a:t>COMMENT '</a:t>
            </a:r>
            <a:r>
              <a:rPr lang="zh-CN" altLang="zh-CN" b="1" dirty="0" smtClean="0"/>
              <a:t>学号</a:t>
            </a:r>
            <a:r>
              <a:rPr lang="en-US" altLang="zh-CN" b="1" dirty="0" smtClean="0"/>
              <a:t>' </a:t>
            </a:r>
            <a:r>
              <a:rPr lang="en-US" altLang="zh-CN" b="1" dirty="0" smtClean="0">
                <a:solidFill>
                  <a:srgbClr val="FF0000"/>
                </a:solidFill>
              </a:rPr>
              <a:t>PRIMARY KEY</a:t>
            </a:r>
            <a:r>
              <a:rPr lang="en-US" altLang="zh-CN" b="1" dirty="0" smtClean="0"/>
              <a:t>,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</a:t>
            </a:r>
            <a:r>
              <a:rPr lang="en-US" altLang="zh-CN" b="1" dirty="0" err="1" smtClean="0"/>
              <a:t>loginPwd</a:t>
            </a:r>
            <a:r>
              <a:rPr lang="en-US" altLang="zh-CN" b="1" dirty="0" smtClean="0"/>
              <a:t>` VARCHAR(20) NOT NULL </a:t>
            </a:r>
            <a:r>
              <a:rPr lang="en-US" altLang="zh-CN" b="1" dirty="0" smtClean="0">
                <a:solidFill>
                  <a:srgbClr val="FF0000"/>
                </a:solidFill>
              </a:rPr>
              <a:t>COMMENT '</a:t>
            </a:r>
            <a:r>
              <a:rPr lang="zh-CN" altLang="zh-CN" b="1" dirty="0" smtClean="0">
                <a:solidFill>
                  <a:srgbClr val="FF0000"/>
                </a:solidFill>
              </a:rPr>
              <a:t>密码</a:t>
            </a:r>
            <a:r>
              <a:rPr lang="en-US" altLang="zh-CN" b="1" dirty="0" smtClean="0"/>
              <a:t>',  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</a:t>
            </a:r>
            <a:r>
              <a:rPr lang="en-US" altLang="zh-CN" b="1" dirty="0" err="1" smtClean="0"/>
              <a:t>studentName</a:t>
            </a:r>
            <a:r>
              <a:rPr lang="en-US" altLang="zh-CN" b="1" dirty="0" smtClean="0"/>
              <a:t>` VARCHAR(50) NOT NULL COMMENT '</a:t>
            </a:r>
            <a:r>
              <a:rPr lang="zh-CN" altLang="zh-CN" b="1" dirty="0" smtClean="0"/>
              <a:t>学生姓名</a:t>
            </a:r>
            <a:r>
              <a:rPr lang="en-US" altLang="zh-CN" b="1" dirty="0" smtClean="0"/>
              <a:t>',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`sex` CHAR(2) DEFAULT '</a:t>
            </a:r>
            <a:r>
              <a:rPr lang="zh-CN" altLang="zh-CN" b="1" dirty="0" smtClean="0"/>
              <a:t>男</a:t>
            </a:r>
            <a:r>
              <a:rPr lang="en-US" altLang="zh-CN" b="1" dirty="0" smtClean="0"/>
              <a:t>' NOT NULL  COMMENT '</a:t>
            </a:r>
            <a:r>
              <a:rPr lang="zh-CN" altLang="zh-CN" b="1" dirty="0" smtClean="0"/>
              <a:t>性别</a:t>
            </a:r>
            <a:r>
              <a:rPr lang="en-US" altLang="zh-CN" b="1" dirty="0" smtClean="0"/>
              <a:t>',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</a:t>
            </a:r>
            <a:r>
              <a:rPr lang="en-US" altLang="zh-CN" b="1" dirty="0" err="1" smtClean="0"/>
              <a:t>gradeId</a:t>
            </a:r>
            <a:r>
              <a:rPr lang="en-US" altLang="zh-CN" b="1" dirty="0" smtClean="0"/>
              <a:t>` INT(4) </a:t>
            </a:r>
            <a:r>
              <a:rPr lang="en-US" altLang="zh-CN" b="1" dirty="0" smtClean="0">
                <a:solidFill>
                  <a:srgbClr val="FF0000"/>
                </a:solidFill>
              </a:rPr>
              <a:t> UNSIGNED</a:t>
            </a:r>
            <a:r>
              <a:rPr lang="en-US" altLang="zh-CN" b="1" dirty="0" smtClean="0"/>
              <a:t> COMMENT '</a:t>
            </a:r>
            <a:r>
              <a:rPr lang="zh-CN" altLang="zh-CN" b="1" dirty="0" smtClean="0"/>
              <a:t>年级编号</a:t>
            </a:r>
            <a:r>
              <a:rPr lang="en-US" altLang="zh-CN" b="1" dirty="0" smtClean="0"/>
              <a:t>',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`phone` VARCHAR(50)  COMMENT '</a:t>
            </a:r>
            <a:r>
              <a:rPr lang="zh-CN" altLang="zh-CN" b="1" dirty="0" smtClean="0"/>
              <a:t>联系电话</a:t>
            </a:r>
            <a:r>
              <a:rPr lang="en-US" altLang="zh-CN" b="1" dirty="0" smtClean="0"/>
              <a:t>',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`address` VARCHAR(255)  </a:t>
            </a:r>
            <a:r>
              <a:rPr lang="en-US" altLang="zh-CN" b="1" dirty="0" smtClean="0">
                <a:solidFill>
                  <a:srgbClr val="FF0000"/>
                </a:solidFill>
              </a:rPr>
              <a:t>DEFAULT '</a:t>
            </a:r>
            <a:r>
              <a:rPr lang="zh-CN" altLang="zh-CN" b="1" dirty="0" smtClean="0">
                <a:solidFill>
                  <a:srgbClr val="FF0000"/>
                </a:solidFill>
              </a:rPr>
              <a:t>地址不详</a:t>
            </a:r>
            <a:r>
              <a:rPr lang="en-US" altLang="zh-CN" b="1" dirty="0" smtClean="0">
                <a:solidFill>
                  <a:srgbClr val="FF0000"/>
                </a:solidFill>
              </a:rPr>
              <a:t>'</a:t>
            </a:r>
            <a:r>
              <a:rPr lang="en-US" altLang="zh-CN" b="1" dirty="0" smtClean="0"/>
              <a:t>COMMENT '</a:t>
            </a:r>
            <a:r>
              <a:rPr lang="zh-CN" altLang="zh-CN" b="1" dirty="0" smtClean="0"/>
              <a:t>地址</a:t>
            </a:r>
            <a:r>
              <a:rPr lang="en-US" altLang="zh-CN" b="1" dirty="0" smtClean="0"/>
              <a:t>', 	`</a:t>
            </a:r>
            <a:r>
              <a:rPr lang="en-US" altLang="zh-CN" b="1" dirty="0" err="1" smtClean="0"/>
              <a:t>bornDate</a:t>
            </a:r>
            <a:r>
              <a:rPr lang="en-US" altLang="zh-CN" b="1" dirty="0" smtClean="0"/>
              <a:t>` DATETIME  COMMENT '</a:t>
            </a:r>
            <a:r>
              <a:rPr lang="zh-CN" altLang="zh-CN" b="1" dirty="0" smtClean="0"/>
              <a:t>出生时间</a:t>
            </a:r>
            <a:r>
              <a:rPr lang="en-US" altLang="zh-CN" b="1" dirty="0" smtClean="0"/>
              <a:t>',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`email` VARCHAR(50) COMMENT'</a:t>
            </a:r>
            <a:r>
              <a:rPr lang="zh-CN" altLang="zh-CN" b="1" dirty="0" smtClean="0"/>
              <a:t>邮件账号</a:t>
            </a:r>
            <a:r>
              <a:rPr lang="en-US" altLang="zh-CN" b="1" dirty="0" smtClean="0"/>
              <a:t>',</a:t>
            </a:r>
            <a:endParaRPr lang="zh-CN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 ` </a:t>
            </a:r>
            <a:r>
              <a:rPr lang="en-US" altLang="zh-CN" b="1" dirty="0" err="1" smtClean="0"/>
              <a:t>identityCard</a:t>
            </a:r>
            <a:r>
              <a:rPr lang="en-US" altLang="zh-CN" b="1" dirty="0" smtClean="0"/>
              <a:t> ` VARCHAR(18) </a:t>
            </a:r>
            <a:r>
              <a:rPr lang="en-US" altLang="zh-CN" b="1" dirty="0" smtClean="0">
                <a:solidFill>
                  <a:srgbClr val="FF0000"/>
                </a:solidFill>
              </a:rPr>
              <a:t> UNIQUE KEY</a:t>
            </a:r>
            <a:r>
              <a:rPr lang="en-US" altLang="zh-CN" b="1" dirty="0" smtClean="0"/>
              <a:t> COMMENT '</a:t>
            </a:r>
            <a:r>
              <a:rPr lang="zh-CN" altLang="zh-CN" b="1" dirty="0" smtClean="0"/>
              <a:t>身份证号</a:t>
            </a:r>
            <a:r>
              <a:rPr lang="en-US" altLang="zh-CN" b="1" dirty="0"/>
              <a:t>'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COMMENT</a:t>
            </a:r>
            <a:r>
              <a:rPr lang="en-US" altLang="zh-CN" b="1" dirty="0">
                <a:solidFill>
                  <a:srgbClr val="FF0000"/>
                </a:solidFill>
              </a:rPr>
              <a:t>='</a:t>
            </a:r>
            <a:r>
              <a:rPr lang="zh-CN" altLang="en-US" b="1" dirty="0">
                <a:solidFill>
                  <a:srgbClr val="FF0000"/>
                </a:solidFill>
              </a:rPr>
              <a:t>学生表</a:t>
            </a:r>
            <a:r>
              <a:rPr lang="en-US" altLang="zh-CN" b="1" dirty="0">
                <a:solidFill>
                  <a:srgbClr val="FF0000"/>
                </a:solidFill>
              </a:rPr>
              <a:t>';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grpSp>
        <p:nvGrpSpPr>
          <p:cNvPr id="11" name="组合 30"/>
          <p:cNvGrpSpPr>
            <a:grpSpLocks/>
          </p:cNvGrpSpPr>
          <p:nvPr/>
        </p:nvGrpSpPr>
        <p:grpSpPr bwMode="auto">
          <a:xfrm>
            <a:off x="2334795" y="6384751"/>
            <a:ext cx="4469453" cy="428625"/>
            <a:chOff x="3143240" y="5143512"/>
            <a:chExt cx="5716329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4383813" y="5187962"/>
              <a:ext cx="369077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创建学生表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951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6336" y="285728"/>
            <a:ext cx="1368276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查看表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查看表是否存在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查看表定义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sz="2000" kern="1200" dirty="0"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87624" y="1844824"/>
            <a:ext cx="3384376" cy="792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ea typeface="黑体" pitchFamily="2" charset="-122"/>
              </a:rPr>
              <a:t>USE myschool</a:t>
            </a:r>
            <a:r>
              <a:rPr lang="en-US" altLang="zh-CN" sz="2000" b="1" dirty="0" smtClean="0">
                <a:ea typeface="黑体" pitchFamily="2" charset="-122"/>
              </a:rPr>
              <a:t>;</a:t>
            </a:r>
            <a:endParaRPr lang="en-US" altLang="zh-CN" sz="2000" b="1" dirty="0" smtClean="0">
              <a:latin typeface="+mn-lt"/>
              <a:ea typeface="黑体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SHOW 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tables;</a:t>
            </a:r>
            <a:endParaRPr lang="zh-CN" altLang="zh-CN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7410" name="Picture 2" descr="图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0692" y="980728"/>
            <a:ext cx="2727812" cy="192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15616" y="3284984"/>
            <a:ext cx="3384376" cy="1008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latin typeface="+mn-lt"/>
                <a:ea typeface="黑体" pitchFamily="2" charset="-122"/>
              </a:rPr>
              <a:t>DESCRIBE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表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名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;</a:t>
            </a:r>
            <a:endParaRPr lang="zh-CN" altLang="zh-CN" sz="2000" b="1" dirty="0">
              <a:latin typeface="+mn-lt"/>
              <a:ea typeface="黑体" pitchFamily="2" charset="-122"/>
            </a:endParaRPr>
          </a:p>
          <a:p>
            <a:r>
              <a:rPr lang="zh-CN" altLang="zh-CN" sz="2000" b="1" dirty="0">
                <a:latin typeface="+mn-lt"/>
                <a:ea typeface="黑体" pitchFamily="2" charset="-122"/>
              </a:rPr>
              <a:t>或</a:t>
            </a:r>
          </a:p>
          <a:p>
            <a:r>
              <a:rPr lang="en-US" altLang="zh-CN" sz="2000" b="1" dirty="0">
                <a:latin typeface="+mn-lt"/>
                <a:ea typeface="黑体" pitchFamily="2" charset="-122"/>
              </a:rPr>
              <a:t>DESC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表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名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;</a:t>
            </a:r>
            <a:endParaRPr lang="zh-CN" altLang="zh-CN" sz="2000" b="1" dirty="0">
              <a:latin typeface="+mn-lt"/>
              <a:ea typeface="黑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4509120"/>
            <a:ext cx="3384376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b="1" dirty="0">
                <a:latin typeface="+mn-lt"/>
                <a:ea typeface="黑体" pitchFamily="2" charset="-122"/>
              </a:rPr>
              <a:t>USE myschool;</a:t>
            </a:r>
            <a:endParaRPr lang="zh-CN" altLang="zh-CN" sz="2000" b="1" dirty="0">
              <a:latin typeface="+mn-lt"/>
              <a:ea typeface="黑体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DESCRIBE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 `student`;</a:t>
            </a:r>
            <a:endParaRPr lang="zh-CN" altLang="zh-CN" sz="2000" b="1" dirty="0">
              <a:latin typeface="+mn-lt"/>
              <a:ea typeface="黑体" pitchFamily="2" charset="-122"/>
            </a:endParaRPr>
          </a:p>
        </p:txBody>
      </p:sp>
      <p:pic>
        <p:nvPicPr>
          <p:cNvPr id="17411" name="Picture 3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4592240" cy="257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835696" y="5881266"/>
            <a:ext cx="5074344" cy="500062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窗口乱码，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 NAMES 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6807100" y="5880523"/>
            <a:ext cx="357188" cy="3607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30041" y="3084959"/>
            <a:ext cx="1000125" cy="40005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35496" y="4221088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2" name="组合 16"/>
          <p:cNvGrpSpPr>
            <a:grpSpLocks/>
          </p:cNvGrpSpPr>
          <p:nvPr/>
        </p:nvGrpSpPr>
        <p:grpSpPr bwMode="auto">
          <a:xfrm>
            <a:off x="107504" y="1700808"/>
            <a:ext cx="1000125" cy="414337"/>
            <a:chOff x="1000100" y="2528843"/>
            <a:chExt cx="1000132" cy="414475"/>
          </a:xfrm>
        </p:grpSpPr>
        <p:pic>
          <p:nvPicPr>
            <p:cNvPr id="2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325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285728"/>
            <a:ext cx="4608636" cy="523220"/>
          </a:xfrm>
          <a:solidFill>
            <a:schemeClr val="bg1"/>
          </a:solidFill>
          <a:ln/>
        </p:spPr>
        <p:txBody>
          <a:bodyPr>
            <a:normAutofit fontScale="90000"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系统中的安装方法</a:t>
            </a:r>
          </a:p>
          <a:p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 err="1"/>
              <a:t>SQLyog</a:t>
            </a:r>
            <a:r>
              <a:rPr lang="zh-CN" altLang="en-US" dirty="0"/>
              <a:t>数据库管理工具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命令行操作数据库常用命令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创建库的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创建数据表以及数据字段的类型和属性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3821" y="155679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0322" y="3952980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036" y="220548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441" y="3285138"/>
            <a:ext cx="714380" cy="719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60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4328" y="285728"/>
            <a:ext cx="1440284" cy="523220"/>
          </a:xfrm>
        </p:spPr>
        <p:txBody>
          <a:bodyPr/>
          <a:lstStyle/>
          <a:p>
            <a:r>
              <a:rPr lang="zh-CN" altLang="zh-CN" dirty="0"/>
              <a:t>删除表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7504" y="79670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15616" y="1484784"/>
            <a:ext cx="6408712" cy="64807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DROP TABLE </a:t>
            </a:r>
            <a:r>
              <a:rPr lang="en-US" altLang="zh-CN" b="1" dirty="0"/>
              <a:t>[IF </a:t>
            </a:r>
            <a:r>
              <a:rPr lang="en-US" altLang="zh-CN" b="1" dirty="0" smtClean="0"/>
              <a:t> </a:t>
            </a:r>
            <a:r>
              <a:rPr lang="en-US" altLang="zh-CN" b="1" dirty="0"/>
              <a:t>EXISTS] </a:t>
            </a:r>
            <a:r>
              <a:rPr lang="zh-CN" altLang="zh-CN" b="1" dirty="0"/>
              <a:t>表名</a:t>
            </a:r>
            <a:r>
              <a:rPr lang="en-US" altLang="zh-CN" b="1" dirty="0"/>
              <a:t>;</a:t>
            </a:r>
            <a:endParaRPr lang="zh-CN" altLang="zh-CN" b="1" dirty="0"/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107504" y="2294583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15616" y="2780928"/>
            <a:ext cx="6408712" cy="8640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/>
              <a:t>USE myschool;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DROP TABLE </a:t>
            </a:r>
            <a:r>
              <a:rPr lang="en-US" altLang="zh-CN" b="1" dirty="0"/>
              <a:t>IF EXISTS `student`;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15616" y="4077815"/>
            <a:ext cx="6264696" cy="500062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在删除表之前，先使用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 EXISTS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语句验证表是否存在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7167140" y="4005064"/>
            <a:ext cx="357188" cy="3607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15" name="组合 30"/>
          <p:cNvGrpSpPr>
            <a:grpSpLocks/>
          </p:cNvGrpSpPr>
          <p:nvPr/>
        </p:nvGrpSpPr>
        <p:grpSpPr bwMode="auto">
          <a:xfrm>
            <a:off x="2051720" y="5877272"/>
            <a:ext cx="5976664" cy="572641"/>
            <a:chOff x="3143240" y="5143512"/>
            <a:chExt cx="581869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496476" y="5187962"/>
              <a:ext cx="546545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查看学生表和表定义、删除表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033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19" y="70285"/>
            <a:ext cx="824309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语句脚本创建学生表和年级表</a:t>
            </a:r>
            <a:endParaRPr lang="en-US" altLang="zh-CN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3098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/>
            <a:r>
              <a:rPr lang="en-US" altLang="zh-CN" dirty="0"/>
              <a:t>myschool</a:t>
            </a:r>
            <a:r>
              <a:rPr lang="zh-CN" altLang="en-US" dirty="0"/>
              <a:t>数据库</a:t>
            </a:r>
            <a:r>
              <a:rPr lang="zh-CN" altLang="en-US" dirty="0" smtClean="0"/>
              <a:t>中使用教员提供的脚本创建表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学生表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年级</a:t>
            </a:r>
            <a:r>
              <a:rPr lang="zh-CN" altLang="zh-CN" dirty="0"/>
              <a:t>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2875" y="790352"/>
            <a:ext cx="928688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7"/>
          <p:cNvGrpSpPr>
            <a:grpSpLocks/>
          </p:cNvGrpSpPr>
          <p:nvPr/>
        </p:nvGrpSpPr>
        <p:grpSpPr bwMode="auto">
          <a:xfrm>
            <a:off x="3131840" y="5877272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045166" y="5187962"/>
              <a:ext cx="20553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909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85728"/>
            <a:ext cx="6120805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语句创建科目表</a:t>
            </a:r>
            <a:endParaRPr lang="en-US" altLang="zh-CN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3098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yschool</a:t>
            </a:r>
            <a:r>
              <a:rPr lang="zh-CN" altLang="en-US" dirty="0" smtClean="0"/>
              <a:t>数据库中创建科目表</a:t>
            </a:r>
            <a:r>
              <a:rPr lang="en-US" altLang="zh-CN" dirty="0" smtClean="0"/>
              <a:t>(subject)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2875" y="790352"/>
            <a:ext cx="928688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788840"/>
              </p:ext>
            </p:extLst>
          </p:nvPr>
        </p:nvGraphicFramePr>
        <p:xfrm>
          <a:off x="975645" y="2660613"/>
          <a:ext cx="7311131" cy="2208547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667529"/>
                <a:gridCol w="1493358"/>
                <a:gridCol w="1440160"/>
                <a:gridCol w="1152128"/>
                <a:gridCol w="1557956"/>
              </a:tblGrid>
              <a:tr h="444885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字段名称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字段说明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数 据 类 型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长</a:t>
                      </a:r>
                      <a:r>
                        <a:rPr lang="en-GB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度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属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性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8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subjectNo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课程编号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900" dirty="0" smtClean="0">
                          <a:effectLst/>
                          <a:latin typeface="+mn-lt"/>
                          <a:ea typeface="+mn-ea"/>
                        </a:rPr>
                        <a:t>主键、自增</a:t>
                      </a: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subjectName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课程名称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err="1">
                          <a:effectLst/>
                          <a:latin typeface="+mn-lt"/>
                          <a:ea typeface="+mn-ea"/>
                        </a:rPr>
                        <a:t>classHour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学时</a:t>
                      </a: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7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err="1">
                          <a:effectLst/>
                          <a:latin typeface="+mn-lt"/>
                          <a:ea typeface="+mn-ea"/>
                        </a:rPr>
                        <a:t>gradeID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年级编号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80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5728"/>
            <a:ext cx="6048797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r>
              <a:rPr lang="zh-CN" altLang="zh-CN" dirty="0" smtClean="0"/>
              <a:t>创建</a:t>
            </a:r>
            <a:r>
              <a:rPr lang="zh-CN" altLang="en-US" dirty="0"/>
              <a:t>成绩</a:t>
            </a:r>
            <a:r>
              <a:rPr lang="zh-CN" altLang="zh-CN" dirty="0" smtClean="0"/>
              <a:t>表</a:t>
            </a:r>
            <a:endParaRPr lang="en-US" altLang="zh-CN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3098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/>
            <a:r>
              <a:rPr lang="en-US" altLang="zh-CN" dirty="0"/>
              <a:t>myschool</a:t>
            </a:r>
            <a:r>
              <a:rPr lang="zh-CN" altLang="en-US" dirty="0"/>
              <a:t>数据库中</a:t>
            </a:r>
            <a:r>
              <a:rPr lang="zh-CN" altLang="en-US" dirty="0" smtClean="0"/>
              <a:t>创建</a:t>
            </a:r>
            <a:r>
              <a:rPr lang="zh-CN" altLang="en-US" dirty="0"/>
              <a:t>成绩</a:t>
            </a:r>
            <a:r>
              <a:rPr lang="zh-CN" altLang="en-US" dirty="0" smtClean="0"/>
              <a:t>表（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2875" y="790352"/>
            <a:ext cx="928688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536786"/>
              </p:ext>
            </p:extLst>
          </p:nvPr>
        </p:nvGraphicFramePr>
        <p:xfrm>
          <a:off x="968181" y="2660613"/>
          <a:ext cx="7461471" cy="2208547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46431"/>
                <a:gridCol w="1428760"/>
                <a:gridCol w="1433321"/>
                <a:gridCol w="1152128"/>
                <a:gridCol w="1700831"/>
              </a:tblGrid>
              <a:tr h="444885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名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称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字段说明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数 据 类 型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长</a:t>
                      </a:r>
                      <a:r>
                        <a:rPr lang="en-GB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>
                          <a:effectLst/>
                          <a:latin typeface="+mn-lt"/>
                          <a:ea typeface="+mn-ea"/>
                          <a:cs typeface="Times New Roman"/>
                        </a:rPr>
                        <a:t>度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属</a:t>
                      </a:r>
                      <a:r>
                        <a:rPr lang="en-GB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800" kern="9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性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8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studentNo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subjectNo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课程编号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examDate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>
                          <a:effectLst/>
                          <a:latin typeface="+mn-lt"/>
                          <a:ea typeface="+mn-ea"/>
                        </a:rPr>
                        <a:t>考试日期</a:t>
                      </a: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DATETIME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900" dirty="0" smtClean="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75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 err="1">
                          <a:effectLst/>
                          <a:latin typeface="+mn-lt"/>
                          <a:ea typeface="+mn-ea"/>
                        </a:rPr>
                        <a:t>studentResult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考试成绩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900" dirty="0" smtClean="0"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9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800" b="1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900" dirty="0">
                          <a:effectLst/>
                          <a:latin typeface="+mn-lt"/>
                          <a:ea typeface="+mn-ea"/>
                        </a:rPr>
                        <a:t>非空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17"/>
          <p:cNvGrpSpPr>
            <a:grpSpLocks/>
          </p:cNvGrpSpPr>
          <p:nvPr/>
        </p:nvGrpSpPr>
        <p:grpSpPr bwMode="auto">
          <a:xfrm>
            <a:off x="3298106" y="6096719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135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334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的存储引擎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1124744"/>
            <a:ext cx="8072494" cy="1589876"/>
          </a:xfrm>
        </p:spPr>
        <p:txBody>
          <a:bodyPr/>
          <a:lstStyle/>
          <a:p>
            <a:r>
              <a:rPr lang="zh-CN" altLang="en-US" dirty="0" smtClean="0"/>
              <a:t>存储引擎的类型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InnoDB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/>
              <a:t>、</a:t>
            </a:r>
            <a:r>
              <a:rPr lang="en-US" altLang="zh-CN" dirty="0" smtClean="0"/>
              <a:t>CSV</a:t>
            </a:r>
            <a:r>
              <a:rPr lang="zh-CN" altLang="en-US" dirty="0" smtClean="0"/>
              <a:t>等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类型主要区别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5286388"/>
            <a:ext cx="843709" cy="400110"/>
            <a:chOff x="3786182" y="3143248"/>
            <a:chExt cx="843709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928662" y="5643578"/>
            <a:ext cx="7603778" cy="92869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>
                <a:latin typeface="+mn-lt"/>
                <a:ea typeface="微软雅黑" pitchFamily="34" charset="-122"/>
              </a:rPr>
              <a:t>适用场合</a:t>
            </a:r>
            <a:endParaRPr lang="en-US" altLang="zh-CN" b="1" dirty="0" smtClean="0">
              <a:latin typeface="+mn-lt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>
                <a:latin typeface="+mn-lt"/>
                <a:ea typeface="微软雅黑" pitchFamily="34" charset="-122"/>
              </a:rPr>
              <a:t>  使用</a:t>
            </a:r>
            <a:r>
              <a:rPr lang="en-US" altLang="zh-CN" b="1" dirty="0" err="1" smtClean="0">
                <a:latin typeface="+mn-lt"/>
                <a:ea typeface="微软雅黑" pitchFamily="34" charset="-122"/>
              </a:rPr>
              <a:t>MyISAM</a:t>
            </a:r>
            <a:r>
              <a:rPr lang="en-US" altLang="zh-CN" b="1" dirty="0" smtClean="0">
                <a:latin typeface="+mn-lt"/>
                <a:ea typeface="微软雅黑" pitchFamily="34" charset="-122"/>
              </a:rPr>
              <a:t>:   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不需事务，空间小，以查询访问为主</a:t>
            </a:r>
            <a:endParaRPr lang="en-US" altLang="zh-CN" b="1" dirty="0">
              <a:latin typeface="+mn-lt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>
                <a:latin typeface="+mn-lt"/>
                <a:ea typeface="微软雅黑" pitchFamily="34" charset="-122"/>
              </a:rPr>
              <a:t>  使用</a:t>
            </a:r>
            <a:r>
              <a:rPr lang="en-US" altLang="zh-CN" b="1" dirty="0" err="1" smtClean="0">
                <a:latin typeface="+mn-lt"/>
                <a:ea typeface="微软雅黑" pitchFamily="34" charset="-122"/>
              </a:rPr>
              <a:t>InnoDB</a:t>
            </a:r>
            <a:r>
              <a:rPr lang="en-US" altLang="zh-CN" b="1" dirty="0" smtClean="0">
                <a:latin typeface="+mn-lt"/>
                <a:ea typeface="微软雅黑" pitchFamily="34" charset="-122"/>
              </a:rPr>
              <a:t>:     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多删除、更新操作，安全性</a:t>
            </a:r>
            <a:r>
              <a:rPr lang="zh-CN" altLang="en-US" b="1" dirty="0">
                <a:latin typeface="+mn-lt"/>
                <a:ea typeface="微软雅黑" pitchFamily="34" charset="-122"/>
              </a:rPr>
              <a:t>高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，事务处理及并发控制</a:t>
            </a:r>
            <a:endParaRPr lang="zh-CN" altLang="en-US" b="1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6915589"/>
              </p:ext>
            </p:extLst>
          </p:nvPr>
        </p:nvGraphicFramePr>
        <p:xfrm>
          <a:off x="1259632" y="2594490"/>
          <a:ext cx="6192688" cy="2675317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16224"/>
                <a:gridCol w="1800200"/>
                <a:gridCol w="2376264"/>
              </a:tblGrid>
              <a:tr h="444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49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49" charset="-122"/>
                        </a:rPr>
                        <a:t>InnoDB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黑体" pitchFamily="49" charset="-122"/>
                        </a:rPr>
                        <a:t>MyISAM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事务处理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支持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不支持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数据行锁定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支持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不支持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外键约束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支持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不支持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全文索引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不支持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支持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表空间大小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较大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,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约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49" charset="-122"/>
                          <a:cs typeface="+mn-cs"/>
                        </a:rPr>
                        <a:t>较小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18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的存储引擎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查看当前默认存储引擎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修改存储引擎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07504" y="1844824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67544" y="2564904"/>
            <a:ext cx="5112568" cy="792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 smtClean="0"/>
              <a:t>SHOW </a:t>
            </a:r>
            <a:r>
              <a:rPr lang="en-US" altLang="zh-CN" b="1" dirty="0"/>
              <a:t>VARIABLES LIKE ‘storage_engine</a:t>
            </a:r>
            <a:r>
              <a:rPr lang="en-US" altLang="zh-CN" b="1" dirty="0" smtClean="0"/>
              <a:t>%’; </a:t>
            </a:r>
            <a:endParaRPr lang="zh-CN" altLang="zh-CN" b="1" dirty="0"/>
          </a:p>
        </p:txBody>
      </p:sp>
      <p:pic>
        <p:nvPicPr>
          <p:cNvPr id="18434" name="Picture 2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3458071" cy="17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67544" y="4653136"/>
            <a:ext cx="4392488" cy="792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sz="2000" b="1" dirty="0" smtClean="0"/>
              <a:t>default-storage-engine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InnoDB</a:t>
            </a:r>
            <a:endParaRPr lang="zh-CN" altLang="zh-CN" sz="2000" b="1" dirty="0"/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 bwMode="auto">
          <a:xfrm>
            <a:off x="5220072" y="5186474"/>
            <a:ext cx="768801" cy="33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988873" y="4934446"/>
            <a:ext cx="2975615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改为其他存储存储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19872" y="4883886"/>
            <a:ext cx="1152128" cy="358775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 smtClean="0"/>
              <a:t>设置表的存储引擎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07504" y="836712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11560" y="1556792"/>
            <a:ext cx="5112568" cy="122413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 smtClean="0"/>
              <a:t>CREATE </a:t>
            </a:r>
            <a:r>
              <a:rPr lang="en-US" altLang="zh-CN" b="1" dirty="0"/>
              <a:t>TABLE </a:t>
            </a:r>
            <a:r>
              <a:rPr lang="zh-CN" altLang="zh-CN" b="1" dirty="0"/>
              <a:t>表</a:t>
            </a:r>
            <a:r>
              <a:rPr lang="zh-CN" altLang="zh-CN" b="1" dirty="0" smtClean="0"/>
              <a:t>名</a:t>
            </a:r>
            <a:r>
              <a:rPr lang="en-US" altLang="zh-CN" b="1" dirty="0" smtClean="0"/>
              <a:t>(</a:t>
            </a:r>
            <a:endParaRPr lang="zh-CN" altLang="zh-CN" b="1" dirty="0"/>
          </a:p>
          <a:p>
            <a:r>
              <a:rPr lang="en-US" altLang="zh-CN" b="1" dirty="0"/>
              <a:t>    #</a:t>
            </a:r>
            <a:r>
              <a:rPr lang="zh-CN" altLang="zh-CN" b="1" dirty="0"/>
              <a:t>省略代码</a:t>
            </a:r>
          </a:p>
          <a:p>
            <a:r>
              <a:rPr lang="en-US" altLang="zh-CN" b="1" dirty="0"/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ENGINE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zh-CN" b="1" dirty="0">
                <a:solidFill>
                  <a:srgbClr val="FF0000"/>
                </a:solidFill>
              </a:rPr>
              <a:t>存储</a:t>
            </a:r>
            <a:r>
              <a:rPr lang="zh-CN" altLang="zh-CN" b="1" dirty="0" smtClean="0">
                <a:solidFill>
                  <a:srgbClr val="FF0000"/>
                </a:solidFill>
              </a:rPr>
              <a:t>引擎</a:t>
            </a:r>
            <a:r>
              <a:rPr lang="en-US" altLang="zh-CN" b="1" dirty="0" smtClean="0"/>
              <a:t>;</a:t>
            </a:r>
            <a:endParaRPr lang="zh-CN" altLang="zh-CN" b="1" dirty="0"/>
          </a:p>
        </p:txBody>
      </p: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179512" y="3086671"/>
            <a:ext cx="1000125" cy="414337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1560" y="3573016"/>
            <a:ext cx="6408712" cy="122413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/>
              <a:t>CREATE TABLE `</a:t>
            </a:r>
            <a:r>
              <a:rPr lang="en-US" altLang="zh-CN" b="1" dirty="0" err="1"/>
              <a:t>myisam</a:t>
            </a:r>
            <a:r>
              <a:rPr lang="en-US" altLang="zh-CN" b="1" dirty="0"/>
              <a:t>` (</a:t>
            </a:r>
            <a:endParaRPr lang="zh-CN" altLang="zh-CN" b="1" dirty="0"/>
          </a:p>
          <a:p>
            <a:r>
              <a:rPr lang="en-US" altLang="zh-CN" b="1" dirty="0"/>
              <a:t>   id  INT(4)</a:t>
            </a:r>
            <a:endParaRPr lang="zh-CN" altLang="zh-CN" b="1" dirty="0"/>
          </a:p>
          <a:p>
            <a:r>
              <a:rPr lang="en-US" altLang="zh-CN" b="1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ENGINE=</a:t>
            </a:r>
            <a:r>
              <a:rPr lang="en-US" altLang="zh-CN" b="1" dirty="0" err="1">
                <a:solidFill>
                  <a:srgbClr val="FF0000"/>
                </a:solidFill>
              </a:rPr>
              <a:t>MyISAM</a:t>
            </a:r>
            <a:r>
              <a:rPr lang="en-US" altLang="zh-CN" b="1" dirty="0"/>
              <a:t>;</a:t>
            </a:r>
            <a:endParaRPr lang="zh-CN" altLang="zh-CN" b="1" dirty="0"/>
          </a:p>
        </p:txBody>
      </p:sp>
      <p:grpSp>
        <p:nvGrpSpPr>
          <p:cNvPr id="14" name="组合 30"/>
          <p:cNvGrpSpPr>
            <a:grpSpLocks/>
          </p:cNvGrpSpPr>
          <p:nvPr/>
        </p:nvGrpSpPr>
        <p:grpSpPr bwMode="auto">
          <a:xfrm>
            <a:off x="1228260" y="6021288"/>
            <a:ext cx="6795913" cy="576064"/>
            <a:chOff x="3143240" y="5143512"/>
            <a:chExt cx="5716329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683379" y="5187962"/>
              <a:ext cx="5091652" cy="25190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查看、修改存储引擎、设置表的存储引擎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646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数据表的存储位置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1124744"/>
            <a:ext cx="8072494" cy="2161380"/>
          </a:xfrm>
        </p:spPr>
        <p:txBody>
          <a:bodyPr/>
          <a:lstStyle/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类型表文件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*.frm</a:t>
            </a:r>
            <a:r>
              <a:rPr lang="zh-CN" altLang="en-US" dirty="0" smtClean="0"/>
              <a:t>：表结构定义文件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*.MYD</a:t>
            </a:r>
            <a:r>
              <a:rPr lang="zh-CN" altLang="en-US" dirty="0" smtClean="0"/>
              <a:t>：数据文件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*.MYI</a:t>
            </a:r>
            <a:r>
              <a:rPr lang="zh-CN" altLang="en-US" dirty="0" smtClean="0"/>
              <a:t>：索引文件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类型表文件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*.frm</a:t>
            </a:r>
            <a:r>
              <a:rPr lang="zh-CN" altLang="en-US" dirty="0" smtClean="0"/>
              <a:t>：表结构定义文件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ibdata1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存储位置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因操作系统而异，可查</a:t>
            </a:r>
            <a:r>
              <a:rPr lang="en-US" altLang="zh-CN" dirty="0" smtClean="0"/>
              <a:t>my.ini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60"/>
          <p:cNvGrpSpPr>
            <a:grpSpLocks/>
          </p:cNvGrpSpPr>
          <p:nvPr/>
        </p:nvGrpSpPr>
        <p:grpSpPr bwMode="auto">
          <a:xfrm>
            <a:off x="107504" y="4221088"/>
            <a:ext cx="1100137" cy="457200"/>
            <a:chOff x="5500694" y="3571876"/>
            <a:chExt cx="1376107" cy="571576"/>
          </a:xfrm>
        </p:grpSpPr>
        <p:pic>
          <p:nvPicPr>
            <p:cNvPr id="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0694" y="3571876"/>
              <a:ext cx="579048" cy="518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001097" y="3643323"/>
              <a:ext cx="875704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99592" y="5661248"/>
            <a:ext cx="7920880" cy="8640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sz="2000" b="1" dirty="0"/>
              <a:t>="C:/ProgramData/MySQL/MySQL Server 5.5/Data</a:t>
            </a:r>
            <a:r>
              <a:rPr lang="en-US" altLang="zh-CN" sz="2000" b="1" dirty="0" smtClean="0"/>
              <a:t>/"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innodb_data_home_dir</a:t>
            </a:r>
            <a:r>
              <a:rPr lang="en-US" altLang="zh-CN" sz="2000" b="1" dirty="0"/>
              <a:t>="D:/MySQL </a:t>
            </a:r>
            <a:r>
              <a:rPr lang="en-US" altLang="zh-CN" sz="2000" b="1" dirty="0" err="1"/>
              <a:t>Datafiles</a:t>
            </a:r>
            <a:r>
              <a:rPr lang="en-US" altLang="zh-CN" sz="2000" b="1" dirty="0" smtClean="0"/>
              <a:t>/"</a:t>
            </a:r>
            <a:endParaRPr lang="zh-CN" altLang="zh-CN" sz="2000" b="1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1369" y="3573016"/>
            <a:ext cx="251500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5690" y="1351338"/>
            <a:ext cx="2530686" cy="207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717400" y="2363659"/>
            <a:ext cx="1584176" cy="997148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724128" y="1981262"/>
            <a:ext cx="1584176" cy="368424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724128" y="3996680"/>
            <a:ext cx="1584176" cy="368424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8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1" grpId="1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系统帮助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7504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0429" y="1412776"/>
            <a:ext cx="2827475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HELP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查询内容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107504" y="2492896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44597" y="3072788"/>
            <a:ext cx="2907323" cy="12203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HELP contents;</a:t>
            </a: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HELP Data Types;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HELP 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</a:t>
            </a:r>
          </a:p>
        </p:txBody>
      </p:sp>
      <p:pic>
        <p:nvPicPr>
          <p:cNvPr id="20482" name="Picture 2" descr="图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81352"/>
            <a:ext cx="3347501" cy="269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1189" y="3659985"/>
            <a:ext cx="3439774" cy="27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265" y="4552577"/>
            <a:ext cx="4715823" cy="16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30"/>
          <p:cNvGrpSpPr>
            <a:grpSpLocks/>
          </p:cNvGrpSpPr>
          <p:nvPr/>
        </p:nvGrpSpPr>
        <p:grpSpPr bwMode="auto">
          <a:xfrm>
            <a:off x="148140" y="6225044"/>
            <a:ext cx="5071932" cy="516324"/>
            <a:chOff x="3143240" y="5143512"/>
            <a:chExt cx="5716329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43593" y="5187962"/>
              <a:ext cx="4571230" cy="28105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使用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系统帮助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8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285728"/>
            <a:ext cx="352851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zh-CN" dirty="0"/>
              <a:t>的</a:t>
            </a:r>
            <a:r>
              <a:rPr lang="zh-CN" altLang="zh-CN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zh-CN" dirty="0"/>
              <a:t>运行速度快</a:t>
            </a:r>
            <a:endParaRPr lang="en-US" altLang="zh-CN" dirty="0"/>
          </a:p>
          <a:p>
            <a:pPr lvl="1"/>
            <a:r>
              <a:rPr lang="zh-CN" altLang="zh-CN" dirty="0"/>
              <a:t>使用成本低</a:t>
            </a:r>
            <a:endParaRPr lang="en-US" altLang="zh-CN" dirty="0"/>
          </a:p>
          <a:p>
            <a:pPr lvl="1"/>
            <a:r>
              <a:rPr lang="zh-CN" altLang="zh-CN" dirty="0"/>
              <a:t>可移植性强</a:t>
            </a:r>
            <a:endParaRPr lang="en-US" altLang="zh-CN" dirty="0"/>
          </a:p>
          <a:p>
            <a:pPr lvl="1"/>
            <a:r>
              <a:rPr lang="zh-CN" altLang="zh-CN" dirty="0"/>
              <a:t>适用用户</a:t>
            </a:r>
            <a:r>
              <a:rPr lang="zh-CN" altLang="en-US" dirty="0"/>
              <a:t>广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026" name="Picture 2" descr="\\10.0.0.204\Softlab\061\MySQ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8243" y="1556792"/>
            <a:ext cx="2406165" cy="16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21246149"/>
              </p:ext>
            </p:extLst>
          </p:nvPr>
        </p:nvGraphicFramePr>
        <p:xfrm>
          <a:off x="971600" y="3789040"/>
          <a:ext cx="7128792" cy="233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9593" y="6237312"/>
            <a:ext cx="3456383" cy="4762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tabLst>
                <a:tab pos="347663" algn="l"/>
              </a:tabLst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本课程使用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MySQL5.5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94427"/>
            <a:ext cx="5832774" cy="954107"/>
          </a:xfrm>
          <a:solidFill>
            <a:schemeClr val="bg1"/>
          </a:solidFill>
          <a:ln/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zh-CN" dirty="0" smtClean="0"/>
              <a:t>系统</a:t>
            </a:r>
            <a:r>
              <a:rPr lang="zh-CN" altLang="zh-CN" dirty="0"/>
              <a:t>帮助</a:t>
            </a:r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37792"/>
            <a:ext cx="7645398" cy="5143536"/>
          </a:xfrm>
        </p:spPr>
        <p:txBody>
          <a:bodyPr/>
          <a:lstStyle/>
          <a:p>
            <a:pPr marL="514350" indent="-457200"/>
            <a:r>
              <a:rPr lang="zh-CN" altLang="en-US" dirty="0" smtClean="0"/>
              <a:t>需求说明</a:t>
            </a:r>
            <a:endParaRPr lang="zh-CN" altLang="en-GB" dirty="0"/>
          </a:p>
          <a:p>
            <a:pPr marL="895350" lvl="1" indent="-381000"/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系统帮助查询</a:t>
            </a:r>
            <a:endParaRPr lang="en-US" altLang="zh-CN" dirty="0" smtClean="0"/>
          </a:p>
          <a:p>
            <a:pPr marL="1295400" lvl="2" indent="-381000"/>
            <a:r>
              <a:rPr lang="zh-CN" altLang="en-US" dirty="0" smtClean="0"/>
              <a:t>帮助文档目录 列表</a:t>
            </a:r>
            <a:endParaRPr lang="en-US" altLang="zh-CN" dirty="0" smtClean="0"/>
          </a:p>
          <a:p>
            <a:pPr marL="1295400" lvl="2" indent="-381000"/>
            <a:r>
              <a:rPr lang="en-US" altLang="zh-CN" dirty="0" smtClean="0"/>
              <a:t>DOUBLE</a:t>
            </a:r>
            <a:r>
              <a:rPr lang="zh-CN" altLang="en-US" dirty="0" smtClean="0"/>
              <a:t>数据类型无符号数取值范围</a:t>
            </a:r>
            <a:endParaRPr lang="en-US" altLang="zh-CN" dirty="0" smtClean="0"/>
          </a:p>
          <a:p>
            <a:pPr marL="1295400" lvl="2" indent="-381000"/>
            <a:r>
              <a:rPr lang="zh-CN" altLang="en-US" dirty="0" smtClean="0"/>
              <a:t>创建数据表语法结构</a:t>
            </a:r>
            <a:endParaRPr lang="zh-CN" altLang="en-GB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12" name="组合 20"/>
          <p:cNvGrpSpPr>
            <a:grpSpLocks/>
          </p:cNvGrpSpPr>
          <p:nvPr/>
        </p:nvGrpSpPr>
        <p:grpSpPr bwMode="auto">
          <a:xfrm>
            <a:off x="3131840" y="6093296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4914" y="764704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3754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37161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1533491" y="1146224"/>
            <a:ext cx="6926941" cy="815607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配置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服务器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连接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MySQL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数据库注意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MySQL</a:t>
            </a: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MySQL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存储引擎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MySQL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文件类型和系统帮助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r>
              <a:rPr lang="zh-CN" altLang="en-US" sz="2400" b="1" dirty="0">
                <a:ea typeface="微软雅黑" pitchFamily="34" charset="-122"/>
                <a:cs typeface="Arial" charset="0"/>
              </a:rPr>
              <a:t>三大范式内容</a:t>
            </a:r>
            <a:endParaRPr lang="en-US" altLang="zh-CN" sz="2400" b="1" dirty="0">
              <a:ea typeface="微软雅黑" pitchFamily="34" charset="-122"/>
              <a:cs typeface="Arial" charset="0"/>
            </a:endParaRPr>
          </a:p>
          <a:p>
            <a:endParaRPr lang="zh-CN" altLang="en-US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60422" name="AutoShape 3"/>
          <p:cNvSpPr>
            <a:spLocks/>
          </p:cNvSpPr>
          <p:nvPr/>
        </p:nvSpPr>
        <p:spPr bwMode="auto">
          <a:xfrm>
            <a:off x="3851920" y="1124744"/>
            <a:ext cx="288032" cy="10081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0424" name="TextBox 12"/>
          <p:cNvSpPr txBox="1">
            <a:spLocks noChangeArrowheads="1"/>
          </p:cNvSpPr>
          <p:nvPr/>
        </p:nvSpPr>
        <p:spPr bwMode="auto">
          <a:xfrm>
            <a:off x="3707904" y="980728"/>
            <a:ext cx="3672408" cy="132343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端口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设置</a:t>
            </a:r>
          </a:p>
          <a:p>
            <a:pPr lvl="1"/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默认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字符集</a:t>
            </a:r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设置</a:t>
            </a:r>
            <a:endParaRPr lang="en-US" altLang="zh-CN" sz="2000" b="1" dirty="0" smtClean="0">
              <a:latin typeface="+mn-lt"/>
              <a:ea typeface="+mn-ea"/>
              <a:cs typeface="Arial" charset="0"/>
            </a:endParaRPr>
          </a:p>
          <a:p>
            <a:pPr lvl="1"/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将</a:t>
            </a:r>
            <a:r>
              <a:rPr lang="en-US" altLang="zh-CN" sz="2000" b="1" dirty="0">
                <a:latin typeface="+mn-lt"/>
                <a:ea typeface="+mn-ea"/>
                <a:cs typeface="Arial" charset="0"/>
              </a:rPr>
              <a:t>bin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目录写入环境</a:t>
            </a:r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变量</a:t>
            </a:r>
            <a:endParaRPr lang="en-US" altLang="zh-CN" sz="2000" b="1" dirty="0" smtClean="0">
              <a:latin typeface="+mn-lt"/>
              <a:ea typeface="+mn-ea"/>
              <a:cs typeface="Arial" charset="0"/>
            </a:endParaRPr>
          </a:p>
          <a:p>
            <a:pPr lvl="1"/>
            <a:r>
              <a:rPr lang="en-US" altLang="zh-CN" sz="2000" b="1" dirty="0" smtClean="0">
                <a:latin typeface="+mn-lt"/>
                <a:ea typeface="+mn-ea"/>
                <a:cs typeface="Arial" charset="0"/>
              </a:rPr>
              <a:t>root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账号密码设置</a:t>
            </a:r>
          </a:p>
        </p:txBody>
      </p:sp>
      <p:sp>
        <p:nvSpPr>
          <p:cNvPr id="60426" name="TextBox 15"/>
          <p:cNvSpPr txBox="1">
            <a:spLocks noChangeArrowheads="1"/>
          </p:cNvSpPr>
          <p:nvPr/>
        </p:nvSpPr>
        <p:spPr bwMode="auto">
          <a:xfrm>
            <a:off x="-199603" y="3676962"/>
            <a:ext cx="1819275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初识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MySQL</a:t>
            </a:r>
          </a:p>
        </p:txBody>
      </p:sp>
      <p:sp>
        <p:nvSpPr>
          <p:cNvPr id="60427" name="AutoShape 3"/>
          <p:cNvSpPr>
            <a:spLocks/>
          </p:cNvSpPr>
          <p:nvPr/>
        </p:nvSpPr>
        <p:spPr bwMode="auto">
          <a:xfrm>
            <a:off x="1334493" y="1476482"/>
            <a:ext cx="357187" cy="483283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59832" y="3573016"/>
            <a:ext cx="179388" cy="9286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347864" y="3493457"/>
            <a:ext cx="4608512" cy="10156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kern="0" dirty="0" smtClean="0">
                <a:latin typeface="Arial"/>
                <a:ea typeface="黑体"/>
              </a:rPr>
              <a:t>创建数据库、数据表</a:t>
            </a:r>
            <a:endParaRPr lang="en-US" altLang="zh-CN" sz="2000" b="1" kern="0" dirty="0" smtClean="0">
              <a:latin typeface="Arial"/>
              <a:ea typeface="黑体"/>
            </a:endParaRPr>
          </a:p>
          <a:p>
            <a:r>
              <a:rPr lang="zh-CN" altLang="en-US" sz="2000" b="1" kern="0" dirty="0" smtClean="0">
                <a:latin typeface="Arial"/>
                <a:ea typeface="黑体"/>
              </a:rPr>
              <a:t>查看数据库、数据表</a:t>
            </a:r>
            <a:endParaRPr lang="en-US" altLang="zh-CN" sz="2000" b="1" kern="0" dirty="0" smtClean="0">
              <a:latin typeface="Arial"/>
              <a:ea typeface="黑体"/>
            </a:endParaRPr>
          </a:p>
          <a:p>
            <a:r>
              <a:rPr lang="zh-CN" altLang="en-US" sz="2000" b="1" kern="0" dirty="0" smtClean="0">
                <a:latin typeface="Arial"/>
                <a:ea typeface="黑体"/>
              </a:rPr>
              <a:t>删除数据库、数据表</a:t>
            </a:r>
            <a:endParaRPr lang="zh-CN" altLang="en-US" sz="2000" b="1" kern="0" dirty="0">
              <a:latin typeface="Arial"/>
              <a:ea typeface="黑体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3584580" y="4833288"/>
            <a:ext cx="267340" cy="104398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355976" y="2348880"/>
            <a:ext cx="179388" cy="9286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995936" y="2269321"/>
            <a:ext cx="5328592" cy="10156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启动服务</a:t>
            </a:r>
            <a:endParaRPr lang="en-US" altLang="zh-CN" sz="2000" b="1" dirty="0" smtClean="0">
              <a:latin typeface="+mn-lt"/>
              <a:ea typeface="+mn-ea"/>
              <a:cs typeface="Arial" charset="0"/>
            </a:endParaRPr>
          </a:p>
          <a:p>
            <a:pPr lvl="1"/>
            <a:r>
              <a:rPr lang="zh-CN" altLang="en-US" sz="2000" b="1" dirty="0" smtClean="0">
                <a:latin typeface="+mn-lt"/>
                <a:ea typeface="+mn-ea"/>
                <a:cs typeface="Arial" charset="0"/>
              </a:rPr>
              <a:t>写入环境变量</a:t>
            </a:r>
            <a:endParaRPr lang="en-US" altLang="zh-CN" sz="2000" b="1" dirty="0" smtClean="0">
              <a:latin typeface="+mn-lt"/>
              <a:ea typeface="+mn-ea"/>
              <a:cs typeface="Arial" charset="0"/>
            </a:endParaRPr>
          </a:p>
          <a:p>
            <a:pPr lvl="1"/>
            <a:r>
              <a:rPr lang="en-US" altLang="zh-CN" sz="2000" b="1" dirty="0" err="1">
                <a:latin typeface="+mn-lt"/>
                <a:ea typeface="+mn-ea"/>
                <a:cs typeface="Arial" charset="0"/>
              </a:rPr>
              <a:t>mysql</a:t>
            </a:r>
            <a:r>
              <a:rPr lang="en-US" altLang="zh-CN" sz="2000" b="1" dirty="0">
                <a:latin typeface="+mn-lt"/>
                <a:ea typeface="+mn-ea"/>
                <a:cs typeface="Arial" charset="0"/>
              </a:rPr>
              <a:t> –h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服务器名 </a:t>
            </a:r>
            <a:r>
              <a:rPr lang="en-US" altLang="zh-CN" sz="2000" b="1" dirty="0">
                <a:latin typeface="+mn-lt"/>
                <a:ea typeface="+mn-ea"/>
                <a:cs typeface="Arial" charset="0"/>
              </a:rPr>
              <a:t>–u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用户名 </a:t>
            </a:r>
            <a:r>
              <a:rPr lang="en-US" altLang="zh-CN" sz="2000" b="1" dirty="0">
                <a:latin typeface="+mn-lt"/>
                <a:ea typeface="+mn-ea"/>
                <a:cs typeface="Arial" charset="0"/>
              </a:rPr>
              <a:t>–p</a:t>
            </a:r>
            <a:r>
              <a:rPr lang="zh-CN" altLang="en-US" sz="2000" b="1" dirty="0">
                <a:latin typeface="+mn-lt"/>
                <a:ea typeface="+mn-ea"/>
                <a:cs typeface="Arial" charset="0"/>
              </a:rPr>
              <a:t>密码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851920" y="4789601"/>
            <a:ext cx="5112568" cy="10156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 err="1" smtClean="0">
                <a:latin typeface="Arial"/>
                <a:ea typeface="黑体"/>
              </a:rPr>
              <a:t>InnoDB</a:t>
            </a:r>
            <a:r>
              <a:rPr lang="en-US" altLang="zh-CN" sz="2000" b="1" kern="0" dirty="0" smtClean="0">
                <a:latin typeface="Arial"/>
                <a:ea typeface="黑体"/>
              </a:rPr>
              <a:t>:</a:t>
            </a:r>
            <a:r>
              <a:rPr lang="zh-CN" altLang="en-US" sz="2000" b="1" kern="0" dirty="0" smtClean="0">
                <a:latin typeface="Arial"/>
                <a:ea typeface="黑体"/>
              </a:rPr>
              <a:t>支持事务、外键，更新、删除多的场合</a:t>
            </a:r>
            <a:endParaRPr lang="en-US" altLang="zh-CN" sz="2000" b="1" kern="0" dirty="0" smtClean="0">
              <a:latin typeface="Arial"/>
              <a:ea typeface="黑体"/>
            </a:endParaRPr>
          </a:p>
          <a:p>
            <a:r>
              <a:rPr lang="en-US" altLang="zh-CN" sz="2000" b="1" kern="0" dirty="0" err="1" smtClean="0">
                <a:latin typeface="Arial"/>
                <a:ea typeface="黑体"/>
              </a:rPr>
              <a:t>MyISAM</a:t>
            </a:r>
            <a:r>
              <a:rPr lang="en-US" altLang="zh-CN" sz="2000" b="1" kern="0" dirty="0" smtClean="0">
                <a:latin typeface="Arial"/>
                <a:ea typeface="黑体"/>
              </a:rPr>
              <a:t>:</a:t>
            </a:r>
            <a:r>
              <a:rPr lang="zh-CN" altLang="en-US" sz="2000" b="1" kern="0" dirty="0" smtClean="0">
                <a:latin typeface="Arial"/>
                <a:ea typeface="黑体"/>
              </a:rPr>
              <a:t>占用空间小，查询多的场合</a:t>
            </a:r>
            <a:endParaRPr lang="zh-CN" altLang="en-US" sz="2000" b="1" kern="0" dirty="0"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285750"/>
            <a:ext cx="2160365" cy="523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err="1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如何一次插入多条数据？</a:t>
            </a:r>
          </a:p>
          <a:p>
            <a:pPr lvl="2">
              <a:defRPr/>
            </a:pPr>
            <a:r>
              <a:rPr lang="zh-CN" altLang="en-US" dirty="0"/>
              <a:t>将查询结果集插入新表的语法是什么？</a:t>
            </a:r>
          </a:p>
          <a:p>
            <a:pPr lvl="2">
              <a:defRPr/>
            </a:pPr>
            <a:r>
              <a:rPr lang="zh-CN" altLang="en-US" dirty="0"/>
              <a:t>哪个关键字可以按指定行数返回查询结果集？</a:t>
            </a:r>
          </a:p>
          <a:p>
            <a:pPr lvl="2">
              <a:defRPr/>
            </a:pPr>
            <a:r>
              <a:rPr lang="zh-CN" altLang="en-US"/>
              <a:t>表连接都可以用子查询替换吗？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63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6248" y="285728"/>
            <a:ext cx="4678364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的运行机制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34" y="1142984"/>
            <a:ext cx="8072494" cy="64294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支持接口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标准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JDBC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CDBC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.NET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Perl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Ruby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Cobol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472" y="1928802"/>
            <a:ext cx="8072494" cy="4286280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42976" y="2071678"/>
            <a:ext cx="1357322" cy="2357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/>
              <a:t>企业管理服务和工具</a:t>
            </a:r>
            <a:endParaRPr lang="en-US" altLang="zh-CN" sz="1200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备份与恢复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安全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复制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群集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分区管理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事例管理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数据模板管理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工作台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查询浏览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合并工具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571736" y="2143116"/>
            <a:ext cx="5857916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连接池</a:t>
            </a:r>
            <a:endParaRPr lang="en-US" altLang="zh-CN" b="1" dirty="0" smtClean="0"/>
          </a:p>
          <a:p>
            <a:pPr algn="ctr"/>
            <a:r>
              <a:rPr lang="zh-CN" altLang="en-US" dirty="0" smtClean="0"/>
              <a:t>验证与授权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连接限制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内存与缓存管理 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71736" y="2857496"/>
            <a:ext cx="1428760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SQL </a:t>
            </a:r>
            <a:r>
              <a:rPr lang="zh-CN" altLang="en-US" sz="1400" b="1" dirty="0" smtClean="0"/>
              <a:t>接口</a:t>
            </a:r>
            <a:endParaRPr lang="en-US" altLang="zh-CN" sz="1400" b="1" dirty="0" smtClean="0"/>
          </a:p>
          <a:p>
            <a:r>
              <a:rPr lang="zh-CN" altLang="en-US" sz="1400" dirty="0" smtClean="0"/>
              <a:t>数据管理语言和数据定义语言、存储过程、视图、触发器等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4071934" y="2857496"/>
            <a:ext cx="1428760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解析器</a:t>
            </a:r>
            <a:endParaRPr lang="en-US" altLang="zh-CN" sz="1400" b="1" dirty="0" smtClean="0"/>
          </a:p>
          <a:p>
            <a:pPr algn="ctr"/>
            <a:r>
              <a:rPr lang="zh-CN" altLang="en-US" sz="1400" dirty="0" smtClean="0"/>
              <a:t>查询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事务对象优先级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5643570" y="2857496"/>
            <a:ext cx="135732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查询优化器</a:t>
            </a:r>
            <a:endParaRPr lang="en-US" altLang="zh-CN" sz="1400" b="1" dirty="0" smtClean="0"/>
          </a:p>
          <a:p>
            <a:pPr algn="ctr"/>
            <a:r>
              <a:rPr lang="zh-CN" altLang="en-US" sz="1400" dirty="0" smtClean="0"/>
              <a:t>访问路径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统计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7143768" y="2857496"/>
            <a:ext cx="135732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缓存和缓冲池和具体引擎的缓存和缓冲池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214414" y="4500570"/>
            <a:ext cx="7215238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214414" y="5214950"/>
            <a:ext cx="7215238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7610" y="528638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文件系统</a:t>
            </a:r>
            <a:endParaRPr lang="en-US" altLang="zh-CN" sz="1400" dirty="0" smtClean="0"/>
          </a:p>
          <a:p>
            <a:r>
              <a:rPr lang="zh-CN" altLang="en-US" sz="1400" dirty="0" smtClean="0"/>
              <a:t>新技术文件；网络文件系统</a:t>
            </a:r>
            <a:endParaRPr lang="en-US" altLang="zh-CN" sz="1400" dirty="0" smtClean="0"/>
          </a:p>
          <a:p>
            <a:r>
              <a:rPr lang="zh-CN" altLang="en-US" sz="1400" dirty="0" smtClean="0"/>
              <a:t>存储区域网络和网路附加存储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57752" y="5262104"/>
            <a:ext cx="2881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文件和日志</a:t>
            </a:r>
            <a:endParaRPr lang="en-US" altLang="zh-CN" sz="1400" dirty="0" smtClean="0"/>
          </a:p>
          <a:p>
            <a:r>
              <a:rPr lang="en-US" altLang="zh-CN" sz="1400" dirty="0" smtClean="0"/>
              <a:t>Redo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Undo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Binary</a:t>
            </a:r>
          </a:p>
          <a:p>
            <a:r>
              <a:rPr lang="en-US" altLang="zh-CN" sz="1400" dirty="0" smtClean="0"/>
              <a:t>Error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Query and Slow</a:t>
            </a:r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000496" y="1714488"/>
            <a:ext cx="1785950" cy="357190"/>
            <a:chOff x="4000496" y="1714488"/>
            <a:chExt cx="1785950" cy="357190"/>
          </a:xfrm>
        </p:grpSpPr>
        <p:sp>
          <p:nvSpPr>
            <p:cNvPr id="17" name="上下箭头 16"/>
            <p:cNvSpPr/>
            <p:nvPr/>
          </p:nvSpPr>
          <p:spPr>
            <a:xfrm>
              <a:off x="5572132" y="1714488"/>
              <a:ext cx="214314" cy="357190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4786314" y="1714488"/>
              <a:ext cx="214314" cy="357190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上下箭头 18"/>
            <p:cNvSpPr/>
            <p:nvPr/>
          </p:nvSpPr>
          <p:spPr>
            <a:xfrm>
              <a:off x="4000496" y="1714488"/>
              <a:ext cx="214314" cy="357190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4043369"/>
            <a:ext cx="314325" cy="314325"/>
          </a:xfrm>
          <a:prstGeom prst="rect">
            <a:avLst/>
          </a:prstGeom>
        </p:spPr>
      </p:pic>
      <p:pic>
        <p:nvPicPr>
          <p:cNvPr id="21" name="图片 20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2428868"/>
            <a:ext cx="304800" cy="257175"/>
          </a:xfrm>
          <a:prstGeom prst="rect">
            <a:avLst/>
          </a:prstGeom>
        </p:spPr>
      </p:pic>
      <p:pic>
        <p:nvPicPr>
          <p:cNvPr id="22" name="图片 21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4829" y="3997957"/>
            <a:ext cx="495300" cy="361950"/>
          </a:xfrm>
          <a:prstGeom prst="rect">
            <a:avLst/>
          </a:prstGeom>
        </p:spPr>
      </p:pic>
      <p:pic>
        <p:nvPicPr>
          <p:cNvPr id="23" name="图片 22" descr="4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3834" y="4071942"/>
            <a:ext cx="428625" cy="342900"/>
          </a:xfrm>
          <a:prstGeom prst="rect">
            <a:avLst/>
          </a:prstGeom>
        </p:spPr>
      </p:pic>
      <p:pic>
        <p:nvPicPr>
          <p:cNvPr id="24" name="图片 23" descr="34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4000504"/>
            <a:ext cx="438150" cy="304800"/>
          </a:xfrm>
          <a:prstGeom prst="rect">
            <a:avLst/>
          </a:prstGeom>
        </p:spPr>
      </p:pic>
      <p:pic>
        <p:nvPicPr>
          <p:cNvPr id="25" name="图片 24" descr="45654654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7280" y="5429264"/>
            <a:ext cx="457200" cy="361950"/>
          </a:xfrm>
          <a:prstGeom prst="rect">
            <a:avLst/>
          </a:prstGeom>
        </p:spPr>
      </p:pic>
      <p:pic>
        <p:nvPicPr>
          <p:cNvPr id="26" name="图片 25" descr="fddfdfs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86710" y="5429264"/>
            <a:ext cx="457200" cy="438150"/>
          </a:xfrm>
          <a:prstGeom prst="rect">
            <a:avLst/>
          </a:prstGeom>
        </p:spPr>
      </p:pic>
      <p:pic>
        <p:nvPicPr>
          <p:cNvPr id="27" name="图片 26" descr="55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8728" y="4572008"/>
            <a:ext cx="4762500" cy="4476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86512" y="4572008"/>
            <a:ext cx="19495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可插式存储引擎    </a:t>
            </a:r>
            <a:endParaRPr lang="en-US" altLang="zh-CN" sz="1400" dirty="0" smtClean="0"/>
          </a:p>
          <a:p>
            <a:r>
              <a:rPr lang="zh-CN" altLang="en-US" sz="1400" dirty="0" smtClean="0"/>
              <a:t>内存 </a:t>
            </a:r>
            <a:r>
              <a:rPr lang="en-US" altLang="zh-CN" sz="1400" dirty="0" smtClean="0"/>
              <a:t>\ </a:t>
            </a:r>
            <a:r>
              <a:rPr lang="zh-CN" altLang="en-US" sz="1400" dirty="0" smtClean="0"/>
              <a:t>索引和存储管理</a:t>
            </a:r>
          </a:p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875" y="2786058"/>
            <a:ext cx="461665" cy="26432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  Server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926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976" y="285728"/>
            <a:ext cx="460863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配置向导配置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端口号：</a:t>
            </a:r>
            <a:r>
              <a:rPr lang="en-US" altLang="zh-CN" dirty="0" smtClean="0"/>
              <a:t>3306</a:t>
            </a:r>
          </a:p>
          <a:p>
            <a:pPr lvl="1"/>
            <a:r>
              <a:rPr lang="zh-CN" altLang="en-US" dirty="0" smtClean="0"/>
              <a:t>默认字符集：</a:t>
            </a:r>
            <a:r>
              <a:rPr lang="en-US" altLang="zh-CN" dirty="0" smtClean="0"/>
              <a:t>utf8</a:t>
            </a:r>
          </a:p>
          <a:p>
            <a:pPr lvl="1"/>
            <a:r>
              <a:rPr lang="zh-CN" altLang="zh-CN" dirty="0"/>
              <a:t>将</a:t>
            </a:r>
            <a:r>
              <a:rPr lang="en-US" altLang="zh-CN" dirty="0"/>
              <a:t>bin</a:t>
            </a:r>
            <a:r>
              <a:rPr lang="zh-CN" altLang="zh-CN" dirty="0"/>
              <a:t>目录</a:t>
            </a:r>
            <a:r>
              <a:rPr lang="zh-CN" altLang="zh-CN" dirty="0" smtClean="0"/>
              <a:t>写入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/>
              <a:t>root</a:t>
            </a:r>
            <a:r>
              <a:rPr lang="zh-CN" altLang="zh-CN" dirty="0"/>
              <a:t>密码</a:t>
            </a:r>
            <a:r>
              <a:rPr lang="zh-CN" altLang="zh-CN" dirty="0" smtClean="0"/>
              <a:t>设置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3074" name="Picture 2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2773" y="2420888"/>
            <a:ext cx="4913723" cy="369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4509" y="2420888"/>
            <a:ext cx="4911987" cy="36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79512" y="6164858"/>
            <a:ext cx="8496944" cy="576500"/>
            <a:chOff x="1331634" y="5300593"/>
            <a:chExt cx="8497157" cy="576302"/>
          </a:xfrm>
        </p:grpSpPr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1331634" y="5342166"/>
              <a:ext cx="8353137" cy="53472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tf8: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一种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Unicode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编码，解决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国际上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字符不统一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的多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字节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编码，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通用性强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9471603" y="5300593"/>
              <a:ext cx="357188" cy="360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pic>
        <p:nvPicPr>
          <p:cNvPr id="3076" name="Picture 4" descr="图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3188" y="2420888"/>
            <a:ext cx="4923308" cy="36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图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4509" y="2420888"/>
            <a:ext cx="4911987" cy="36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228184" y="4294361"/>
            <a:ext cx="2448272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03648" y="4508802"/>
            <a:ext cx="2351951" cy="408623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是否允许远程登录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3860800" y="4473748"/>
            <a:ext cx="2367384" cy="1793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65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6008" y="285728"/>
            <a:ext cx="4158604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安装目录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728905" y="1205178"/>
            <a:ext cx="2304256" cy="187220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主要文件夹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ib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hare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1735" y="1612738"/>
            <a:ext cx="5802250" cy="345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643042" y="3580379"/>
            <a:ext cx="1146741" cy="408623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配置文件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2861791" y="3763900"/>
            <a:ext cx="1944217" cy="1554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057026" y="5381642"/>
            <a:ext cx="7658378" cy="4762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tabLst>
                <a:tab pos="347663" algn="l"/>
              </a:tabLst>
              <a:defRPr/>
            </a:pPr>
            <a:r>
              <a:rPr lang="en-US" altLang="zh-CN" b="1" dirty="0" smtClean="0"/>
              <a:t>my.ini</a:t>
            </a:r>
            <a:r>
              <a:rPr lang="zh-CN" altLang="en-US" b="1" dirty="0" smtClean="0"/>
              <a:t>：记录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配置信息，可修改配置内容，如端口号，字符集等</a:t>
            </a:r>
            <a:endParaRPr lang="zh-CN" altLang="en-US" b="1" dirty="0"/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55776" y="6093296"/>
            <a:ext cx="4392488" cy="428625"/>
            <a:chOff x="3143240" y="5143512"/>
            <a:chExt cx="3101178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328214" y="5187962"/>
              <a:ext cx="291620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安装目录 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379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6496" y="285728"/>
            <a:ext cx="4898116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命令行连接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检查是否启动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启动方式</a:t>
            </a:r>
            <a:endParaRPr lang="en-US" altLang="zh-CN" dirty="0"/>
          </a:p>
          <a:p>
            <a:pPr lvl="1"/>
            <a:r>
              <a:rPr lang="zh-CN" altLang="en-US" dirty="0" smtClean="0"/>
              <a:t>属性窗口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2998" y="1772816"/>
            <a:ext cx="582550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1115616" y="5027910"/>
            <a:ext cx="6429375" cy="5613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如果修改了配置文件，必须重启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才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能生效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7044928" y="4869160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555776" y="6093296"/>
            <a:ext cx="5225442" cy="576064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28067" y="5187962"/>
              <a:ext cx="1716502" cy="25190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服务器的启动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94957" y="4070934"/>
            <a:ext cx="2530267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57150" indent="0">
              <a:buNone/>
            </a:pPr>
            <a:r>
              <a:rPr lang="en-US" altLang="zh-CN" sz="2400" b="1" dirty="0"/>
              <a:t>net start </a:t>
            </a:r>
            <a:r>
              <a:rPr lang="en-US" altLang="zh-CN" sz="2400" b="1" dirty="0" err="1"/>
              <a:t>mysql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228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命令行连接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5" name="Rectangle 3"/>
          <p:cNvSpPr>
            <a:spLocks noGrp="1" noChangeArrowheads="1"/>
          </p:cNvSpPr>
          <p:nvPr>
            <p:ph idx="1"/>
          </p:nvPr>
        </p:nvSpPr>
        <p:spPr>
          <a:xfrm>
            <a:off x="48214" y="4509120"/>
            <a:ext cx="6524050" cy="1560806"/>
          </a:xfrm>
        </p:spPr>
        <p:txBody>
          <a:bodyPr/>
          <a:lstStyle/>
          <a:p>
            <a:r>
              <a:rPr lang="en-GB" altLang="zh-CN" sz="2400" dirty="0" smtClean="0"/>
              <a:t>DOS</a:t>
            </a:r>
            <a:r>
              <a:rPr lang="zh-CN" altLang="en-US" sz="2400" dirty="0" smtClean="0"/>
              <a:t>下运行</a:t>
            </a:r>
            <a:endParaRPr lang="en-US" altLang="zh-CN" sz="2400" dirty="0" smtClean="0"/>
          </a:p>
          <a:p>
            <a:r>
              <a:rPr lang="en-GB" altLang="zh-CN" sz="2400" dirty="0"/>
              <a:t>MySQL Command Line </a:t>
            </a:r>
            <a:r>
              <a:rPr lang="en-GB" altLang="zh-CN" sz="2400" dirty="0" smtClean="0"/>
              <a:t>Client</a:t>
            </a:r>
          </a:p>
          <a:p>
            <a:pPr lvl="1"/>
            <a:r>
              <a:rPr lang="zh-CN" altLang="en-US" sz="2200" dirty="0" smtClean="0"/>
              <a:t>默认</a:t>
            </a:r>
            <a:r>
              <a:rPr lang="en-US" altLang="zh-CN" sz="2200" dirty="0" smtClean="0"/>
              <a:t>root</a:t>
            </a:r>
            <a:r>
              <a:rPr lang="zh-CN" altLang="en-US" sz="2200" dirty="0"/>
              <a:t>登录</a:t>
            </a:r>
            <a:r>
              <a:rPr lang="zh-CN" altLang="en-US" sz="2200" dirty="0" smtClean="0"/>
              <a:t>，仅输入密码</a:t>
            </a:r>
            <a:endParaRPr lang="en-GB" altLang="zh-CN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59507" y="940718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97384" y="1628800"/>
            <a:ext cx="6770960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mysql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–h</a:t>
            </a:r>
            <a:r>
              <a:rPr lang="zh-CN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服务器主机地址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–u </a:t>
            </a: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用户名 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–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</a:t>
            </a: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密码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438791" y="2708920"/>
            <a:ext cx="176505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本机可省略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059834" y="2139107"/>
            <a:ext cx="252026" cy="5280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267744" y="1700808"/>
            <a:ext cx="2592288" cy="358775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8224" y="1700808"/>
            <a:ext cx="720080" cy="358775"/>
          </a:xfrm>
          <a:prstGeom prst="rect">
            <a:avLst/>
          </a:prstGeom>
          <a:noFill/>
          <a:ln w="317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678659" y="2780928"/>
            <a:ext cx="2997797" cy="51077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可省略，回车输密码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781008" y="2139107"/>
            <a:ext cx="743320" cy="64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6"/>
          <p:cNvGrpSpPr>
            <a:grpSpLocks/>
          </p:cNvGrpSpPr>
          <p:nvPr/>
        </p:nvGrpSpPr>
        <p:grpSpPr bwMode="auto">
          <a:xfrm>
            <a:off x="187499" y="3068960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75556" y="3645024"/>
            <a:ext cx="3924436" cy="792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4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mysql</a:t>
            </a:r>
            <a:r>
              <a:rPr lang="en-US" altLang="zh-CN" sz="2400" dirty="0"/>
              <a:t> –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root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–</a:t>
            </a:r>
            <a:r>
              <a:rPr lang="en-US" altLang="zh-CN" sz="24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proot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r>
              <a:rPr lang="en-US" altLang="zh-CN" sz="24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m</a:t>
            </a:r>
            <a:r>
              <a:rPr lang="en-US" altLang="zh-CN" sz="24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ysql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–u </a:t>
            </a:r>
            <a:r>
              <a:rPr lang="en-US" altLang="zh-CN" sz="2400" b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root </a:t>
            </a:r>
            <a:r>
              <a:rPr lang="en-US" altLang="zh-CN" sz="2400" b="1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– </a:t>
            </a:r>
            <a:r>
              <a:rPr lang="en-US" altLang="zh-CN" sz="2400" b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</a:t>
            </a:r>
            <a:endParaRPr lang="zh-CN" altLang="zh-CN" sz="24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146" name="Picture 2" descr="图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446449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14"/>
          <p:cNvGrpSpPr>
            <a:grpSpLocks/>
          </p:cNvGrpSpPr>
          <p:nvPr/>
        </p:nvGrpSpPr>
        <p:grpSpPr bwMode="auto">
          <a:xfrm>
            <a:off x="366955" y="6240735"/>
            <a:ext cx="4709101" cy="428625"/>
            <a:chOff x="3143240" y="5143512"/>
            <a:chExt cx="2905297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524101" y="5187962"/>
              <a:ext cx="25244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登录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442498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12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13814</TotalTime>
  <Words>5574</Words>
  <Application>Microsoft Office PowerPoint</Application>
  <PresentationFormat>全屏显示(4:3)</PresentationFormat>
  <Paragraphs>879</Paragraphs>
  <Slides>43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第二章  初识MySQL</vt:lpstr>
      <vt:lpstr>本章任务</vt:lpstr>
      <vt:lpstr>本章目标</vt:lpstr>
      <vt:lpstr>MySQL简介</vt:lpstr>
      <vt:lpstr>MySQL的运行机制</vt:lpstr>
      <vt:lpstr>MySQL的配置</vt:lpstr>
      <vt:lpstr>MySQL安装目录</vt:lpstr>
      <vt:lpstr>命令行连接MySQL</vt:lpstr>
      <vt:lpstr>命令行连接MySQL</vt:lpstr>
      <vt:lpstr>系统数据库和用户数据库</vt:lpstr>
      <vt:lpstr>创建数据库</vt:lpstr>
      <vt:lpstr>查看数据库列表</vt:lpstr>
      <vt:lpstr>选择数据库</vt:lpstr>
      <vt:lpstr>删除数据库</vt:lpstr>
      <vt:lpstr>学员操作—配置MySQL数据库</vt:lpstr>
      <vt:lpstr>学员操作—命令行连接并操作MySQL数据库</vt:lpstr>
      <vt:lpstr>共性问题集中讲解</vt:lpstr>
      <vt:lpstr>SQLyog管理工具</vt:lpstr>
      <vt:lpstr>SQLyog管理工具</vt:lpstr>
      <vt:lpstr>回顾结构化查询语言</vt:lpstr>
      <vt:lpstr>MySQL数据类型——数值类型2-1</vt:lpstr>
      <vt:lpstr>MySQL数据类型——数值类型2-2</vt:lpstr>
      <vt:lpstr>MySQL数据类型——字符串、日期类型</vt:lpstr>
      <vt:lpstr>创建表</vt:lpstr>
      <vt:lpstr>字段的约束及属性3-1</vt:lpstr>
      <vt:lpstr>字段的约束及属性3-2</vt:lpstr>
      <vt:lpstr>字段的约束及属性3-3</vt:lpstr>
      <vt:lpstr>字段的约束及属性</vt:lpstr>
      <vt:lpstr>查看表</vt:lpstr>
      <vt:lpstr>删除表</vt:lpstr>
      <vt:lpstr>学员操作—使用SQL语句脚本创建学生表和年级表</vt:lpstr>
      <vt:lpstr>学员操作—使用SQL语句创建科目表</vt:lpstr>
      <vt:lpstr>学员操作—使用SQL语句创建成绩表</vt:lpstr>
      <vt:lpstr>共性问题集中讲解</vt:lpstr>
      <vt:lpstr>MySQL的存储引擎</vt:lpstr>
      <vt:lpstr>MySQL的存储引擎</vt:lpstr>
      <vt:lpstr>设置表的存储引擎</vt:lpstr>
      <vt:lpstr>数据表的存储位置</vt:lpstr>
      <vt:lpstr>MySQL系统帮助</vt:lpstr>
      <vt:lpstr>学员操作——使用MySQL系统帮助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xbany</cp:lastModifiedBy>
  <cp:revision>1114</cp:revision>
  <dcterms:created xsi:type="dcterms:W3CDTF">2006-03-08T06:55:38Z</dcterms:created>
  <dcterms:modified xsi:type="dcterms:W3CDTF">2020-05-14T03:00:08Z</dcterms:modified>
</cp:coreProperties>
</file>