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6" r:id="rId2"/>
    <p:sldId id="259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1" r:id="rId15"/>
    <p:sldId id="272" r:id="rId16"/>
    <p:sldId id="273" r:id="rId17"/>
    <p:sldId id="275" r:id="rId18"/>
    <p:sldId id="274" r:id="rId19"/>
    <p:sldId id="276" r:id="rId20"/>
    <p:sldId id="277" r:id="rId21"/>
    <p:sldId id="278" r:id="rId22"/>
    <p:sldId id="279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80" y="7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kita bakanchev" userId="7425f483d9e5d2b1" providerId="LiveId" clId="{5E22B78B-CFAC-4862-8237-CD6995500DDF}"/>
    <pc:docChg chg="undo custSel delSld modSld">
      <pc:chgData name="nikita bakanchev" userId="7425f483d9e5d2b1" providerId="LiveId" clId="{5E22B78B-CFAC-4862-8237-CD6995500DDF}" dt="2017-09-08T19:32:48.756" v="485" actId="2696"/>
      <pc:docMkLst>
        <pc:docMk/>
      </pc:docMkLst>
      <pc:sldChg chg="del">
        <pc:chgData name="nikita bakanchev" userId="7425f483d9e5d2b1" providerId="LiveId" clId="{5E22B78B-CFAC-4862-8237-CD6995500DDF}" dt="2017-09-08T19:32:48.756" v="485" actId="2696"/>
        <pc:sldMkLst>
          <pc:docMk/>
          <pc:sldMk cId="1949923614" sldId="257"/>
        </pc:sldMkLst>
      </pc:sldChg>
      <pc:sldChg chg="modSp">
        <pc:chgData name="nikita bakanchev" userId="7425f483d9e5d2b1" providerId="LiveId" clId="{5E22B78B-CFAC-4862-8237-CD6995500DDF}" dt="2017-09-08T19:32:36.809" v="484" actId="20577"/>
        <pc:sldMkLst>
          <pc:docMk/>
          <pc:sldMk cId="2924152985" sldId="264"/>
        </pc:sldMkLst>
        <pc:spChg chg="mod">
          <ac:chgData name="nikita bakanchev" userId="7425f483d9e5d2b1" providerId="LiveId" clId="{5E22B78B-CFAC-4862-8237-CD6995500DDF}" dt="2017-09-08T19:32:36.809" v="484" actId="20577"/>
          <ac:spMkLst>
            <pc:docMk/>
            <pc:sldMk cId="2924152985" sldId="264"/>
            <ac:spMk id="3" creationId="{E07DA0D8-02B3-4FD9-8253-8277F6F0A832}"/>
          </ac:spMkLst>
        </pc:spChg>
      </pc:sldChg>
      <pc:sldChg chg="modSp">
        <pc:chgData name="nikita bakanchev" userId="7425f483d9e5d2b1" providerId="LiveId" clId="{5E22B78B-CFAC-4862-8237-CD6995500DDF}" dt="2017-09-08T19:24:41.127" v="0" actId="20577"/>
        <pc:sldMkLst>
          <pc:docMk/>
          <pc:sldMk cId="136932700" sldId="265"/>
        </pc:sldMkLst>
        <pc:spChg chg="mod">
          <ac:chgData name="nikita bakanchev" userId="7425f483d9e5d2b1" providerId="LiveId" clId="{5E22B78B-CFAC-4862-8237-CD6995500DDF}" dt="2017-09-08T19:24:41.127" v="0" actId="20577"/>
          <ac:spMkLst>
            <pc:docMk/>
            <pc:sldMk cId="136932700" sldId="265"/>
            <ac:spMk id="3" creationId="{7C8AE135-9EF2-419B-AE3F-12EE1C836C39}"/>
          </ac:spMkLst>
        </pc:spChg>
      </pc:sldChg>
      <pc:sldChg chg="addSp delSp modSp">
        <pc:chgData name="nikita bakanchev" userId="7425f483d9e5d2b1" providerId="LiveId" clId="{5E22B78B-CFAC-4862-8237-CD6995500DDF}" dt="2017-09-08T19:25:27.373" v="62"/>
        <pc:sldMkLst>
          <pc:docMk/>
          <pc:sldMk cId="1404883454" sldId="266"/>
        </pc:sldMkLst>
        <pc:spChg chg="mod">
          <ac:chgData name="nikita bakanchev" userId="7425f483d9e5d2b1" providerId="LiveId" clId="{5E22B78B-CFAC-4862-8237-CD6995500DDF}" dt="2017-09-08T19:25:27.373" v="62"/>
          <ac:spMkLst>
            <pc:docMk/>
            <pc:sldMk cId="1404883454" sldId="266"/>
            <ac:spMk id="3" creationId="{8AEB63AD-8969-4902-B0DD-7C44D0C8AF00}"/>
          </ac:spMkLst>
        </pc:spChg>
        <pc:graphicFrameChg chg="add del mod">
          <ac:chgData name="nikita bakanchev" userId="7425f483d9e5d2b1" providerId="LiveId" clId="{5E22B78B-CFAC-4862-8237-CD6995500DDF}" dt="2017-09-08T19:25:21.221" v="60"/>
          <ac:graphicFrameMkLst>
            <pc:docMk/>
            <pc:sldMk cId="1404883454" sldId="266"/>
            <ac:graphicFrameMk id="4" creationId="{92446C24-0AFF-4AB1-B02E-7E75170333CD}"/>
          </ac:graphicFrameMkLst>
        </pc:graphicFrameChg>
      </pc:sldChg>
      <pc:sldChg chg="modSp">
        <pc:chgData name="nikita bakanchev" userId="7425f483d9e5d2b1" providerId="LiveId" clId="{5E22B78B-CFAC-4862-8237-CD6995500DDF}" dt="2017-09-08T19:26:46.540" v="284" actId="20577"/>
        <pc:sldMkLst>
          <pc:docMk/>
          <pc:sldMk cId="891003037" sldId="269"/>
        </pc:sldMkLst>
        <pc:spChg chg="mod">
          <ac:chgData name="nikita bakanchev" userId="7425f483d9e5d2b1" providerId="LiveId" clId="{5E22B78B-CFAC-4862-8237-CD6995500DDF}" dt="2017-09-08T19:26:46.540" v="284" actId="20577"/>
          <ac:spMkLst>
            <pc:docMk/>
            <pc:sldMk cId="891003037" sldId="269"/>
            <ac:spMk id="3" creationId="{43503699-5244-4579-9B15-69DB97F832E1}"/>
          </ac:spMkLst>
        </pc:spChg>
      </pc:sldChg>
      <pc:sldChg chg="del">
        <pc:chgData name="nikita bakanchev" userId="7425f483d9e5d2b1" providerId="LiveId" clId="{5E22B78B-CFAC-4862-8237-CD6995500DDF}" dt="2017-09-08T19:25:47.192" v="63" actId="2696"/>
        <pc:sldMkLst>
          <pc:docMk/>
          <pc:sldMk cId="15089156" sldId="270"/>
        </pc:sldMkLst>
      </pc:sldChg>
      <pc:sldChg chg="modSp">
        <pc:chgData name="nikita bakanchev" userId="7425f483d9e5d2b1" providerId="LiveId" clId="{5E22B78B-CFAC-4862-8237-CD6995500DDF}" dt="2017-09-08T19:28:15.393" v="483" actId="20577"/>
        <pc:sldMkLst>
          <pc:docMk/>
          <pc:sldMk cId="2967328911" sldId="273"/>
        </pc:sldMkLst>
        <pc:spChg chg="mod">
          <ac:chgData name="nikita bakanchev" userId="7425f483d9e5d2b1" providerId="LiveId" clId="{5E22B78B-CFAC-4862-8237-CD6995500DDF}" dt="2017-09-08T19:28:15.393" v="483" actId="20577"/>
          <ac:spMkLst>
            <pc:docMk/>
            <pc:sldMk cId="2967328911" sldId="273"/>
            <ac:spMk id="3" creationId="{35FA33D5-F365-458E-AEF1-41D1EED15EE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F70E2C-1DC7-464D-A050-0D722DF84313}" type="datetimeFigureOut">
              <a:rPr lang="en-US" smtClean="0"/>
              <a:t>9/8/2017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D0A569-CE8D-4971-B5E1-1B8A1AE27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2337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6E353-E912-40DE-B2B6-1A012333CE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93CDAE-028C-4F15-8461-3872F355D2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D517A2-42CD-44F3-89AC-F44EBA398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A828D-4CC6-4C60-AD6A-6D940BF77092}" type="datetimeFigureOut">
              <a:rPr lang="en-US" smtClean="0"/>
              <a:t>9/8/2017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D4CC05-0821-4D40-8C41-2D9F31FEE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D262FB-2375-4D9B-9BAF-4755964B4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8F454-F68C-4C8C-9EE8-D207C43C1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112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D3B63-42BE-49A2-9381-02CC59C89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F327C8-089C-4F1B-B344-9EB88A1078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8D0264-8CBD-42ED-9B2D-CB2DF01FA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A828D-4CC6-4C60-AD6A-6D940BF77092}" type="datetimeFigureOut">
              <a:rPr lang="en-US" smtClean="0"/>
              <a:t>9/8/2017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7A3734-31D1-41C2-BA78-4CB1DCA48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366CA9-D1AB-42FA-A69C-41A94EA8A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8F454-F68C-4C8C-9EE8-D207C43C1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100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D9F312-FFDA-4515-B292-70CD08F401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1C7BFE-3985-4639-B312-E330F23D3B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0898D-F7E6-45D8-9854-326BA9889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A828D-4CC6-4C60-AD6A-6D940BF77092}" type="datetimeFigureOut">
              <a:rPr lang="en-US" smtClean="0"/>
              <a:t>9/8/2017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BA3B9B-1A7F-4B08-9390-ADCFA74F3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E72D50-27E8-4375-81B8-7C9996058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8F454-F68C-4C8C-9EE8-D207C43C1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32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76257-F091-4EA4-BBC1-DFB671BAA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FFEADD-D791-48E0-B337-030A5D0059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216196-D8BF-4B2E-B8CA-92EDDEF40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A828D-4CC6-4C60-AD6A-6D940BF77092}" type="datetimeFigureOut">
              <a:rPr lang="en-US" smtClean="0"/>
              <a:t>9/8/2017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A264FF-B9E0-4DF9-BCC9-4B9218977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35F97E-EFA9-4864-B193-31C1E823C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8F454-F68C-4C8C-9EE8-D207C43C1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757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E5B97-BE00-4CBB-870A-7DAAB7422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275AEB-D0D0-435C-9EBD-B3F0800364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640EEB-5324-4254-917F-C0721DED4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A828D-4CC6-4C60-AD6A-6D940BF77092}" type="datetimeFigureOut">
              <a:rPr lang="en-US" smtClean="0"/>
              <a:t>9/8/2017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209A81-FC07-47B8-BEA3-EEAC1C8F6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E499D-4C16-46C4-A18D-2CB95182E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8F454-F68C-4C8C-9EE8-D207C43C1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680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2290D-8C27-485B-AB0C-A89C30C67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D6BE0-FB80-4E65-A66B-A834B54F7B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4F4E48-AFDB-440B-B50F-9F5B839C2E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71A8FE-4129-42C1-902D-1238FF98D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A828D-4CC6-4C60-AD6A-6D940BF77092}" type="datetimeFigureOut">
              <a:rPr lang="en-US" smtClean="0"/>
              <a:t>9/8/2017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BC2DD6-C03B-4795-9B41-E97BF14E7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E32D5F-9565-4B20-A849-3340C80A4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8F454-F68C-4C8C-9EE8-D207C43C1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068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67D73-FBA2-4C14-8BB5-F7F86DCA6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6838F4-491D-4113-B522-D6093F9113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CDE7D6-34D4-4B0A-9CAE-3DEC07CFC4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3014E9-DBE2-4118-9254-B7C667381E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71CB74-AF9C-47AF-9035-E28BDF46FB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5926FC-357B-4A8A-8641-0BAA6D19E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A828D-4CC6-4C60-AD6A-6D940BF77092}" type="datetimeFigureOut">
              <a:rPr lang="en-US" smtClean="0"/>
              <a:t>9/8/2017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5347AD-47AE-4317-A62A-E2710931B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B3F4D9-CBB6-4000-904C-B40D23515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8F454-F68C-4C8C-9EE8-D207C43C1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763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F4714-63C9-43B2-9B7B-B5C325DEB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C61FE3-1B59-484E-A60B-26DA83524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A828D-4CC6-4C60-AD6A-6D940BF77092}" type="datetimeFigureOut">
              <a:rPr lang="en-US" smtClean="0"/>
              <a:t>9/8/2017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1A3AC2-B301-4D71-B63A-F0B89570F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15DD99-9CB7-426B-8BEB-3DE2420F4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8F454-F68C-4C8C-9EE8-D207C43C1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408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397F63-E5A8-4110-B8B5-7A6D2C444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A828D-4CC6-4C60-AD6A-6D940BF77092}" type="datetimeFigureOut">
              <a:rPr lang="en-US" smtClean="0"/>
              <a:t>9/8/2017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5C3ACE-F535-4601-80BD-07B2A1A12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A32CF3-5883-4A0E-B86F-8F306BAFA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8F454-F68C-4C8C-9EE8-D207C43C1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313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54DDF-2B7C-4AFD-9422-A40E93D4B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8D0FF8-F4B0-4D82-BEAE-74DB3BC81B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17E9B9-5179-407E-8FD7-4ADF541DE6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9024D1-DD9C-4602-88D1-333447246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A828D-4CC6-4C60-AD6A-6D940BF77092}" type="datetimeFigureOut">
              <a:rPr lang="en-US" smtClean="0"/>
              <a:t>9/8/2017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170568-C2EF-4988-8091-D99A33276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C15A9B-33CB-456A-8A3A-2B5C27DA4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8F454-F68C-4C8C-9EE8-D207C43C1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855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F61E4-2134-4CF2-8FA8-829F2B3C5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296EC6-53E5-46EF-A537-64CA468E4A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E3724A-3A8D-414E-AD0E-D832B7FC50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7A6C73-DF5B-4504-ACF1-FA2C5D31B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A828D-4CC6-4C60-AD6A-6D940BF77092}" type="datetimeFigureOut">
              <a:rPr lang="en-US" smtClean="0"/>
              <a:t>9/8/2017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112360-1444-4E1C-97DD-A330E68D4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FA3AF1-5E73-472A-BB33-4B357F683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8F454-F68C-4C8C-9EE8-D207C43C1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961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5F0AEE-4D76-42E7-B3B3-09C664287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7B775D-727F-4650-8ACC-14A6064A6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4E91D2-9131-40A1-B902-C24C732FA3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DA828D-4CC6-4C60-AD6A-6D940BF77092}" type="datetimeFigureOut">
              <a:rPr lang="en-US" smtClean="0"/>
              <a:t>9/8/2017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9774AB-71D7-4E10-A329-85E23AC5E6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B4CED1-4F4F-40FB-A370-D0D8638CB4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98F454-F68C-4C8C-9EE8-D207C43C1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52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vk.com/kmbdb2017" TargetMode="External"/><Relationship Id="rId2" Type="http://schemas.openxmlformats.org/officeDocument/2006/relationships/hyperlink" Target="https://github.com/bakanchevn/DataBases_MIREA_2017-2018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mailto:bakanchevn@gmail.co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F0CCA-119C-4D31-AD63-99F5560E82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ru-RU"/>
              <a:t>Базы данных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CE47C6-8510-402E-AD19-678AE919C2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ru-RU"/>
              <a:t>Лекция 1</a:t>
            </a:r>
            <a:r>
              <a:rPr lang="en-US"/>
              <a:t>:</a:t>
            </a:r>
            <a:r>
              <a:rPr lang="ru-RU"/>
              <a:t> Обзор курса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9711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2A4AE-971B-4625-9068-A69819F7C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Веб-сайт курса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EB63AD-8969-4902-B0DD-7C44D0C8AF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/>
              <a:t>https://github.com/bakanchevn/DataBases_MIREA_2017-2018</a:t>
            </a:r>
          </a:p>
        </p:txBody>
      </p:sp>
    </p:spTree>
    <p:extLst>
      <p:ext uri="{BB962C8B-B14F-4D97-AF65-F5344CB8AC3E}">
        <p14:creationId xmlns:p14="http://schemas.microsoft.com/office/powerpoint/2010/main" val="14048834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5BF62-E168-4443-A759-34ED0B2D7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Лекции и литература	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4E161-1096-4705-B2AC-5D14CDADD9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Лекционные слайды покрывают большинство материала, который мы будем походить</a:t>
            </a:r>
          </a:p>
          <a:p>
            <a:r>
              <a:rPr lang="ru-RU" dirty="0"/>
              <a:t>Литература или полезные ссылки будут указаны в каждом разделе или в задании</a:t>
            </a:r>
          </a:p>
          <a:p>
            <a:r>
              <a:rPr lang="ru-RU" dirty="0"/>
              <a:t>Старайтесь повторять материал</a:t>
            </a:r>
            <a:r>
              <a:rPr lang="en-US" dirty="0"/>
              <a:t>: </a:t>
            </a:r>
            <a:r>
              <a:rPr lang="ru-RU" dirty="0"/>
              <a:t>через лекции, домашнее задание, рабочие материалы в классе</a:t>
            </a:r>
          </a:p>
        </p:txBody>
      </p:sp>
    </p:spTree>
    <p:extLst>
      <p:ext uri="{BB962C8B-B14F-4D97-AF65-F5344CB8AC3E}">
        <p14:creationId xmlns:p14="http://schemas.microsoft.com/office/powerpoint/2010/main" val="39736377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DDCDD-5E56-4F85-A25D-B5EF9A0EA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Посещаемость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80792-7953-4D12-80FF-CD6A46D5A1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Посещение не менее, чем 4 недель влечет за собой отсутствие дополнительных вопросов на зачете</a:t>
            </a:r>
          </a:p>
          <a:p>
            <a:r>
              <a:rPr lang="ru-RU" dirty="0"/>
              <a:t>Немного статистики</a:t>
            </a:r>
          </a:p>
          <a:p>
            <a:pPr lvl="1"/>
            <a:r>
              <a:rPr lang="ru-RU" dirty="0"/>
              <a:t>Из людей, посетивших менее </a:t>
            </a:r>
            <a:r>
              <a:rPr lang="en-US" dirty="0"/>
              <a:t>4</a:t>
            </a:r>
            <a:r>
              <a:rPr lang="ru-RU" dirty="0"/>
              <a:t> занятий</a:t>
            </a:r>
            <a:r>
              <a:rPr lang="en-US" dirty="0"/>
              <a:t>: </a:t>
            </a:r>
            <a:r>
              <a:rPr lang="ru-RU" dirty="0"/>
              <a:t>1</a:t>
            </a:r>
            <a:r>
              <a:rPr lang="en-US" dirty="0"/>
              <a:t>5% - </a:t>
            </a:r>
            <a:r>
              <a:rPr lang="ru-RU" dirty="0"/>
              <a:t>получили 5 за экзамен, 5</a:t>
            </a:r>
            <a:r>
              <a:rPr lang="en-US" dirty="0"/>
              <a:t>% - 4, 30% - 3.</a:t>
            </a:r>
          </a:p>
          <a:p>
            <a:r>
              <a:rPr lang="ru-RU" dirty="0"/>
              <a:t>Ваше отсутствие на лекции предполагает, что вы знаете тему, которая была на семинаре, и вы готовы по ней ответить.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667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699C9-7AF7-439E-A8A5-E909D160E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Оценивание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03699-5244-4579-9B15-69DB97F832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Допуск к зачету – сданные лабораторные.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Зачет автоматом – лабораторные + к</a:t>
            </a:r>
            <a:r>
              <a:rPr lang="en-US" dirty="0"/>
              <a:t>/</a:t>
            </a:r>
            <a:r>
              <a:rPr lang="ru-RU" dirty="0"/>
              <a:t>р на 4 + доп. задание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0030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2CFCA-3086-4E2F-B965-3FD20D797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просить о помощи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E5DCC7-42F5-48E3-9226-C8B2FE4B90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ru-RU" dirty="0"/>
              <a:t>Осуществить поиск проблемы в интернете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Спросить одногруппников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Если не было, то написать мне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Что вы пытались сделать?</a:t>
            </a:r>
          </a:p>
          <a:p>
            <a:pPr lvl="1"/>
            <a:r>
              <a:rPr lang="ru-RU" dirty="0"/>
              <a:t>Какие шаги были сделаны успешно</a:t>
            </a:r>
            <a:r>
              <a:rPr lang="en-US" dirty="0"/>
              <a:t>?</a:t>
            </a:r>
          </a:p>
          <a:p>
            <a:pPr lvl="1"/>
            <a:r>
              <a:rPr lang="ru-RU" dirty="0"/>
              <a:t>Что не работает по вашему мнению?</a:t>
            </a:r>
          </a:p>
          <a:p>
            <a:pPr lvl="1"/>
            <a:r>
              <a:rPr lang="ru-RU" dirty="0"/>
              <a:t>Какая ошибка появляется</a:t>
            </a:r>
            <a:r>
              <a:rPr lang="en-US" dirty="0"/>
              <a:t>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065917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BD9418D-5E05-4F67-B12B-9AF584FD71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Обзор курса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6558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9A002-2815-4644-968D-45D6D26E0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Обзор курса. 	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A33D5-F365-458E-AEF1-41D1EED15E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/>
          </a:p>
          <a:p>
            <a:pPr marL="514350" indent="-514350">
              <a:buAutoNum type="arabicPeriod"/>
            </a:pPr>
            <a:r>
              <a:rPr lang="ru-RU" dirty="0"/>
              <a:t>Основы</a:t>
            </a:r>
            <a:r>
              <a:rPr lang="en-US" dirty="0"/>
              <a:t>: </a:t>
            </a:r>
            <a:r>
              <a:rPr lang="ru-RU" dirty="0"/>
              <a:t>Реляционная модель данных и </a:t>
            </a:r>
            <a:r>
              <a:rPr lang="en-US" dirty="0"/>
              <a:t>SQL</a:t>
            </a:r>
          </a:p>
          <a:p>
            <a:pPr lvl="1"/>
            <a:r>
              <a:rPr lang="ru-RU" dirty="0"/>
              <a:t>Лекции 1-2</a:t>
            </a:r>
          </a:p>
          <a:p>
            <a:pPr lvl="1"/>
            <a:r>
              <a:rPr lang="ru-RU" dirty="0"/>
              <a:t>Как управлять данными с помощью </a:t>
            </a:r>
            <a:r>
              <a:rPr lang="en-US" dirty="0"/>
              <a:t>SQL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Архитектера БД + сложный </a:t>
            </a:r>
            <a:r>
              <a:rPr lang="en-US" dirty="0"/>
              <a:t>SQL</a:t>
            </a:r>
            <a:endParaRPr lang="ru-RU" dirty="0"/>
          </a:p>
          <a:p>
            <a:pPr lvl="1"/>
            <a:r>
              <a:rPr lang="ru-RU" dirty="0"/>
              <a:t>Лекции </a:t>
            </a:r>
            <a:r>
              <a:rPr lang="en-US" dirty="0"/>
              <a:t>3</a:t>
            </a:r>
            <a:r>
              <a:rPr lang="ru-RU" dirty="0"/>
              <a:t>-</a:t>
            </a:r>
            <a:r>
              <a:rPr lang="en-US" dirty="0"/>
              <a:t>4</a:t>
            </a:r>
            <a:r>
              <a:rPr lang="ru-RU" dirty="0"/>
              <a:t>	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Транзакции</a:t>
            </a:r>
            <a:r>
              <a:rPr lang="en-US" dirty="0"/>
              <a:t>: </a:t>
            </a:r>
            <a:r>
              <a:rPr lang="ru-RU" dirty="0"/>
              <a:t>синтаксис и поддержание системы</a:t>
            </a:r>
          </a:p>
          <a:p>
            <a:pPr lvl="1"/>
            <a:r>
              <a:rPr lang="ru-RU" dirty="0"/>
              <a:t>Лекция 5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Взаимодействие с ЯП</a:t>
            </a:r>
          </a:p>
          <a:p>
            <a:pPr lvl="1"/>
            <a:r>
              <a:rPr lang="ru-RU" dirty="0"/>
              <a:t>Лекция 6-7</a:t>
            </a:r>
            <a:endParaRPr lang="en-US" dirty="0"/>
          </a:p>
          <a:p>
            <a:pPr marL="514350" indent="-514350">
              <a:buAutoNum type="arabicPeriod"/>
            </a:pPr>
            <a:endParaRPr lang="en-US" dirty="0"/>
          </a:p>
          <a:p>
            <a:pPr marL="971550" lvl="1" indent="-51435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3289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B601CE9-DA04-4CB5-8801-8932331EAD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Обзор технологий курса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AE3A3F0-34A9-4E65-B418-AEBBA3881A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2453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621CC-0263-40F2-B497-6674691A9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Обзор технологий курса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723F10-0C2D-4DF5-84B2-B91B44EA2C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3.5(3.6)</a:t>
            </a:r>
          </a:p>
          <a:p>
            <a:r>
              <a:rPr lang="en-US" dirty="0" err="1"/>
              <a:t>Sqlite</a:t>
            </a:r>
            <a:endParaRPr lang="en-US" dirty="0"/>
          </a:p>
          <a:p>
            <a:r>
              <a:rPr lang="en-US" dirty="0" err="1"/>
              <a:t>Jupyter</a:t>
            </a:r>
            <a:r>
              <a:rPr lang="en-US" dirty="0"/>
              <a:t> Notebook</a:t>
            </a:r>
          </a:p>
          <a:p>
            <a:r>
              <a:rPr lang="en-US" dirty="0" err="1"/>
              <a:t>Postgresql</a:t>
            </a:r>
            <a:r>
              <a:rPr lang="en-US" dirty="0"/>
              <a:t>?</a:t>
            </a:r>
          </a:p>
          <a:p>
            <a:r>
              <a:rPr lang="en-US" dirty="0"/>
              <a:t>XML, JSON, csv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7815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B98F1-A8C7-413F-9F1D-A2552F684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База данных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52B15E-92AC-4FA5-B351-73C8ABA400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База данных – это набор пермаментной информации, существующий в течение </a:t>
            </a:r>
            <a:r>
              <a:rPr lang="en-US" dirty="0"/>
              <a:t>“</a:t>
            </a:r>
            <a:r>
              <a:rPr lang="ru-RU" dirty="0"/>
              <a:t>долгого</a:t>
            </a:r>
            <a:r>
              <a:rPr lang="en-US" dirty="0"/>
              <a:t>” </a:t>
            </a:r>
            <a:r>
              <a:rPr lang="ru-RU" dirty="0"/>
              <a:t>времени.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Часто говорят, что база данных – это набор данных, управляемый системой управления базами данных (далее СУБД)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742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96ABD7C-565F-4556-9E30-3623CC831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214745"/>
          </a:xfrm>
        </p:spPr>
        <p:txBody>
          <a:bodyPr>
            <a:normAutofit/>
          </a:bodyPr>
          <a:lstStyle/>
          <a:p>
            <a:r>
              <a:rPr lang="ru-RU"/>
              <a:t>1. Введение, административные и технические вопросы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9094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61D2C-226A-4C4E-AD61-A0BBBF604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СУБД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9BA94-32D5-482F-9546-941194F8D3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ru-RU" dirty="0"/>
              <a:t>Позволяет пользователям создавать новые экземпляры баз данных, а также указывать свои </a:t>
            </a:r>
            <a:r>
              <a:rPr lang="ru-RU" i="1" dirty="0"/>
              <a:t>схемы </a:t>
            </a:r>
            <a:r>
              <a:rPr lang="en-US" i="1" dirty="0"/>
              <a:t>(Schemas) – </a:t>
            </a:r>
            <a:r>
              <a:rPr lang="ru-RU" dirty="0"/>
              <a:t>логические структруры данных, используя специальный язык </a:t>
            </a:r>
            <a:r>
              <a:rPr lang="en-US" dirty="0"/>
              <a:t>DDL (data-definition language).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Возможность </a:t>
            </a:r>
            <a:r>
              <a:rPr lang="en-US" dirty="0"/>
              <a:t>“</a:t>
            </a:r>
            <a:r>
              <a:rPr lang="ru-RU" dirty="0"/>
              <a:t>запрашивать</a:t>
            </a:r>
            <a:r>
              <a:rPr lang="en-US" dirty="0"/>
              <a:t>” </a:t>
            </a:r>
            <a:r>
              <a:rPr lang="ru-RU" dirty="0"/>
              <a:t>данные (</a:t>
            </a:r>
            <a:r>
              <a:rPr lang="en-US" dirty="0"/>
              <a:t>query) </a:t>
            </a:r>
            <a:r>
              <a:rPr lang="ru-RU" dirty="0"/>
              <a:t>и модифицировать их, используя специальный язык запросов или </a:t>
            </a:r>
            <a:r>
              <a:rPr lang="en-US" dirty="0"/>
              <a:t>DML (data-manipulation language)</a:t>
            </a:r>
          </a:p>
        </p:txBody>
      </p:sp>
    </p:spTree>
    <p:extLst>
      <p:ext uri="{BB962C8B-B14F-4D97-AF65-F5344CB8AC3E}">
        <p14:creationId xmlns:p14="http://schemas.microsoft.com/office/powerpoint/2010/main" val="39282444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61D2C-226A-4C4E-AD61-A0BBBF604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СУБД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9BA94-32D5-482F-9546-941194F8D3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ru-RU" dirty="0"/>
              <a:t>Поддержка хранения большого объема данных (</a:t>
            </a:r>
            <a:r>
              <a:rPr lang="en-US" dirty="0"/>
              <a:t>TB </a:t>
            </a:r>
            <a:r>
              <a:rPr lang="ru-RU" dirty="0"/>
              <a:t>или </a:t>
            </a:r>
            <a:r>
              <a:rPr lang="en-US" dirty="0"/>
              <a:t>PB) 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ru-RU" dirty="0"/>
              <a:t>Возможность восстановления данных, если возникает такая необходимость.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ru-RU" dirty="0"/>
              <a:t>Контроль доступа для одновременного доступа многих пользователей.</a:t>
            </a:r>
          </a:p>
          <a:p>
            <a:pPr lvl="1"/>
            <a:r>
              <a:rPr lang="ru-RU" dirty="0"/>
              <a:t>Изоляция (</a:t>
            </a:r>
            <a:r>
              <a:rPr lang="en-US" dirty="0"/>
              <a:t>isolation) – </a:t>
            </a:r>
            <a:r>
              <a:rPr lang="ru-RU" dirty="0"/>
              <a:t>пользователей работает с базой данных так, как будто он единственный пользователь</a:t>
            </a:r>
          </a:p>
          <a:p>
            <a:pPr lvl="1"/>
            <a:r>
              <a:rPr lang="ru-RU" dirty="0"/>
              <a:t>Атомарность </a:t>
            </a:r>
            <a:r>
              <a:rPr lang="en-US" dirty="0"/>
              <a:t>(atomicity) – </a:t>
            </a:r>
            <a:r>
              <a:rPr lang="ru-RU" dirty="0"/>
              <a:t>изменения данных затрагивает либо всю операцию, либо изменений нет</a:t>
            </a:r>
          </a:p>
          <a:p>
            <a:pPr marL="514350" indent="-514350">
              <a:buFont typeface="+mj-lt"/>
              <a:buAutoNum type="arabicPeriod" startAt="3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4639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DCBE2-7A5E-4984-942A-876AAAFB6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История баз данных	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58967-E77D-4E74-B766-10A0B91D16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Ранние СУБД</a:t>
            </a:r>
          </a:p>
          <a:p>
            <a:pPr marL="0" indent="0">
              <a:buNone/>
            </a:pPr>
            <a:r>
              <a:rPr lang="ru-RU" dirty="0"/>
              <a:t>Ранние СУБД появились в 1960-х </a:t>
            </a:r>
          </a:p>
          <a:p>
            <a:pPr>
              <a:buFontTx/>
              <a:buChar char="-"/>
            </a:pPr>
            <a:r>
              <a:rPr lang="ru-RU" dirty="0"/>
              <a:t>Файловые системы</a:t>
            </a:r>
          </a:p>
          <a:p>
            <a:pPr>
              <a:buFontTx/>
              <a:buChar char="-"/>
            </a:pPr>
            <a:r>
              <a:rPr lang="ru-RU" dirty="0"/>
              <a:t>Иерархические базы данных </a:t>
            </a:r>
          </a:p>
          <a:p>
            <a:pPr>
              <a:buFontTx/>
              <a:buChar char="-"/>
            </a:pPr>
            <a:r>
              <a:rPr lang="ru-RU"/>
              <a:t>Сетевые базы данных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919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38A11DE-C09C-47DF-A90A-547A8DD97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/>
              <a:t>Описание раздела 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7B36A52-571D-432E-B5C7-67B28E48B5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ru-RU" dirty="0"/>
              <a:t>Мотивация по изучению БД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Административные вопросы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Обзор курса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Обзор технологий, которые будут использоваться в курсе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291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261E8-724C-4D51-9FCD-C921943F2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61671"/>
          </a:xfrm>
        </p:spPr>
        <p:txBody>
          <a:bodyPr/>
          <a:lstStyle/>
          <a:p>
            <a:r>
              <a:rPr lang="en-US" dirty="0"/>
              <a:t>Big Data </a:t>
            </a:r>
            <a:r>
              <a:rPr lang="ru-RU" dirty="0"/>
              <a:t>приложения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D3E3376-C628-4D1A-A517-9632B42F37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/>
        </p:blipFill>
        <p:spPr>
          <a:xfrm>
            <a:off x="2125304" y="1825625"/>
            <a:ext cx="794139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095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C2817-B0BD-42C1-BC36-11DC58EE4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320"/>
            <a:ext cx="10515600" cy="1325563"/>
          </a:xfrm>
        </p:spPr>
        <p:txBody>
          <a:bodyPr/>
          <a:lstStyle/>
          <a:p>
            <a:r>
              <a:rPr lang="ru-RU"/>
              <a:t>Почему стоит изучить базы данных</a:t>
            </a:r>
            <a:endParaRPr lang="en-US" dirty="0"/>
          </a:p>
        </p:txBody>
      </p:sp>
      <p:pic>
        <p:nvPicPr>
          <p:cNvPr id="1026" name="Picture 2" descr="most-in-demand-programming-languages-2016">
            <a:extLst>
              <a:ext uri="{FF2B5EF4-FFF2-40B4-BE49-F238E27FC236}">
                <a16:creationId xmlns:a16="http://schemas.microsoft.com/office/drawing/2014/main" id="{2F47F1B2-AE6C-4B9D-8912-5786D79A69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619" y="1407883"/>
            <a:ext cx="9228842" cy="4917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4544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3E798-5683-4323-9D83-0025F947E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/>
              <a:t>Почему стоит изучить базы данных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18276-3DAE-4DB3-84F2-4D539572D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ru-RU"/>
              <a:t>Сейчас количество данных резко увеличивается, поэтому важно разбираться в структуре обработки данных, а также наборе инфраструктуры.</a:t>
            </a:r>
          </a:p>
          <a:p>
            <a:r>
              <a:rPr lang="ru-RU"/>
              <a:t>Тема баз данных содержит очень много фундаментальных идей из </a:t>
            </a:r>
            <a:r>
              <a:rPr lang="en-US"/>
              <a:t>Computer Science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604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46F77-00A3-4641-AAC7-F587E5366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/>
              <a:t>О чем этот курс (и чего не будет)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689E9B-3B0B-45D8-9EB5-6F5A44F6A4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ru-RU"/>
              <a:t>Рассмотрим основы управления данными </a:t>
            </a:r>
            <a:r>
              <a:rPr lang="en-US"/>
              <a:t>(data management)</a:t>
            </a:r>
          </a:p>
          <a:p>
            <a:pPr lvl="1"/>
            <a:r>
              <a:rPr lang="ru-RU"/>
              <a:t>Как </a:t>
            </a:r>
            <a:r>
              <a:rPr lang="ru-RU" dirty="0"/>
              <a:t>разрабатывать базы данных, осуществлять запросы к ним, строить приложения над ними</a:t>
            </a:r>
          </a:p>
          <a:p>
            <a:pPr lvl="1"/>
            <a:r>
              <a:rPr lang="ru-RU"/>
              <a:t>Как </a:t>
            </a:r>
            <a:r>
              <a:rPr lang="en-US"/>
              <a:t>“</a:t>
            </a:r>
            <a:r>
              <a:rPr lang="ru-RU"/>
              <a:t>дебажить</a:t>
            </a:r>
            <a:r>
              <a:rPr lang="en-US"/>
              <a:t>”</a:t>
            </a:r>
            <a:r>
              <a:rPr lang="ru-RU" dirty="0"/>
              <a:t>, если что-то пойдет не так</a:t>
            </a:r>
          </a:p>
          <a:p>
            <a:pPr lvl="1"/>
            <a:r>
              <a:rPr lang="ru-RU" b="1" u="sng" dirty="0"/>
              <a:t>Не </a:t>
            </a:r>
            <a:r>
              <a:rPr lang="ru-RU" dirty="0"/>
              <a:t>о том, как стать </a:t>
            </a:r>
            <a:r>
              <a:rPr lang="en-US" dirty="0"/>
              <a:t>DBA </a:t>
            </a:r>
            <a:r>
              <a:rPr lang="ru-RU" dirty="0"/>
              <a:t>или как правильно работать с определенной базой данных</a:t>
            </a:r>
          </a:p>
          <a:p>
            <a:r>
              <a:rPr lang="ru-RU"/>
              <a:t>Рассмотрим как работают системы управления базами данных</a:t>
            </a:r>
          </a:p>
          <a:p>
            <a:r>
              <a:rPr lang="ru-RU" b="1" u="sng"/>
              <a:t>Не</a:t>
            </a:r>
            <a:r>
              <a:rPr lang="ru-RU"/>
              <a:t> рассматриваем, как строить СУБД</a:t>
            </a: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21506233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DCA78-C2F2-46F2-8586-A6228BDE5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Принцип работы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7DA0D8-02B3-4FD9-8253-8277F6F0A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Лекции + код выкладываются на </a:t>
            </a:r>
            <a:r>
              <a:rPr lang="en-US" dirty="0" err="1"/>
              <a:t>github</a:t>
            </a:r>
            <a:r>
              <a:rPr lang="en-US" dirty="0"/>
              <a:t>:</a:t>
            </a:r>
            <a:endParaRPr lang="ru-RU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https://github.com/bakanchevn/DataBases_MIREA_2017-2018</a:t>
            </a:r>
            <a:endParaRPr lang="en-US" dirty="0"/>
          </a:p>
          <a:p>
            <a:r>
              <a:rPr lang="ru-RU" dirty="0"/>
              <a:t>Группа  в ВК для уведомлений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>
                <a:hlinkClick r:id="rId3"/>
              </a:rPr>
              <a:t>https://vk.com/kmbdb2017</a:t>
            </a:r>
            <a:endParaRPr lang="en-US" dirty="0"/>
          </a:p>
          <a:p>
            <a:r>
              <a:rPr lang="ru-RU" dirty="0"/>
              <a:t>После лекций я остаюсь на столько, сколько требуется, чтобы ответить на ваши вопросы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1529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B917B-095E-466E-8317-362E881EF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Контакты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8AE135-9EF2-419B-AE3F-12EE1C836C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Email: </a:t>
            </a:r>
            <a:r>
              <a:rPr lang="en-US" dirty="0">
                <a:hlinkClick r:id="rId2"/>
              </a:rPr>
              <a:t>bakanchev</a:t>
            </a:r>
            <a:r>
              <a:rPr lang="ru-RU" dirty="0">
                <a:hlinkClick r:id="rId2"/>
              </a:rPr>
              <a:t>.</a:t>
            </a:r>
            <a:r>
              <a:rPr lang="en-US" dirty="0">
                <a:hlinkClick r:id="rId2"/>
              </a:rPr>
              <a:t>mirea@gmail.com</a:t>
            </a:r>
            <a:endParaRPr lang="en-US" dirty="0"/>
          </a:p>
          <a:p>
            <a:r>
              <a:rPr lang="en-US" dirty="0" err="1"/>
              <a:t>Vk</a:t>
            </a:r>
            <a:r>
              <a:rPr lang="en-US" dirty="0"/>
              <a:t>: vk.com/bakanchev</a:t>
            </a:r>
          </a:p>
        </p:txBody>
      </p:sp>
    </p:spTree>
    <p:extLst>
      <p:ext uri="{BB962C8B-B14F-4D97-AF65-F5344CB8AC3E}">
        <p14:creationId xmlns:p14="http://schemas.microsoft.com/office/powerpoint/2010/main" val="13693270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10476</TotalTime>
  <Words>614</Words>
  <Application>Microsoft Office PowerPoint</Application>
  <PresentationFormat>Widescreen</PresentationFormat>
  <Paragraphs>93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Custom Design</vt:lpstr>
      <vt:lpstr>Базы данных</vt:lpstr>
      <vt:lpstr>1. Введение, административные и технические вопросы </vt:lpstr>
      <vt:lpstr>Описание раздела </vt:lpstr>
      <vt:lpstr>Big Data приложения</vt:lpstr>
      <vt:lpstr>Почему стоит изучить базы данных</vt:lpstr>
      <vt:lpstr>Почему стоит изучить базы данных </vt:lpstr>
      <vt:lpstr>О чем этот курс (и чего не будет) </vt:lpstr>
      <vt:lpstr>Принцип работы</vt:lpstr>
      <vt:lpstr>Контакты</vt:lpstr>
      <vt:lpstr>Веб-сайт курса</vt:lpstr>
      <vt:lpstr>Лекции и литература </vt:lpstr>
      <vt:lpstr>Посещаемость</vt:lpstr>
      <vt:lpstr>Оценивание </vt:lpstr>
      <vt:lpstr>Как просить о помощи</vt:lpstr>
      <vt:lpstr>Обзор курса</vt:lpstr>
      <vt:lpstr>Обзор курса.  </vt:lpstr>
      <vt:lpstr>Обзор технологий курса</vt:lpstr>
      <vt:lpstr>Обзор технологий курса</vt:lpstr>
      <vt:lpstr>База данных</vt:lpstr>
      <vt:lpstr>СУБД </vt:lpstr>
      <vt:lpstr>СУБД </vt:lpstr>
      <vt:lpstr>История баз данных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nikita bakanchev</dc:creator>
  <cp:lastModifiedBy>nikita bakanchev</cp:lastModifiedBy>
  <cp:revision>16</cp:revision>
  <dcterms:created xsi:type="dcterms:W3CDTF">2017-07-09T11:32:24Z</dcterms:created>
  <dcterms:modified xsi:type="dcterms:W3CDTF">2017-09-08T19:32:49Z</dcterms:modified>
</cp:coreProperties>
</file>