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5E22B78B-CFAC-4862-8237-CD6995500DDF}"/>
    <pc:docChg chg="undo custSel delSld modSld">
      <pc:chgData name="nikita bakanchev" userId="7425f483d9e5d2b1" providerId="LiveId" clId="{5E22B78B-CFAC-4862-8237-CD6995500DDF}" dt="2017-09-08T19:28:15.393" v="483" actId="20577"/>
      <pc:docMkLst>
        <pc:docMk/>
      </pc:docMkLst>
      <pc:sldChg chg="modSp">
        <pc:chgData name="nikita bakanchev" userId="7425f483d9e5d2b1" providerId="LiveId" clId="{5E22B78B-CFAC-4862-8237-CD6995500DDF}" dt="2017-09-08T19:24:41.127" v="0" actId="20577"/>
        <pc:sldMkLst>
          <pc:docMk/>
          <pc:sldMk cId="136932700" sldId="265"/>
        </pc:sldMkLst>
        <pc:spChg chg="mod">
          <ac:chgData name="nikita bakanchev" userId="7425f483d9e5d2b1" providerId="LiveId" clId="{5E22B78B-CFAC-4862-8237-CD6995500DDF}" dt="2017-09-08T19:24:41.127" v="0" actId="20577"/>
          <ac:spMkLst>
            <pc:docMk/>
            <pc:sldMk cId="136932700" sldId="265"/>
            <ac:spMk id="3" creationId="{7C8AE135-9EF2-419B-AE3F-12EE1C836C39}"/>
          </ac:spMkLst>
        </pc:spChg>
      </pc:sldChg>
      <pc:sldChg chg="addSp delSp modSp">
        <pc:chgData name="nikita bakanchev" userId="7425f483d9e5d2b1" providerId="LiveId" clId="{5E22B78B-CFAC-4862-8237-CD6995500DDF}" dt="2017-09-08T19:25:27.373" v="62"/>
        <pc:sldMkLst>
          <pc:docMk/>
          <pc:sldMk cId="1404883454" sldId="266"/>
        </pc:sldMkLst>
        <pc:spChg chg="mod">
          <ac:chgData name="nikita bakanchev" userId="7425f483d9e5d2b1" providerId="LiveId" clId="{5E22B78B-CFAC-4862-8237-CD6995500DDF}" dt="2017-09-08T19:25:27.373" v="62"/>
          <ac:spMkLst>
            <pc:docMk/>
            <pc:sldMk cId="1404883454" sldId="266"/>
            <ac:spMk id="3" creationId="{8AEB63AD-8969-4902-B0DD-7C44D0C8AF00}"/>
          </ac:spMkLst>
        </pc:spChg>
        <pc:graphicFrameChg chg="add del mod">
          <ac:chgData name="nikita bakanchev" userId="7425f483d9e5d2b1" providerId="LiveId" clId="{5E22B78B-CFAC-4862-8237-CD6995500DDF}" dt="2017-09-08T19:25:21.221" v="60"/>
          <ac:graphicFrameMkLst>
            <pc:docMk/>
            <pc:sldMk cId="1404883454" sldId="266"/>
            <ac:graphicFrameMk id="4" creationId="{92446C24-0AFF-4AB1-B02E-7E75170333CD}"/>
          </ac:graphicFrameMkLst>
        </pc:graphicFrameChg>
      </pc:sldChg>
      <pc:sldChg chg="modSp">
        <pc:chgData name="nikita bakanchev" userId="7425f483d9e5d2b1" providerId="LiveId" clId="{5E22B78B-CFAC-4862-8237-CD6995500DDF}" dt="2017-09-08T19:26:46.540" v="284" actId="20577"/>
        <pc:sldMkLst>
          <pc:docMk/>
          <pc:sldMk cId="891003037" sldId="269"/>
        </pc:sldMkLst>
        <pc:spChg chg="mod">
          <ac:chgData name="nikita bakanchev" userId="7425f483d9e5d2b1" providerId="LiveId" clId="{5E22B78B-CFAC-4862-8237-CD6995500DDF}" dt="2017-09-08T19:26:46.540" v="284" actId="20577"/>
          <ac:spMkLst>
            <pc:docMk/>
            <pc:sldMk cId="891003037" sldId="269"/>
            <ac:spMk id="3" creationId="{43503699-5244-4579-9B15-69DB97F832E1}"/>
          </ac:spMkLst>
        </pc:spChg>
      </pc:sldChg>
      <pc:sldChg chg="del">
        <pc:chgData name="nikita bakanchev" userId="7425f483d9e5d2b1" providerId="LiveId" clId="{5E22B78B-CFAC-4862-8237-CD6995500DDF}" dt="2017-09-08T19:25:47.192" v="63" actId="2696"/>
        <pc:sldMkLst>
          <pc:docMk/>
          <pc:sldMk cId="15089156" sldId="270"/>
        </pc:sldMkLst>
      </pc:sldChg>
      <pc:sldChg chg="modSp">
        <pc:chgData name="nikita bakanchev" userId="7425f483d9e5d2b1" providerId="LiveId" clId="{5E22B78B-CFAC-4862-8237-CD6995500DDF}" dt="2017-09-08T19:28:15.393" v="483" actId="20577"/>
        <pc:sldMkLst>
          <pc:docMk/>
          <pc:sldMk cId="2967328911" sldId="273"/>
        </pc:sldMkLst>
        <pc:spChg chg="mod">
          <ac:chgData name="nikita bakanchev" userId="7425f483d9e5d2b1" providerId="LiveId" clId="{5E22B78B-CFAC-4862-8237-CD6995500DDF}" dt="2017-09-08T19:28:15.393" v="483" actId="20577"/>
          <ac:spMkLst>
            <pc:docMk/>
            <pc:sldMk cId="2967328911" sldId="273"/>
            <ac:spMk id="3" creationId="{35FA33D5-F365-458E-AEF1-41D1EED15E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akanchevn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moscow_technological_university/fall2017/db" TargetMode="External"/><Relationship Id="rId2" Type="http://schemas.openxmlformats.org/officeDocument/2006/relationships/hyperlink" Target="https://github.com/bakanchevn/DataBases_MIREA_2017-2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kmbdb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Базы данных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47C6-8510-402E-AD19-678AE919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/>
              <a:t>Лекция 1</a:t>
            </a:r>
            <a:r>
              <a:rPr lang="en-US"/>
              <a:t>:</a:t>
            </a:r>
            <a:r>
              <a:rPr lang="ru-RU"/>
              <a:t> 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bakanchev</a:t>
            </a:r>
            <a:r>
              <a:rPr lang="ru-RU" dirty="0">
                <a:hlinkClick r:id="rId2"/>
              </a:rPr>
              <a:t>.</a:t>
            </a:r>
            <a:r>
              <a:rPr lang="en-US" dirty="0">
                <a:hlinkClick r:id="rId2"/>
              </a:rPr>
              <a:t>mirea@gmail.com</a:t>
            </a:r>
            <a:endParaRPr lang="en-US" dirty="0"/>
          </a:p>
          <a:p>
            <a:r>
              <a:rPr lang="en-US" dirty="0" err="1"/>
              <a:t>Vk</a:t>
            </a:r>
            <a:r>
              <a:rPr lang="en-US" dirty="0"/>
              <a:t>: vk.com/bakanchev</a:t>
            </a:r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4AE-971B-4625-9068-A69819F7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Веб-сайт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63AD-8969-4902-B0DD-7C44D0C8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https://github.com/bakanchevn/DataBases_MIREA_2017-2018</a:t>
            </a:r>
          </a:p>
        </p:txBody>
      </p:sp>
    </p:spTree>
    <p:extLst>
      <p:ext uri="{BB962C8B-B14F-4D97-AF65-F5344CB8AC3E}">
        <p14:creationId xmlns:p14="http://schemas.microsoft.com/office/powerpoint/2010/main" val="140488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62-E168-4443-A759-34ED0B2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Лекции и литература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161-1096-4705-B2AC-5D14CDA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Лекционные слайды покрывают большинство материала, который мы будем походить</a:t>
            </a:r>
          </a:p>
          <a:p>
            <a:r>
              <a:rPr lang="ru-RU" dirty="0"/>
              <a:t>Литература или полезные ссылки будут указаны в каждом разделе или в задании</a:t>
            </a:r>
          </a:p>
          <a:p>
            <a:r>
              <a:rPr lang="ru-RU" dirty="0"/>
              <a:t>Старайтесь повторять материал</a:t>
            </a:r>
            <a:r>
              <a:rPr lang="en-US" dirty="0"/>
              <a:t>: </a:t>
            </a:r>
            <a:r>
              <a:rPr lang="ru-RU" dirty="0"/>
              <a:t>через лекции, домашнее задание, рабочие материалы в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7363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CDD-5E56-4F85-A25D-B5EF9A0E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Посещаемость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0792-7953-4D12-80FF-CD6A46D5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Посещение не менее, чем 4 недель влечет за собой отсутствие дополнительных вопросов на зачете</a:t>
            </a:r>
          </a:p>
          <a:p>
            <a:r>
              <a:rPr lang="ru-RU" dirty="0"/>
              <a:t>Немного статистики</a:t>
            </a:r>
          </a:p>
          <a:p>
            <a:pPr lvl="1"/>
            <a:r>
              <a:rPr lang="ru-RU" dirty="0"/>
              <a:t>Из людей, посетивших менее </a:t>
            </a:r>
            <a:r>
              <a:rPr lang="en-US" dirty="0"/>
              <a:t>4</a:t>
            </a:r>
            <a:r>
              <a:rPr lang="ru-RU" dirty="0"/>
              <a:t> занятий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5% - </a:t>
            </a:r>
            <a:r>
              <a:rPr lang="ru-RU" dirty="0"/>
              <a:t>получили 5 за экзамен, 5</a:t>
            </a:r>
            <a:r>
              <a:rPr lang="en-US" dirty="0"/>
              <a:t>% - 4, 30% - 3.</a:t>
            </a:r>
          </a:p>
          <a:p>
            <a:r>
              <a:rPr lang="ru-RU" dirty="0"/>
              <a:t>Ваше отсутствие на лекции предполагает, что вы знаете тему, которая была на семинаре, и вы готовы по ней ответить.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9C9-7AF7-439E-A8A5-E909D16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3699-5244-4579-9B15-69DB97F8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Допуск к зачету – сданные лабораторные.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Зачет автоматом – лабораторные + к</a:t>
            </a:r>
            <a:r>
              <a:rPr lang="en-US" dirty="0"/>
              <a:t>/</a:t>
            </a:r>
            <a:r>
              <a:rPr lang="ru-RU" dirty="0"/>
              <a:t>р на 4 + доп.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FCA-3086-4E2F-B965-3FD20D7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просить о помощи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DCC7-42F5-48E3-9226-C8B2FE4B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Осуществить поиск проблемы в интернете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Спросить одногруппников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не было, то написать мне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Что вы пытались сделать?</a:t>
            </a:r>
          </a:p>
          <a:p>
            <a:pPr lvl="1"/>
            <a:r>
              <a:rPr lang="ru-RU" dirty="0"/>
              <a:t>Какие шаги были сделаны успешно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не работает по вашему мнению?</a:t>
            </a:r>
          </a:p>
          <a:p>
            <a:pPr lvl="1"/>
            <a:r>
              <a:rPr lang="ru-RU" dirty="0"/>
              <a:t>Какая ошибка появляется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9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9418D-5E05-4F67-B12B-9AF584FD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A002-2815-4644-968D-45D6D26E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курса.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3D5-F365-458E-AEF1-41D1EED1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Реляционная модель данных и </a:t>
            </a:r>
            <a:r>
              <a:rPr lang="en-US" dirty="0"/>
              <a:t>SQL</a:t>
            </a:r>
          </a:p>
          <a:p>
            <a:pPr lvl="1"/>
            <a:r>
              <a:rPr lang="ru-RU" dirty="0"/>
              <a:t>Лекции 1-2</a:t>
            </a:r>
          </a:p>
          <a:p>
            <a:pPr lvl="1"/>
            <a:r>
              <a:rPr lang="ru-RU" dirty="0"/>
              <a:t>Как управлять данными с помощью </a:t>
            </a:r>
            <a:r>
              <a:rPr lang="en-US" dirty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Архитектера БД + сложный </a:t>
            </a:r>
            <a:r>
              <a:rPr lang="en-US" dirty="0"/>
              <a:t>SQL</a:t>
            </a:r>
            <a:endParaRPr lang="ru-RU" dirty="0"/>
          </a:p>
          <a:p>
            <a:pPr lvl="1"/>
            <a:r>
              <a:rPr lang="ru-RU" dirty="0"/>
              <a:t>Лекции </a:t>
            </a:r>
            <a:r>
              <a:rPr lang="en-US" dirty="0"/>
              <a:t>3</a:t>
            </a:r>
            <a:r>
              <a:rPr lang="ru-RU" dirty="0"/>
              <a:t>-</a:t>
            </a:r>
            <a:r>
              <a:rPr lang="en-US" dirty="0"/>
              <a:t>4</a:t>
            </a:r>
            <a:r>
              <a:rPr lang="ru-RU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Транзакции</a:t>
            </a:r>
            <a:r>
              <a:rPr lang="en-US" dirty="0"/>
              <a:t>: </a:t>
            </a:r>
            <a:r>
              <a:rPr lang="ru-RU" dirty="0"/>
              <a:t>синтаксис и поддержание системы</a:t>
            </a:r>
          </a:p>
          <a:p>
            <a:pPr lvl="1"/>
            <a:r>
              <a:rPr lang="ru-RU" dirty="0"/>
              <a:t>Лекция 5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Взаимодействие с ЯП</a:t>
            </a:r>
          </a:p>
          <a:p>
            <a:pPr lvl="1"/>
            <a:r>
              <a:rPr lang="ru-RU"/>
              <a:t>Лекция 6-7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01CE9-DA04-4CB5-8801-8932331EA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E3A3F0-34A9-4E65-B418-AEBBA388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CC-0263-40F2-B497-6674691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технологий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F10-0C2D-4DF5-84B2-B91B44EA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3.5(3.6)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Postgresql</a:t>
            </a:r>
            <a:r>
              <a:rPr lang="en-US" dirty="0"/>
              <a:t>?</a:t>
            </a:r>
          </a:p>
          <a:p>
            <a:r>
              <a:rPr lang="en-US" dirty="0"/>
              <a:t>XML, JSON,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ABD7C-565F-4556-9E30-3623CC83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745"/>
          </a:xfrm>
        </p:spPr>
        <p:txBody>
          <a:bodyPr>
            <a:normAutofit/>
          </a:bodyPr>
          <a:lstStyle/>
          <a:p>
            <a:r>
              <a:rPr lang="ru-RU"/>
              <a:t>1. Введение, административные и технические вопросы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8F1-A8C7-413F-9F1D-A2552F6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15E-92AC-4FA5-B351-73C8ABA4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– это набор пермаментной информации, существующий в течение </a:t>
            </a:r>
            <a:r>
              <a:rPr lang="en-US" dirty="0"/>
              <a:t>“</a:t>
            </a:r>
            <a:r>
              <a:rPr lang="ru-RU" dirty="0"/>
              <a:t>долгого</a:t>
            </a:r>
            <a:r>
              <a:rPr lang="en-US" dirty="0"/>
              <a:t>” </a:t>
            </a:r>
            <a:r>
              <a:rPr lang="ru-RU" dirty="0"/>
              <a:t>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Часто говорят, что база данных – это набор данных, управляемый системой управления базами данных (далее СУБД)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Позволяет пользователям создавать новые экземпляры баз данных, а также указывать свои </a:t>
            </a:r>
            <a:r>
              <a:rPr lang="ru-RU" i="1" dirty="0"/>
              <a:t>схемы </a:t>
            </a:r>
            <a:r>
              <a:rPr lang="en-US" i="1" dirty="0"/>
              <a:t>(Schemas) – </a:t>
            </a:r>
            <a:r>
              <a:rPr lang="ru-RU" dirty="0"/>
              <a:t>логические структруры данных, используя специальный язык </a:t>
            </a:r>
            <a:r>
              <a:rPr lang="en-US" dirty="0"/>
              <a:t>DDL (data-definition language).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</a:t>
            </a:r>
            <a:r>
              <a:rPr lang="en-US" dirty="0"/>
              <a:t>“</a:t>
            </a:r>
            <a:r>
              <a:rPr lang="ru-RU" dirty="0"/>
              <a:t>запрашивать</a:t>
            </a:r>
            <a:r>
              <a:rPr lang="en-US" dirty="0"/>
              <a:t>” </a:t>
            </a:r>
            <a:r>
              <a:rPr lang="ru-RU" dirty="0"/>
              <a:t>данные (</a:t>
            </a:r>
            <a:r>
              <a:rPr lang="en-US" dirty="0"/>
              <a:t>query) </a:t>
            </a:r>
            <a:r>
              <a:rPr lang="ru-RU" dirty="0"/>
              <a:t>и модифицировать их, используя специальный язык запросов или </a:t>
            </a:r>
            <a:r>
              <a:rPr lang="en-US" dirty="0"/>
              <a:t>DML (data-manipulation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9282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D2C-226A-4C4E-AD61-A0BBBF60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A94-32D5-482F-9546-941194F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/>
              <a:t>Поддержка хранения большого объема данных (</a:t>
            </a:r>
            <a:r>
              <a:rPr lang="en-US" dirty="0"/>
              <a:t>TB </a:t>
            </a:r>
            <a:r>
              <a:rPr lang="ru-RU" dirty="0"/>
              <a:t>или </a:t>
            </a:r>
            <a:r>
              <a:rPr lang="en-US" dirty="0"/>
              <a:t>PB)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Возможность восстановления данных, если возникает такая необходимость.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/>
              <a:t>Контроль доступа для одновременного доступа многих пользователей.</a:t>
            </a:r>
          </a:p>
          <a:p>
            <a:pPr lvl="1"/>
            <a:r>
              <a:rPr lang="ru-RU" dirty="0"/>
              <a:t>Изоляция (</a:t>
            </a:r>
            <a:r>
              <a:rPr lang="en-US" dirty="0"/>
              <a:t>isolation) – </a:t>
            </a:r>
            <a:r>
              <a:rPr lang="ru-RU" dirty="0"/>
              <a:t>пользователей работает с базой данных так, как будто он единственный пользователь</a:t>
            </a:r>
          </a:p>
          <a:p>
            <a:pPr lvl="1"/>
            <a:r>
              <a:rPr lang="ru-RU" dirty="0"/>
              <a:t>Атомарность </a:t>
            </a:r>
            <a:r>
              <a:rPr lang="en-US" dirty="0"/>
              <a:t>(atomicity) – </a:t>
            </a:r>
            <a:r>
              <a:rPr lang="ru-RU" dirty="0"/>
              <a:t>изменения данных затрагивает либо всю операцию, либо изменений нет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BE2-7A5E-4984-942A-876AAAFB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баз данных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8967-E77D-4E74-B766-10A0B91D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Ранние СУБД</a:t>
            </a:r>
          </a:p>
          <a:p>
            <a:pPr marL="0" indent="0">
              <a:buNone/>
            </a:pPr>
            <a:r>
              <a:rPr lang="ru-RU" dirty="0"/>
              <a:t>Ранние СУБД появились в 1960-х </a:t>
            </a:r>
          </a:p>
          <a:p>
            <a:pPr>
              <a:buFontTx/>
              <a:buChar char="-"/>
            </a:pPr>
            <a:r>
              <a:rPr lang="ru-RU" dirty="0"/>
              <a:t>Файловые системы</a:t>
            </a:r>
          </a:p>
          <a:p>
            <a:pPr>
              <a:buFontTx/>
              <a:buChar char="-"/>
            </a:pPr>
            <a:r>
              <a:rPr lang="ru-RU" dirty="0"/>
              <a:t>Иерархические базы данных </a:t>
            </a:r>
          </a:p>
          <a:p>
            <a:pPr>
              <a:buFontTx/>
              <a:buChar char="-"/>
            </a:pPr>
            <a:r>
              <a:rPr lang="ru-RU"/>
              <a:t>Сетевые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1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DBF20D-584A-4109-8CD8-A0F4A6C5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Кто я такой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6804-E9E2-4E69-AF2A-072AC2CE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Образование</a:t>
            </a:r>
            <a:r>
              <a:rPr lang="en-US"/>
              <a:t>:</a:t>
            </a:r>
          </a:p>
          <a:p>
            <a:pPr lvl="1"/>
            <a:r>
              <a:rPr lang="ru-RU"/>
              <a:t>Мирэа 2015 (бакалавр) – Прикладная математика и информатика</a:t>
            </a:r>
          </a:p>
          <a:p>
            <a:pPr lvl="1"/>
            <a:r>
              <a:rPr lang="ru-RU"/>
              <a:t>МТУ </a:t>
            </a:r>
            <a:r>
              <a:rPr lang="ru-RU" dirty="0"/>
              <a:t>2017 (магистр) – Прикладная математика и информатика</a:t>
            </a:r>
          </a:p>
          <a:p>
            <a:r>
              <a:rPr lang="ru-RU"/>
              <a:t>Опыт работы</a:t>
            </a:r>
            <a:r>
              <a:rPr lang="en-US"/>
              <a:t>: </a:t>
            </a:r>
            <a:r>
              <a:rPr lang="ru-RU"/>
              <a:t>около 4 лет в области </a:t>
            </a:r>
            <a:r>
              <a:rPr lang="en-US"/>
              <a:t>business intelligence </a:t>
            </a:r>
            <a:r>
              <a:rPr lang="ru-RU"/>
              <a:t>в роли разработчика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A11DE-C09C-47DF-A90A-547A8DD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Описание раздела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36A52-571D-432E-B5C7-67B28E48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Мотивация по изучению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Административные вопросы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курса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Обзор технологий, которые будут использоваться в курсе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61E8-724C-4D51-9FCD-C921943F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en-US" dirty="0"/>
              <a:t>Big Data </a:t>
            </a:r>
            <a:r>
              <a:rPr lang="ru-RU" dirty="0"/>
              <a:t>приложения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E3376-C628-4D1A-A517-9632B42F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125304" y="1825625"/>
            <a:ext cx="7941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17-B0BD-42C1-BC36-11DC58E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0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</a:t>
            </a:r>
            <a:endParaRPr lang="en-US" dirty="0"/>
          </a:p>
        </p:txBody>
      </p:sp>
      <p:pic>
        <p:nvPicPr>
          <p:cNvPr id="1026" name="Picture 2" descr="most-in-demand-programming-languages-2016">
            <a:extLst>
              <a:ext uri="{FF2B5EF4-FFF2-40B4-BE49-F238E27FC236}">
                <a16:creationId xmlns:a16="http://schemas.microsoft.com/office/drawing/2014/main" id="{2F47F1B2-AE6C-4B9D-8912-5786D79A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407883"/>
            <a:ext cx="9228842" cy="49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E798-5683-4323-9D83-0025F94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Почему стоит изучить базы данных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276-3DAE-4DB3-84F2-4D539572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Сейчас количество данных резко увеличивается, поэтому важно разбираться в структуре обработки данных, а также наборе инфраструктуры.</a:t>
            </a:r>
          </a:p>
          <a:p>
            <a:r>
              <a:rPr lang="ru-RU"/>
              <a:t>Тема баз данных содержит очень много фундаментальных идей из </a:t>
            </a:r>
            <a:r>
              <a:rPr lang="en-US"/>
              <a:t>Computer Science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F77-00A3-4641-AAC7-F587E53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 чем этот курс (и чего не будет)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9E9B-3B0B-45D8-9EB5-6F5A44F6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/>
              <a:t>Рассмотрим основы управления данными </a:t>
            </a:r>
            <a:r>
              <a:rPr lang="en-US"/>
              <a:t>(data management)</a:t>
            </a:r>
          </a:p>
          <a:p>
            <a:pPr lvl="1"/>
            <a:r>
              <a:rPr lang="ru-RU"/>
              <a:t>Как </a:t>
            </a:r>
            <a:r>
              <a:rPr lang="ru-RU" dirty="0"/>
              <a:t>разрабатывать базы данных, осуществлять запросы к ним, строить приложения над ними</a:t>
            </a:r>
          </a:p>
          <a:p>
            <a:pPr lvl="1"/>
            <a:r>
              <a:rPr lang="ru-RU"/>
              <a:t>Как </a:t>
            </a:r>
            <a:r>
              <a:rPr lang="en-US"/>
              <a:t>“</a:t>
            </a:r>
            <a:r>
              <a:rPr lang="ru-RU"/>
              <a:t>дебажить</a:t>
            </a:r>
            <a:r>
              <a:rPr lang="en-US"/>
              <a:t>”</a:t>
            </a:r>
            <a:r>
              <a:rPr lang="ru-RU" dirty="0"/>
              <a:t>, если что-то пойдет не так</a:t>
            </a:r>
          </a:p>
          <a:p>
            <a:pPr lvl="1"/>
            <a:r>
              <a:rPr lang="ru-RU" b="1" u="sng" dirty="0"/>
              <a:t>Не </a:t>
            </a:r>
            <a:r>
              <a:rPr lang="ru-RU" dirty="0"/>
              <a:t>о том, как стать </a:t>
            </a:r>
            <a:r>
              <a:rPr lang="en-US" dirty="0"/>
              <a:t>DBA </a:t>
            </a:r>
            <a:r>
              <a:rPr lang="ru-RU" dirty="0"/>
              <a:t>или как правильно работать с определенной базой данных</a:t>
            </a:r>
          </a:p>
          <a:p>
            <a:r>
              <a:rPr lang="ru-RU"/>
              <a:t>Рассмотрим как работают системы управления базами данных</a:t>
            </a:r>
          </a:p>
          <a:p>
            <a:r>
              <a:rPr lang="ru-RU" b="1" u="sng"/>
              <a:t>Не</a:t>
            </a:r>
            <a:r>
              <a:rPr lang="ru-RU"/>
              <a:t> рассматриваем, как строить СУБД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06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CA78-C2F2-46F2-8586-A6228BDE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A0D8-02B3-4FD9-8253-8277F6F0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Лекции + код выкладываются на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https://github.com/bakanchevn/DataBases_MIREA_2017-2018</a:t>
            </a:r>
            <a:endParaRPr lang="en-US" dirty="0"/>
          </a:p>
          <a:p>
            <a:r>
              <a:rPr lang="en-US" dirty="0"/>
              <a:t>Q/A </a:t>
            </a:r>
            <a:r>
              <a:rPr lang="ru-RU" dirty="0"/>
              <a:t>коммуникация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http://piazza.com/moscow_technological_university/fall2017/db</a:t>
            </a:r>
            <a:endParaRPr lang="en-US" dirty="0"/>
          </a:p>
          <a:p>
            <a:r>
              <a:rPr lang="ru-RU" dirty="0"/>
              <a:t>Группа  в ВК для уведомлений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https://vk.com/kmbdb2017</a:t>
            </a:r>
            <a:endParaRPr lang="en-US" dirty="0"/>
          </a:p>
          <a:p>
            <a:r>
              <a:rPr lang="ru-RU" dirty="0"/>
              <a:t>После лекций я остаюсь на столько, сколько требуется, чтобы ответить на ваши вопросы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10472</TotalTime>
  <Words>672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Custom Design</vt:lpstr>
      <vt:lpstr>Базы данных</vt:lpstr>
      <vt:lpstr>1. Введение, административные и технические вопросы </vt:lpstr>
      <vt:lpstr>Кто я такой</vt:lpstr>
      <vt:lpstr>Описание раздела </vt:lpstr>
      <vt:lpstr>Big Data приложения</vt:lpstr>
      <vt:lpstr>Почему стоит изучить базы данных</vt:lpstr>
      <vt:lpstr>Почему стоит изучить базы данных </vt:lpstr>
      <vt:lpstr>О чем этот курс (и чего не будет) </vt:lpstr>
      <vt:lpstr>Принцип работы</vt:lpstr>
      <vt:lpstr>Контакты</vt:lpstr>
      <vt:lpstr>Веб-сайт курса</vt:lpstr>
      <vt:lpstr>Лекции и литература </vt:lpstr>
      <vt:lpstr>Посещаемость</vt:lpstr>
      <vt:lpstr>Оценивание </vt:lpstr>
      <vt:lpstr>Как просить о помощи</vt:lpstr>
      <vt:lpstr>Обзор курса</vt:lpstr>
      <vt:lpstr>Обзор курса.  </vt:lpstr>
      <vt:lpstr>Обзор технологий курса</vt:lpstr>
      <vt:lpstr>Обзор технологий курса</vt:lpstr>
      <vt:lpstr>База данных</vt:lpstr>
      <vt:lpstr>СУБД </vt:lpstr>
      <vt:lpstr>СУБД </vt:lpstr>
      <vt:lpstr>История баз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bakanchev</dc:creator>
  <cp:lastModifiedBy>nikita bakanchev</cp:lastModifiedBy>
  <cp:revision>16</cp:revision>
  <dcterms:created xsi:type="dcterms:W3CDTF">2017-07-09T11:32:24Z</dcterms:created>
  <dcterms:modified xsi:type="dcterms:W3CDTF">2017-09-08T19:28:16Z</dcterms:modified>
</cp:coreProperties>
</file>