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AC9FA-788D-2145-BAED-3986EDFD69FB}" v="8215" dt="2020-09-05T04:25:42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9"/>
    <p:restoredTop sz="51576"/>
  </p:normalViewPr>
  <p:slideViewPr>
    <p:cSldViewPr snapToGrid="0" snapToObjects="1">
      <p:cViewPr varScale="1">
        <p:scale>
          <a:sx n="86" d="100"/>
          <a:sy n="86" d="100"/>
        </p:scale>
        <p:origin x="2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303AC9FA-788D-2145-BAED-3986EDFD69FB}"/>
    <pc:docChg chg="custSel addSld modSld">
      <pc:chgData name="nikita bakanchev" userId="7425f483d9e5d2b1" providerId="LiveId" clId="{303AC9FA-788D-2145-BAED-3986EDFD69FB}" dt="2020-09-05T04:25:42.861" v="8205" actId="20577"/>
      <pc:docMkLst>
        <pc:docMk/>
      </pc:docMkLst>
      <pc:sldChg chg="modSp mod modNotesTx">
        <pc:chgData name="nikita bakanchev" userId="7425f483d9e5d2b1" providerId="LiveId" clId="{303AC9FA-788D-2145-BAED-3986EDFD69FB}" dt="2020-09-04T17:55:53.989" v="599" actId="20577"/>
        <pc:sldMkLst>
          <pc:docMk/>
          <pc:sldMk cId="628131268" sldId="292"/>
        </pc:sldMkLst>
        <pc:spChg chg="mod">
          <ac:chgData name="nikita bakanchev" userId="7425f483d9e5d2b1" providerId="LiveId" clId="{303AC9FA-788D-2145-BAED-3986EDFD69FB}" dt="2020-09-04T17:55:53.989" v="599" actId="20577"/>
          <ac:spMkLst>
            <pc:docMk/>
            <pc:sldMk cId="628131268" sldId="292"/>
            <ac:spMk id="3" creationId="{9A1578E9-84E6-B94D-B036-5FA386774DB4}"/>
          </ac:spMkLst>
        </pc:spChg>
      </pc:sldChg>
      <pc:sldChg chg="modSp add mod modNotesTx">
        <pc:chgData name="nikita bakanchev" userId="7425f483d9e5d2b1" providerId="LiveId" clId="{303AC9FA-788D-2145-BAED-3986EDFD69FB}" dt="2020-09-04T19:09:50.750" v="1054" actId="20577"/>
        <pc:sldMkLst>
          <pc:docMk/>
          <pc:sldMk cId="2356269009" sldId="293"/>
        </pc:sldMkLst>
        <pc:spChg chg="mod">
          <ac:chgData name="nikita bakanchev" userId="7425f483d9e5d2b1" providerId="LiveId" clId="{303AC9FA-788D-2145-BAED-3986EDFD69FB}" dt="2020-09-04T19:07:36.888" v="655" actId="20577"/>
          <ac:spMkLst>
            <pc:docMk/>
            <pc:sldMk cId="2356269009" sldId="293"/>
            <ac:spMk id="2" creationId="{27567653-5C22-644A-BCFA-9E7CDBE87F2D}"/>
          </ac:spMkLst>
        </pc:spChg>
        <pc:spChg chg="mod">
          <ac:chgData name="nikita bakanchev" userId="7425f483d9e5d2b1" providerId="LiveId" clId="{303AC9FA-788D-2145-BAED-3986EDFD69FB}" dt="2020-09-04T19:09:50.750" v="1054" actId="20577"/>
          <ac:spMkLst>
            <pc:docMk/>
            <pc:sldMk cId="2356269009" sldId="293"/>
            <ac:spMk id="3" creationId="{7350E9F2-9833-F64A-9DE5-E50A6D29C1A2}"/>
          </ac:spMkLst>
        </pc:spChg>
      </pc:sldChg>
      <pc:sldChg chg="modSp add mod modNotesTx">
        <pc:chgData name="nikita bakanchev" userId="7425f483d9e5d2b1" providerId="LiveId" clId="{303AC9FA-788D-2145-BAED-3986EDFD69FB}" dt="2020-09-04T19:22:14.288" v="2064" actId="20577"/>
        <pc:sldMkLst>
          <pc:docMk/>
          <pc:sldMk cId="3205928363" sldId="294"/>
        </pc:sldMkLst>
        <pc:spChg chg="mod">
          <ac:chgData name="nikita bakanchev" userId="7425f483d9e5d2b1" providerId="LiveId" clId="{303AC9FA-788D-2145-BAED-3986EDFD69FB}" dt="2020-09-04T19:10:16.142" v="1123" actId="20577"/>
          <ac:spMkLst>
            <pc:docMk/>
            <pc:sldMk cId="3205928363" sldId="294"/>
            <ac:spMk id="2" creationId="{DCAF0BD4-B548-4849-9918-D13AE5F41BEF}"/>
          </ac:spMkLst>
        </pc:spChg>
        <pc:spChg chg="mod">
          <ac:chgData name="nikita bakanchev" userId="7425f483d9e5d2b1" providerId="LiveId" clId="{303AC9FA-788D-2145-BAED-3986EDFD69FB}" dt="2020-09-04T19:17:04.540" v="1837"/>
          <ac:spMkLst>
            <pc:docMk/>
            <pc:sldMk cId="3205928363" sldId="294"/>
            <ac:spMk id="3" creationId="{9B81E5E9-1061-F44D-A0CB-ABCF8A6C8B7E}"/>
          </ac:spMkLst>
        </pc:spChg>
      </pc:sldChg>
      <pc:sldChg chg="modSp add mod modNotesTx">
        <pc:chgData name="nikita bakanchev" userId="7425f483d9e5d2b1" providerId="LiveId" clId="{303AC9FA-788D-2145-BAED-3986EDFD69FB}" dt="2020-09-04T19:35:40.765" v="4045" actId="20577"/>
        <pc:sldMkLst>
          <pc:docMk/>
          <pc:sldMk cId="2131853101" sldId="295"/>
        </pc:sldMkLst>
        <pc:spChg chg="mod">
          <ac:chgData name="nikita bakanchev" userId="7425f483d9e5d2b1" providerId="LiveId" clId="{303AC9FA-788D-2145-BAED-3986EDFD69FB}" dt="2020-09-04T19:22:41.478" v="2133" actId="20577"/>
          <ac:spMkLst>
            <pc:docMk/>
            <pc:sldMk cId="2131853101" sldId="295"/>
            <ac:spMk id="2" creationId="{0215CD55-2D3F-F24F-AE2E-8602E0F522E5}"/>
          </ac:spMkLst>
        </pc:spChg>
        <pc:spChg chg="mod">
          <ac:chgData name="nikita bakanchev" userId="7425f483d9e5d2b1" providerId="LiveId" clId="{303AC9FA-788D-2145-BAED-3986EDFD69FB}" dt="2020-09-04T19:28:06.914" v="2946" actId="20577"/>
          <ac:spMkLst>
            <pc:docMk/>
            <pc:sldMk cId="2131853101" sldId="295"/>
            <ac:spMk id="3" creationId="{1B2A0E14-C097-8A43-883D-299049628C3B}"/>
          </ac:spMkLst>
        </pc:spChg>
      </pc:sldChg>
      <pc:sldChg chg="modSp add mod modNotesTx">
        <pc:chgData name="nikita bakanchev" userId="7425f483d9e5d2b1" providerId="LiveId" clId="{303AC9FA-788D-2145-BAED-3986EDFD69FB}" dt="2020-09-04T19:42:46.111" v="4889" actId="20577"/>
        <pc:sldMkLst>
          <pc:docMk/>
          <pc:sldMk cId="2158440444" sldId="296"/>
        </pc:sldMkLst>
        <pc:spChg chg="mod">
          <ac:chgData name="nikita bakanchev" userId="7425f483d9e5d2b1" providerId="LiveId" clId="{303AC9FA-788D-2145-BAED-3986EDFD69FB}" dt="2020-09-04T19:36:06.583" v="4110" actId="20577"/>
          <ac:spMkLst>
            <pc:docMk/>
            <pc:sldMk cId="2158440444" sldId="296"/>
            <ac:spMk id="2" creationId="{8969487D-A55B-5D4A-94BC-4F9A32EA5901}"/>
          </ac:spMkLst>
        </pc:spChg>
        <pc:spChg chg="mod">
          <ac:chgData name="nikita bakanchev" userId="7425f483d9e5d2b1" providerId="LiveId" clId="{303AC9FA-788D-2145-BAED-3986EDFD69FB}" dt="2020-09-04T19:41:40.636" v="4685" actId="20577"/>
          <ac:spMkLst>
            <pc:docMk/>
            <pc:sldMk cId="2158440444" sldId="296"/>
            <ac:spMk id="3" creationId="{02AA0944-4444-444F-B1F4-6F1FBDC4D62A}"/>
          </ac:spMkLst>
        </pc:spChg>
      </pc:sldChg>
      <pc:sldChg chg="modSp add mod modNotesTx">
        <pc:chgData name="nikita bakanchev" userId="7425f483d9e5d2b1" providerId="LiveId" clId="{303AC9FA-788D-2145-BAED-3986EDFD69FB}" dt="2020-09-05T04:08:18.785" v="7264" actId="20577"/>
        <pc:sldMkLst>
          <pc:docMk/>
          <pc:sldMk cId="3388622596" sldId="297"/>
        </pc:sldMkLst>
        <pc:spChg chg="mod">
          <ac:chgData name="nikita bakanchev" userId="7425f483d9e5d2b1" providerId="LiveId" clId="{303AC9FA-788D-2145-BAED-3986EDFD69FB}" dt="2020-09-04T19:45:09.673" v="4929" actId="20577"/>
          <ac:spMkLst>
            <pc:docMk/>
            <pc:sldMk cId="3388622596" sldId="297"/>
            <ac:spMk id="2" creationId="{DE831E2C-89BA-5B4E-AEDA-21EFED7DBBEE}"/>
          </ac:spMkLst>
        </pc:spChg>
        <pc:spChg chg="mod">
          <ac:chgData name="nikita bakanchev" userId="7425f483d9e5d2b1" providerId="LiveId" clId="{303AC9FA-788D-2145-BAED-3986EDFD69FB}" dt="2020-09-05T04:06:00.817" v="6767" actId="20577"/>
          <ac:spMkLst>
            <pc:docMk/>
            <pc:sldMk cId="3388622596" sldId="297"/>
            <ac:spMk id="3" creationId="{8083A5CD-A955-F748-A568-D94794EAADCD}"/>
          </ac:spMkLst>
        </pc:spChg>
      </pc:sldChg>
      <pc:sldChg chg="modSp add mod modNotesTx">
        <pc:chgData name="nikita bakanchev" userId="7425f483d9e5d2b1" providerId="LiveId" clId="{303AC9FA-788D-2145-BAED-3986EDFD69FB}" dt="2020-09-05T04:25:42.861" v="8205" actId="20577"/>
        <pc:sldMkLst>
          <pc:docMk/>
          <pc:sldMk cId="690966985" sldId="298"/>
        </pc:sldMkLst>
        <pc:spChg chg="mod">
          <ac:chgData name="nikita bakanchev" userId="7425f483d9e5d2b1" providerId="LiveId" clId="{303AC9FA-788D-2145-BAED-3986EDFD69FB}" dt="2020-09-05T04:08:36.976" v="7296" actId="20577"/>
          <ac:spMkLst>
            <pc:docMk/>
            <pc:sldMk cId="690966985" sldId="298"/>
            <ac:spMk id="2" creationId="{79C1641B-815B-B04B-8F22-6C8F624C66C0}"/>
          </ac:spMkLst>
        </pc:spChg>
        <pc:spChg chg="mod">
          <ac:chgData name="nikita bakanchev" userId="7425f483d9e5d2b1" providerId="LiveId" clId="{303AC9FA-788D-2145-BAED-3986EDFD69FB}" dt="2020-09-05T04:25:42.861" v="8205" actId="20577"/>
          <ac:spMkLst>
            <pc:docMk/>
            <pc:sldMk cId="690966985" sldId="298"/>
            <ac:spMk id="3" creationId="{7B47DD51-27C5-5940-AE9C-A2FD96208E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740F-B4A9-574B-A117-AFA31E11E4C1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FF43D-3A46-A547-A6E9-454D623977A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193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Системы базы данных разработаны для управление большим объемом информации. Управление данных включает в себя как определение структур для хранения информации, так и предоставления механизмов для обработки информации. В дополнение к этому систем баз данных должна обеспечить безопасность хранимой информации. Это включает в себя: поведение при системных сбоев, обеспечение авторизации и </a:t>
            </a:r>
            <a:r>
              <a:rPr lang="ru-RU" dirty="0" err="1"/>
              <a:t>секьюрности</a:t>
            </a:r>
            <a:r>
              <a:rPr lang="ru-RU" dirty="0"/>
              <a:t> данных</a:t>
            </a:r>
            <a:r>
              <a:rPr lang="en-US" dirty="0"/>
              <a:t>; </a:t>
            </a:r>
            <a:r>
              <a:rPr lang="ru-RU" dirty="0"/>
              <a:t>также в случае многопользовательского режима работы система должна иметь возможность избегать аномалии при выдаче результатов. </a:t>
            </a:r>
          </a:p>
          <a:p>
            <a:r>
              <a:rPr lang="ru-RU" dirty="0"/>
              <a:t>Так как информация так важна в большинстве организаций, то исследователи в области </a:t>
            </a:r>
            <a:r>
              <a:rPr lang="en-US" dirty="0"/>
              <a:t>Computer Science </a:t>
            </a:r>
            <a:r>
              <a:rPr lang="ru-RU" dirty="0"/>
              <a:t>разработали довольно много как теоретических подходов, так и практических подходов для работы с данными.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5935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Значение данных, хранимые в базе данных, должны удовлетворять определенным ограничениям целостности. (Привести примеры ограничений). При этом ограничение должно работать с минимальными издержками. </a:t>
            </a:r>
          </a:p>
          <a:p>
            <a:r>
              <a:rPr lang="ru-RU" dirty="0"/>
              <a:t> </a:t>
            </a:r>
            <a:r>
              <a:rPr lang="ru-RU" b="1" dirty="0"/>
              <a:t>Ограничения домена. </a:t>
            </a:r>
            <a:r>
              <a:rPr lang="ru-RU" b="0" dirty="0"/>
              <a:t>Домен возможных значений должен быть ассоциирован с каждым атрибутом. Описывая атрибут для определенного домена ведет себя, как ограничение для значений, которые могут быть обработаны. </a:t>
            </a:r>
          </a:p>
          <a:p>
            <a:r>
              <a:rPr lang="ru-RU" b="1" dirty="0"/>
              <a:t> Ссылочная целостность. </a:t>
            </a:r>
            <a:r>
              <a:rPr lang="ru-RU" b="0" dirty="0"/>
              <a:t>Есть случаи, когда мы хотим уточнить, что значение, которое появляется в одном отношении, также появляется в определенном множестве атрибутов в другом отношении.  Модификации баз данных могут приводить к нарушениям ссылочной целостности. Когда ограничение ссылочной целостности нарушается, тогда действие может быть отменено при определенной настройке, </a:t>
            </a:r>
          </a:p>
          <a:p>
            <a:r>
              <a:rPr lang="ru-RU" b="1" dirty="0"/>
              <a:t>  Авторизация.</a:t>
            </a:r>
            <a:r>
              <a:rPr lang="ru-RU" b="0" dirty="0"/>
              <a:t> Часто существует необходимость разделять права доступа пользователя причем как на уровне таблиц, так и на уровне операций (привести примеры)</a:t>
            </a:r>
            <a:endParaRPr lang="ru-RU" b="1" dirty="0"/>
          </a:p>
          <a:p>
            <a:endParaRPr lang="ru-RU" b="1" dirty="0"/>
          </a:p>
          <a:p>
            <a:endParaRPr lang="ru-RU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241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DDL </a:t>
            </a:r>
            <a:r>
              <a:rPr lang="ru-RU" dirty="0"/>
              <a:t>выражений аналогична любому языку программирования, создается какой-то вывод. Вывод для </a:t>
            </a:r>
            <a:r>
              <a:rPr lang="en-US" dirty="0"/>
              <a:t>DDL </a:t>
            </a:r>
            <a:r>
              <a:rPr lang="ru-RU" dirty="0"/>
              <a:t>помещается в специальное место, называемое словарем данных, которое содержит информацию о данных или метаданные. Словарь данных представляет собой специальный типа таблиц, которые обычно доступны системой базы данных сами по себе и не обычный пользователь их использует редко.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488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Язык манипулирования данными – это язык, который позволяет пользователям забирать данные и манипулировать с ними, как это позволяет модель данных.</a:t>
            </a:r>
          </a:p>
          <a:p>
            <a:r>
              <a:rPr lang="ru-RU" dirty="0"/>
              <a:t>Пример доступов – это </a:t>
            </a:r>
            <a:endParaRPr lang="en-US" dirty="0"/>
          </a:p>
          <a:p>
            <a:r>
              <a:rPr lang="en-US" dirty="0"/>
              <a:t>1 </a:t>
            </a:r>
            <a:r>
              <a:rPr lang="ru-RU" dirty="0"/>
              <a:t>Забор информации, хранимой в базе данных</a:t>
            </a:r>
            <a:endParaRPr lang="en-US" dirty="0"/>
          </a:p>
          <a:p>
            <a:r>
              <a:rPr lang="en-US" dirty="0"/>
              <a:t>2 </a:t>
            </a:r>
            <a:r>
              <a:rPr lang="ru-RU" dirty="0"/>
              <a:t>Вставка новой информации в базу данных</a:t>
            </a:r>
            <a:endParaRPr lang="en-US" dirty="0"/>
          </a:p>
          <a:p>
            <a:r>
              <a:rPr lang="en-US" dirty="0"/>
              <a:t>3 </a:t>
            </a:r>
            <a:r>
              <a:rPr lang="ru-RU" dirty="0"/>
              <a:t>Удаление информации из базы данных </a:t>
            </a:r>
            <a:r>
              <a:rPr lang="en-US" dirty="0"/>
              <a:t> </a:t>
            </a:r>
          </a:p>
          <a:p>
            <a:r>
              <a:rPr lang="en-US" dirty="0"/>
              <a:t>4 </a:t>
            </a:r>
            <a:r>
              <a:rPr lang="ru-RU" dirty="0"/>
              <a:t>Модификация информации, хранимой в базе данных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Есть 2 типа языков манипуляции данных:</a:t>
            </a:r>
          </a:p>
          <a:p>
            <a:r>
              <a:rPr lang="ru-RU" dirty="0"/>
              <a:t>1 Процедурный </a:t>
            </a:r>
            <a:r>
              <a:rPr lang="en-US" dirty="0"/>
              <a:t>DML 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2357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Язык манипулирования данными – это язык, который позволяет пользователям забирать данные и манипулировать с ними, как это позволяет модель данных.</a:t>
            </a:r>
          </a:p>
          <a:p>
            <a:r>
              <a:rPr lang="ru-RU" dirty="0"/>
              <a:t>Пример доступов – это </a:t>
            </a:r>
            <a:endParaRPr lang="en-US" dirty="0"/>
          </a:p>
          <a:p>
            <a:r>
              <a:rPr lang="en-US" dirty="0"/>
              <a:t>1 </a:t>
            </a:r>
            <a:r>
              <a:rPr lang="ru-RU" dirty="0"/>
              <a:t>Забор информации, хранимой в базе данных</a:t>
            </a:r>
            <a:endParaRPr lang="en-US" dirty="0"/>
          </a:p>
          <a:p>
            <a:r>
              <a:rPr lang="en-US" dirty="0"/>
              <a:t>2 </a:t>
            </a:r>
            <a:r>
              <a:rPr lang="ru-RU" dirty="0"/>
              <a:t>Вставка новой информации в базу данных</a:t>
            </a:r>
            <a:endParaRPr lang="en-US" dirty="0"/>
          </a:p>
          <a:p>
            <a:r>
              <a:rPr lang="en-US" dirty="0"/>
              <a:t>3 </a:t>
            </a:r>
            <a:r>
              <a:rPr lang="ru-RU" dirty="0"/>
              <a:t>Удаление информации из базы данных </a:t>
            </a:r>
            <a:r>
              <a:rPr lang="en-US" dirty="0"/>
              <a:t> </a:t>
            </a:r>
          </a:p>
          <a:p>
            <a:r>
              <a:rPr lang="en-US" dirty="0"/>
              <a:t>4 </a:t>
            </a:r>
            <a:r>
              <a:rPr lang="ru-RU" dirty="0"/>
              <a:t>Модификация информации, хранимой в базе данных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Есть 2 типа языков манипуляции данных:</a:t>
            </a:r>
          </a:p>
          <a:p>
            <a:r>
              <a:rPr lang="ru-RU" dirty="0"/>
              <a:t>1 Процедурный </a:t>
            </a:r>
            <a:r>
              <a:rPr lang="en-US" dirty="0"/>
              <a:t>DML – </a:t>
            </a:r>
            <a:r>
              <a:rPr lang="ru-RU" dirty="0"/>
              <a:t>данный язык требует от пользователя указания, </a:t>
            </a:r>
            <a:r>
              <a:rPr lang="ru-RU" i="1" dirty="0"/>
              <a:t>какие</a:t>
            </a:r>
            <a:r>
              <a:rPr lang="ru-RU" dirty="0"/>
              <a:t> </a:t>
            </a:r>
            <a:r>
              <a:rPr lang="ru-RU" dirty="0" err="1"/>
              <a:t>даные</a:t>
            </a:r>
            <a:r>
              <a:rPr lang="ru-RU" dirty="0"/>
              <a:t> нужны и </a:t>
            </a:r>
            <a:r>
              <a:rPr lang="ru-RU" i="1" dirty="0"/>
              <a:t>как </a:t>
            </a:r>
            <a:r>
              <a:rPr lang="ru-RU" i="0" dirty="0"/>
              <a:t>их получить. </a:t>
            </a:r>
          </a:p>
          <a:p>
            <a:r>
              <a:rPr lang="ru-RU" i="0" dirty="0"/>
              <a:t>2 Декларативный </a:t>
            </a:r>
            <a:r>
              <a:rPr lang="en-US" i="0" dirty="0"/>
              <a:t>DML </a:t>
            </a:r>
            <a:r>
              <a:rPr lang="ru-RU" i="0" dirty="0"/>
              <a:t>(Также известен как непроцедурный </a:t>
            </a:r>
            <a:r>
              <a:rPr lang="en-US" i="0" dirty="0"/>
              <a:t>DML) – </a:t>
            </a:r>
            <a:r>
              <a:rPr lang="ru-RU" i="0" dirty="0"/>
              <a:t>требует от пользователя уточнить только, какие данные необходимо получить.</a:t>
            </a:r>
          </a:p>
          <a:p>
            <a:endParaRPr lang="ru-RU" i="0" dirty="0"/>
          </a:p>
          <a:p>
            <a:r>
              <a:rPr lang="ru-RU" i="0" dirty="0"/>
              <a:t>Декларативные языки обычно более просты для изучения и использования, чем процедурный </a:t>
            </a:r>
            <a:r>
              <a:rPr lang="en-US" i="0" dirty="0"/>
              <a:t>DML. </a:t>
            </a:r>
            <a:r>
              <a:rPr lang="ru-RU" i="0" dirty="0"/>
              <a:t>Однако, это накладывает дополнительные сложности на систему</a:t>
            </a:r>
            <a:r>
              <a:rPr lang="en-US" i="0" dirty="0"/>
              <a:t>.</a:t>
            </a:r>
            <a:endParaRPr lang="ru-RU" i="0" dirty="0"/>
          </a:p>
          <a:p>
            <a:endParaRPr lang="ru-RU" i="0" dirty="0"/>
          </a:p>
          <a:p>
            <a:r>
              <a:rPr lang="ru-RU" i="0" dirty="0"/>
              <a:t>Запрос – это утверждение для получения информации. Часть </a:t>
            </a:r>
            <a:r>
              <a:rPr lang="en-US" i="0" dirty="0"/>
              <a:t>DML, </a:t>
            </a:r>
            <a:r>
              <a:rPr lang="ru-RU" i="0" dirty="0"/>
              <a:t>которая </a:t>
            </a:r>
            <a:r>
              <a:rPr lang="ru-RU" i="0" dirty="0" err="1"/>
              <a:t>обеспечавает</a:t>
            </a:r>
            <a:r>
              <a:rPr lang="ru-RU" i="0" dirty="0"/>
              <a:t> обработку информации называется язык запросов.</a:t>
            </a:r>
          </a:p>
          <a:p>
            <a:endParaRPr lang="ru-RU" i="0" dirty="0"/>
          </a:p>
          <a:p>
            <a:r>
              <a:rPr lang="ru-RU" i="0" dirty="0"/>
              <a:t>Наиболее широко </a:t>
            </a:r>
            <a:r>
              <a:rPr lang="ru-RU" i="0" dirty="0" err="1"/>
              <a:t>испоьзуемый</a:t>
            </a:r>
            <a:r>
              <a:rPr lang="ru-RU" i="0" dirty="0"/>
              <a:t> язык работы с данными - </a:t>
            </a:r>
            <a:r>
              <a:rPr lang="en-US" i="0" dirty="0"/>
              <a:t>SQL.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59197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Непроцедурные языки запросов (например </a:t>
            </a:r>
            <a:r>
              <a:rPr lang="en-US" dirty="0"/>
              <a:t>SQL) </a:t>
            </a:r>
            <a:r>
              <a:rPr lang="ru-RU" dirty="0"/>
              <a:t>обычно не полностью Тьюринг полны, поэтому часть вычислений которые возможны с использования языков программирования общего назначения, невозможны с точки зрения </a:t>
            </a:r>
            <a:r>
              <a:rPr lang="en-US" dirty="0"/>
              <a:t>SQL. SQL </a:t>
            </a:r>
            <a:r>
              <a:rPr lang="ru-RU" dirty="0"/>
              <a:t>также не поддерживает действия такие как входные данные от пользователей, вывод на дисплей или коммуникация </a:t>
            </a:r>
            <a:r>
              <a:rPr lang="ru-RU" dirty="0" err="1"/>
              <a:t>чересть</a:t>
            </a:r>
            <a:r>
              <a:rPr lang="ru-RU" dirty="0"/>
              <a:t> сеть. </a:t>
            </a:r>
          </a:p>
          <a:p>
            <a:endParaRPr lang="ru-RU" dirty="0"/>
          </a:p>
          <a:p>
            <a:r>
              <a:rPr lang="ru-RU" dirty="0"/>
              <a:t>Такие вычисления и действия обычно написаны на языке хоста (</a:t>
            </a:r>
            <a:r>
              <a:rPr lang="en-US" dirty="0"/>
              <a:t>C/C++, Java, Python) </a:t>
            </a:r>
            <a:r>
              <a:rPr lang="ru-RU" dirty="0"/>
              <a:t>с внутренними </a:t>
            </a:r>
            <a:r>
              <a:rPr lang="en-US" dirty="0"/>
              <a:t>SQL </a:t>
            </a:r>
            <a:r>
              <a:rPr lang="ru-RU" dirty="0"/>
              <a:t>запросами, которые получают доступ к базе данных. Прикладные программы – это программы, которые взаимодействуют с базой данных в данной </a:t>
            </a:r>
            <a:r>
              <a:rPr lang="ru-RU" dirty="0" err="1"/>
              <a:t>маннере</a:t>
            </a:r>
            <a:r>
              <a:rPr lang="ru-RU" dirty="0"/>
              <a:t>. Привести примеры.</a:t>
            </a:r>
          </a:p>
          <a:p>
            <a:endParaRPr lang="ru-RU" dirty="0"/>
          </a:p>
          <a:p>
            <a:r>
              <a:rPr lang="ru-RU" dirty="0"/>
              <a:t>Для работы с базой данных, утверждения </a:t>
            </a:r>
            <a:r>
              <a:rPr lang="en-US" dirty="0"/>
              <a:t>DML </a:t>
            </a:r>
            <a:r>
              <a:rPr lang="ru-RU" dirty="0"/>
              <a:t>должны быть посланы на хост при его выполнении. Наиболее часто это используется с </a:t>
            </a:r>
            <a:r>
              <a:rPr lang="en-US" dirty="0"/>
              <a:t>API (</a:t>
            </a:r>
            <a:r>
              <a:rPr lang="ru-RU" dirty="0"/>
              <a:t>набором процедур), которые могут быть использованы для </a:t>
            </a:r>
            <a:r>
              <a:rPr lang="en-US" dirty="0"/>
              <a:t>DML </a:t>
            </a:r>
            <a:r>
              <a:rPr lang="ru-RU" dirty="0"/>
              <a:t>и </a:t>
            </a:r>
            <a:r>
              <a:rPr lang="en-US" dirty="0"/>
              <a:t>DDL </a:t>
            </a:r>
            <a:r>
              <a:rPr lang="ru-RU" dirty="0"/>
              <a:t>выражений и получения результатов. Используется стандарты </a:t>
            </a:r>
            <a:r>
              <a:rPr lang="en-US" dirty="0"/>
              <a:t>ODBC </a:t>
            </a:r>
            <a:r>
              <a:rPr lang="ru-RU" dirty="0"/>
              <a:t>и </a:t>
            </a:r>
            <a:r>
              <a:rPr lang="en-US" dirty="0"/>
              <a:t>JDBC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8314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Системы баз данных созданы для управления большими объемами информации. Такие большие объемы не существуют в изоляции. Они могут быть как основной частью процесса, так и поддерживающие. </a:t>
            </a:r>
          </a:p>
          <a:p>
            <a:endParaRPr lang="ru-RU" dirty="0"/>
          </a:p>
          <a:p>
            <a:r>
              <a:rPr lang="ru-RU" dirty="0"/>
              <a:t>Проектирование баз данных обычно включает в себя проектирование схемы базы данных. Проектирование полноценной среды прикладной базы данных включает в себя несколько слоев ИТ Архитектуры. </a:t>
            </a:r>
          </a:p>
          <a:p>
            <a:endParaRPr lang="ru-RU" dirty="0"/>
          </a:p>
          <a:p>
            <a:r>
              <a:rPr lang="ru-RU" dirty="0"/>
              <a:t>Высокоуровневая модель данных предоставляет проектировщику баз данных концептуальный </a:t>
            </a:r>
            <a:r>
              <a:rPr lang="ru-RU" dirty="0" err="1"/>
              <a:t>фреймворк</a:t>
            </a:r>
            <a:r>
              <a:rPr lang="ru-RU" dirty="0"/>
              <a:t>, в котором определяются требования пользователей для данных и как база данных будет структурирована для удовлетворения данных требований. Базовая фаза проектирования базы данных – определить базовые нужды пользователей. Проектировщик базы данных должен </a:t>
            </a:r>
            <a:r>
              <a:rPr lang="ru-RU" dirty="0" err="1"/>
              <a:t>взаимодейстовать</a:t>
            </a:r>
            <a:r>
              <a:rPr lang="ru-RU" dirty="0"/>
              <a:t> с доменными экспертами и пользователями для погружения в предметную область. Выводом данной фазы является спецификация пользовательских требований. </a:t>
            </a:r>
          </a:p>
          <a:p>
            <a:endParaRPr lang="ru-RU" dirty="0"/>
          </a:p>
          <a:p>
            <a:r>
              <a:rPr lang="ru-RU" dirty="0"/>
              <a:t>Затем проектировщик выбирает модель данных и, применяя концепции выбранной модели данных, переводит требования в концептуальную схему базы данных. Схема, разработанная на фазе </a:t>
            </a:r>
            <a:r>
              <a:rPr lang="ru-RU" b="1" dirty="0"/>
              <a:t>концептуального проектирования</a:t>
            </a:r>
            <a:r>
              <a:rPr lang="ru-RU" b="0" dirty="0"/>
              <a:t> предоставляет детализированный обзор предприятия. Проектировщик перепроверяет схему для подтверждения, что все требования, зафиксированные для данных, удовлетворены  и не конфликтуют друг с другом. Цель данного шага – описание данных и их связей, а не уточнения деталей физического хранения.</a:t>
            </a:r>
          </a:p>
          <a:p>
            <a:endParaRPr lang="ru-RU" b="0" dirty="0"/>
          </a:p>
          <a:p>
            <a:r>
              <a:rPr lang="ru-RU" b="0" dirty="0"/>
              <a:t>В </a:t>
            </a:r>
            <a:r>
              <a:rPr lang="ru-RU" b="0" dirty="0" err="1"/>
              <a:t>треминах</a:t>
            </a:r>
            <a:r>
              <a:rPr lang="ru-RU" b="0" dirty="0"/>
              <a:t> реляционной модели процесс концептуального проектирования включает в себя, какие атрибуты требуются для удовлетворения потребностей и как сгруппировать данные атрибуты для формирование таблиц. Для этих целей либо осуществляет построение </a:t>
            </a:r>
            <a:r>
              <a:rPr lang="en-US" b="0" dirty="0"/>
              <a:t>ER </a:t>
            </a:r>
            <a:r>
              <a:rPr lang="ru-RU" b="0" dirty="0"/>
              <a:t>модели, либо происходит нормализация данных. </a:t>
            </a:r>
          </a:p>
          <a:p>
            <a:endParaRPr lang="ru-RU" b="0" dirty="0"/>
          </a:p>
          <a:p>
            <a:r>
              <a:rPr lang="ru-RU" b="0" dirty="0"/>
              <a:t>Полностью разработанная концептуальная схема указывает на функциональные требования предприятия. В спецификации функциональных требований пользователь описывает типы операций (или транзакций), которые будут работать с данными. Примеры таких операций – обновление или изменение данных, поиск или забор данных, удаление данных. На данном шаге концептуального проектирования проектировщик проверяет схемы для проверки соответствия функциональных требований.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14921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Системы баз данных созданы для управления большими объемами информации. Такие большие объемы не существуют в изоляции. Они могут быть как основной частью процесса, так и поддерживающие. </a:t>
            </a:r>
          </a:p>
          <a:p>
            <a:endParaRPr lang="ru-RU" dirty="0"/>
          </a:p>
          <a:p>
            <a:r>
              <a:rPr lang="ru-RU" dirty="0"/>
              <a:t>Проектирование баз данных обычно включает в себя проектирование схемы базы данных. Проектирование полноценной среды прикладной базы данных включает в себя несколько слоев ИТ Архитектуры. </a:t>
            </a:r>
          </a:p>
          <a:p>
            <a:endParaRPr lang="ru-RU" dirty="0"/>
          </a:p>
          <a:p>
            <a:r>
              <a:rPr lang="ru-RU" dirty="0"/>
              <a:t>Высокоуровневая модель данных предоставляет проектировщику баз данных концептуальный </a:t>
            </a:r>
            <a:r>
              <a:rPr lang="ru-RU" dirty="0" err="1"/>
              <a:t>фреймворк</a:t>
            </a:r>
            <a:r>
              <a:rPr lang="ru-RU" dirty="0"/>
              <a:t>, в котором определяются требования пользователей для данных и как база данных будет структурирована для удовлетворения данных требований. Базовая фаза проектирования базы данных – определить базовые нужды пользователей. Проектировщик базы данных должен </a:t>
            </a:r>
            <a:r>
              <a:rPr lang="ru-RU" dirty="0" err="1"/>
              <a:t>взаимодейстовать</a:t>
            </a:r>
            <a:r>
              <a:rPr lang="ru-RU" dirty="0"/>
              <a:t> с доменными экспертами и пользователями для погружения в предметную область. Выводом данной фазы является спецификация пользовательских требований. </a:t>
            </a:r>
          </a:p>
          <a:p>
            <a:endParaRPr lang="ru-RU" dirty="0"/>
          </a:p>
          <a:p>
            <a:r>
              <a:rPr lang="ru-RU" dirty="0"/>
              <a:t>Затем проектировщик выбирает модель данных и, применяя концепции выбранной модели данных, переводит требования в концептуальную схему базы данных. Схема, разработанная на фазе </a:t>
            </a:r>
            <a:r>
              <a:rPr lang="ru-RU" b="1" dirty="0"/>
              <a:t>концептуального проектирования</a:t>
            </a:r>
            <a:r>
              <a:rPr lang="ru-RU" b="0" dirty="0"/>
              <a:t> предоставляет детализированный обзор предприятия. Проектировщик перепроверяет схему для подтверждения, что все требования, зафиксированные для данных, удовлетворены  и не конфликтуют друг с другом. Цель данного шага – описание данных и их связей, а не уточнения деталей физического хранения.</a:t>
            </a:r>
          </a:p>
          <a:p>
            <a:endParaRPr lang="ru-RU" b="0" dirty="0"/>
          </a:p>
          <a:p>
            <a:r>
              <a:rPr lang="ru-RU" b="0" dirty="0"/>
              <a:t>В </a:t>
            </a:r>
            <a:r>
              <a:rPr lang="ru-RU" b="0" dirty="0" err="1"/>
              <a:t>треминах</a:t>
            </a:r>
            <a:r>
              <a:rPr lang="ru-RU" b="0" dirty="0"/>
              <a:t> реляционной модели процесс концептуального проектирования включает в себя, какие атрибуты требуются для удовлетворения потребностей и как сгруппировать данные атрибуты для формирование таблиц. Для этих целей либо осуществляет построение </a:t>
            </a:r>
            <a:r>
              <a:rPr lang="en-US" b="0" dirty="0"/>
              <a:t>ER </a:t>
            </a:r>
            <a:r>
              <a:rPr lang="ru-RU" b="0" dirty="0"/>
              <a:t>модели, либо происходит нормализация данных. </a:t>
            </a:r>
          </a:p>
          <a:p>
            <a:endParaRPr lang="ru-RU" b="0" dirty="0"/>
          </a:p>
          <a:p>
            <a:r>
              <a:rPr lang="ru-RU" b="0" dirty="0"/>
              <a:t>Полностью разработанная концептуальная схема указывает на функциональные требования предприятия. В спецификации функциональных требований пользователь описывает типы операций (или транзакций), которые будут работать с данными. Примеры таких операций – обновление или изменение данных, поиск или забор данных, удаление данных. На данном шаге концептуального проектирования проектировщик проверяет схемы для проверки соответствия функциональных требований.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3868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Процесс перехода из абстрактной модели данных в имплементацию базы данных </a:t>
            </a:r>
            <a:r>
              <a:rPr lang="ru-RU" b="0" dirty="0" err="1"/>
              <a:t>происход</a:t>
            </a:r>
            <a:r>
              <a:rPr lang="ru-RU" b="0" dirty="0"/>
              <a:t> в двух итоговых фаз проектирования. На шаге логического проектирования проектировщик отображает высокоуровневую концептуальную схему в </a:t>
            </a:r>
            <a:r>
              <a:rPr lang="ru-RU" b="0" dirty="0" err="1"/>
              <a:t>имплентацию</a:t>
            </a:r>
            <a:r>
              <a:rPr lang="ru-RU" b="0" dirty="0"/>
              <a:t> модели данных в систему баз данных. Проектировщик использует полученную схему базы данных на шаге физического проектирования, в котором указаны специфические детали имплементации.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2217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База данных разделена на ряд модулей, которые взаимодействуют друг с другом, отвечая за разные части системы. Функциональные компоненты могут быть широко быть разделены на </a:t>
            </a:r>
          </a:p>
          <a:p>
            <a:r>
              <a:rPr lang="ru-RU" dirty="0"/>
              <a:t>Механизм хранения</a:t>
            </a:r>
          </a:p>
          <a:p>
            <a:r>
              <a:rPr lang="ru-RU" dirty="0"/>
              <a:t>Компоненты обработки запросов</a:t>
            </a:r>
          </a:p>
          <a:p>
            <a:r>
              <a:rPr lang="ru-RU" dirty="0"/>
              <a:t>Компоненты транзакционной обработки </a:t>
            </a:r>
          </a:p>
          <a:p>
            <a:endParaRPr lang="ru-RU" dirty="0"/>
          </a:p>
          <a:p>
            <a:r>
              <a:rPr lang="ru-RU" dirty="0"/>
              <a:t>Менеджер хранения важен, потому что база данных обычно требует большое число места для хранения. Корпоративные </a:t>
            </a:r>
            <a:r>
              <a:rPr lang="ru-RU" dirty="0" err="1"/>
              <a:t>базые</a:t>
            </a:r>
            <a:r>
              <a:rPr lang="ru-RU" dirty="0"/>
              <a:t> данных обычно исчисляются от сотен гигабайт до терабайт данных. Самые большие предприятия достигают нескольких петабайт и даже экзабайт. Так как оперативная память в </a:t>
            </a:r>
            <a:r>
              <a:rPr lang="ru-RU" dirty="0" err="1"/>
              <a:t>вычилительнных</a:t>
            </a:r>
            <a:r>
              <a:rPr lang="ru-RU" dirty="0"/>
              <a:t> машинах не может хранить столько информации и, так как содержимое оперативной памяти теряется при системном сбое, информация хранится на дисках. Данные переходят от хранения на диске, так и в оперативной памяти, по необходимости. Так как перемещение данных с диска или на диск является довольно медленной операцией по сравнению со скоростью в ЦПУ, поэтому база данных пытается минимизировать необходимость </a:t>
            </a:r>
            <a:r>
              <a:rPr lang="ru-RU" dirty="0" err="1"/>
              <a:t>перемешения</a:t>
            </a:r>
            <a:r>
              <a:rPr lang="ru-RU" dirty="0"/>
              <a:t> данных. </a:t>
            </a:r>
          </a:p>
          <a:p>
            <a:endParaRPr lang="ru-RU" dirty="0"/>
          </a:p>
          <a:p>
            <a:r>
              <a:rPr lang="ru-RU" dirty="0"/>
              <a:t>Обработчик запросов важен, потому что он помогает системам баз данных упростить для понимания и управления данными. Обработчик запросов позволяет пользователя базы данных получать хорошую производительность, при этом работая с уровнями представления, не опускаясь на физический уровень. Задача СУБД – переводить запросы, написанные на непроцедурном языке, в эффективную последовательность операция на физический уровень.</a:t>
            </a:r>
          </a:p>
          <a:p>
            <a:endParaRPr lang="ru-RU" dirty="0"/>
          </a:p>
          <a:p>
            <a:r>
              <a:rPr lang="ru-RU" dirty="0"/>
              <a:t>Менеджер транзакций важен, потому что он позволяет прикладным разработчикам рассматривать последовательность операций с базами </a:t>
            </a:r>
            <a:r>
              <a:rPr lang="ru-RU" dirty="0" err="1"/>
              <a:t>даных</a:t>
            </a:r>
            <a:r>
              <a:rPr lang="ru-RU" dirty="0"/>
              <a:t>, как единый элемент. Это позволяет прикладным разработчикам думать на более </a:t>
            </a:r>
            <a:r>
              <a:rPr lang="ru-RU" dirty="0" err="1"/>
              <a:t>выском</a:t>
            </a:r>
            <a:r>
              <a:rPr lang="ru-RU" dirty="0"/>
              <a:t> уровне абстракций о приложениях без необходимости рассмотрения деталей работы с совместным доступом. </a:t>
            </a:r>
          </a:p>
          <a:p>
            <a:endParaRPr lang="ru-RU" dirty="0"/>
          </a:p>
          <a:p>
            <a:r>
              <a:rPr lang="ru-RU" dirty="0"/>
              <a:t>Хотя раньше механизм выполнения </a:t>
            </a:r>
            <a:r>
              <a:rPr lang="ru-RU" dirty="0" err="1"/>
              <a:t>традицинно</a:t>
            </a:r>
            <a:r>
              <a:rPr lang="ru-RU" dirty="0"/>
              <a:t> рассматривались для централизованных вычислительных систем, но </a:t>
            </a:r>
            <a:r>
              <a:rPr lang="ru-RU" dirty="0" err="1"/>
              <a:t>сейчвс</a:t>
            </a:r>
            <a:r>
              <a:rPr lang="ru-RU" dirty="0"/>
              <a:t> параллельная обработка и распределенные базы данных становятся более широко используемыми. </a:t>
            </a:r>
          </a:p>
          <a:p>
            <a:r>
              <a:rPr lang="ru-RU" dirty="0"/>
              <a:t> 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2319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Менеджер хранения – это компонент СУБД, который предоставляет интерфейс между низкоуровневыми данными, хранимые в базе данных,  и прикладными программами и запросами, отправленными в систему. Менеджер хранения ответственен за взаимодействие с файловым менеджером. Исходные данные хранятся на диске, используя файловую систему, предоставленные операционной системе. Менеджер хранения транслирует внутренние объекты базы данных в низкоуровневую команды файловой системе. Поэтому менеджер хранения ответственен для хранение, получение и обновление данных в базе данных. </a:t>
            </a:r>
          </a:p>
          <a:p>
            <a:endParaRPr lang="ru-RU" dirty="0"/>
          </a:p>
          <a:p>
            <a:r>
              <a:rPr lang="ru-RU" dirty="0"/>
              <a:t>Менеджер хранения включает в себя </a:t>
            </a:r>
          </a:p>
          <a:p>
            <a:endParaRPr lang="ru-RU" dirty="0"/>
          </a:p>
          <a:p>
            <a:r>
              <a:rPr lang="ru-RU" b="1" dirty="0"/>
              <a:t>Менеджер авторизации и целостности. </a:t>
            </a:r>
            <a:r>
              <a:rPr lang="ru-RU" b="0" dirty="0"/>
              <a:t>Тестирует соответствие ограничениям целостности и проверяет полномочия пользователей для работы с данными </a:t>
            </a:r>
          </a:p>
          <a:p>
            <a:endParaRPr lang="ru-RU" b="0" dirty="0"/>
          </a:p>
          <a:p>
            <a:r>
              <a:rPr lang="ru-RU" b="1" dirty="0"/>
              <a:t>Менеджер транзакций</a:t>
            </a:r>
            <a:r>
              <a:rPr lang="ru-RU" b="0" dirty="0"/>
              <a:t>, который обеспечивает следующие ситуации: база данных остается в консистентном состоянии, несмотря на ошибки системы, и совместные транзакции работают без конфликтов</a:t>
            </a:r>
          </a:p>
          <a:p>
            <a:endParaRPr lang="ru-RU" b="0" dirty="0"/>
          </a:p>
          <a:p>
            <a:r>
              <a:rPr lang="ru-RU" b="1" dirty="0"/>
              <a:t>Файловым менеджер, </a:t>
            </a:r>
            <a:r>
              <a:rPr lang="ru-RU" b="0" dirty="0"/>
              <a:t>который отвечает за </a:t>
            </a:r>
            <a:r>
              <a:rPr lang="ru-RU" b="0" dirty="0" err="1"/>
              <a:t>алокацию</a:t>
            </a:r>
            <a:r>
              <a:rPr lang="ru-RU" b="0" dirty="0"/>
              <a:t> пространства на диске и структуры данных, используемые для представления информации, хранимые на диске </a:t>
            </a:r>
          </a:p>
          <a:p>
            <a:endParaRPr lang="ru-RU" b="0" dirty="0"/>
          </a:p>
          <a:p>
            <a:r>
              <a:rPr lang="ru-RU" b="1" dirty="0"/>
              <a:t>Буферный менеджер, </a:t>
            </a:r>
            <a:r>
              <a:rPr lang="ru-RU" b="0" dirty="0"/>
              <a:t>который ответственен за забор данных с дисков в оперативную память, и решает, </a:t>
            </a:r>
            <a:r>
              <a:rPr lang="ru-RU" b="0" dirty="0" err="1"/>
              <a:t>какаие</a:t>
            </a:r>
            <a:r>
              <a:rPr lang="ru-RU" b="0" dirty="0"/>
              <a:t> данные кешировать в оперативной памяти. Буферный менеджер – критичная часть системы баз данных, потому что она позволяет работать с данными гораздо большего объема, чем в оперативной памяти</a:t>
            </a:r>
            <a:endParaRPr lang="en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07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Ранние СУБД появились в 1960-ых в момент компьютеризации управления коммерческими данными. Такие ранние приложения были довольно простыми по сравнению с современными приложениями баз данных. </a:t>
            </a:r>
          </a:p>
          <a:p>
            <a:r>
              <a:rPr lang="ru-RU" dirty="0"/>
              <a:t>Все приложение баз данных (как старые, так новые) используют ряд важных элементов. Центральным аспектом приложения является не программа, исполняющая ряд вычисления, а данные сами по себе. Сейчас говорят, что данные – это нефть. Пример – банк или соц. Сеть. </a:t>
            </a:r>
          </a:p>
          <a:p>
            <a:r>
              <a:rPr lang="ru-RU" dirty="0"/>
              <a:t>Системы баз данных используются для управления коллекциями данных, которые :Ценны, Большие, Многопользовательские</a:t>
            </a:r>
          </a:p>
          <a:p>
            <a:endParaRPr lang="ru-RU" dirty="0"/>
          </a:p>
          <a:p>
            <a:r>
              <a:rPr lang="ru-RU" dirty="0"/>
              <a:t>Первые приложения баз данных имели только простые и строго отформатированные структурные данные. Сейчас приложения могут с работать с гораздо более гибкими структурами. (Тут можно привести примеры) </a:t>
            </a:r>
          </a:p>
          <a:p>
            <a:endParaRPr lang="ru-RU" dirty="0"/>
          </a:p>
          <a:p>
            <a:r>
              <a:rPr lang="ru-RU" dirty="0"/>
              <a:t>В виду сильно вариативных вариантов хранения данных ключевым понятием для области баз данных становится понятие </a:t>
            </a:r>
            <a:r>
              <a:rPr lang="ru-RU" i="1" dirty="0"/>
              <a:t>абстракции.</a:t>
            </a:r>
            <a:r>
              <a:rPr lang="ru-RU" i="0" dirty="0"/>
              <a:t> Абстракции позволяют пользователям использовать сложные системы без знания внутренностей системы. База данных представляет для пользователя простое абстрактное представление управления базами данных.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63952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Менджер</a:t>
            </a:r>
            <a:r>
              <a:rPr lang="ru-RU" dirty="0"/>
              <a:t> хранения </a:t>
            </a:r>
            <a:r>
              <a:rPr lang="ru-RU" dirty="0" err="1"/>
              <a:t>имлементирует</a:t>
            </a:r>
            <a:r>
              <a:rPr lang="ru-RU" dirty="0"/>
              <a:t> </a:t>
            </a:r>
            <a:r>
              <a:rPr lang="ru-RU" dirty="0" err="1"/>
              <a:t>чпсть</a:t>
            </a:r>
            <a:r>
              <a:rPr lang="ru-RU" dirty="0"/>
              <a:t> структур данных как часть физической имплементации системы </a:t>
            </a:r>
          </a:p>
          <a:p>
            <a:endParaRPr lang="ru-RU" dirty="0"/>
          </a:p>
          <a:p>
            <a:r>
              <a:rPr lang="ru-RU" b="1" dirty="0"/>
              <a:t>Файлы с данными. </a:t>
            </a:r>
            <a:r>
              <a:rPr lang="ru-RU" b="0" dirty="0"/>
              <a:t>Файлы, которые хранят базу данных </a:t>
            </a:r>
          </a:p>
          <a:p>
            <a:endParaRPr lang="ru-RU" b="0" dirty="0"/>
          </a:p>
          <a:p>
            <a:r>
              <a:rPr lang="ru-RU" b="1" dirty="0"/>
              <a:t>Словарь данных. </a:t>
            </a:r>
            <a:r>
              <a:rPr lang="ru-RU" b="0" dirty="0"/>
              <a:t>Содержатся метаданные о структуре базы данных, например схема базы данных</a:t>
            </a:r>
          </a:p>
          <a:p>
            <a:endParaRPr lang="ru-RU" b="0" dirty="0"/>
          </a:p>
          <a:p>
            <a:r>
              <a:rPr lang="ru-RU" b="1" dirty="0"/>
              <a:t>Индексы. </a:t>
            </a:r>
            <a:r>
              <a:rPr lang="ru-RU" b="0" dirty="0"/>
              <a:t>Структуры, которые предоставляют быстрый доступ к данным. Как индекс в библиотеке, индексы базы данных предоставляет указатели к таким элементами данных, которые содержат определенное значение. </a:t>
            </a:r>
            <a:endParaRPr lang="en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25217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Компоненты обработчика запросов включают в себя 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RU" b="1" dirty="0"/>
              <a:t>DDL и</a:t>
            </a:r>
            <a:r>
              <a:rPr lang="ru-RU" b="1" dirty="0" err="1"/>
              <a:t>нтерпретатор</a:t>
            </a:r>
            <a:r>
              <a:rPr lang="ru-RU" dirty="0"/>
              <a:t>, который интерпретирует </a:t>
            </a:r>
            <a:r>
              <a:rPr lang="en-US" dirty="0"/>
              <a:t>DDL </a:t>
            </a:r>
            <a:r>
              <a:rPr lang="ru-RU" dirty="0"/>
              <a:t>выражения и записывает определения в словаре данных. </a:t>
            </a:r>
            <a:endParaRPr lang="en-RU" dirty="0"/>
          </a:p>
          <a:p>
            <a:endParaRPr lang="ru-RU" dirty="0"/>
          </a:p>
          <a:p>
            <a:r>
              <a:rPr lang="en-RU" b="1" dirty="0"/>
              <a:t>DML</a:t>
            </a:r>
            <a:r>
              <a:rPr lang="ru-RU" b="1" dirty="0"/>
              <a:t> компилятор</a:t>
            </a:r>
            <a:r>
              <a:rPr lang="ru-RU" b="0" dirty="0"/>
              <a:t>, который транслирует </a:t>
            </a:r>
            <a:r>
              <a:rPr lang="en-US" b="0" dirty="0"/>
              <a:t>DML </a:t>
            </a:r>
            <a:r>
              <a:rPr lang="ru-RU" b="0" dirty="0"/>
              <a:t>выражения из языка запросов в план запросов, который состоит из низкоуровневых инструкций, который понимает механизм выполнения запросов.</a:t>
            </a:r>
          </a:p>
          <a:p>
            <a:r>
              <a:rPr lang="ru-RU" b="0" dirty="0"/>
              <a:t>Запрос может быть транслирован на какое-то число альтернативных планов, и затем оптимизатор запрос выбирает наиболее эффективный план. </a:t>
            </a:r>
          </a:p>
          <a:p>
            <a:endParaRPr lang="ru-RU" b="0" dirty="0"/>
          </a:p>
          <a:p>
            <a:r>
              <a:rPr lang="ru-RU" b="1" dirty="0"/>
              <a:t>Механизм выполнения запросов</a:t>
            </a:r>
            <a:r>
              <a:rPr lang="ru-RU" b="0" dirty="0"/>
              <a:t>, который осуществляет выполнения низкоуровневых инструкций, сгенерированных </a:t>
            </a:r>
            <a:r>
              <a:rPr lang="en-US" b="0" dirty="0"/>
              <a:t>DML </a:t>
            </a:r>
            <a:r>
              <a:rPr lang="ru-RU" b="0" dirty="0"/>
              <a:t>компилятором</a:t>
            </a:r>
            <a:endParaRPr lang="en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16852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Транзакция – коллекция операций, которая выполняется как единая логическая функция в приложении баз данных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Часто ряд операций в форме базы данных формирует единый логический элемент работы. Пример – банковская транзакция. Такое требование вида все-или-ничего называется атомарностью. 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8201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Транзакция – коллекция операций, которая выполняется как единая логическая функция в приложении баз данных</a:t>
            </a:r>
            <a:endParaRPr lang="en-US" dirty="0"/>
          </a:p>
          <a:p>
            <a:endParaRPr lang="ru-RU" dirty="0"/>
          </a:p>
          <a:p>
            <a:r>
              <a:rPr lang="ru-RU" dirty="0"/>
              <a:t>Часто ряд операций в форме базы данных формирует единый логический элемент работы. Пример – банковская транзакция. Такое требование вида все-или-ничего называется атомарностью. База данных должна поддерживать </a:t>
            </a:r>
            <a:r>
              <a:rPr lang="ru-RU" dirty="0" err="1"/>
              <a:t>консистентность</a:t>
            </a:r>
            <a:r>
              <a:rPr lang="ru-RU" dirty="0"/>
              <a:t>, которая говорит о том, что в любой момент данных, если пользователь запрашивает данные, то они будут в корректном состоянии. </a:t>
            </a: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98975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Транзакция – коллекция операций, которая выполняется как единая логическая функция в приложении баз данных</a:t>
            </a:r>
            <a:endParaRPr lang="en-US" dirty="0"/>
          </a:p>
          <a:p>
            <a:endParaRPr lang="ru-RU" dirty="0"/>
          </a:p>
          <a:p>
            <a:r>
              <a:rPr lang="ru-RU" dirty="0"/>
              <a:t>Часто ряд операций в форме базы данных формирует единый логический элемент работы. Пример – банковская транзакция. Такое требование вида все-или-ничего называется атомарностью. База данных должна поддерживать </a:t>
            </a:r>
            <a:r>
              <a:rPr lang="ru-RU" dirty="0" err="1"/>
              <a:t>консистентность</a:t>
            </a:r>
            <a:r>
              <a:rPr lang="ru-RU" dirty="0"/>
              <a:t>, которая говорит о том, что в любой момент данных, если пользователь запрашивает данные, то они будут в корректном состоянии. </a:t>
            </a:r>
          </a:p>
          <a:p>
            <a:endParaRPr lang="ru-RU" dirty="0"/>
          </a:p>
          <a:p>
            <a:r>
              <a:rPr lang="ru-RU" dirty="0"/>
              <a:t>Изолированность говорит о том, что </a:t>
            </a:r>
            <a:r>
              <a:rPr lang="ru-RU" dirty="0" err="1"/>
              <a:t>паралелльная</a:t>
            </a:r>
            <a:r>
              <a:rPr lang="ru-RU" dirty="0"/>
              <a:t> работа пользователей не должна влиять друг на друга.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Стойкость это требование постоянства</a:t>
            </a:r>
          </a:p>
          <a:p>
            <a:endParaRPr lang="en-RU" dirty="0"/>
          </a:p>
          <a:p>
            <a:r>
              <a:rPr lang="ru-RU" dirty="0"/>
              <a:t>Каждая транзакция - это элемент как атомарности, так и </a:t>
            </a:r>
            <a:r>
              <a:rPr lang="ru-RU" dirty="0" err="1"/>
              <a:t>консистентности</a:t>
            </a:r>
            <a:r>
              <a:rPr lang="ru-RU" dirty="0"/>
              <a:t>. Поэтому транзакции не должны нарушать все ограничения целостности базы данных. Если база была </a:t>
            </a:r>
            <a:r>
              <a:rPr lang="ru-RU" dirty="0" err="1"/>
              <a:t>консистентна</a:t>
            </a:r>
            <a:r>
              <a:rPr lang="ru-RU" dirty="0"/>
              <a:t> до начала транзакции, так и до после ее завершения. Однако, в процессе обработки запроса </a:t>
            </a:r>
            <a:r>
              <a:rPr lang="ru-RU" dirty="0" err="1"/>
              <a:t>консистентность</a:t>
            </a:r>
            <a:r>
              <a:rPr lang="ru-RU" dirty="0"/>
              <a:t> может быть нарушена. 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05331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Обеспечения свойств атомарности и стойкости – это ответственность базы данных. За это отвечает менеджер восстановления. Атомарность достигается записью в базу при успешном завершении транзакции. Ошибок может быть довольно много, и в таком случае транзакция является ошибочной, и не должна влиять на состояние базы данных. Поэтому должно восстановиться состояние базы данных до начала транзакции. А значит база данных должна выполнять восстановление базы данных при возникновении ошибок</a:t>
            </a:r>
            <a:r>
              <a:rPr lang="en-US" dirty="0"/>
              <a:t>; </a:t>
            </a:r>
            <a:r>
              <a:rPr lang="ru-RU" dirty="0"/>
              <a:t>система должна отслеживать состояния базы данных и появлении системных ошибок. </a:t>
            </a:r>
          </a:p>
          <a:p>
            <a:endParaRPr lang="ru-RU" dirty="0"/>
          </a:p>
          <a:p>
            <a:r>
              <a:rPr lang="ru-RU" dirty="0"/>
              <a:t>Если часть транзакций одновременно обновляют базу данных, условие </a:t>
            </a:r>
            <a:r>
              <a:rPr lang="ru-RU" dirty="0" err="1"/>
              <a:t>консистентности</a:t>
            </a:r>
            <a:r>
              <a:rPr lang="ru-RU" dirty="0"/>
              <a:t> может быть не выполнено, даже если оно выполняется для каждой транзакции. Менеджер транзакций состоит из менеджера организации параллельной работы и менеджера восстановления.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34285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Сейчас можно объединить все компоненты базы данных в единую структуру. На схеме указана архитектура систем базы данных, которая работает на централизованном сервере. Данная схема показывает, какие различные типы пользователей могут взаимодействовать с базой данных, и как разные компоненты СУБД связаны друг с другом.</a:t>
            </a:r>
          </a:p>
          <a:p>
            <a:endParaRPr lang="ru-RU" dirty="0"/>
          </a:p>
          <a:p>
            <a:r>
              <a:rPr lang="ru-RU" dirty="0"/>
              <a:t>Такая централизованная архитектура применима к серверной архитектуре </a:t>
            </a:r>
            <a:r>
              <a:rPr lang="en-US" dirty="0"/>
              <a:t>shared-memory, </a:t>
            </a:r>
            <a:r>
              <a:rPr lang="ru-RU" dirty="0"/>
              <a:t>которая содержит в себе несколько ЦПУ и управляет параллельной обработкой, но все ЦПУ содержат общую память. Для масштабирования больших объемов и большей скорости обработки, были разработаны параллельные базы данных, которые работали на кластере, состоящим из нескольких машин. В дальнейшем, распределенные базы данных, которые являются географически распределенными.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98552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Приложения баз данных могут быть разделены либо на две, либо на три части. Ранние поколения баз данных использовали 2х </a:t>
            </a:r>
            <a:r>
              <a:rPr lang="ru-RU" dirty="0" err="1"/>
              <a:t>звенную</a:t>
            </a:r>
            <a:r>
              <a:rPr lang="ru-RU" dirty="0"/>
              <a:t> архитектуру, где приложение находилось на машине клиента, и обращалось к функциональности баз данных с помощью языка запросов.</a:t>
            </a:r>
          </a:p>
          <a:p>
            <a:endParaRPr lang="ru-RU" dirty="0"/>
          </a:p>
          <a:p>
            <a:r>
              <a:rPr lang="ru-RU" dirty="0"/>
              <a:t>Современные приложения баз данных используют 3х </a:t>
            </a:r>
            <a:r>
              <a:rPr lang="ru-RU" dirty="0" err="1"/>
              <a:t>звенную</a:t>
            </a:r>
            <a:r>
              <a:rPr lang="ru-RU" dirty="0"/>
              <a:t> архитектуру, где машина клиента используется как фронт энд и не содержит прямых </a:t>
            </a:r>
            <a:r>
              <a:rPr lang="ru-RU" dirty="0" err="1"/>
              <a:t>обращенний</a:t>
            </a:r>
            <a:r>
              <a:rPr lang="ru-RU" dirty="0"/>
              <a:t> к базе данных. Примеры таких приложений веб браузер и мобильные приложения. </a:t>
            </a:r>
          </a:p>
          <a:p>
            <a:endParaRPr lang="ru-RU" dirty="0"/>
          </a:p>
          <a:p>
            <a:r>
              <a:rPr lang="ru-RU" dirty="0"/>
              <a:t>Фронт энд взаимодействует с сервером приложений. Сервер приложений сам уже взаимодействует с СУБД для обращения к данным. Бизнес-логика приложения, которая </a:t>
            </a:r>
            <a:r>
              <a:rPr lang="ru-RU" dirty="0" err="1"/>
              <a:t>показыает</a:t>
            </a:r>
            <a:r>
              <a:rPr lang="ru-RU" dirty="0"/>
              <a:t> какие действия совершать под какими условиями, находится на сервере приложений вместо распространения по клиентам. 3х </a:t>
            </a:r>
            <a:r>
              <a:rPr lang="ru-RU" dirty="0" err="1"/>
              <a:t>звенная</a:t>
            </a:r>
            <a:r>
              <a:rPr lang="ru-RU" dirty="0"/>
              <a:t> архитектура предоставляют большую безопасность и производительность, чем 2х </a:t>
            </a:r>
            <a:r>
              <a:rPr lang="ru-RU" dirty="0" err="1"/>
              <a:t>звенная</a:t>
            </a:r>
            <a:r>
              <a:rPr lang="ru-RU" dirty="0"/>
              <a:t> архитектура. 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80950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Основной задачей СУБД является получение и хранения информации в БД. Люди, работающие с базами данных могут быть </a:t>
            </a:r>
            <a:r>
              <a:rPr lang="ru-RU" dirty="0" err="1"/>
              <a:t>категоризованы</a:t>
            </a:r>
            <a:r>
              <a:rPr lang="ru-RU" dirty="0"/>
              <a:t> как пользователи БД и администраторы БД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Простые пользователи – это непродвинутые пользователи, которые взаимодействуют с системой, используя предопределенные пользовательские интерфейсы. Типичным пользовательским интерфейсом является интерфейс в виде форм, где пользователь может заполнять определенные поля формы. Простые пользователи также могут просматривать отчеты, сделанные из базы данных. Привести примеры.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Прикладные программисты – компьютерные профессионалы, которые пишут прикладные программы. Они разрабатывают в том числе пользовательские интерфейсы </a:t>
            </a:r>
          </a:p>
          <a:p>
            <a:endParaRPr lang="ru-RU" dirty="0"/>
          </a:p>
          <a:p>
            <a:r>
              <a:rPr lang="ru-RU" dirty="0"/>
              <a:t> Продвинутые пользователи взаимодействуют с системой без написанных программ. Они взаимодействуют с базой данных с помощью языка запросов или специальное ПО доя анализа данных.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99498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Одной из основных целей использования СУБД является централизованный контроль данных и программ для доступа к этим данным. Пользователь, имеющий такой контроль – администратор БД </a:t>
            </a:r>
            <a:r>
              <a:rPr lang="en-US" dirty="0"/>
              <a:t>(DBA). </a:t>
            </a:r>
            <a:r>
              <a:rPr lang="ru-RU" dirty="0"/>
              <a:t>Функции администратора</a:t>
            </a:r>
          </a:p>
          <a:p>
            <a:endParaRPr lang="ru-RU" dirty="0"/>
          </a:p>
          <a:p>
            <a:r>
              <a:rPr lang="ru-RU" b="1" dirty="0"/>
              <a:t>Определение схемы.</a:t>
            </a:r>
            <a:r>
              <a:rPr lang="ru-RU" b="0" dirty="0"/>
              <a:t> </a:t>
            </a:r>
            <a:r>
              <a:rPr lang="en-US" b="0" dirty="0"/>
              <a:t>DBA </a:t>
            </a:r>
            <a:r>
              <a:rPr lang="ru-RU" b="0" dirty="0"/>
              <a:t>создает изначальную схему</a:t>
            </a:r>
            <a:r>
              <a:rPr lang="en-US" b="0" dirty="0"/>
              <a:t> </a:t>
            </a:r>
            <a:r>
              <a:rPr lang="ru-RU" b="0" dirty="0"/>
              <a:t>запуская ряд инструкция по манипуляция данных</a:t>
            </a:r>
          </a:p>
          <a:p>
            <a:endParaRPr lang="ru-RU" b="0" dirty="0"/>
          </a:p>
          <a:p>
            <a:r>
              <a:rPr lang="ru-RU" b="1" dirty="0"/>
              <a:t>Определение структур хранения и методов доступа. </a:t>
            </a:r>
            <a:r>
              <a:rPr lang="ru-RU" b="0" dirty="0"/>
              <a:t>Администратор БД определяет параметры по физическому хранению данных и индексов для них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Изменение схемы и физического хранения данных. </a:t>
            </a:r>
            <a:r>
              <a:rPr lang="ru-RU" b="0" dirty="0"/>
              <a:t>Администратор БД </a:t>
            </a:r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819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Способы, с которыми люди взаимодействовали с базами данных, изменялись со временем. Ранние базы данных изначально рассматривались как </a:t>
            </a:r>
            <a:r>
              <a:rPr lang="ru-RU" dirty="0" err="1"/>
              <a:t>бэк</a:t>
            </a:r>
            <a:r>
              <a:rPr lang="ru-RU" dirty="0"/>
              <a:t> офисные системы, с которыми пользователи взаимодействовали через распечатанные отчеты и бумаги с вводом. С усложнением баз данных улучшались языки программирования по взаимодействию с данными. </a:t>
            </a:r>
          </a:p>
          <a:p>
            <a:endParaRPr lang="ru-RU" dirty="0"/>
          </a:p>
          <a:p>
            <a:r>
              <a:rPr lang="ru-RU" dirty="0"/>
              <a:t>Помимо этого, также улучшалось и железо. Поэтому сейчас практически любое предприятие обладает веб приложениями и мобильные приложения для взаимодействия с базой данных предприятия. </a:t>
            </a:r>
          </a:p>
          <a:p>
            <a:endParaRPr lang="ru-RU" dirty="0"/>
          </a:p>
          <a:p>
            <a:r>
              <a:rPr lang="ru-RU" dirty="0"/>
              <a:t>Пользователь или покупатель может ориентироваться на продукт или сервис без погружения в детали реализации. Например, при чтении почты из новостной ленты социальной сети или исследования книги или музыки, происходит обращение к данным, хранимым в базе данных. При работе с вебсайтом или запроса баланса происходит обращение к банковской базе данных. При обращении к вебсайту информация о вас может собираться для рекламных предложений. </a:t>
            </a:r>
          </a:p>
          <a:p>
            <a:endParaRPr lang="ru-RU" dirty="0"/>
          </a:p>
          <a:p>
            <a:r>
              <a:rPr lang="ru-RU" dirty="0"/>
              <a:t>Хотя пользовательские интерфейсы скрывают детали доступа к базе данных, и большинство людей не знают о том, что они обращаются к базе данных, работа с ними это постоянная активность. </a:t>
            </a:r>
          </a:p>
          <a:p>
            <a:endParaRPr lang="ru-RU" dirty="0"/>
          </a:p>
          <a:p>
            <a:r>
              <a:rPr lang="ru-RU" dirty="0"/>
              <a:t>Существует две технологии работы с данными. </a:t>
            </a:r>
          </a:p>
          <a:p>
            <a:endParaRPr lang="ru-RU" dirty="0"/>
          </a:p>
          <a:p>
            <a:r>
              <a:rPr lang="ru-RU" dirty="0"/>
              <a:t>Первая технология это </a:t>
            </a:r>
            <a:r>
              <a:rPr lang="en-US" dirty="0"/>
              <a:t>OLTP, </a:t>
            </a:r>
            <a:r>
              <a:rPr lang="ru-RU" dirty="0"/>
              <a:t>когда большое число пользователей используют базу данных, когда каждый пользователь осуществляет забор небольшого объема данных и производит небольшие обновления. Это можно сказать основная технология для использования основным числом пользователей.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Вторая технология это </a:t>
            </a:r>
            <a:r>
              <a:rPr lang="en-US" dirty="0"/>
              <a:t>OLAP</a:t>
            </a:r>
            <a:r>
              <a:rPr lang="ru-RU" dirty="0"/>
              <a:t>. Данная технология используется для анализа данных, что есть обработка данных для принятия решений и вывод правил для бизнес процессов.</a:t>
            </a:r>
          </a:p>
          <a:p>
            <a:r>
              <a:rPr lang="ru-RU" dirty="0"/>
              <a:t>Например, банки должны принимать решение о выдаче кредита, причем сейчас это производится практически онлайн. Данные решения обычно выполняются в два или более шагов. Сначала техники анализа данных применяются для автоматического получение правил и паттернов из данных и создания </a:t>
            </a:r>
            <a:r>
              <a:rPr lang="ru-RU" i="1" dirty="0"/>
              <a:t>предиктивных моделей.</a:t>
            </a:r>
            <a:r>
              <a:rPr lang="ru-RU" i="0" dirty="0"/>
              <a:t> Далее эти модели поступаю на вход как атрибуты для пользователей (это также называется свойства или </a:t>
            </a:r>
            <a:r>
              <a:rPr lang="en-US" i="0" dirty="0"/>
              <a:t>feature)</a:t>
            </a:r>
            <a:r>
              <a:rPr lang="ru-RU" i="0" dirty="0"/>
              <a:t>, а выходом модели является различный результат – вероятность дефолта, </a:t>
            </a:r>
            <a:r>
              <a:rPr lang="ru-RU" i="0" dirty="0" err="1"/>
              <a:t>просмотреа</a:t>
            </a:r>
            <a:r>
              <a:rPr lang="ru-RU" i="0" dirty="0"/>
              <a:t> рекламы и т.д.</a:t>
            </a:r>
          </a:p>
          <a:p>
            <a:endParaRPr lang="ru-RU" i="0" dirty="0"/>
          </a:p>
          <a:p>
            <a:r>
              <a:rPr lang="ru-RU" i="0" dirty="0"/>
              <a:t>Как другой пример, производители или </a:t>
            </a:r>
            <a:r>
              <a:rPr lang="ru-RU" i="0" dirty="0" err="1"/>
              <a:t>ретейлеры</a:t>
            </a:r>
            <a:r>
              <a:rPr lang="ru-RU" i="0" dirty="0"/>
              <a:t> должны принимать решения, что производить или что закупать. Такие решения обычно принимаются, используя техники анализа данных прошлых периодов и попытки предсказания новых. Стоимость таких ошибок может быть очень высок и организации могут инвестировать много денег для работы с такими данными. </a:t>
            </a:r>
          </a:p>
          <a:p>
            <a:endParaRPr lang="ru-RU" i="0" dirty="0"/>
          </a:p>
          <a:p>
            <a:r>
              <a:rPr lang="ru-RU" i="0" dirty="0"/>
              <a:t>Область </a:t>
            </a:r>
            <a:r>
              <a:rPr lang="en-US" i="1" dirty="0"/>
              <a:t>data mining </a:t>
            </a:r>
            <a:r>
              <a:rPr lang="ru-RU" i="0" dirty="0"/>
              <a:t>объединяет техники получения знаний, обработанные исследователями ИИ и статистического анализа с эффективными техниками из </a:t>
            </a:r>
            <a:r>
              <a:rPr lang="en-US" i="0" dirty="0"/>
              <a:t>CS </a:t>
            </a:r>
            <a:r>
              <a:rPr lang="ru-RU" i="0" dirty="0"/>
              <a:t>для работы с очень большими базами данных.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2582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Обработка заключалась в последовательном чтение магнитных лент и записи на них. Данные также могли приходить с перфокарт и выводиться на принтеры. Записи читались только последовательно и размер данных был гораздо больше оперативной памяти. 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4593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Широкое использование жестких дисков сильно изменило сценарий обработки данных, потому что жесткий диск позволял получить прямой доступ к данным. Позиция данных не имела сильного значения, так значение доступа исчислялось в десятки миллисекунд. Появились такие модели данных как сетевые и иерархические модели данных, которые позволили хранить такие структуры как списки и деревья на диске. </a:t>
            </a:r>
            <a:endParaRPr lang="en-US" dirty="0"/>
          </a:p>
          <a:p>
            <a:endParaRPr lang="en-US" dirty="0"/>
          </a:p>
          <a:p>
            <a:r>
              <a:rPr lang="ru-RU" dirty="0"/>
              <a:t>Стать Эдгара Кодда 1970 года определяло реляционную модель и непроцедурные способы запроса данных и возможность скрытия деталей имплементации от программиста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28910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Реляционная модель не использовалась долго на практике в виду проблем с производительностью при имплементации, они сильно уступали сетевым и иерархическим реализациям.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Однако, в какой-то момент в </a:t>
            </a:r>
            <a:r>
              <a:rPr lang="en-US" dirty="0"/>
              <a:t>IBM </a:t>
            </a:r>
            <a:r>
              <a:rPr lang="en-US" dirty="0" err="1"/>
              <a:t>Resaearch</a:t>
            </a:r>
            <a:r>
              <a:rPr lang="en-US" dirty="0"/>
              <a:t> </a:t>
            </a:r>
            <a:r>
              <a:rPr lang="ru-RU" dirty="0"/>
              <a:t>появился проект </a:t>
            </a:r>
            <a:r>
              <a:rPr lang="en-US" dirty="0"/>
              <a:t>System R.</a:t>
            </a:r>
            <a:r>
              <a:rPr lang="ru-RU" dirty="0"/>
              <a:t> Прототип </a:t>
            </a:r>
            <a:r>
              <a:rPr lang="en-US" dirty="0"/>
              <a:t>System R </a:t>
            </a:r>
            <a:r>
              <a:rPr lang="ru-RU" dirty="0"/>
              <a:t>привел к первому продукту реляционной базе данных </a:t>
            </a:r>
            <a:r>
              <a:rPr lang="en-US" dirty="0"/>
              <a:t>SQL/DS.</a:t>
            </a:r>
          </a:p>
          <a:p>
            <a:endParaRPr lang="en-US" dirty="0"/>
          </a:p>
          <a:p>
            <a:r>
              <a:rPr lang="ru-RU" dirty="0"/>
              <a:t>Параллельно в Беркли была разработана СУБД </a:t>
            </a:r>
            <a:r>
              <a:rPr lang="en-US" dirty="0"/>
              <a:t>Ingres, </a:t>
            </a:r>
            <a:r>
              <a:rPr lang="ru-RU" dirty="0"/>
              <a:t>которая в дальнейшем </a:t>
            </a:r>
            <a:r>
              <a:rPr lang="ru-RU" dirty="0" err="1"/>
              <a:t>коммерциализировалась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Также в это время появился продукт компании </a:t>
            </a:r>
            <a:r>
              <a:rPr lang="en-US" dirty="0"/>
              <a:t>Oracle. </a:t>
            </a:r>
          </a:p>
          <a:p>
            <a:endParaRPr lang="en-US" dirty="0"/>
          </a:p>
          <a:p>
            <a:r>
              <a:rPr lang="ru-RU" dirty="0"/>
              <a:t>Первые коммерческие СУБД сыграли важную роль в развитие технология по обработке запросов. </a:t>
            </a:r>
          </a:p>
          <a:p>
            <a:endParaRPr lang="ru-RU" dirty="0"/>
          </a:p>
          <a:p>
            <a:r>
              <a:rPr lang="ru-RU" dirty="0"/>
              <a:t>В ранние 80ые реляционные СУБД начались соревноваться с сетевыми и иерархическими СУБД. Реляционные СУБД были гораздо проще, поэтому довольно быстро стали замещать сетевые и иерархические СУБД. Программисты, использующие старые модели, должны были работать с большим числом низкоуровневых имплементаций, и приходилось писать запросы в процедурном варианте. Более того, было важно писать с учетом производительности. На контрасте с этим, в реляционных СУБД, почти все низкоуровневые задачи автоматически обрабатываются СУБД, оставляя программисту свободу работать на логическом уровне. </a:t>
            </a:r>
          </a:p>
          <a:p>
            <a:endParaRPr lang="ru-RU" dirty="0"/>
          </a:p>
          <a:p>
            <a:r>
              <a:rPr lang="ru-RU" dirty="0"/>
              <a:t>Также в 1980-ые активно исследовались распределенные и параллельные базы данных, также как и объектно-ориентированные СУБД 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40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9580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Язык </a:t>
            </a:r>
            <a:r>
              <a:rPr lang="en-US" dirty="0"/>
              <a:t>SQL </a:t>
            </a:r>
            <a:r>
              <a:rPr lang="ru-RU" dirty="0"/>
              <a:t>был разработан для приложений по принятию решений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Такие системы активно развивались в 90ые. Требовались средства для анализа большого набора данных. Многие </a:t>
            </a:r>
            <a:r>
              <a:rPr lang="ru-RU" dirty="0" err="1"/>
              <a:t>вендоры</a:t>
            </a:r>
            <a:r>
              <a:rPr lang="ru-RU" dirty="0"/>
              <a:t> баз данных также активно добавляли параллельную обработку в свои продукты и объектно-ориентированную поддержку.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Также основное событие 1990х было активное развитие мирового интернета. Системы баз данных должны были поддерживать высоконагруженные системы и 24/7 доступность. Также активно развивались веб интерфейсы к данным</a:t>
            </a:r>
            <a:endParaRPr lang="en-RU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41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58749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Сильно эволюционировали типы данных, хранимые в базах данных. Стали очень важными </a:t>
            </a:r>
            <a:r>
              <a:rPr lang="ru-RU" dirty="0" err="1"/>
              <a:t>полуструктурированные</a:t>
            </a:r>
            <a:r>
              <a:rPr lang="ru-RU" dirty="0"/>
              <a:t> данные, такие как </a:t>
            </a:r>
            <a:r>
              <a:rPr lang="en-US" dirty="0"/>
              <a:t>XML (</a:t>
            </a:r>
            <a:r>
              <a:rPr lang="ru-RU" dirty="0"/>
              <a:t>стандарт передачи данных), </a:t>
            </a:r>
            <a:r>
              <a:rPr lang="en-US" dirty="0"/>
              <a:t>JSON, </a:t>
            </a:r>
            <a:r>
              <a:rPr lang="ru-RU" dirty="0"/>
              <a:t>как более компактный формат передачи данных, хорошо подходящий для хранения объектов из разных языков программирования. Поддержка данных форматов была добавлена в реляционные базы данных. </a:t>
            </a:r>
          </a:p>
          <a:p>
            <a:endParaRPr lang="ru-RU" dirty="0"/>
          </a:p>
          <a:p>
            <a:r>
              <a:rPr lang="ru-RU" dirty="0"/>
              <a:t>Пространственные данные (например географические) также имели широкое распространения.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Начали активно использоваться </a:t>
            </a:r>
            <a:r>
              <a:rPr lang="ru-RU" dirty="0" err="1"/>
              <a:t>опен</a:t>
            </a:r>
            <a:r>
              <a:rPr lang="ru-RU" dirty="0"/>
              <a:t> </a:t>
            </a:r>
            <a:r>
              <a:rPr lang="ru-RU" dirty="0" err="1"/>
              <a:t>сорсные</a:t>
            </a:r>
            <a:r>
              <a:rPr lang="ru-RU" dirty="0"/>
              <a:t> базы данных (</a:t>
            </a:r>
            <a:r>
              <a:rPr lang="ru-RU" dirty="0" err="1"/>
              <a:t>постгрес</a:t>
            </a:r>
            <a:r>
              <a:rPr lang="ru-RU" dirty="0"/>
              <a:t>, </a:t>
            </a:r>
            <a:r>
              <a:rPr lang="en-US" dirty="0" err="1"/>
              <a:t>mysql</a:t>
            </a:r>
            <a:r>
              <a:rPr lang="en-US" dirty="0"/>
              <a:t>). </a:t>
            </a:r>
            <a:r>
              <a:rPr lang="ru-RU" dirty="0"/>
              <a:t>Также появилось зарождение понятия автономные базы данных, которые позволяют упростить управление базами данных. </a:t>
            </a:r>
          </a:p>
          <a:p>
            <a:endParaRPr lang="ru-RU" dirty="0"/>
          </a:p>
          <a:p>
            <a:r>
              <a:rPr lang="ru-RU" dirty="0"/>
              <a:t>Развитие социальных сетей привело к необходимости управления связями между людьми и их контентом,  и в классические реляционные базы это особо не помещалось. Это привело к появлению </a:t>
            </a:r>
            <a:r>
              <a:rPr lang="ru-RU" dirty="0" err="1"/>
              <a:t>графовых</a:t>
            </a:r>
            <a:r>
              <a:rPr lang="ru-RU" dirty="0"/>
              <a:t> баз данных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 конце 2000-х активно развивается аналитика данных и понятие </a:t>
            </a:r>
            <a:r>
              <a:rPr lang="en-US" dirty="0"/>
              <a:t>data mining. </a:t>
            </a:r>
            <a:r>
              <a:rPr lang="ru-RU" dirty="0"/>
              <a:t>Появились специальные базы данных для поддержки принятия решений.</a:t>
            </a:r>
          </a:p>
          <a:p>
            <a:endParaRPr lang="ru-RU" dirty="0"/>
          </a:p>
          <a:p>
            <a:r>
              <a:rPr lang="ru-RU" dirty="0"/>
              <a:t>В конце 2000х объем данных стал настолько большим, что появилась необходимость в разработке специального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MapReduce </a:t>
            </a:r>
            <a:r>
              <a:rPr lang="ru-RU" dirty="0"/>
              <a:t>для обеспечения параллельности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Появился термин </a:t>
            </a:r>
            <a:r>
              <a:rPr lang="en-US" dirty="0"/>
              <a:t>NoSQL, </a:t>
            </a:r>
            <a:r>
              <a:rPr lang="ru-RU" dirty="0"/>
              <a:t>который описывал много узкоспециализированных механизмов для решения конкретной проблемы обработки данных, когда реляционная база слишком тяжелая и долгая. </a:t>
            </a:r>
            <a:r>
              <a:rPr lang="en-US" dirty="0"/>
              <a:t>NoSQL – Not only SQL. </a:t>
            </a:r>
            <a:r>
              <a:rPr lang="ru-RU" dirty="0"/>
              <a:t>В данных решения была большая гибкость с точки зрения работы программиста в распределенных системах.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42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9836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Ограничения </a:t>
            </a:r>
            <a:r>
              <a:rPr lang="en-US" dirty="0"/>
              <a:t>NoSQL </a:t>
            </a:r>
            <a:r>
              <a:rPr lang="ru-RU" dirty="0"/>
              <a:t>систем, такие как недостаток поддержки для </a:t>
            </a:r>
            <a:r>
              <a:rPr lang="ru-RU" dirty="0" err="1"/>
              <a:t>консистентности</a:t>
            </a:r>
            <a:r>
              <a:rPr lang="ru-RU" dirty="0"/>
              <a:t> и недостаток поддержки декларативных запросов, был довольно существенный. С другой стороны эти системы предоставляли масштабируемость и доступность. В 2010ые произошла дальнейшая эволюция этих систем, добавлялись возможности управления уровнем </a:t>
            </a:r>
            <a:r>
              <a:rPr lang="ru-RU" dirty="0" err="1"/>
              <a:t>консистентности</a:t>
            </a:r>
            <a:r>
              <a:rPr lang="ru-RU" dirty="0"/>
              <a:t> и добавлялись более высоко </a:t>
            </a:r>
            <a:r>
              <a:rPr lang="ru-RU" dirty="0" err="1"/>
              <a:t>уровевые</a:t>
            </a:r>
            <a:r>
              <a:rPr lang="ru-RU" dirty="0"/>
              <a:t> абстракции</a:t>
            </a:r>
          </a:p>
          <a:p>
            <a:endParaRPr lang="ru-RU" dirty="0"/>
          </a:p>
          <a:p>
            <a:r>
              <a:rPr lang="ru-RU" dirty="0"/>
              <a:t>Огромными шагами стала развиваться облачная инфраструктура. Вместо </a:t>
            </a:r>
            <a:r>
              <a:rPr lang="en-US" dirty="0"/>
              <a:t>inhouse </a:t>
            </a:r>
            <a:r>
              <a:rPr lang="ru-RU" dirty="0"/>
              <a:t>переход в облачные сервисы. Иногда это не только хранения, но и полноценные сервис. </a:t>
            </a:r>
            <a:r>
              <a:rPr lang="en-US" dirty="0"/>
              <a:t>SAAS,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43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9817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понимать цели баз данных, рассмотрим часть организации университета</a:t>
            </a:r>
            <a:r>
              <a:rPr lang="en-US" dirty="0"/>
              <a:t>; </a:t>
            </a:r>
            <a:r>
              <a:rPr lang="ru-RU" dirty="0"/>
              <a:t>Она содержит информацию о всех преподавателях, студентах, группах, факультетов и курсов. Один из способов для хранения информации – хранить их в файлах операционной системы. Чтобы позволить пользователям управлять информацией, система имеет ряд прикладных программ, которые управляют файлами, которые включают такие программы как:</a:t>
            </a:r>
          </a:p>
          <a:p>
            <a:r>
              <a:rPr lang="ru-RU" dirty="0"/>
              <a:t>Добавить новых студентов, преподавателей и курсы </a:t>
            </a:r>
          </a:p>
          <a:p>
            <a:r>
              <a:rPr lang="ru-RU" dirty="0"/>
              <a:t>Зарегистрировать студентов на курсы и сгенерировать </a:t>
            </a:r>
            <a:r>
              <a:rPr lang="ru-RU" dirty="0" err="1"/>
              <a:t>ростер</a:t>
            </a:r>
            <a:r>
              <a:rPr lang="ru-RU" dirty="0"/>
              <a:t> класса </a:t>
            </a:r>
          </a:p>
          <a:p>
            <a:r>
              <a:rPr lang="ru-RU" dirty="0"/>
              <a:t>Присвоить оценки студентам, подсчитать средний балл </a:t>
            </a:r>
          </a:p>
          <a:p>
            <a:endParaRPr lang="ru-RU" dirty="0"/>
          </a:p>
          <a:p>
            <a:r>
              <a:rPr lang="ru-RU" dirty="0"/>
              <a:t>Программисты разрабатывают такие прикладные программы для нужд университета </a:t>
            </a:r>
          </a:p>
          <a:p>
            <a:endParaRPr lang="ru-RU" dirty="0"/>
          </a:p>
          <a:p>
            <a:r>
              <a:rPr lang="ru-RU" dirty="0"/>
              <a:t>Новые прикладные программы добавляются по необходимости. Например, представим, что университет создает новую программу. Как результат, университет создает новый факультет и создают новые постоянные файлы (или добавлять информацию к существующим файлам) для записи информации о всех преподавателях на факультете. </a:t>
            </a:r>
          </a:p>
          <a:p>
            <a:endParaRPr lang="ru-RU" dirty="0"/>
          </a:p>
          <a:p>
            <a:r>
              <a:rPr lang="ru-RU" dirty="0"/>
              <a:t>Такая типичная система обработки файлов должна поддерживаться определенной операционной системой. Такая система хранит постоянные файлы в различных файлах, и иногда требуют различные программы приложений для обработки файлов</a:t>
            </a:r>
          </a:p>
          <a:p>
            <a:endParaRPr lang="ru-RU" dirty="0"/>
          </a:p>
          <a:p>
            <a:r>
              <a:rPr lang="ru-RU" dirty="0"/>
              <a:t>При хранении информации в системах, которые работают с файлами, есть ряд недостатков:</a:t>
            </a:r>
          </a:p>
          <a:p>
            <a:r>
              <a:rPr lang="ru-RU" dirty="0"/>
              <a:t> </a:t>
            </a:r>
          </a:p>
          <a:p>
            <a:r>
              <a:rPr lang="ru-RU" b="1" dirty="0"/>
              <a:t>Избыточность и </a:t>
            </a:r>
            <a:r>
              <a:rPr lang="ru-RU" b="1" dirty="0" err="1"/>
              <a:t>неконсистентность</a:t>
            </a:r>
            <a:r>
              <a:rPr lang="ru-RU" b="1" dirty="0"/>
              <a:t> данных</a:t>
            </a:r>
            <a:r>
              <a:rPr lang="ru-RU" b="0" dirty="0"/>
              <a:t>. Так как программы, разработанные программистами, создают файлы в течение большого промежутка по времени. Данные программы работают с разными языками программирования и разными структурами данных. При этом информация может дублироваться в других местах (файлах). Например, если студент учится на разных факультетах, то информация о нем может дублироваться. Это приводит к избыточности данных, а также потенциально может привести к </a:t>
            </a:r>
            <a:r>
              <a:rPr lang="ru-RU" b="0" dirty="0" err="1"/>
              <a:t>неконсистентности</a:t>
            </a:r>
            <a:r>
              <a:rPr lang="ru-RU" b="0" dirty="0"/>
              <a:t> (пример)</a:t>
            </a:r>
          </a:p>
          <a:p>
            <a:endParaRPr lang="ru-RU" b="0" dirty="0"/>
          </a:p>
          <a:p>
            <a:r>
              <a:rPr lang="ru-RU" b="0" dirty="0"/>
              <a:t> </a:t>
            </a:r>
            <a:r>
              <a:rPr lang="ru-RU" b="1" dirty="0"/>
              <a:t>Сложность в заборе данных. </a:t>
            </a:r>
            <a:r>
              <a:rPr lang="ru-RU" b="0" dirty="0"/>
              <a:t>Предположим, что один из </a:t>
            </a:r>
            <a:r>
              <a:rPr lang="ru-RU" b="0" dirty="0" err="1"/>
              <a:t>университетстких</a:t>
            </a:r>
            <a:r>
              <a:rPr lang="ru-RU" b="0" dirty="0"/>
              <a:t> клерков должен найти все имена студентов, кто живет по указанному почтовому индексу. Клерк запрашивает факультет для предоставления данного списка. Так как программа не была заточена под такие </a:t>
            </a:r>
            <a:r>
              <a:rPr lang="en-US" b="0" dirty="0"/>
              <a:t>ad-hoc </a:t>
            </a:r>
            <a:r>
              <a:rPr lang="ru-RU" b="0" dirty="0"/>
              <a:t>запросы, то нет готовой прикладной команды для выгрузки. Поэтому либо происходит выгрузка всего списка, либо доработка программы. </a:t>
            </a:r>
          </a:p>
          <a:p>
            <a:r>
              <a:rPr lang="ru-RU" b="0" dirty="0"/>
              <a:t>Основной тезис состоит в том, что такой подход не позволяет быть работать с данными удобным и эффективным способом</a:t>
            </a:r>
          </a:p>
          <a:p>
            <a:endParaRPr lang="ru-RU" b="0" dirty="0"/>
          </a:p>
          <a:p>
            <a:r>
              <a:rPr lang="ru-RU" b="1" dirty="0"/>
              <a:t>Изоляция данных. </a:t>
            </a:r>
            <a:r>
              <a:rPr lang="ru-RU" b="0" dirty="0"/>
              <a:t>Так как данные разбиты на разные файлы, а файлы могут быть в разных форматах, написание новых прикладных программ для забора подходящих данных представляет собой нетривиальную задачу. </a:t>
            </a:r>
          </a:p>
          <a:p>
            <a:endParaRPr lang="ru-RU" b="0" dirty="0"/>
          </a:p>
          <a:p>
            <a:r>
              <a:rPr lang="ru-RU" b="1" dirty="0"/>
              <a:t>Проблемы целостности</a:t>
            </a:r>
            <a:r>
              <a:rPr lang="ru-RU" b="0" dirty="0"/>
              <a:t>. Значения данных, хранящиеся в базе данных, должны удовлетворять определенным типами ограничениям </a:t>
            </a:r>
            <a:r>
              <a:rPr lang="ru-RU" b="0" dirty="0" err="1"/>
              <a:t>консистентности</a:t>
            </a:r>
            <a:r>
              <a:rPr lang="ru-RU" b="0" dirty="0"/>
              <a:t>. Предположим ваш университет содержит счет для каждого факультета, а каждая запись – значение баланса на факультете. Разработчики </a:t>
            </a:r>
            <a:r>
              <a:rPr lang="ru-RU" b="0" dirty="0" err="1"/>
              <a:t>хардкодят</a:t>
            </a:r>
            <a:r>
              <a:rPr lang="ru-RU" b="0" dirty="0"/>
              <a:t> данные ограничения, поэтому при их изменении или добавления требуются большие трудозатраты. </a:t>
            </a:r>
          </a:p>
          <a:p>
            <a:endParaRPr lang="ru-RU" b="0" dirty="0"/>
          </a:p>
          <a:p>
            <a:r>
              <a:rPr lang="ru-RU" b="1" dirty="0"/>
              <a:t>Проблемы атомарности. </a:t>
            </a:r>
            <a:r>
              <a:rPr lang="ru-RU" b="0" dirty="0"/>
              <a:t>Компьютерная система, как и любой инструмент, имеет способность </a:t>
            </a:r>
            <a:r>
              <a:rPr lang="ru-RU" b="0" dirty="0" err="1"/>
              <a:t>аварийно</a:t>
            </a:r>
            <a:r>
              <a:rPr lang="ru-RU" b="0" dirty="0"/>
              <a:t> завершаться. В большинстве приложений, важно, что при возникновении ошибки, данные должны вернуться обратно. (Пример – банковская транзакция). </a:t>
            </a:r>
          </a:p>
          <a:p>
            <a:endParaRPr lang="ru-RU" b="0" dirty="0"/>
          </a:p>
          <a:p>
            <a:r>
              <a:rPr lang="ru-RU" b="1" dirty="0"/>
              <a:t>Аномалии конкурентного доступа</a:t>
            </a:r>
            <a:r>
              <a:rPr lang="ru-RU" b="0" dirty="0"/>
              <a:t>. Для улучшения производительности системы и более быстрого отклика, многие системы разрешают пользователям обновлять данные одновременно. Сегодняшняя электронная коммерция требует миллиарды обновлений, причем одновременных, что может привести к </a:t>
            </a:r>
            <a:r>
              <a:rPr lang="ru-RU" b="0" dirty="0" err="1"/>
              <a:t>неконсистентности</a:t>
            </a:r>
            <a:r>
              <a:rPr lang="ru-RU" b="0" dirty="0"/>
              <a:t>. (пример несколько транзакций или элементы на складе). Для решения таких возможностей, система должна использовать некую форму надзора. Но надзор является слишком сложным в случае, если данные запрашиваются несколькими приложениями. </a:t>
            </a:r>
          </a:p>
          <a:p>
            <a:endParaRPr lang="ru-RU" b="0" dirty="0"/>
          </a:p>
          <a:p>
            <a:r>
              <a:rPr lang="ru-RU" b="0" dirty="0"/>
              <a:t> </a:t>
            </a:r>
            <a:r>
              <a:rPr lang="ru-RU" b="1" dirty="0"/>
              <a:t>Проблемы безопасности. </a:t>
            </a:r>
            <a:r>
              <a:rPr lang="ru-RU" b="0" dirty="0"/>
              <a:t>Не каждый пользователь баз данных должен иметь доступ ко всем данным. Пример: финансовая чувствительная информация. В случае работы через файлы данные ограничения довольно сложно реализовать. </a:t>
            </a:r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9991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Система баз данных – это коллекция связанных между собой данных и набор программ, которые позволяют пользователям запрашивать и модифицировать данные. Основная цель системы баз данных – предоставить пользователям </a:t>
            </a:r>
            <a:r>
              <a:rPr lang="ru-RU" i="1" dirty="0"/>
              <a:t>абстрактного </a:t>
            </a:r>
            <a:r>
              <a:rPr lang="ru-RU" i="0" dirty="0"/>
              <a:t>представления данных. Поэтому система скрывает определенные детали о том, как данные хранятся и поддерживаются</a:t>
            </a:r>
          </a:p>
          <a:p>
            <a:endParaRPr lang="ru-RU" i="0" dirty="0"/>
          </a:p>
          <a:p>
            <a:r>
              <a:rPr lang="ru-RU" i="0" dirty="0"/>
              <a:t>Лежащие в основе структуры баз данных – это модель данных – коллекция концептуальных инструментов для описания данных, отношений данных, семантики данных и ограничений целостности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967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квалифицировать модели данных на 4 категории </a:t>
            </a:r>
          </a:p>
          <a:p>
            <a:endParaRPr lang="ru-RU" dirty="0"/>
          </a:p>
          <a:p>
            <a:r>
              <a:rPr lang="ru-RU" b="1" dirty="0"/>
              <a:t>Реляционные модели. </a:t>
            </a:r>
            <a:r>
              <a:rPr lang="ru-RU" b="0" dirty="0"/>
              <a:t>Реляционная модель использует коллекцию таблиц для представления данных и связи между этими данными. Каждая таблица имеет несколько столбцов, и каждый столбец содержит уникальное имя. Таблицы в данной теории также известны как отношения. Реляционная модель – это пример модели, основанной на понятии «запись». База данных представляет собой записи определенных типов фиксированных форматов. Реляционная модель наиболее часто используемая база </a:t>
            </a:r>
            <a:r>
              <a:rPr lang="ru-RU" b="0" dirty="0" err="1"/>
              <a:t>даных</a:t>
            </a:r>
            <a:endParaRPr lang="ru-RU" b="0" dirty="0"/>
          </a:p>
          <a:p>
            <a:endParaRPr lang="ru-RU" b="0" dirty="0"/>
          </a:p>
          <a:p>
            <a:r>
              <a:rPr lang="ru-RU" b="0" dirty="0"/>
              <a:t>Мо</a:t>
            </a:r>
            <a:r>
              <a:rPr lang="en-US" b="0" dirty="0" err="1"/>
              <a:t>д</a:t>
            </a:r>
            <a:r>
              <a:rPr lang="ru-RU" b="0" dirty="0"/>
              <a:t>ель </a:t>
            </a:r>
            <a:r>
              <a:rPr lang="en-US" b="1" dirty="0"/>
              <a:t>Entity Relationship</a:t>
            </a:r>
            <a:r>
              <a:rPr lang="en-US" b="0" dirty="0"/>
              <a:t> </a:t>
            </a:r>
            <a:r>
              <a:rPr lang="ru-RU" b="0" dirty="0"/>
              <a:t>использует коллекцию базовых объектов, называемых «сущность» и «связи» между этими объектами. Сущность – это объект реального мира, которые существенно отличается от других объектов. </a:t>
            </a:r>
            <a:r>
              <a:rPr lang="en-US" b="0" dirty="0"/>
              <a:t>ER </a:t>
            </a:r>
            <a:r>
              <a:rPr lang="ru-RU" b="0" dirty="0"/>
              <a:t>модель широко используется при проектировании баз данных. </a:t>
            </a:r>
          </a:p>
          <a:p>
            <a:endParaRPr lang="ru-RU" b="0" dirty="0"/>
          </a:p>
          <a:p>
            <a:r>
              <a:rPr lang="ru-RU" b="1" dirty="0" err="1"/>
              <a:t>Полуструктурированные</a:t>
            </a:r>
            <a:r>
              <a:rPr lang="ru-RU" b="1" dirty="0"/>
              <a:t> данные</a:t>
            </a:r>
            <a:r>
              <a:rPr lang="ru-RU" b="0" dirty="0"/>
              <a:t> позволяют</a:t>
            </a:r>
            <a:r>
              <a:rPr lang="en-US" b="0" dirty="0"/>
              <a:t> </a:t>
            </a:r>
            <a:r>
              <a:rPr lang="ru-RU" b="0" dirty="0"/>
              <a:t>такую спецификацию данных, где индивидуальные элементы данных одного и того же типа могут иметь разный набор атрибутов. Это отличается от предыдущих моделей данных, где каждый элемент данных определенного типа должен иметь одинаковый набор данных. </a:t>
            </a:r>
            <a:r>
              <a:rPr lang="en-US" b="0" dirty="0"/>
              <a:t>JSON </a:t>
            </a:r>
            <a:r>
              <a:rPr lang="ru-RU" b="0" dirty="0"/>
              <a:t>и </a:t>
            </a:r>
            <a:r>
              <a:rPr lang="en-US" b="0" dirty="0"/>
              <a:t>XML </a:t>
            </a:r>
            <a:r>
              <a:rPr lang="ru-RU" b="0" dirty="0"/>
              <a:t>часто используемый пример </a:t>
            </a:r>
            <a:r>
              <a:rPr lang="ru-RU" b="0" dirty="0" err="1"/>
              <a:t>полуструктурированных</a:t>
            </a:r>
            <a:r>
              <a:rPr lang="ru-RU" b="0" dirty="0"/>
              <a:t> данных. </a:t>
            </a:r>
            <a:endParaRPr lang="en-US" b="0" dirty="0"/>
          </a:p>
          <a:p>
            <a:endParaRPr lang="en-US" b="0" dirty="0"/>
          </a:p>
          <a:p>
            <a:r>
              <a:rPr lang="ru-RU" b="1" dirty="0"/>
              <a:t>Модели данных, основанные на объектах. </a:t>
            </a:r>
            <a:r>
              <a:rPr lang="ru-RU" b="0" dirty="0"/>
              <a:t>Можно сказать, что ООП  является доминирующей технологией в разработке ПО. Изначально была разработана объектно-ориентированная модель, но в современных реалиях концепция объектов была интегрирована в реляционные базы данных. </a:t>
            </a:r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2806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система была полезной, данные должны эффективно обрабатываться. Такая необходимость привела к тому, что разработчики СУБД используют сложные структуры данных для представления баз данных в СУБД. Для упрощения работы с СУБД для пользователя, сложность скрывается через несколько уровней абстракции данных</a:t>
            </a:r>
          </a:p>
          <a:p>
            <a:endParaRPr lang="ru-RU" dirty="0"/>
          </a:p>
          <a:p>
            <a:r>
              <a:rPr lang="ru-RU" b="1" dirty="0"/>
              <a:t>Физический уровень </a:t>
            </a:r>
            <a:r>
              <a:rPr lang="ru-RU" dirty="0"/>
              <a:t>представляет собой наименьший уровень абстракции, который описывает, как данные реально хранятся. Физический уровень описывает сложные низкоуровневые структуры данных.</a:t>
            </a:r>
          </a:p>
          <a:p>
            <a:endParaRPr lang="ru-RU" dirty="0"/>
          </a:p>
          <a:p>
            <a:r>
              <a:rPr lang="ru-RU" b="1" dirty="0"/>
              <a:t>Логический уровень </a:t>
            </a:r>
            <a:r>
              <a:rPr lang="ru-RU" b="0" dirty="0"/>
              <a:t>описывает следующий уровень абстракции, который описывает, какие данные хранились в базе данных, и какие связи существуют между данными. Логический уровень описывает всю базу данных в небольшом количестве довольно простых структур. Пользователь логического уровня не обязан знать о сложностях реализации данных структур. Это называет физическая независимость данных </a:t>
            </a:r>
            <a:endParaRPr lang="en-US" b="0" dirty="0"/>
          </a:p>
          <a:p>
            <a:endParaRPr lang="en-US" b="0" dirty="0"/>
          </a:p>
          <a:p>
            <a:r>
              <a:rPr lang="ru-RU" b="1" dirty="0"/>
              <a:t>Уровень представления. </a:t>
            </a:r>
            <a:r>
              <a:rPr lang="ru-RU" b="0" dirty="0"/>
              <a:t>Наивысший уровень абстракции описывать только часть базы данных. Сложность уровня представления состоит в том, что на нем содержится полное описание базы данных, а пользователям часто требуется доступ только к части таблиц, Такой уровень упрощает работу с системой. </a:t>
            </a:r>
          </a:p>
          <a:p>
            <a:endParaRPr lang="ru-RU" b="0" dirty="0"/>
          </a:p>
          <a:p>
            <a:r>
              <a:rPr lang="ru-RU" b="0" dirty="0"/>
              <a:t>Важным свойством модели данных (например, такой, как  реляционная модель) состоит в том, что она скрывает низкоуровневые детали реализации не только от пользователей, но также и от прикладных разработчиков. </a:t>
            </a:r>
            <a:endParaRPr lang="en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8944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Изменения в базах данных происходят через вставки и удаления. Коллекция информации, хранимая в базах данных в определенный момент называется экземпляром базы данных. Общий дизайн или конструкция базы данных называется схемой базы данных</a:t>
            </a:r>
          </a:p>
          <a:p>
            <a:r>
              <a:rPr lang="ru-RU" dirty="0"/>
              <a:t>Для понимания концепций схемы и экземпляров базы данных можно использовать аналогию с языками программирования. Схема базы данных характеризуется описание переменной. Каждая переменная в каждый момент времени имеет определенное значение, что сопоставляется с экземпляром. </a:t>
            </a:r>
          </a:p>
          <a:p>
            <a:r>
              <a:rPr lang="ru-RU" dirty="0"/>
              <a:t>Системы баз данных имеют несколько схем, разделенных на уровни абстракции. </a:t>
            </a:r>
            <a:r>
              <a:rPr lang="ru-RU" b="1" dirty="0"/>
              <a:t>Физическая схема </a:t>
            </a:r>
            <a:r>
              <a:rPr lang="ru-RU" b="0" dirty="0"/>
              <a:t>описывает дизайн базы данных на физическом уровне, </a:t>
            </a:r>
            <a:r>
              <a:rPr lang="ru-RU" b="1" dirty="0"/>
              <a:t>Логическая схема </a:t>
            </a:r>
            <a:r>
              <a:rPr lang="ru-RU" b="0" dirty="0"/>
              <a:t>описывает дизайн базы данных на логическом уровне. На уровне представлений иногда выделяют </a:t>
            </a:r>
            <a:r>
              <a:rPr lang="ru-RU" b="1" dirty="0"/>
              <a:t>подсхемы</a:t>
            </a:r>
            <a:r>
              <a:rPr lang="ru-RU" b="0" dirty="0"/>
              <a:t>. </a:t>
            </a:r>
          </a:p>
          <a:p>
            <a:r>
              <a:rPr lang="ru-RU" dirty="0"/>
              <a:t>Логическая схема иногда считается самой важной, так как программисты разрабатывают приложения, используя логическую схему. Физическая схема часто скрыта на логическом уровне и иногда может быть изменена без влияния на прикладные программы. Прикладные программы поддерживают физическую независимость, если они не зависят от физической схемы.</a:t>
            </a:r>
          </a:p>
          <a:p>
            <a:r>
              <a:rPr lang="ru-RU" dirty="0"/>
              <a:t>Стоит отметить, что возможно создать схемы, которые имеют ряд проблем, например дублирование данных без необходимость. Поэтому требуется дополнительные принципы для «хороших» схем. </a:t>
            </a:r>
          </a:p>
          <a:p>
            <a:r>
              <a:rPr lang="ru-RU" dirty="0"/>
              <a:t>Современные приложения баз данных иногда требуют гибкие подходы для работы со схемами.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2082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Система баз данных предоставляет язык определения данных (</a:t>
            </a:r>
            <a:r>
              <a:rPr lang="en-US" dirty="0"/>
              <a:t>DDL) </a:t>
            </a:r>
            <a:r>
              <a:rPr lang="ru-RU" dirty="0"/>
              <a:t>для спецификации схемы базы данных и язык манипулирования данных (</a:t>
            </a:r>
            <a:r>
              <a:rPr lang="en-US" dirty="0"/>
              <a:t>DML) </a:t>
            </a:r>
            <a:r>
              <a:rPr lang="ru-RU" dirty="0"/>
              <a:t>для исполнения запросов баз данных и обновлений. На практике язык определения и язык манипулирования не являются двумя раздельными языками: вместо этого, они формируют части одиночного языка базы данных, такого как, например, </a:t>
            </a:r>
            <a:r>
              <a:rPr lang="en-US" dirty="0"/>
              <a:t>SQL. </a:t>
            </a:r>
          </a:p>
          <a:p>
            <a:endParaRPr lang="en-US" dirty="0"/>
          </a:p>
          <a:p>
            <a:r>
              <a:rPr lang="en-US" dirty="0"/>
              <a:t>DDL </a:t>
            </a:r>
            <a:r>
              <a:rPr lang="ru-RU" dirty="0"/>
              <a:t>используется для возможности определения данных и добавления дополнительных свойств данных. Выделяется специальный тип </a:t>
            </a:r>
            <a:r>
              <a:rPr lang="en-US" dirty="0"/>
              <a:t>DDL </a:t>
            </a:r>
            <a:r>
              <a:rPr lang="ru-RU" dirty="0"/>
              <a:t> для хранения и определения данных. Данные утверждения определяют детали имплементации схем баз данных, которые обычно скрыты от пользователей. </a:t>
            </a: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154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37C9-2E53-DE46-BB4E-7DD041E6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2E00-27FD-1C49-BF17-C2DF1A6B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464-F377-E946-BEB2-260B6E11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6BDF-4608-674F-B704-4E270673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5000-9245-CE4B-861E-607E5E1D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82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D446-F034-1445-8397-C5EB0BC8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4EE3-95DD-844E-AC7E-C6D1E2BB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22DD-2531-7145-B74E-0664CE0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5164-F987-9247-8961-6D55F842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C4DA-84F6-3442-AFFF-09100B5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762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569CA-7F0E-C04C-AFD4-0101C5DEC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67B86-16A9-E14D-8A93-74F0341D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076C-1A4D-D74C-BB0E-4FF8D43D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E4B9-410D-DC40-B05D-8CEE8EC1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9867-C2DD-C849-A37E-FC1B6651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4048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6D5C-4745-5143-B8F9-C91326B0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2C4A-EEEE-9643-903C-42B1B163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11BE-A5EB-9344-8906-2CC6AA57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0A94-B8B5-DF46-B707-0D348CE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831D-ECA2-024B-864A-BA3C002F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03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660-EBF0-5B49-BA81-26FA3F23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DEB3-D612-5B4C-BD88-6A258843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1218-A9F7-CE40-A0BB-BA74B1C2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037D-E259-7148-ABAF-4E0B134C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D42-644D-AF4E-ADC3-7A8FD5BF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92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B137-C749-8C47-8177-F658B2E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CBA6-867C-EA47-92C9-15B8B636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5701-154B-CF48-9392-DD3710B9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FC13D-01DA-6C45-98B4-FA5278B6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C180-F7EF-C745-9E8E-CA3C6E5B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0F71-A46D-CB48-9A2E-398650B2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707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B5FB-9333-CA42-A02B-C895C25F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EECBE-FE57-5943-A909-10F03BA2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03D94-3D37-8C4C-81DB-B3A1574F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DDF78-FC96-B242-BB3F-8BC8EF1AD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431D2-13EA-4241-A477-BCB4550B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56594-FF50-9647-94B3-FE602860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B759-426C-9D49-906E-87CF6329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474B0-6AD8-4C48-8751-C866332B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81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8EEE-1DD0-8648-A11C-08BE5E0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2D735-A31A-F64A-8601-403A7673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9AAB1-0243-FE48-BFBA-7C8F411F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6F278-7D20-1F48-A87E-4D13F3D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609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BDD2-2BA9-0F45-9BCB-A999AEF1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11AD-917B-BE41-85B0-185DB771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F71E7-373F-114D-B5C1-9D49ABC2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4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F893-1EAA-2B44-863B-6C4E4B0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BE45-3B88-BF47-97B9-9A2CBFA2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EFDB-BD96-A041-A095-94446C00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DA9F2-8E0F-3046-958C-FB2ACBC0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3D1D-28F4-904B-874B-3C4C0B24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A031C-5EC7-5B4B-A816-6840A73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23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628B-E8DE-924C-9FAC-0A53B5C2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9223-1D9D-DF45-B3E3-87670830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03F9-65FB-E247-A5BD-FA9E29AC0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9C0E-4AD9-4344-B395-741CE14C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3089E-5641-384F-9C6E-D1353BE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ADB0-D05F-F74E-A475-E9866F29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29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BD1D7-C369-A941-ABED-1946859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9198C-7CE9-9049-8531-531F6DBE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9273-9794-6641-96AA-1517369B6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D89D-7B66-2E4B-BAD5-EA080B181917}" type="datetimeFigureOut">
              <a:rPr lang="en-RU" smtClean="0"/>
              <a:t>03.09.2020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CF12-3CD2-044C-8268-9E1D38D5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F248-E684-8241-B851-D599C515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60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6CC-5C43-C74F-AE75-B3455D601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 Введение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843FB-A7B1-3D45-B00D-CE6E6CCCE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0738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CD2B-8E63-CC4E-8244-2B834F8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DBAC-33B9-C641-84C5-5FA5282C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Модель данных – это коллекция концептуальных инструментов для описания данных, отношений данных и ограничений целостности.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6386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CD2B-8E63-CC4E-8244-2B834F8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DBAC-33B9-C641-84C5-5FA5282C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Реляционная модель (</a:t>
            </a:r>
            <a:r>
              <a:rPr lang="en-US" b="1" dirty="0"/>
              <a:t>Relational Model)</a:t>
            </a:r>
          </a:p>
          <a:p>
            <a:r>
              <a:rPr lang="en-US" b="1" dirty="0"/>
              <a:t>ER </a:t>
            </a:r>
            <a:r>
              <a:rPr lang="ru-RU" b="1" dirty="0"/>
              <a:t>модель (</a:t>
            </a:r>
            <a:r>
              <a:rPr lang="en-US" b="1" dirty="0"/>
              <a:t>Entity-Relationship Model) </a:t>
            </a:r>
            <a:endParaRPr lang="ru-RU" b="1" dirty="0"/>
          </a:p>
          <a:p>
            <a:r>
              <a:rPr lang="ru-RU" b="1" dirty="0" err="1"/>
              <a:t>Полуструктурированная</a:t>
            </a:r>
            <a:r>
              <a:rPr lang="ru-RU" b="1" dirty="0"/>
              <a:t> модель данных (</a:t>
            </a:r>
            <a:r>
              <a:rPr lang="en-US" b="1" dirty="0"/>
              <a:t>Semi-structured Data Model)</a:t>
            </a:r>
            <a:endParaRPr lang="ru-RU" b="1" dirty="0"/>
          </a:p>
          <a:p>
            <a:r>
              <a:rPr lang="ru-RU" b="1" dirty="0"/>
              <a:t>Модели данных, основанные на объектах (</a:t>
            </a:r>
            <a:r>
              <a:rPr lang="en-US" b="1" dirty="0"/>
              <a:t>Object-based Data Models)</a:t>
            </a:r>
            <a:endParaRPr lang="en-RU" b="1" dirty="0"/>
          </a:p>
        </p:txBody>
      </p:sp>
    </p:spTree>
    <p:extLst>
      <p:ext uri="{BB962C8B-B14F-4D97-AF65-F5344CB8AC3E}">
        <p14:creationId xmlns:p14="http://schemas.microsoft.com/office/powerpoint/2010/main" val="179978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BEE3-E87F-CB4F-831A-BCFF887B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0770-9E51-CF42-8638-A575AD46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554506" cy="4351338"/>
          </a:xfrm>
        </p:spPr>
        <p:txBody>
          <a:bodyPr/>
          <a:lstStyle/>
          <a:p>
            <a:r>
              <a:rPr lang="ru-RU" b="1" dirty="0"/>
              <a:t>Физический уровень</a:t>
            </a:r>
          </a:p>
          <a:p>
            <a:r>
              <a:rPr lang="ru-RU" b="1" dirty="0"/>
              <a:t>Логический уровень</a:t>
            </a:r>
          </a:p>
          <a:p>
            <a:r>
              <a:rPr lang="ru-RU" b="1" dirty="0"/>
              <a:t>Уровень представления (</a:t>
            </a:r>
            <a:r>
              <a:rPr lang="en-US" b="1" dirty="0"/>
              <a:t>View)</a:t>
            </a:r>
            <a:endParaRPr lang="ru-RU" b="1" dirty="0"/>
          </a:p>
          <a:p>
            <a:endParaRPr lang="en-RU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82B06-0420-0C49-9458-CA325B74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72" y="1488141"/>
            <a:ext cx="8034810" cy="50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2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2F52-6BF1-7E45-8E77-7B4F8D9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и Схема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9450-3135-CB42-80B5-95C1C7A9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Экземпляр базы данных </a:t>
            </a:r>
            <a:r>
              <a:rPr lang="ru-RU" dirty="0"/>
              <a:t>– коллекция информации, хранимая в базах данных в определенный момент времени </a:t>
            </a:r>
          </a:p>
          <a:p>
            <a:pPr marL="0" indent="0">
              <a:buNone/>
            </a:pPr>
            <a:r>
              <a:rPr lang="ru-RU" b="1" dirty="0"/>
              <a:t>Схема базы данных </a:t>
            </a:r>
            <a:r>
              <a:rPr lang="ru-RU" dirty="0"/>
              <a:t>– общий дизайн или конструкция базы данных</a:t>
            </a:r>
          </a:p>
          <a:p>
            <a:pPr marL="0" indent="0">
              <a:buNone/>
            </a:pPr>
            <a:r>
              <a:rPr lang="ru-RU" dirty="0"/>
              <a:t>Выделяют </a:t>
            </a:r>
            <a:r>
              <a:rPr lang="ru-RU" b="1" dirty="0"/>
              <a:t>физическую, логическую </a:t>
            </a:r>
            <a:r>
              <a:rPr lang="ru-RU" dirty="0"/>
              <a:t>схемы и иногда </a:t>
            </a:r>
            <a:r>
              <a:rPr lang="ru-RU" b="1" dirty="0"/>
              <a:t>подсхемы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35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57C5-8EA0-3F40-BFCA-CBFEAFB7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A4CC-CE61-1741-B482-42EC1BA7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DDL – Data Definition Language</a:t>
            </a:r>
            <a:endParaRPr lang="ru-RU" dirty="0"/>
          </a:p>
          <a:p>
            <a:pPr lvl="1"/>
            <a:r>
              <a:rPr lang="ru-RU" dirty="0"/>
              <a:t>Язык хранения и определения данных</a:t>
            </a:r>
            <a:endParaRPr lang="en-RU" dirty="0"/>
          </a:p>
          <a:p>
            <a:r>
              <a:rPr lang="en-RU" dirty="0"/>
              <a:t>DML – Data Manipulation Language </a:t>
            </a:r>
          </a:p>
          <a:p>
            <a:r>
              <a:rPr lang="en-RU" dirty="0"/>
              <a:t>SQL – Standard Query Language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754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1590-5A45-3D47-B999-987ECFED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целостности для </a:t>
            </a:r>
            <a:r>
              <a:rPr lang="en-RU" dirty="0"/>
              <a:t>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69D1-4066-7E42-B0A5-21A6736C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Ограничения домена</a:t>
            </a:r>
          </a:p>
          <a:p>
            <a:r>
              <a:rPr lang="ru-RU" dirty="0"/>
              <a:t>Ссылочная целостность </a:t>
            </a:r>
          </a:p>
          <a:p>
            <a:r>
              <a:rPr lang="ru-RU" dirty="0"/>
              <a:t> Авторизация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731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0F16-B346-A943-A048-6CB15A91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данных </a:t>
            </a:r>
            <a:r>
              <a:rPr lang="en-US" dirty="0"/>
              <a:t>DDL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6BFE-EC41-9546-92DE-DAB73F55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Выводом для </a:t>
            </a:r>
            <a:r>
              <a:rPr lang="en-US" dirty="0"/>
              <a:t>DDL </a:t>
            </a:r>
            <a:r>
              <a:rPr lang="ru-RU" dirty="0"/>
              <a:t>является словарь данных, который содержит метаданные – данные о данных.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8552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F244-901A-E742-BD95-5AA53AFC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57E8-5178-634C-A41C-1245E3F2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U" dirty="0"/>
              <a:t>CREATE TABLE Students (</a:t>
            </a:r>
          </a:p>
          <a:p>
            <a:pPr marL="0" indent="0">
              <a:buNone/>
            </a:pPr>
            <a:r>
              <a:rPr lang="en-GB" dirty="0"/>
              <a:t>	id varchar(10),</a:t>
            </a:r>
          </a:p>
          <a:p>
            <a:pPr marL="0" indent="0">
              <a:buNone/>
            </a:pPr>
            <a:r>
              <a:rPr lang="en-GB" dirty="0"/>
              <a:t>	name varchar(20),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sal</a:t>
            </a:r>
            <a:r>
              <a:rPr lang="en-GB" dirty="0"/>
              <a:t> number(15,2));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2828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2F68-D6A0-C642-A1DC-78BBE078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4578-9BA7-DC4B-9834-0C9B407D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манипулирования данными – язык, позволяющий пользователям забирать и манипулировать данными.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7977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2F68-D6A0-C642-A1DC-78BBE078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4578-9BA7-DC4B-9834-0C9B407D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манипулирования данными – язык, позволяющий пользователям забирать и манипулировать данными.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Процедурный </a:t>
            </a:r>
            <a:r>
              <a:rPr lang="en-US" dirty="0"/>
              <a:t>DML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Декларативный </a:t>
            </a:r>
            <a:r>
              <a:rPr lang="en-US" dirty="0"/>
              <a:t>DML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Запрос (</a:t>
            </a:r>
            <a:r>
              <a:rPr lang="en-US" dirty="0"/>
              <a:t>Query) – </a:t>
            </a:r>
            <a:r>
              <a:rPr lang="ru-RU" dirty="0"/>
              <a:t>утверждение, запрашивающее получение информации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 – </a:t>
            </a:r>
            <a:r>
              <a:rPr lang="ru-RU" dirty="0"/>
              <a:t>структурированный язык запросов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0936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513C-CD04-2749-B1BE-E380008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6CAF-178C-2648-89A1-1424DFD6F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такое Базы Данных?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697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7FD1-8457-5D4B-B2F0-06A58B2E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CE69-DB2F-D54A-B851-E070FEDB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U" dirty="0"/>
              <a:t>SELECT students.name</a:t>
            </a:r>
          </a:p>
          <a:p>
            <a:pPr marL="0" indent="0">
              <a:buNone/>
            </a:pPr>
            <a:r>
              <a:rPr lang="en-RU" dirty="0"/>
              <a:t>  FROM students </a:t>
            </a:r>
          </a:p>
          <a:p>
            <a:pPr marL="0" indent="0">
              <a:buNone/>
            </a:pPr>
            <a:r>
              <a:rPr lang="en-RU" dirty="0"/>
              <a:t> WHERE gpa &gt; 3.0</a:t>
            </a:r>
          </a:p>
        </p:txBody>
      </p:sp>
    </p:spTree>
    <p:extLst>
      <p:ext uri="{BB962C8B-B14F-4D97-AF65-F5344CB8AC3E}">
        <p14:creationId xmlns:p14="http://schemas.microsoft.com/office/powerpoint/2010/main" val="16490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7FD1-8457-5D4B-B2F0-06A58B2E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CE69-DB2F-D54A-B851-E070FEDB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U" dirty="0"/>
              <a:t>SELECT students.name, faculties.name</a:t>
            </a:r>
          </a:p>
          <a:p>
            <a:pPr marL="0" indent="0">
              <a:buNone/>
            </a:pPr>
            <a:r>
              <a:rPr lang="en-RU" dirty="0"/>
              <a:t>  FROM students, faculties </a:t>
            </a:r>
          </a:p>
          <a:p>
            <a:pPr marL="0" indent="0">
              <a:buNone/>
            </a:pPr>
            <a:r>
              <a:rPr lang="en-RU" dirty="0"/>
              <a:t>  where strundets.faculty_id = faculties.faculty_id</a:t>
            </a:r>
          </a:p>
          <a:p>
            <a:pPr marL="0" indent="0">
              <a:buNone/>
            </a:pPr>
            <a:r>
              <a:rPr lang="en-RU" dirty="0"/>
              <a:t>    and students.gpa &gt; 4.0</a:t>
            </a:r>
          </a:p>
        </p:txBody>
      </p:sp>
    </p:spTree>
    <p:extLst>
      <p:ext uri="{BB962C8B-B14F-4D97-AF65-F5344CB8AC3E}">
        <p14:creationId xmlns:p14="http://schemas.microsoft.com/office/powerpoint/2010/main" val="150673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2D13-79CF-5E47-8574-E34D3E5A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базе данных из прикладных программ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01F9-41DA-824E-9236-85323C38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Непроцедурные языки запросов обычно не </a:t>
            </a:r>
            <a:r>
              <a:rPr lang="ru-RU" dirty="0" err="1"/>
              <a:t>Тьринг</a:t>
            </a:r>
            <a:r>
              <a:rPr lang="ru-RU" dirty="0"/>
              <a:t> полны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Поэтому часто используются языке хоста (</a:t>
            </a:r>
            <a:r>
              <a:rPr lang="en-US" dirty="0"/>
              <a:t>C/C++, Java, Python) </a:t>
            </a:r>
            <a:r>
              <a:rPr lang="ru-RU" dirty="0"/>
              <a:t>с внутренними </a:t>
            </a:r>
            <a:r>
              <a:rPr lang="en-US" dirty="0"/>
              <a:t>SQL </a:t>
            </a:r>
            <a:r>
              <a:rPr lang="ru-RU" dirty="0"/>
              <a:t>запросами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4140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91C4-B6F6-E440-838D-45BF482B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D056-7B13-044F-BBF1-154B3D38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Проектирование баз данных включает в себя проектирование схемы базы данных.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Спецификация требований 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56068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91C4-B6F6-E440-838D-45BF482B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D056-7B13-044F-BBF1-154B3D38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Проектирование баз данных включает в себя проектирование схемы базы данных.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Спецификация требований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Фаза концептуального проектирования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ER </a:t>
            </a:r>
            <a:r>
              <a:rPr lang="ru-RU" dirty="0"/>
              <a:t>модель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Нормализация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Спецификация функциональных требований</a:t>
            </a:r>
          </a:p>
          <a:p>
            <a:pPr marL="514350" indent="-514350">
              <a:buFont typeface="+mj-lt"/>
              <a:buAutoNum type="arabicPeriod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418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91C4-B6F6-E440-838D-45BF482B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D056-7B13-044F-BBF1-154B3D38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Проектирование баз данных включает в себя проектирование схемы базы данных.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Спецификация требований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Фаза концептуального проектирования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Логическое проектирование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Физическое проектирование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30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5F46-A89F-3B4A-8636-3DEE6D0F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выполнения БД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D035-719A-0741-9D72-84000FBF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Функциональные компоненты СУБД могут быть разделены на:</a:t>
            </a:r>
          </a:p>
          <a:p>
            <a:r>
              <a:rPr lang="ru-RU" dirty="0"/>
              <a:t>Менеджер хранения</a:t>
            </a:r>
          </a:p>
          <a:p>
            <a:r>
              <a:rPr lang="ru-RU" dirty="0"/>
              <a:t>Обработчик запросов</a:t>
            </a:r>
          </a:p>
          <a:p>
            <a:r>
              <a:rPr lang="ru-RU" dirty="0"/>
              <a:t>Обработчик транзакций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89214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19B7-A14C-A54F-9BC2-E8E552B1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 хранения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2109-7F0B-FB44-B706-D84A71E8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Хранение, получение и обновление данных в базе данных</a:t>
            </a:r>
          </a:p>
          <a:p>
            <a:r>
              <a:rPr lang="ru-RU" dirty="0"/>
              <a:t>Менеджер авторизации и целостности</a:t>
            </a:r>
          </a:p>
          <a:p>
            <a:r>
              <a:rPr lang="ru-RU" dirty="0"/>
              <a:t>Менеджер транзакций</a:t>
            </a:r>
          </a:p>
          <a:p>
            <a:r>
              <a:rPr lang="ru-RU" dirty="0"/>
              <a:t>Файловый менеджер</a:t>
            </a:r>
          </a:p>
          <a:p>
            <a:r>
              <a:rPr lang="ru-RU" dirty="0"/>
              <a:t>Буферный менеджер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03296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6A7F-4BBA-5D4F-8603-6B52C1D7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 хранения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FA10-949D-E14F-A69D-77BB8E19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Менеджер хранения имплементирует часть структур данных как часть физической имплементации системы</a:t>
            </a:r>
          </a:p>
          <a:p>
            <a:r>
              <a:rPr lang="ru-RU" dirty="0"/>
              <a:t>Файлы с данными</a:t>
            </a:r>
          </a:p>
          <a:p>
            <a:r>
              <a:rPr lang="ru-RU" dirty="0"/>
              <a:t>Словарь данных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2823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F034-9A5F-C641-B05A-9B30E3ED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запросов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966F-0BB4-964B-A3E5-2EB48F35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DDL и</a:t>
            </a:r>
            <a:r>
              <a:rPr lang="ru-RU" dirty="0" err="1"/>
              <a:t>нтерпретатор</a:t>
            </a:r>
            <a:endParaRPr lang="ru-RU" dirty="0"/>
          </a:p>
          <a:p>
            <a:r>
              <a:rPr lang="en-US" dirty="0"/>
              <a:t>DML </a:t>
            </a:r>
            <a:r>
              <a:rPr lang="ru-RU" dirty="0"/>
              <a:t>компилятор</a:t>
            </a:r>
          </a:p>
          <a:p>
            <a:pPr lvl="1"/>
            <a:r>
              <a:rPr lang="ru-RU" dirty="0"/>
              <a:t>Оптимизация запросов</a:t>
            </a:r>
          </a:p>
          <a:p>
            <a:r>
              <a:rPr lang="ru-RU" dirty="0"/>
              <a:t>Механизм выполнения запросов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034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(БД) – коллекция данных, содержащих информацию, релевантную для </a:t>
            </a:r>
            <a:r>
              <a:rPr lang="ru-RU" dirty="0" err="1"/>
              <a:t>предриятия</a:t>
            </a:r>
            <a:r>
              <a:rPr lang="ru-RU" dirty="0"/>
              <a:t>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99504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9E2B-F617-F249-97CC-3711F4A6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 транзакций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CEC8-57F2-344E-8804-C6BA71B8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Транзакция – коллекция операций, которая выполняется как единая логическая функция в приложении баз данных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Атомарность – все-или-ничего.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87582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9E2B-F617-F249-97CC-3711F4A6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 транзакций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CEC8-57F2-344E-8804-C6BA71B8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Транзакция – коллекция операций, которая выполняется как единая логическая функция в приложении баз данных</a:t>
            </a:r>
          </a:p>
          <a:p>
            <a:pPr marL="0" indent="0">
              <a:buNone/>
            </a:pPr>
            <a:r>
              <a:rPr lang="ru-RU" dirty="0"/>
              <a:t>Атомарность – все-или-ничего.</a:t>
            </a:r>
          </a:p>
          <a:p>
            <a:pPr marL="0" indent="0">
              <a:buNone/>
            </a:pPr>
            <a:r>
              <a:rPr lang="ru-RU" dirty="0" err="1"/>
              <a:t>Консистентность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согласованность)– состояние базы данных должно быть всегда консистентно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4836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9E2B-F617-F249-97CC-3711F4A6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 транзакций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CEC8-57F2-344E-8804-C6BA71B8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Транзакция – коллекция операций, которая выполняется как единая логическая функция в приложении баз данных</a:t>
            </a:r>
          </a:p>
          <a:p>
            <a:pPr marL="0" indent="0">
              <a:buNone/>
            </a:pPr>
            <a:r>
              <a:rPr lang="ru-RU" dirty="0"/>
              <a:t>Атомарность – все-или-ничего.</a:t>
            </a:r>
          </a:p>
          <a:p>
            <a:pPr marL="0" indent="0">
              <a:buNone/>
            </a:pPr>
            <a:r>
              <a:rPr lang="ru-RU" dirty="0" err="1"/>
              <a:t>Консистентность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согласованность)– состояние базы данных должно быть всегда консистентно</a:t>
            </a:r>
          </a:p>
          <a:p>
            <a:pPr marL="0" indent="0">
              <a:buNone/>
            </a:pPr>
            <a:r>
              <a:rPr lang="ru-RU" dirty="0"/>
              <a:t>Изолированность – пользователь работает, как будто он один</a:t>
            </a:r>
          </a:p>
          <a:p>
            <a:pPr marL="0" indent="0">
              <a:buNone/>
            </a:pPr>
            <a:r>
              <a:rPr lang="ru-RU" dirty="0"/>
              <a:t>Стойкость (</a:t>
            </a:r>
            <a:r>
              <a:rPr lang="en-US" dirty="0"/>
              <a:t>durability) - </a:t>
            </a:r>
            <a:r>
              <a:rPr lang="ru-RU" dirty="0"/>
              <a:t> постоянство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29E89-1DFF-864A-846D-5F953AFF7D52}"/>
              </a:ext>
            </a:extLst>
          </p:cNvPr>
          <p:cNvSpPr txBox="1"/>
          <p:nvPr/>
        </p:nvSpPr>
        <p:spPr>
          <a:xfrm>
            <a:off x="6228272" y="20703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36771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1873-4F3D-C44B-853D-EDEF99E6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 транзакций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DE5-5443-6644-A4D9-BA3A3EDE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Менеджер восстановления. Восстановление базы данных при возникновении ошибок.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состав менеджера транзакций входит менеджер организации параллельной работы.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91968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078EFE43-5BAC-904F-B83B-A7BEC63BB5FE}"/>
              </a:ext>
            </a:extLst>
          </p:cNvPr>
          <p:cNvSpPr/>
          <p:nvPr/>
        </p:nvSpPr>
        <p:spPr>
          <a:xfrm>
            <a:off x="102704" y="1982920"/>
            <a:ext cx="11251096" cy="2391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6A71FB-E66D-4648-BC3B-143DD95F76FC}"/>
              </a:ext>
            </a:extLst>
          </p:cNvPr>
          <p:cNvSpPr/>
          <p:nvPr/>
        </p:nvSpPr>
        <p:spPr>
          <a:xfrm>
            <a:off x="102704" y="4436414"/>
            <a:ext cx="11251096" cy="1321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C4381-9867-1B49-A8CE-323146FA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70"/>
            <a:ext cx="10515600" cy="52683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баз данных и приложений</a:t>
            </a:r>
            <a:endParaRPr lang="en-RU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55F478E-B155-9F4F-B230-44A1C11829DC}"/>
              </a:ext>
            </a:extLst>
          </p:cNvPr>
          <p:cNvSpPr/>
          <p:nvPr/>
        </p:nvSpPr>
        <p:spPr>
          <a:xfrm>
            <a:off x="2835965" y="5801791"/>
            <a:ext cx="6380922" cy="9836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ED7ED-1B65-8D48-B073-98C3F473FA93}"/>
              </a:ext>
            </a:extLst>
          </p:cNvPr>
          <p:cNvSpPr/>
          <p:nvPr/>
        </p:nvSpPr>
        <p:spPr>
          <a:xfrm>
            <a:off x="2975113" y="6269710"/>
            <a:ext cx="1042594" cy="254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AFED5-190A-3D49-B2E9-AE1840928B3D}"/>
              </a:ext>
            </a:extLst>
          </p:cNvPr>
          <p:cNvSpPr/>
          <p:nvPr/>
        </p:nvSpPr>
        <p:spPr>
          <a:xfrm>
            <a:off x="4180385" y="6387164"/>
            <a:ext cx="1090675" cy="398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Индексы</a:t>
            </a:r>
            <a:endParaRPr lang="en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7D840-C73E-8043-A7F6-C3101ABD128D}"/>
              </a:ext>
            </a:extLst>
          </p:cNvPr>
          <p:cNvSpPr/>
          <p:nvPr/>
        </p:nvSpPr>
        <p:spPr>
          <a:xfrm>
            <a:off x="6006659" y="6112329"/>
            <a:ext cx="1221654" cy="565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данных</a:t>
            </a:r>
            <a:endParaRPr lang="en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EE9486-CE89-4B45-9FF0-9334F70CE5BC}"/>
              </a:ext>
            </a:extLst>
          </p:cNvPr>
          <p:cNvSpPr/>
          <p:nvPr/>
        </p:nvSpPr>
        <p:spPr>
          <a:xfrm>
            <a:off x="7669878" y="6104271"/>
            <a:ext cx="1427916" cy="565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Статистические данные</a:t>
            </a:r>
            <a:endParaRPr lang="en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14022-CC55-BD4B-B487-7E334489D568}"/>
              </a:ext>
            </a:extLst>
          </p:cNvPr>
          <p:cNvSpPr/>
          <p:nvPr/>
        </p:nvSpPr>
        <p:spPr>
          <a:xfrm>
            <a:off x="666475" y="5257682"/>
            <a:ext cx="2445026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Буферный менеджер</a:t>
            </a:r>
            <a:endParaRPr lang="en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0A327-509A-6D45-8B97-487136FEA0C6}"/>
              </a:ext>
            </a:extLst>
          </p:cNvPr>
          <p:cNvSpPr/>
          <p:nvPr/>
        </p:nvSpPr>
        <p:spPr>
          <a:xfrm>
            <a:off x="3026140" y="4754110"/>
            <a:ext cx="2445026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Файловый менеджер</a:t>
            </a:r>
            <a:endParaRPr lang="en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6F58-6E25-AC46-B761-049CBC5585FB}"/>
              </a:ext>
            </a:extLst>
          </p:cNvPr>
          <p:cNvSpPr/>
          <p:nvPr/>
        </p:nvSpPr>
        <p:spPr>
          <a:xfrm>
            <a:off x="5685365" y="5013341"/>
            <a:ext cx="2445026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Менеджер авторизации и целостности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0694A-230D-E041-8858-C383F2213D33}"/>
              </a:ext>
            </a:extLst>
          </p:cNvPr>
          <p:cNvSpPr/>
          <p:nvPr/>
        </p:nvSpPr>
        <p:spPr>
          <a:xfrm>
            <a:off x="8437713" y="4875318"/>
            <a:ext cx="2445026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Менеджер транзакций</a:t>
            </a:r>
            <a:endParaRPr lang="en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75F7C-B353-F846-B3B1-8BA72B4CFBFF}"/>
              </a:ext>
            </a:extLst>
          </p:cNvPr>
          <p:cNvSpPr txBox="1"/>
          <p:nvPr/>
        </p:nvSpPr>
        <p:spPr>
          <a:xfrm>
            <a:off x="9382533" y="4471200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Менеджер хранения</a:t>
            </a:r>
            <a:endParaRPr lang="en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A4358-216C-9B43-86F8-FE1149372FBD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888988" y="5615491"/>
            <a:ext cx="1607422" cy="654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1920D4-7003-A648-BB2B-CC729885AF9D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3496410" y="5110510"/>
            <a:ext cx="752243" cy="115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3AC47E-2356-6846-8A94-868B8DB5AA0B}"/>
              </a:ext>
            </a:extLst>
          </p:cNvPr>
          <p:cNvCxnSpPr>
            <a:cxnSpLocks/>
          </p:cNvCxnSpPr>
          <p:nvPr/>
        </p:nvCxnSpPr>
        <p:spPr>
          <a:xfrm>
            <a:off x="2011664" y="5621903"/>
            <a:ext cx="2714058" cy="721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C788CC-3284-1049-BCD1-84F0765BECB2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4248653" y="5110510"/>
            <a:ext cx="477070" cy="1276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82F490-F31A-D643-B71C-68C71822F5E7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6617486" y="5748837"/>
            <a:ext cx="290392" cy="363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52BF861-FC41-6C47-814C-0790CAB26ECF}"/>
              </a:ext>
            </a:extLst>
          </p:cNvPr>
          <p:cNvSpPr/>
          <p:nvPr/>
        </p:nvSpPr>
        <p:spPr>
          <a:xfrm>
            <a:off x="666475" y="3208399"/>
            <a:ext cx="2117035" cy="805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 прикладной программы</a:t>
            </a:r>
            <a:endParaRPr lang="en-R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8287C-6E52-4248-9A24-7BC676E79E3C}"/>
              </a:ext>
            </a:extLst>
          </p:cNvPr>
          <p:cNvSpPr/>
          <p:nvPr/>
        </p:nvSpPr>
        <p:spPr>
          <a:xfrm>
            <a:off x="3089096" y="3550767"/>
            <a:ext cx="2276055" cy="805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Механизм обработки запросов</a:t>
            </a:r>
            <a:endParaRPr lang="en-R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AAB4E0-D13D-F04D-B3FF-12989E1F7F1E}"/>
              </a:ext>
            </a:extLst>
          </p:cNvPr>
          <p:cNvSpPr/>
          <p:nvPr/>
        </p:nvSpPr>
        <p:spPr>
          <a:xfrm>
            <a:off x="5624654" y="3085069"/>
            <a:ext cx="2276055" cy="805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DML </a:t>
            </a:r>
            <a:r>
              <a:rPr lang="ru-RU" dirty="0"/>
              <a:t>компилятор и планировщик</a:t>
            </a:r>
            <a:endParaRPr lang="en-R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0939ED-152F-0646-AA56-9CF85ECCDF14}"/>
              </a:ext>
            </a:extLst>
          </p:cNvPr>
          <p:cNvSpPr/>
          <p:nvPr/>
        </p:nvSpPr>
        <p:spPr>
          <a:xfrm>
            <a:off x="5581767" y="2324796"/>
            <a:ext cx="2276055" cy="3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DML </a:t>
            </a:r>
            <a:r>
              <a:rPr lang="ru-RU" dirty="0"/>
              <a:t>запросы</a:t>
            </a:r>
            <a:endParaRPr lang="en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9B7567-5036-D942-91CE-D76E115DFE20}"/>
              </a:ext>
            </a:extLst>
          </p:cNvPr>
          <p:cNvSpPr txBox="1"/>
          <p:nvPr/>
        </p:nvSpPr>
        <p:spPr>
          <a:xfrm>
            <a:off x="9427949" y="6049718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Дисковое хранилище</a:t>
            </a:r>
            <a:endParaRPr lang="en-RU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9F2EFC-4422-8546-B66B-F7B97399A022}"/>
              </a:ext>
            </a:extLst>
          </p:cNvPr>
          <p:cNvSpPr/>
          <p:nvPr/>
        </p:nvSpPr>
        <p:spPr>
          <a:xfrm>
            <a:off x="8244505" y="2871411"/>
            <a:ext cx="2276055" cy="3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DDL </a:t>
            </a:r>
            <a:r>
              <a:rPr lang="ru-RU" dirty="0"/>
              <a:t> Интерпретатор</a:t>
            </a:r>
            <a:endParaRPr lang="en-RU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CAD47A-F396-5543-9B9A-48DD17861CBD}"/>
              </a:ext>
            </a:extLst>
          </p:cNvPr>
          <p:cNvSpPr/>
          <p:nvPr/>
        </p:nvSpPr>
        <p:spPr>
          <a:xfrm>
            <a:off x="2211133" y="2261214"/>
            <a:ext cx="2276055" cy="61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Компилятор и линковщик</a:t>
            </a:r>
            <a:endParaRPr lang="en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4C87DC-1655-4946-A68C-F623916006DD}"/>
              </a:ext>
            </a:extLst>
          </p:cNvPr>
          <p:cNvCxnSpPr>
            <a:cxnSpLocks/>
            <a:stCxn id="66" idx="2"/>
            <a:endCxn id="35" idx="0"/>
          </p:cNvCxnSpPr>
          <p:nvPr/>
        </p:nvCxnSpPr>
        <p:spPr>
          <a:xfrm flipH="1">
            <a:off x="1724993" y="2871411"/>
            <a:ext cx="1624168" cy="33698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2B3F76-C5BA-3749-995B-4D23DD640914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2783510" y="3610934"/>
            <a:ext cx="305586" cy="34236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7902E49-46CA-3B49-AE36-9982C3881864}"/>
              </a:ext>
            </a:extLst>
          </p:cNvPr>
          <p:cNvCxnSpPr>
            <a:cxnSpLocks/>
            <a:stCxn id="66" idx="3"/>
            <a:endCxn id="39" idx="1"/>
          </p:cNvCxnSpPr>
          <p:nvPr/>
        </p:nvCxnSpPr>
        <p:spPr>
          <a:xfrm flipV="1">
            <a:off x="4487188" y="2493290"/>
            <a:ext cx="1094579" cy="7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623C92-DF6B-2348-A318-309AB94CDFEA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>
            <a:off x="6719795" y="2661784"/>
            <a:ext cx="42887" cy="42328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FCCF82-7038-C044-AC21-54C2AF2EC69C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2783510" y="2493290"/>
            <a:ext cx="2798257" cy="1117644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BE3E2B-7F3B-E048-9861-B652D682CC0A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5365151" y="3487604"/>
            <a:ext cx="259503" cy="46569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4BA4E8-4592-E643-BA9C-C84068415F61}"/>
              </a:ext>
            </a:extLst>
          </p:cNvPr>
          <p:cNvCxnSpPr>
            <a:cxnSpLocks/>
            <a:stCxn id="38" idx="2"/>
            <a:endCxn id="8" idx="0"/>
          </p:cNvCxnSpPr>
          <p:nvPr/>
        </p:nvCxnSpPr>
        <p:spPr>
          <a:xfrm>
            <a:off x="6762682" y="3890138"/>
            <a:ext cx="1621154" cy="2214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BF50877-B7CE-254A-AE52-B8EC25A2C702}"/>
              </a:ext>
            </a:extLst>
          </p:cNvPr>
          <p:cNvCxnSpPr>
            <a:cxnSpLocks/>
            <a:stCxn id="38" idx="2"/>
            <a:endCxn id="7" idx="0"/>
          </p:cNvCxnSpPr>
          <p:nvPr/>
        </p:nvCxnSpPr>
        <p:spPr>
          <a:xfrm flipH="1">
            <a:off x="6617486" y="3890138"/>
            <a:ext cx="145196" cy="2222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6FDFBF8-B679-9642-BD16-DC175015E446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4227124" y="4355836"/>
            <a:ext cx="2680754" cy="65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1C499F-FEEF-3E4E-8891-0C6D2315C4B1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4227124" y="4355836"/>
            <a:ext cx="5433102" cy="519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3D54E68-6557-4B45-8189-6DA8A7517EEE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227124" y="4355836"/>
            <a:ext cx="21529" cy="39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74E8CC1-D2A7-634E-B724-D11BD807B7BC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flipH="1">
            <a:off x="1888988" y="4355836"/>
            <a:ext cx="2338136" cy="90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5797B-3A7F-1242-B939-FD71F4E3EE52}"/>
              </a:ext>
            </a:extLst>
          </p:cNvPr>
          <p:cNvSpPr txBox="1"/>
          <p:nvPr/>
        </p:nvSpPr>
        <p:spPr>
          <a:xfrm>
            <a:off x="8660098" y="3818427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Обработчик запросов</a:t>
            </a:r>
            <a:endParaRPr lang="en-RU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8ED4D26-8657-FC42-B975-72DA6BACC45A}"/>
              </a:ext>
            </a:extLst>
          </p:cNvPr>
          <p:cNvSpPr/>
          <p:nvPr/>
        </p:nvSpPr>
        <p:spPr>
          <a:xfrm>
            <a:off x="203602" y="1248360"/>
            <a:ext cx="2413542" cy="67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Прикладные интерфейсы</a:t>
            </a:r>
            <a:endParaRPr lang="en-RU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F63036C-FFCE-B542-8516-D5764DF61666}"/>
              </a:ext>
            </a:extLst>
          </p:cNvPr>
          <p:cNvSpPr/>
          <p:nvPr/>
        </p:nvSpPr>
        <p:spPr>
          <a:xfrm>
            <a:off x="3058056" y="1263516"/>
            <a:ext cx="2413542" cy="67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Прикладные программы</a:t>
            </a:r>
            <a:endParaRPr lang="en-RU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E3F498B-579B-1B45-B61A-75CFDCA5E6D9}"/>
              </a:ext>
            </a:extLst>
          </p:cNvPr>
          <p:cNvSpPr/>
          <p:nvPr/>
        </p:nvSpPr>
        <p:spPr>
          <a:xfrm>
            <a:off x="5858152" y="1211810"/>
            <a:ext cx="2413542" cy="67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Инструменты для запросов</a:t>
            </a:r>
            <a:endParaRPr lang="en-RU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7A967E7-8FDF-604C-AAD3-5AA29FEB24E7}"/>
              </a:ext>
            </a:extLst>
          </p:cNvPr>
          <p:cNvSpPr/>
          <p:nvPr/>
        </p:nvSpPr>
        <p:spPr>
          <a:xfrm>
            <a:off x="8658247" y="1242424"/>
            <a:ext cx="3169311" cy="691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Административные запросы</a:t>
            </a:r>
            <a:endParaRPr lang="en-RU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76BA20-45B9-EC47-9437-F4D629D8B946}"/>
              </a:ext>
            </a:extLst>
          </p:cNvPr>
          <p:cNvCxnSpPr>
            <a:cxnSpLocks/>
            <a:stCxn id="110" idx="4"/>
            <a:endCxn id="35" idx="0"/>
          </p:cNvCxnSpPr>
          <p:nvPr/>
        </p:nvCxnSpPr>
        <p:spPr>
          <a:xfrm>
            <a:off x="1410373" y="1918846"/>
            <a:ext cx="314620" cy="1289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D78E03A-727B-6D47-85A1-5D79740B58D5}"/>
              </a:ext>
            </a:extLst>
          </p:cNvPr>
          <p:cNvCxnSpPr>
            <a:cxnSpLocks/>
            <a:stCxn id="111" idx="4"/>
            <a:endCxn id="66" idx="0"/>
          </p:cNvCxnSpPr>
          <p:nvPr/>
        </p:nvCxnSpPr>
        <p:spPr>
          <a:xfrm flipH="1">
            <a:off x="3349161" y="1934002"/>
            <a:ext cx="915666" cy="327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7EFFE1-CA5E-4246-A52B-C3EC4F981E67}"/>
              </a:ext>
            </a:extLst>
          </p:cNvPr>
          <p:cNvCxnSpPr>
            <a:cxnSpLocks/>
            <a:stCxn id="112" idx="4"/>
            <a:endCxn id="39" idx="0"/>
          </p:cNvCxnSpPr>
          <p:nvPr/>
        </p:nvCxnSpPr>
        <p:spPr>
          <a:xfrm flipH="1">
            <a:off x="6719795" y="1882296"/>
            <a:ext cx="345128" cy="44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744D418-410E-DE45-AEFD-B0401AC84872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6804661" y="1934001"/>
            <a:ext cx="3438242" cy="356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5E5BC9C-B858-884F-9852-CBE695B6F93E}"/>
              </a:ext>
            </a:extLst>
          </p:cNvPr>
          <p:cNvCxnSpPr>
            <a:cxnSpLocks/>
            <a:stCxn id="113" idx="4"/>
            <a:endCxn id="64" idx="0"/>
          </p:cNvCxnSpPr>
          <p:nvPr/>
        </p:nvCxnSpPr>
        <p:spPr>
          <a:xfrm flipH="1">
            <a:off x="9382533" y="1934001"/>
            <a:ext cx="860370" cy="93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14A18912-5285-2A46-8C5D-E289C99A17D7}"/>
              </a:ext>
            </a:extLst>
          </p:cNvPr>
          <p:cNvSpPr/>
          <p:nvPr/>
        </p:nvSpPr>
        <p:spPr>
          <a:xfrm>
            <a:off x="102704" y="498664"/>
            <a:ext cx="3051673" cy="476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Простые пользователи (агенты, веб пользователи)</a:t>
            </a:r>
            <a:endParaRPr lang="en-RU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C234939-C4FB-1C49-A5E1-67195C05FEFE}"/>
              </a:ext>
            </a:extLst>
          </p:cNvPr>
          <p:cNvCxnSpPr>
            <a:cxnSpLocks/>
            <a:stCxn id="129" idx="2"/>
            <a:endCxn id="110" idx="0"/>
          </p:cNvCxnSpPr>
          <p:nvPr/>
        </p:nvCxnSpPr>
        <p:spPr>
          <a:xfrm flipH="1">
            <a:off x="1410373" y="975270"/>
            <a:ext cx="218168" cy="273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CA182229-998E-1C47-8FE8-258DFB837A3E}"/>
              </a:ext>
            </a:extLst>
          </p:cNvPr>
          <p:cNvSpPr/>
          <p:nvPr/>
        </p:nvSpPr>
        <p:spPr>
          <a:xfrm>
            <a:off x="3382305" y="492308"/>
            <a:ext cx="2088861" cy="482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Программисты приложений</a:t>
            </a:r>
            <a:endParaRPr lang="en-RU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2E9AC53-91DE-264B-A184-C0BDE4830D55}"/>
              </a:ext>
            </a:extLst>
          </p:cNvPr>
          <p:cNvCxnSpPr>
            <a:cxnSpLocks/>
            <a:stCxn id="133" idx="2"/>
            <a:endCxn id="111" idx="0"/>
          </p:cNvCxnSpPr>
          <p:nvPr/>
        </p:nvCxnSpPr>
        <p:spPr>
          <a:xfrm flipH="1">
            <a:off x="4264827" y="975269"/>
            <a:ext cx="161909" cy="28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2365DD3F-E235-E84F-9512-381DBBFCDB34}"/>
              </a:ext>
            </a:extLst>
          </p:cNvPr>
          <p:cNvSpPr/>
          <p:nvPr/>
        </p:nvSpPr>
        <p:spPr>
          <a:xfrm>
            <a:off x="6006659" y="504190"/>
            <a:ext cx="2088861" cy="482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Опытные пользователи</a:t>
            </a:r>
            <a:endParaRPr lang="en-RU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D2E57C2-433E-5043-A7EF-79537A23DC74}"/>
              </a:ext>
            </a:extLst>
          </p:cNvPr>
          <p:cNvCxnSpPr>
            <a:cxnSpLocks/>
            <a:stCxn id="137" idx="2"/>
            <a:endCxn id="112" idx="0"/>
          </p:cNvCxnSpPr>
          <p:nvPr/>
        </p:nvCxnSpPr>
        <p:spPr>
          <a:xfrm>
            <a:off x="7051090" y="987151"/>
            <a:ext cx="13833" cy="2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56AD554-4D1C-E045-B623-08C0A482388E}"/>
              </a:ext>
            </a:extLst>
          </p:cNvPr>
          <p:cNvSpPr/>
          <p:nvPr/>
        </p:nvSpPr>
        <p:spPr>
          <a:xfrm>
            <a:off x="9288458" y="534883"/>
            <a:ext cx="2088861" cy="482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Администраторы БД</a:t>
            </a:r>
            <a:endParaRPr lang="en-R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F63421A-8CCB-F647-B6A3-DE45C96C4125}"/>
              </a:ext>
            </a:extLst>
          </p:cNvPr>
          <p:cNvCxnSpPr>
            <a:cxnSpLocks/>
            <a:stCxn id="143" idx="2"/>
            <a:endCxn id="113" idx="0"/>
          </p:cNvCxnSpPr>
          <p:nvPr/>
        </p:nvCxnSpPr>
        <p:spPr>
          <a:xfrm flipH="1">
            <a:off x="10242903" y="1017844"/>
            <a:ext cx="89986" cy="22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03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1B43373-6B57-2944-B8DD-EFBE490B9720}"/>
              </a:ext>
            </a:extLst>
          </p:cNvPr>
          <p:cNvSpPr/>
          <p:nvPr/>
        </p:nvSpPr>
        <p:spPr>
          <a:xfrm>
            <a:off x="636104" y="4184115"/>
            <a:ext cx="2802835" cy="1966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736D89-F2E2-1F4A-A43B-5541C3C75C35}"/>
              </a:ext>
            </a:extLst>
          </p:cNvPr>
          <p:cNvSpPr/>
          <p:nvPr/>
        </p:nvSpPr>
        <p:spPr>
          <a:xfrm>
            <a:off x="7522266" y="3841992"/>
            <a:ext cx="2802835" cy="1966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1B5EF-50FD-C44C-AEF2-8A2C68241CC5}"/>
              </a:ext>
            </a:extLst>
          </p:cNvPr>
          <p:cNvSpPr/>
          <p:nvPr/>
        </p:nvSpPr>
        <p:spPr>
          <a:xfrm>
            <a:off x="7489135" y="1348565"/>
            <a:ext cx="2802835" cy="1966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53C75-8278-FF45-B0EE-ADB429871BD3}"/>
              </a:ext>
            </a:extLst>
          </p:cNvPr>
          <p:cNvSpPr/>
          <p:nvPr/>
        </p:nvSpPr>
        <p:spPr>
          <a:xfrm>
            <a:off x="636104" y="1462606"/>
            <a:ext cx="2802835" cy="1966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E2DE-064D-3642-B30D-AA5F7AC8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приложений 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5CDBE-F499-A748-BC5E-B8C168AD220A}"/>
              </a:ext>
            </a:extLst>
          </p:cNvPr>
          <p:cNvSpPr/>
          <p:nvPr/>
        </p:nvSpPr>
        <p:spPr>
          <a:xfrm>
            <a:off x="838200" y="1690688"/>
            <a:ext cx="2282688" cy="45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C3EA1-48BD-284B-BF05-774BF45DAA41}"/>
              </a:ext>
            </a:extLst>
          </p:cNvPr>
          <p:cNvSpPr/>
          <p:nvPr/>
        </p:nvSpPr>
        <p:spPr>
          <a:xfrm>
            <a:off x="838200" y="2516672"/>
            <a:ext cx="2282688" cy="45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Приложение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747D8-8C61-9E48-B26D-D1FB2387CB34}"/>
              </a:ext>
            </a:extLst>
          </p:cNvPr>
          <p:cNvSpPr/>
          <p:nvPr/>
        </p:nvSpPr>
        <p:spPr>
          <a:xfrm>
            <a:off x="7749209" y="1690688"/>
            <a:ext cx="2282688" cy="45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</a:t>
            </a:r>
            <a:endParaRPr lang="en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A60999-90C6-7240-AA24-8FC67C503876}"/>
              </a:ext>
            </a:extLst>
          </p:cNvPr>
          <p:cNvSpPr/>
          <p:nvPr/>
        </p:nvSpPr>
        <p:spPr>
          <a:xfrm>
            <a:off x="7749209" y="2516672"/>
            <a:ext cx="2282688" cy="45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 приложения</a:t>
            </a:r>
            <a:endParaRPr lang="en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F1F26-337C-234F-A7FD-39FB6DA99C63}"/>
              </a:ext>
            </a:extLst>
          </p:cNvPr>
          <p:cNvSpPr/>
          <p:nvPr/>
        </p:nvSpPr>
        <p:spPr>
          <a:xfrm>
            <a:off x="838200" y="4939230"/>
            <a:ext cx="2282688" cy="45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СУБД</a:t>
            </a:r>
            <a:endParaRPr lang="en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1FC5B-F12F-AA4F-A799-6CBA48F80E6F}"/>
              </a:ext>
            </a:extLst>
          </p:cNvPr>
          <p:cNvSpPr/>
          <p:nvPr/>
        </p:nvSpPr>
        <p:spPr>
          <a:xfrm>
            <a:off x="7749209" y="4939230"/>
            <a:ext cx="2282688" cy="45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СУБД</a:t>
            </a:r>
            <a:endParaRPr lang="en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1217B2-516B-EB48-B012-E642FB50D394}"/>
              </a:ext>
            </a:extLst>
          </p:cNvPr>
          <p:cNvSpPr/>
          <p:nvPr/>
        </p:nvSpPr>
        <p:spPr>
          <a:xfrm>
            <a:off x="7749209" y="4254985"/>
            <a:ext cx="2282688" cy="45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приложений</a:t>
            </a:r>
            <a:endParaRPr lang="en-R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CB1F1-C044-DD48-A085-C778EF29A83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979544" y="2146852"/>
            <a:ext cx="0" cy="3698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B3F78-7FD6-2642-A00A-4B7022A64DF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979544" y="2972836"/>
            <a:ext cx="0" cy="19663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AC7E12-9743-1745-8ACA-73EB461396B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890553" y="2146852"/>
            <a:ext cx="0" cy="3698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5014CB-CB2C-9642-B009-20E693C9599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890553" y="2972836"/>
            <a:ext cx="0" cy="12821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62E984-9A92-4141-9C4B-40B89EADE11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8890553" y="4711149"/>
            <a:ext cx="0" cy="2280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7F662B-157D-D845-BF1A-903D97D790B6}"/>
              </a:ext>
            </a:extLst>
          </p:cNvPr>
          <p:cNvSpPr txBox="1"/>
          <p:nvPr/>
        </p:nvSpPr>
        <p:spPr>
          <a:xfrm>
            <a:off x="5023852" y="226437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</a:t>
            </a:r>
            <a:endParaRPr lang="en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CAEE05-0FD6-FD4F-9F92-FD941E4B9853}"/>
              </a:ext>
            </a:extLst>
          </p:cNvPr>
          <p:cNvSpPr txBox="1"/>
          <p:nvPr/>
        </p:nvSpPr>
        <p:spPr>
          <a:xfrm>
            <a:off x="5034006" y="479798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  <a:endParaRPr lang="en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D07B45-9B98-A648-B5DE-B0CFEB793431}"/>
              </a:ext>
            </a:extLst>
          </p:cNvPr>
          <p:cNvSpPr txBox="1"/>
          <p:nvPr/>
        </p:nvSpPr>
        <p:spPr>
          <a:xfrm>
            <a:off x="2087219" y="3621891"/>
            <a:ext cx="62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Сеть</a:t>
            </a:r>
            <a:endParaRPr lang="en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89FD58-8249-9445-AF79-16F4FF798444}"/>
              </a:ext>
            </a:extLst>
          </p:cNvPr>
          <p:cNvSpPr txBox="1"/>
          <p:nvPr/>
        </p:nvSpPr>
        <p:spPr>
          <a:xfrm>
            <a:off x="9014629" y="3440373"/>
            <a:ext cx="62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Сеть</a:t>
            </a:r>
            <a:endParaRPr lang="en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54368-0B29-7B48-9895-A0E2699011A0}"/>
              </a:ext>
            </a:extLst>
          </p:cNvPr>
          <p:cNvSpPr txBox="1"/>
          <p:nvPr/>
        </p:nvSpPr>
        <p:spPr>
          <a:xfrm>
            <a:off x="793173" y="6291892"/>
            <a:ext cx="24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2х </a:t>
            </a:r>
            <a:r>
              <a:rPr lang="ru-RU" dirty="0" err="1"/>
              <a:t>звенная</a:t>
            </a:r>
            <a:r>
              <a:rPr lang="ru-RU" dirty="0"/>
              <a:t> архитектура</a:t>
            </a:r>
            <a:endParaRPr lang="en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A6C10F-3A13-1C4F-B339-48C585E030D4}"/>
              </a:ext>
            </a:extLst>
          </p:cNvPr>
          <p:cNvSpPr txBox="1"/>
          <p:nvPr/>
        </p:nvSpPr>
        <p:spPr>
          <a:xfrm>
            <a:off x="7573620" y="6291892"/>
            <a:ext cx="24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3х </a:t>
            </a:r>
            <a:r>
              <a:rPr lang="ru-RU" dirty="0" err="1"/>
              <a:t>звенная</a:t>
            </a:r>
            <a:r>
              <a:rPr lang="ru-RU" dirty="0"/>
              <a:t> архитектура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16569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93F3-2BA9-574A-BBE5-29A49292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и Администраторы 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A6E5-4041-824F-94D9-895EA9CF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Пользователи БД</a:t>
            </a:r>
          </a:p>
          <a:p>
            <a:r>
              <a:rPr lang="ru-RU" dirty="0"/>
              <a:t>Простые пользователи</a:t>
            </a:r>
          </a:p>
          <a:p>
            <a:pPr lvl="1"/>
            <a:r>
              <a:rPr lang="ru-RU" dirty="0"/>
              <a:t>Предопределенные интерфейсы</a:t>
            </a:r>
          </a:p>
          <a:p>
            <a:r>
              <a:rPr lang="ru-RU" dirty="0"/>
              <a:t>Прикладные программисты</a:t>
            </a:r>
          </a:p>
          <a:p>
            <a:r>
              <a:rPr lang="ru-RU" dirty="0"/>
              <a:t>Продвинутые пользователи </a:t>
            </a:r>
          </a:p>
          <a:p>
            <a:pPr lvl="1"/>
            <a:endParaRPr lang="ru-RU" dirty="0"/>
          </a:p>
          <a:p>
            <a:pPr lvl="2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29213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88AC-0119-B644-8410-C89765AF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Администратор БД. Функции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78E9-84E6-B94D-B036-5FA38677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схемы.</a:t>
            </a:r>
          </a:p>
          <a:p>
            <a:r>
              <a:rPr lang="ru-RU" dirty="0"/>
              <a:t>Определение структур хранения и методов доступа</a:t>
            </a:r>
          </a:p>
          <a:p>
            <a:r>
              <a:rPr lang="ru-RU" dirty="0"/>
              <a:t>Изменения схемы и физического хранения данных</a:t>
            </a:r>
          </a:p>
          <a:p>
            <a:r>
              <a:rPr lang="ru-RU" dirty="0"/>
              <a:t>Предоставление авторизация для доступа к данным</a:t>
            </a:r>
          </a:p>
          <a:p>
            <a:r>
              <a:rPr lang="ru-RU" dirty="0"/>
              <a:t>Административная деятельность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28131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7653-5C22-644A-BCFA-9E7CDBE8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баз данных. 1950 и 1960-ые	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E9F2-9833-F64A-9DE5-E50A6D29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Магнитные ленты</a:t>
            </a:r>
          </a:p>
          <a:p>
            <a:r>
              <a:rPr lang="ru-RU" dirty="0"/>
              <a:t>Перфокарты </a:t>
            </a:r>
          </a:p>
          <a:p>
            <a:r>
              <a:rPr lang="ru-RU" dirty="0"/>
              <a:t>Последовательная обработка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56269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0BD4-B548-4849-9918-D13AE5F4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баз данных. 1960-ые и ранние 1970-ые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E5E9-1061-F44D-A0CB-ABCF8A6C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Использования жестких дисков</a:t>
            </a:r>
          </a:p>
          <a:p>
            <a:r>
              <a:rPr lang="ru-RU" dirty="0"/>
              <a:t>Появление сетевых и иерархических моделей данных (</a:t>
            </a:r>
            <a:r>
              <a:rPr lang="en-US" dirty="0"/>
              <a:t>IMS) </a:t>
            </a:r>
            <a:endParaRPr lang="ru-RU" dirty="0"/>
          </a:p>
          <a:p>
            <a:r>
              <a:rPr lang="ru-RU" dirty="0"/>
              <a:t>Статья Эдгара Кодда </a:t>
            </a:r>
            <a:r>
              <a:rPr lang="en-GB" i="1" dirty="0"/>
              <a:t>E. F. Codd. 1970. A relational model of data for large shared data banks. </a:t>
            </a:r>
            <a:r>
              <a:rPr lang="en-GB" i="1" dirty="0" err="1"/>
              <a:t>Commun</a:t>
            </a:r>
            <a:r>
              <a:rPr lang="en-GB" i="1" dirty="0"/>
              <a:t>. ACM 13, 6 (June 1970)</a:t>
            </a:r>
            <a:endParaRPr lang="en-US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059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(БД) – коллекция данных, содержащих информацию, релевантную для предприятия. </a:t>
            </a:r>
          </a:p>
          <a:p>
            <a:r>
              <a:rPr lang="ru-RU" dirty="0"/>
              <a:t>Система Управления Базами Данных (СУБД) – коллекция связанных между собой данных и набор программ для работы с этими данными.</a:t>
            </a:r>
          </a:p>
          <a:p>
            <a:r>
              <a:rPr lang="ru-RU" dirty="0"/>
              <a:t>Основной целью СУБД является предоставление способа для хранения и забора информация о базе данных, который является как подходящим для пользователя, так и эффективным.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0977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CD55-2D3F-F24F-AE2E-8602E0F5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баз данных. Поздние 1970-ые и 1980-ые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0E14-C097-8A43-883D-29904962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System R (IBM Research)</a:t>
            </a:r>
            <a:r>
              <a:rPr lang="en-US" dirty="0"/>
              <a:t>. SQL/DS</a:t>
            </a:r>
            <a:endParaRPr lang="en-RU" dirty="0"/>
          </a:p>
          <a:p>
            <a:r>
              <a:rPr lang="en-RU" dirty="0"/>
              <a:t>Ingres (University California of Berkley) </a:t>
            </a:r>
          </a:p>
          <a:p>
            <a:r>
              <a:rPr lang="en-RU" dirty="0"/>
              <a:t>Oracle </a:t>
            </a:r>
          </a:p>
          <a:p>
            <a:r>
              <a:rPr lang="ru-RU" dirty="0"/>
              <a:t>Первые коммерческие СУБД: </a:t>
            </a:r>
            <a:r>
              <a:rPr lang="en-US" dirty="0"/>
              <a:t>IBM DB2, Oracle, Ingres, DEC </a:t>
            </a:r>
            <a:r>
              <a:rPr lang="en-US" dirty="0" err="1"/>
              <a:t>Rdb</a:t>
            </a:r>
            <a:r>
              <a:rPr lang="en-US" dirty="0"/>
              <a:t>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31853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87D-A55B-5D4A-94BC-4F9A32EA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баз данных</a:t>
            </a:r>
            <a:r>
              <a:rPr lang="en-US" dirty="0"/>
              <a:t>. 1990-</a:t>
            </a:r>
            <a:r>
              <a:rPr lang="ru-RU" dirty="0" err="1"/>
              <a:t>ые</a:t>
            </a:r>
            <a:r>
              <a:rPr lang="ru-RU" dirty="0"/>
              <a:t>	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944-4444-444F-B1F4-6F1FBDC4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SQL</a:t>
            </a:r>
            <a:endParaRPr lang="ru-RU" dirty="0"/>
          </a:p>
          <a:p>
            <a:r>
              <a:rPr lang="en-US" dirty="0"/>
              <a:t>World Wide Web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58440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1E2C-89BA-5B4E-AEDA-21EFED7D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баз данных. 2000-ые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A5CD-A955-F748-A568-D94794EA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XML, JSON</a:t>
            </a:r>
            <a:endParaRPr lang="ru-RU" dirty="0"/>
          </a:p>
          <a:p>
            <a:r>
              <a:rPr lang="ru-RU" dirty="0"/>
              <a:t>Пространственные</a:t>
            </a:r>
            <a:r>
              <a:rPr lang="en-US" dirty="0"/>
              <a:t> </a:t>
            </a:r>
            <a:r>
              <a:rPr lang="ru-RU" dirty="0"/>
              <a:t>данные</a:t>
            </a:r>
          </a:p>
          <a:p>
            <a:r>
              <a:rPr lang="en-US" dirty="0"/>
              <a:t>Open-source DB. PostgreSQL, MySQL</a:t>
            </a:r>
            <a:endParaRPr lang="ru-RU" dirty="0"/>
          </a:p>
          <a:p>
            <a:r>
              <a:rPr lang="ru-RU" dirty="0" err="1"/>
              <a:t>Графовые</a:t>
            </a:r>
            <a:r>
              <a:rPr lang="ru-RU" dirty="0"/>
              <a:t> базы данных</a:t>
            </a:r>
          </a:p>
          <a:p>
            <a:r>
              <a:rPr lang="en-US" dirty="0"/>
              <a:t>Data Mining</a:t>
            </a:r>
          </a:p>
          <a:p>
            <a:r>
              <a:rPr lang="en-US" dirty="0"/>
              <a:t>MapReduce</a:t>
            </a:r>
            <a:endParaRPr lang="ru-RU" dirty="0"/>
          </a:p>
          <a:p>
            <a:r>
              <a:rPr lang="en-US" dirty="0"/>
              <a:t>NoSQL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8862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641B-815B-B04B-8F22-6C8F624C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баз данных. 2010-ые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DD51-27C5-5940-AE9C-A2FD9620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NoSQL </a:t>
            </a:r>
            <a:r>
              <a:rPr lang="ru-RU" dirty="0"/>
              <a:t>системы</a:t>
            </a:r>
          </a:p>
          <a:p>
            <a:r>
              <a:rPr lang="ru-RU" dirty="0"/>
              <a:t>Облачные решения</a:t>
            </a:r>
            <a:endParaRPr lang="en-US" dirty="0"/>
          </a:p>
          <a:p>
            <a:r>
              <a:rPr lang="en-US" dirty="0"/>
              <a:t>SaaS – Software as </a:t>
            </a:r>
            <a:r>
              <a:rPr lang="en-US"/>
              <a:t>a service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9096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СУБД предназначена для возможности управления большим объемом информации. </a:t>
            </a:r>
          </a:p>
          <a:p>
            <a:r>
              <a:rPr lang="ru-RU" dirty="0"/>
              <a:t>Управление данным:</a:t>
            </a:r>
          </a:p>
          <a:p>
            <a:pPr lvl="1"/>
            <a:r>
              <a:rPr lang="ru-RU" dirty="0"/>
              <a:t>Определение структур хранения информации </a:t>
            </a:r>
          </a:p>
          <a:p>
            <a:pPr lvl="1"/>
            <a:r>
              <a:rPr lang="ru-RU" dirty="0"/>
              <a:t>Предоставление механизмов для манипуляции информации </a:t>
            </a:r>
          </a:p>
          <a:p>
            <a:r>
              <a:rPr lang="ru-RU" dirty="0"/>
              <a:t>Безопасность хранения информации</a:t>
            </a:r>
          </a:p>
          <a:p>
            <a:pPr lvl="1"/>
            <a:r>
              <a:rPr lang="ru-RU" dirty="0"/>
              <a:t>Системные сбои</a:t>
            </a:r>
          </a:p>
          <a:p>
            <a:pPr lvl="1"/>
            <a:r>
              <a:rPr lang="ru-RU" dirty="0"/>
              <a:t>Несанкционированный доступ</a:t>
            </a:r>
          </a:p>
          <a:p>
            <a:pPr lvl="1"/>
            <a:r>
              <a:rPr lang="ru-RU" dirty="0"/>
              <a:t>Избегание аномальных результатов </a:t>
            </a:r>
          </a:p>
        </p:txBody>
      </p:sp>
    </p:spTree>
    <p:extLst>
      <p:ext uri="{BB962C8B-B14F-4D97-AF65-F5344CB8AC3E}">
        <p14:creationId xmlns:p14="http://schemas.microsoft.com/office/powerpoint/2010/main" val="152598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4ECD-615E-F64B-A396-48E75CC5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7889-E275-044A-A903-8BE8FF49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Системы баз данных предназначения для управления коллекцией данных, которые</a:t>
            </a:r>
          </a:p>
          <a:p>
            <a:r>
              <a:rPr lang="ru-RU" dirty="0"/>
              <a:t>Ценны для предприятия</a:t>
            </a:r>
          </a:p>
          <a:p>
            <a:r>
              <a:rPr lang="ru-RU" dirty="0"/>
              <a:t>Сравнительно большие </a:t>
            </a:r>
          </a:p>
          <a:p>
            <a:r>
              <a:rPr lang="ru-RU" dirty="0"/>
              <a:t>Используются одновременно в многопользовательском режиме и для разных приложений.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9516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EFEA-8A23-184A-87D1-E45E56AB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-30163"/>
            <a:ext cx="10515600" cy="1325563"/>
          </a:xfrm>
        </p:spPr>
        <p:txBody>
          <a:bodyPr/>
          <a:lstStyle/>
          <a:p>
            <a:r>
              <a:rPr lang="ru-RU" dirty="0"/>
              <a:t>Примеры приложений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3A50-4082-5745-902A-5BF0AD8E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95400"/>
            <a:ext cx="11010900" cy="48815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Информация о предприятии</a:t>
            </a:r>
          </a:p>
          <a:p>
            <a:pPr lvl="1"/>
            <a:r>
              <a:rPr lang="ru-RU" dirty="0"/>
              <a:t>Продажи</a:t>
            </a:r>
          </a:p>
          <a:p>
            <a:pPr lvl="1"/>
            <a:r>
              <a:rPr lang="ru-RU" dirty="0"/>
              <a:t>Бухгалтерия</a:t>
            </a:r>
          </a:p>
          <a:p>
            <a:pPr lvl="1"/>
            <a:r>
              <a:rPr lang="en-US" dirty="0"/>
              <a:t>HR</a:t>
            </a:r>
          </a:p>
          <a:p>
            <a:r>
              <a:rPr lang="ru-RU" dirty="0"/>
              <a:t>Производство</a:t>
            </a:r>
          </a:p>
          <a:p>
            <a:r>
              <a:rPr lang="ru-RU" dirty="0"/>
              <a:t>Банковское Дело</a:t>
            </a:r>
          </a:p>
          <a:p>
            <a:r>
              <a:rPr lang="ru-RU" dirty="0"/>
              <a:t>Университеты</a:t>
            </a:r>
          </a:p>
          <a:p>
            <a:r>
              <a:rPr lang="ru-RU" dirty="0"/>
              <a:t>Авиакомпания</a:t>
            </a:r>
          </a:p>
          <a:p>
            <a:r>
              <a:rPr lang="ru-RU" dirty="0"/>
              <a:t>Телекоммуникации</a:t>
            </a:r>
          </a:p>
          <a:p>
            <a:r>
              <a:rPr lang="ru-RU" dirty="0"/>
              <a:t>Электронная коммерция</a:t>
            </a:r>
          </a:p>
          <a:p>
            <a:r>
              <a:rPr lang="ru-RU" dirty="0"/>
              <a:t>Документные базы данных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1536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828-8EE7-044E-A4E2-C6D4BC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технологии работы с данными	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1DDC-FE70-9943-9D25-C58AC8D9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OLTP (Online transactional processing) – </a:t>
            </a:r>
            <a:r>
              <a:rPr lang="ru-RU" dirty="0"/>
              <a:t>большое число пользователей, небольшой объем информации, небольшие обновления</a:t>
            </a:r>
          </a:p>
          <a:p>
            <a:r>
              <a:rPr lang="en-US" dirty="0"/>
              <a:t>OLAP (Online analytical processing) – </a:t>
            </a:r>
            <a:r>
              <a:rPr lang="ru-RU" dirty="0"/>
              <a:t>обработка большого объема данных для принятия решений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3749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F9EA-3586-084F-B36B-CCB76DCA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0"/>
            <a:ext cx="10515600" cy="1325563"/>
          </a:xfrm>
        </p:spPr>
        <p:txBody>
          <a:bodyPr/>
          <a:lstStyle/>
          <a:p>
            <a:r>
              <a:rPr lang="ru-RU" dirty="0"/>
              <a:t>Цели систем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9F98-1226-E245-980D-6C89E990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30300"/>
            <a:ext cx="11125200" cy="50466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Недостатки хранения информации в системе работы с файлами</a:t>
            </a:r>
          </a:p>
          <a:p>
            <a:r>
              <a:rPr lang="ru-RU" dirty="0"/>
              <a:t> Избыточность и </a:t>
            </a:r>
            <a:r>
              <a:rPr lang="ru-RU" dirty="0" err="1"/>
              <a:t>неконсистентность</a:t>
            </a:r>
            <a:r>
              <a:rPr lang="ru-RU" dirty="0"/>
              <a:t> данных</a:t>
            </a:r>
          </a:p>
          <a:p>
            <a:r>
              <a:rPr lang="ru-RU" dirty="0"/>
              <a:t>Сложность в заборе данных </a:t>
            </a:r>
          </a:p>
          <a:p>
            <a:r>
              <a:rPr lang="ru-RU" dirty="0"/>
              <a:t>Изоляция данных</a:t>
            </a:r>
          </a:p>
          <a:p>
            <a:r>
              <a:rPr lang="ru-RU" dirty="0"/>
              <a:t>Проблемы атомарности</a:t>
            </a:r>
          </a:p>
          <a:p>
            <a:r>
              <a:rPr lang="ru-RU" dirty="0"/>
              <a:t>Аномалии конкурентного доступа </a:t>
            </a:r>
          </a:p>
          <a:p>
            <a:r>
              <a:rPr lang="ru-RU" dirty="0"/>
              <a:t>Проблемы безопасности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4936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78339</TotalTime>
  <Words>6414</Words>
  <Application>Microsoft Macintosh PowerPoint</Application>
  <PresentationFormat>Widescreen</PresentationFormat>
  <Paragraphs>536</Paragraphs>
  <Slides>43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Лекция 1 Введение</vt:lpstr>
      <vt:lpstr>Базы данных</vt:lpstr>
      <vt:lpstr>База Данных</vt:lpstr>
      <vt:lpstr>База Данных</vt:lpstr>
      <vt:lpstr>Для чего нужны СУБД</vt:lpstr>
      <vt:lpstr>Приложения СУБД</vt:lpstr>
      <vt:lpstr>Примеры приложений Баз Данных</vt:lpstr>
      <vt:lpstr>2 технологии работы с данными </vt:lpstr>
      <vt:lpstr>Цели систем баз данных</vt:lpstr>
      <vt:lpstr>Модель данных</vt:lpstr>
      <vt:lpstr>Модель данных</vt:lpstr>
      <vt:lpstr>Абстракция данных</vt:lpstr>
      <vt:lpstr>Экземпляр и Схема</vt:lpstr>
      <vt:lpstr>Языки Баз Данных</vt:lpstr>
      <vt:lpstr>Ограничения целостности для DDL</vt:lpstr>
      <vt:lpstr>Словарь данных DDL</vt:lpstr>
      <vt:lpstr>SQL DDL</vt:lpstr>
      <vt:lpstr>DML</vt:lpstr>
      <vt:lpstr>DML</vt:lpstr>
      <vt:lpstr>SQL</vt:lpstr>
      <vt:lpstr>SQL</vt:lpstr>
      <vt:lpstr>Доступ к базе данных из прикладных программ</vt:lpstr>
      <vt:lpstr>Проектирование баз данных</vt:lpstr>
      <vt:lpstr>Проектирование баз данных</vt:lpstr>
      <vt:lpstr>Проектирование баз данных</vt:lpstr>
      <vt:lpstr>Механизм выполнения БД </vt:lpstr>
      <vt:lpstr>Менеджер хранения</vt:lpstr>
      <vt:lpstr>Менеджер хранения</vt:lpstr>
      <vt:lpstr>Обработчик запросов</vt:lpstr>
      <vt:lpstr>Менеджер транзакций </vt:lpstr>
      <vt:lpstr>Менеджер транзакций </vt:lpstr>
      <vt:lpstr>Менеджер транзакций </vt:lpstr>
      <vt:lpstr>Менеджер транзакций </vt:lpstr>
      <vt:lpstr>Архитектура баз данных и приложений</vt:lpstr>
      <vt:lpstr>Архитектура приложений </vt:lpstr>
      <vt:lpstr>Пользователи и Администраторы БД</vt:lpstr>
      <vt:lpstr>Администратор БД. Функции</vt:lpstr>
      <vt:lpstr>История баз данных. 1950 и 1960-ые </vt:lpstr>
      <vt:lpstr>История баз данных. 1960-ые и ранние 1970-ые</vt:lpstr>
      <vt:lpstr>История баз данных. Поздние 1970-ые и 1980-ые </vt:lpstr>
      <vt:lpstr>История баз данных. 1990-ые </vt:lpstr>
      <vt:lpstr>История баз данных. 2000-ые</vt:lpstr>
      <vt:lpstr>История баз данных. 2010-ые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</dc:title>
  <dc:creator>nikita bakanchev</dc:creator>
  <cp:lastModifiedBy>nikita bakanchev</cp:lastModifiedBy>
  <cp:revision>60</cp:revision>
  <dcterms:created xsi:type="dcterms:W3CDTF">2020-07-04T18:14:18Z</dcterms:created>
  <dcterms:modified xsi:type="dcterms:W3CDTF">2020-09-05T04:25:51Z</dcterms:modified>
</cp:coreProperties>
</file>