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канчев Никита Иванович" initials="БН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>
      <p:cViewPr varScale="1">
        <p:scale>
          <a:sx n="115" d="100"/>
          <a:sy n="115" d="100"/>
        </p:scale>
        <p:origin x="210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75453374-E302-4CAA-ADE1-8AB85210B1CA}"/>
    <pc:docChg chg="delSld">
      <pc:chgData name="nikita bakanchev" userId="7425f483d9e5d2b1" providerId="LiveId" clId="{75453374-E302-4CAA-ADE1-8AB85210B1CA}" dt="2019-04-23T14:28:09.184" v="0" actId="2696"/>
      <pc:docMkLst>
        <pc:docMk/>
      </pc:docMkLst>
      <pc:sldChg chg="del">
        <pc:chgData name="nikita bakanchev" userId="7425f483d9e5d2b1" providerId="LiveId" clId="{75453374-E302-4CAA-ADE1-8AB85210B1CA}" dt="2019-04-23T14:28:09.184" v="0" actId="2696"/>
        <pc:sldMkLst>
          <pc:docMk/>
          <pc:sldMk cId="1104625852" sldId="366"/>
        </pc:sldMkLst>
      </pc:sldChg>
    </pc:docChg>
  </pc:docChgLst>
  <pc:docChgLst>
    <pc:chgData name="nikita bakanchev" userId="7425f483d9e5d2b1" providerId="LiveId" clId="{2804BCA7-45F4-0B4E-A3F3-AB7BC0E496A6}"/>
    <pc:docChg chg="delSld">
      <pc:chgData name="nikita bakanchev" userId="7425f483d9e5d2b1" providerId="LiveId" clId="{2804BCA7-45F4-0B4E-A3F3-AB7BC0E496A6}" dt="2020-10-02T18:27:42.797" v="19" actId="2696"/>
      <pc:docMkLst>
        <pc:docMk/>
      </pc:docMkLst>
      <pc:sldChg chg="del">
        <pc:chgData name="nikita bakanchev" userId="7425f483d9e5d2b1" providerId="LiveId" clId="{2804BCA7-45F4-0B4E-A3F3-AB7BC0E496A6}" dt="2020-10-02T18:27:42.632" v="0" actId="2696"/>
        <pc:sldMkLst>
          <pc:docMk/>
          <pc:sldMk cId="3155176061" sldId="257"/>
        </pc:sldMkLst>
      </pc:sldChg>
      <pc:sldChg chg="del">
        <pc:chgData name="nikita bakanchev" userId="7425f483d9e5d2b1" providerId="LiveId" clId="{2804BCA7-45F4-0B4E-A3F3-AB7BC0E496A6}" dt="2020-10-02T18:27:42.641" v="1" actId="2696"/>
        <pc:sldMkLst>
          <pc:docMk/>
          <pc:sldMk cId="4156507641" sldId="258"/>
        </pc:sldMkLst>
      </pc:sldChg>
      <pc:sldChg chg="del">
        <pc:chgData name="nikita bakanchev" userId="7425f483d9e5d2b1" providerId="LiveId" clId="{2804BCA7-45F4-0B4E-A3F3-AB7BC0E496A6}" dt="2020-10-02T18:27:42.652" v="2" actId="2696"/>
        <pc:sldMkLst>
          <pc:docMk/>
          <pc:sldMk cId="1543399463" sldId="259"/>
        </pc:sldMkLst>
      </pc:sldChg>
      <pc:sldChg chg="del">
        <pc:chgData name="nikita bakanchev" userId="7425f483d9e5d2b1" providerId="LiveId" clId="{2804BCA7-45F4-0B4E-A3F3-AB7BC0E496A6}" dt="2020-10-02T18:27:42.661" v="3" actId="2696"/>
        <pc:sldMkLst>
          <pc:docMk/>
          <pc:sldMk cId="3899913930" sldId="260"/>
        </pc:sldMkLst>
      </pc:sldChg>
      <pc:sldChg chg="del">
        <pc:chgData name="nikita bakanchev" userId="7425f483d9e5d2b1" providerId="LiveId" clId="{2804BCA7-45F4-0B4E-A3F3-AB7BC0E496A6}" dt="2020-10-02T18:27:42.673" v="4" actId="2696"/>
        <pc:sldMkLst>
          <pc:docMk/>
          <pc:sldMk cId="3206407226" sldId="261"/>
        </pc:sldMkLst>
      </pc:sldChg>
      <pc:sldChg chg="del">
        <pc:chgData name="nikita bakanchev" userId="7425f483d9e5d2b1" providerId="LiveId" clId="{2804BCA7-45F4-0B4E-A3F3-AB7BC0E496A6}" dt="2020-10-02T18:27:42.681" v="5" actId="2696"/>
        <pc:sldMkLst>
          <pc:docMk/>
          <pc:sldMk cId="3412775716" sldId="262"/>
        </pc:sldMkLst>
      </pc:sldChg>
      <pc:sldChg chg="del">
        <pc:chgData name="nikita bakanchev" userId="7425f483d9e5d2b1" providerId="LiveId" clId="{2804BCA7-45F4-0B4E-A3F3-AB7BC0E496A6}" dt="2020-10-02T18:27:42.690" v="6" actId="2696"/>
        <pc:sldMkLst>
          <pc:docMk/>
          <pc:sldMk cId="663208646" sldId="263"/>
        </pc:sldMkLst>
      </pc:sldChg>
      <pc:sldChg chg="del">
        <pc:chgData name="nikita bakanchev" userId="7425f483d9e5d2b1" providerId="LiveId" clId="{2804BCA7-45F4-0B4E-A3F3-AB7BC0E496A6}" dt="2020-10-02T18:27:42.698" v="7" actId="2696"/>
        <pc:sldMkLst>
          <pc:docMk/>
          <pc:sldMk cId="2717073826" sldId="264"/>
        </pc:sldMkLst>
      </pc:sldChg>
      <pc:sldChg chg="del">
        <pc:chgData name="nikita bakanchev" userId="7425f483d9e5d2b1" providerId="LiveId" clId="{2804BCA7-45F4-0B4E-A3F3-AB7BC0E496A6}" dt="2020-10-02T18:27:42.705" v="8" actId="2696"/>
        <pc:sldMkLst>
          <pc:docMk/>
          <pc:sldMk cId="2181825252" sldId="265"/>
        </pc:sldMkLst>
      </pc:sldChg>
      <pc:sldChg chg="del">
        <pc:chgData name="nikita bakanchev" userId="7425f483d9e5d2b1" providerId="LiveId" clId="{2804BCA7-45F4-0B4E-A3F3-AB7BC0E496A6}" dt="2020-10-02T18:27:42.713" v="9" actId="2696"/>
        <pc:sldMkLst>
          <pc:docMk/>
          <pc:sldMk cId="3915860690" sldId="266"/>
        </pc:sldMkLst>
      </pc:sldChg>
      <pc:sldChg chg="del">
        <pc:chgData name="nikita bakanchev" userId="7425f483d9e5d2b1" providerId="LiveId" clId="{2804BCA7-45F4-0B4E-A3F3-AB7BC0E496A6}" dt="2020-10-02T18:27:42.721" v="10" actId="2696"/>
        <pc:sldMkLst>
          <pc:docMk/>
          <pc:sldMk cId="4037667059" sldId="267"/>
        </pc:sldMkLst>
      </pc:sldChg>
      <pc:sldChg chg="del">
        <pc:chgData name="nikita bakanchev" userId="7425f483d9e5d2b1" providerId="LiveId" clId="{2804BCA7-45F4-0B4E-A3F3-AB7BC0E496A6}" dt="2020-10-02T18:27:42.728" v="11" actId="2696"/>
        <pc:sldMkLst>
          <pc:docMk/>
          <pc:sldMk cId="3578994552" sldId="268"/>
        </pc:sldMkLst>
      </pc:sldChg>
      <pc:sldChg chg="del">
        <pc:chgData name="nikita bakanchev" userId="7425f483d9e5d2b1" providerId="LiveId" clId="{2804BCA7-45F4-0B4E-A3F3-AB7BC0E496A6}" dt="2020-10-02T18:27:42.736" v="12" actId="2696"/>
        <pc:sldMkLst>
          <pc:docMk/>
          <pc:sldMk cId="4103039894" sldId="269"/>
        </pc:sldMkLst>
      </pc:sldChg>
      <pc:sldChg chg="del">
        <pc:chgData name="nikita bakanchev" userId="7425f483d9e5d2b1" providerId="LiveId" clId="{2804BCA7-45F4-0B4E-A3F3-AB7BC0E496A6}" dt="2020-10-02T18:27:42.745" v="13" actId="2696"/>
        <pc:sldMkLst>
          <pc:docMk/>
          <pc:sldMk cId="2096136343" sldId="270"/>
        </pc:sldMkLst>
      </pc:sldChg>
      <pc:sldChg chg="del">
        <pc:chgData name="nikita bakanchev" userId="7425f483d9e5d2b1" providerId="LiveId" clId="{2804BCA7-45F4-0B4E-A3F3-AB7BC0E496A6}" dt="2020-10-02T18:27:42.755" v="14" actId="2696"/>
        <pc:sldMkLst>
          <pc:docMk/>
          <pc:sldMk cId="2507159211" sldId="271"/>
        </pc:sldMkLst>
      </pc:sldChg>
      <pc:sldChg chg="del">
        <pc:chgData name="nikita bakanchev" userId="7425f483d9e5d2b1" providerId="LiveId" clId="{2804BCA7-45F4-0B4E-A3F3-AB7BC0E496A6}" dt="2020-10-02T18:27:42.763" v="15" actId="2696"/>
        <pc:sldMkLst>
          <pc:docMk/>
          <pc:sldMk cId="2524858619" sldId="272"/>
        </pc:sldMkLst>
      </pc:sldChg>
      <pc:sldChg chg="del">
        <pc:chgData name="nikita bakanchev" userId="7425f483d9e5d2b1" providerId="LiveId" clId="{2804BCA7-45F4-0B4E-A3F3-AB7BC0E496A6}" dt="2020-10-02T18:27:42.772" v="16" actId="2696"/>
        <pc:sldMkLst>
          <pc:docMk/>
          <pc:sldMk cId="3569312388" sldId="273"/>
        </pc:sldMkLst>
      </pc:sldChg>
      <pc:sldChg chg="del">
        <pc:chgData name="nikita bakanchev" userId="7425f483d9e5d2b1" providerId="LiveId" clId="{2804BCA7-45F4-0B4E-A3F3-AB7BC0E496A6}" dt="2020-10-02T18:27:42.781" v="17" actId="2696"/>
        <pc:sldMkLst>
          <pc:docMk/>
          <pc:sldMk cId="712884497" sldId="274"/>
        </pc:sldMkLst>
      </pc:sldChg>
      <pc:sldChg chg="del">
        <pc:chgData name="nikita bakanchev" userId="7425f483d9e5d2b1" providerId="LiveId" clId="{2804BCA7-45F4-0B4E-A3F3-AB7BC0E496A6}" dt="2020-10-02T18:27:42.790" v="18" actId="2696"/>
        <pc:sldMkLst>
          <pc:docMk/>
          <pc:sldMk cId="2583611547" sldId="275"/>
        </pc:sldMkLst>
      </pc:sldChg>
      <pc:sldChg chg="del">
        <pc:chgData name="nikita bakanchev" userId="7425f483d9e5d2b1" providerId="LiveId" clId="{2804BCA7-45F4-0B4E-A3F3-AB7BC0E496A6}" dt="2020-10-02T18:27:42.797" v="19" actId="2696"/>
        <pc:sldMkLst>
          <pc:docMk/>
          <pc:sldMk cId="4137728453" sldId="2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2T17:33:55.278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14 848 2688,'-13'0'1056,"13"-14"-576,0 14-160,0 0 384,0 0-320,0 0-128,0 0 96,0 0 96,0 0 256,0 0 192,0 0 0,0 0 96,0 0-544,0 0 160,0 0 64,13 0 0,-13-13 64,26 13-416,-12 0-96,12-13-96,0 0 64,1-1-32,13 1 0,12-13 32,15-1 32,-1-12-32,13 12 32,1 1-64,25-1 64,-12-13-192,13 14-32,0-1 0,-14 1 0,14-14-96,-13 14 64,-1-1 32,-12 1 64,-14-1-32,0 14 64,-13 0-352,-13 0-64,-1-1-1888,-12 14-768,-14-13-608</inkml:trace>
  <inkml:trace contextRef="#ctx0" brushRef="#br0" timeOffset="585.73">318 503 5760,'-27'-13'2176,"41"13"-1152,-14-13-1056,0 13 480,13 0 32,-13 0 160,0 0-480,0 0-128,0 0-64,-13 13-64,-1 0 32,14 0 256,-13 0 128,0 14 256,-13-1 192,12 1-288,1 13-32,-13-14-64,-1 14 64,14-14-32,-14 1 0,14 12-96,0-12-32,0-1 32,-1 1 32,14-14 31,-13 0 65,13 0-96,0 1 32,0-1-32,13-13 32,1 13-192,-1-13-64,0 0 0,14 0 0,-1 0-64,1 0 32,-1 0-64,14-13 64,-1 13-64,1-13-32,0 13-64,0-14 32,-14 14-480,14 0-128,-14 0-1663,-12 0-705,-1 14-1376</inkml:trace>
  <inkml:trace contextRef="#ctx0" brushRef="#br0" timeOffset="2658.67">2118 186 3968,'0'-14'1568,"0"14"-832,0 0-384,0 0 576,0 0-256,0-13 0,0 13-320,0 0-64,0-13-96,0 0-32,0 13 32,0 13 96,0 0 0,0 0 0,0 1 192,0 12 64,-14 0-64,14 14 32,0-13-96,0-1 0,0 14-160,0-14 0,0 14 32,0 0 64,14-1 32,-14 1 64,0 0-32,0-14 63,13 14-191,-13-14-96,0 1-96,0-1 0,0-12-64,0-1-32,0 0 96,0 0 0,0 1-128,0-1 32,0-13 0,0 13 64,-13 0-800,13-13-383,-27 14-641,14-1-192,-1 0-512,14-13-1536</inkml:trace>
  <inkml:trace contextRef="#ctx0" brushRef="#br0" timeOffset="3259.11">2144 516 2816,'-13'0'1056,"26"0"-576,-13 0-288,0 0 288,0 0 160,0 0 128,13 0-32,-13 0-64,13 0-224,0 0-128,1 0-160,-1 0 96,0 0 128,14 0-128,-14 0 0,13 0-128,1 0-96,-14 0 0,14 0-32,-1 0 0,-13 0 64,1 0 32,12 0 32,-13 0-160,1 0-32,-14 0-416,13 13-160,-13-13-1056,0 0-1504,0 0 768</inkml:trace>
  <inkml:trace contextRef="#ctx0" brushRef="#br0" timeOffset="6117">2263 397 2304,'0'0'864,"0"0"-448,0 0-416,0 0 224,0 0-192,0 0-96,0 0 96,0 0 96,0 0 320,0 14 96,0-14 0,0 13 0,0 0-32,0 0 0,0 14-128,0-14-64,13 14-64,-13-1 0,0 0-128,14 14 128,-14-13 128,0-14-64,13 13 0,-13-12-64,13-1 0,-13 0 0,0-13 64,0 13 32,13-13 96,0-13-160,-13 13-32,0-26-128,14 12-32,-14 1 32,0-13 0,13 12-64,-13-12 32,0 13-128,0-1 0,0-12-32,13 13 0,-13 0 64,13-1 0,0 1-96,-13 13 64,14-13 32,-1 13 64,-13 13-32,13-13 64,0 13 128,1 1 128,-1-1-64,0 0 0,0 0-160,-13 0-32,13 14-32,1-1 32,-1-12-128,0-1 0,-13 13 32,13-12 64,-13-1-960,14 13-352,-14-13-1184,0 1-1696,0 12 1024</inkml:trace>
  <inkml:trace contextRef="#ctx0" brushRef="#br0" timeOffset="7920.88">2937 450 4096,'-26'0'1568,"12"0"-832,1 0-224,0 0 576,0 13-96,0-13 64,-1 27-192,1-14-64,-13 14-416,12-1 32,1 0 32,13 1-96,0-1-32,0 1-64,0-1 64,27 1-96,-14-14-64,13 14 0,-12-14-32,25 0-160,-12 0 32,12-13 0,-12 0 64,12 0-384,-12 0-192,-1-13-64,14 0-64,-13 0 64,12-1 32,-12-12 160,-14-1 96,0 1 160,0 13 64,1-14 192,-14 14 160,0 13 32,-14 0 64,1 0 64,0 13 64,0 14-32,13-14 32,-14 13-64,1 1 32,13-1-64,0-12 64,13 12-192,1-13-96,-1 1-96,13-1-1,-12 0-63,12-13 64,0 0-64,1 0 64,-1 0 0,1 0 32,-1-13-160,1 0 32,-14-1 0,0-12 64,0-1-32,-13-12 64,0-1-64,-13 13 64,-13 1 64,13-1 128,-14 1 0,1 13 64,-1 0-192,-13 13-32,14 0-128,0 0-32,12 13-32,1-13-64,0 26 0,0-13 96,13 1-416,13 12-192,0-13-287,0 14-161,14-14-256,-1-13-32,1 13 32,12-13 96,-12 0 128,-1-13 64,14 0 320,-14 0 192,1-1 384,-14 1 256,0-13 960,1 12 480,-14-12 0,-14 13-32,14 0-480,-13-1-160,0 1-448,0 0-96,13 13-192,-14 0-32,14 0-96,0 0-96,0 13 64,14-13 0,-1 13 32,0 1 64,14-14-32,-1 13-32,0-13 32,1 0 32,-1 0-32,1 0-32,-1 0-64,1 0 32,-14 0 32,0 0 64,-13 0-96,0 13 0,0 0 96,0 14 96,-13-1 64,13 1 32,0-1 0,0 1 64,0-1-224,0 1-64,13-14-96,0 13 0,1-12 64,12-1 64,-13 0-384,14 0-96,-1-13-320,1 0-64,-1 0-96,-13 0 64,14 0 256,-14-13 192,14 0 288,-27-14 128,13 14 384,-13-27 96,0 14 384,0-1 224,-13 1-224,-1-1-64,1 14-416,13 0-97,-13 0-255,0 13-64,13-14 0,0 14 64,0 0-96,13 0-64,0 0 65,14 0 62,-14 0-62,26 0-1,-12 0-32,-1 0-64,1 0-192,-1-13-128,1 13 96,-1-13 64,-13 13 64,1-13 160,-14 13 96,13 0 128,-13-13 0,-13 26 64,13-13 64,-14 13 160,14 0-128,-13 14-1,13-1-127,0 14 32,0-14-64,13 1 64,1-1-128,-1 1 0,13-14-96,14 0-32,-14 1 32,14-1 64,0-13-96,-14 0 0,14 0-192,0 0 0,-1-13-192,1-1-63,-14 1-1,1-13 32,-14-1 256,0-13 160,-13 14 64,-13-1 64,0 14 64,0-13 128,-1 12 64,1 14 96,-13 0-161,12 0-95,-12 14 32,13 12 0,0 1 32,13-1 64,-14 1 128,14-1 96,14 1-96,-1-14 0,0 13-256,13-12-128,1-1-32,-1 0-32,1 0-576,13 1-160,-1-14-2111,-12 0-929,12 0-512</inkml:trace>
  <inkml:trace contextRef="#ctx0" brushRef="#br0" timeOffset="8811.06">5306 649 7680,'13'-53'2880,"-13"53"-1536,0-13-1280,0-1 608,13 14 0,-13-13 128,0 0-224,0 0 0,0-1-352,0 14 64,-26-13 128,12 13-97,-12 0 65,-1 0-32,1 13 96,-1 1-32,1 12 0,0 14-160,-1-14 0,14 14-224,0-14-32,13 14 0,0-13 0,0-1 0,26-13 64,-13 14-32,14-1 64,-1-26-64,14 14 64,0-14-64,-1 0-32,1-14-64,13 1-32,-13-13-384,12-14-160,-25-13 64,13 0 0,-1 0 128,-25-13 33,12 13-33,0-13-32,-12-14 160,-1 14 128,-13 0 32,0 13 128,0 0-64,-13 13 32,13 1 128,-14 26 32,1-1-192,0 14 0,0 14 32,0 25 96,13 1 192,-14 13 128,14 13 160,0-13 64,0 13-160,0-13-1,14 13-191,-1 0-64,13 1-64,-13-14-96,14-14 32,-1 14 32,-12-13-32,12-14 64,-13-12-352,14-1-128,-14 0-799,0-13-353,-13 0-704,0-13-192,-13 0-800</inkml:trace>
  <inkml:trace contextRef="#ctx0" brushRef="#br0" timeOffset="8977.5">5504 523 7680,'-59'-20'2880,"39"20"-1536,20 0-800,0 0 864</inkml:trace>
  <inkml:trace contextRef="#ctx0" brushRef="#br0" timeOffset="9158.51">5425 503 15584,'26'13'1247,"0"-13"-671,14 0-96,0 0-32,13 14-160,13-14-32,-13 0-128,13 0-96,-13 13 0,13-13-32,-13 0-160,0 0-32,-14 13-1408,1-13-575,0 0-2529</inkml:trace>
  <inkml:trace contextRef="#ctx0" brushRef="#br0" timeOffset="10714.07">1840 900 3584,'-27'-27'1408,"27"40"-768,0-13-480,0 0 352,0 0-384,0 0-32,0 14-96,0-1 0,0 0 0,0 0 256,0 14 224,0 12 256,0 14 96,0 0 0,14 0 32,-1 0-128,-13-13 0,13 13-256,-13-13-128,13-1 0,0-12 0,-13-1-32,27 1-32,-14-14-96,0 0 32,14 0-128,-1 1-64,14-14 0,0 0 32,13 0-32,-1 0-32,15-14 32,12 14-32,14-13-96,-1 0 64,14-14-32,13 27 0,0-26-96,13 13-32,-13 0 0,27-1 64,0 1 64,12 0 96,1 0-64,13 13 0,-13-14-320,13 1-96,-14 13 64,1-13 160,0 13 64,0 0 96,-14-13 96,1 13 64,-27 0-128,13 0-32,-13-14 32,-13 14 0,-14 0 32,14 0 64,13 0-32,-26 0 64,0 0-64,-14 0-32,0 0 96,1 0 0,-14 0-128,-13 0 32,0 0 0,0 0 64,-1 0 32,-25 0 32,13 0 128,-14 0 160,0 0-96,1 14 0,-1-14-192,-12 0-96,12 0 0,-13 0 32,1 0-32,-14 0 64,13 0 64,-13 0 128,0-14 288,0 1 96,0 0-65,-13-14 33,-1 1-160,1 0-32,0 12-128,0-12 32,-1-1-192,-12 1-32,-1-14-128,14 14-32,-13-1 32,13 1 0,-1-1-448,1 14-96,0 0-992,0 0-351,13 13-2625,-14 0-1248,1-14 2944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2T17:33:40.029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913 27 9728,'-26'-26'3584,"12"26"-1920,1 0-2016,0 13 576,0 0-224,0 13 0,-1-12-96,1 12 64,0 1 32,0-1-96,-1 14 64,-12 13 32,13 0 0,-14-1 0,1 15 0,13-1 128,-14 13 160,1 14 128,-1-1 64,14 14-192,0-13-96,0-14-97,0 14 1,13-14-64,0 0-32,13 1-64,0-14 32,0 0 96,14-13 32,-1 13-32,1-26 32,-1-1-128,14 1 0,-14-14 32,0 1 0,1-14-351,-1 0-97,-12-13 0,12 14 32,-13-14 160,0 0 96,1 0 0,-14-14 32,0 1-416,0 0-128,-14 13-416,1-27-224,0 14-480,0 0-160,-14 13-512</inkml:trace>
  <inkml:trace contextRef="#ctx0" brushRef="#br0" timeOffset="836">14 1654 7296,'-13'0'2816,"13"0"-1536,0 13-1568,13-13 448,-13 0-160,13 13 0,14 1-96,-1 12 0,14-13 64,-1 14 0,1-14 96,0 14 32,13-1 32,0-13-64,-14 14-64,14-14 32,-13 0-32,0 1 544,13-14 288,-14 0-64,14 0 0,-13-27-224,13 14-64,-13 0-160,-1-14 32,-12 1-64,12-1 63,-12-13-255,13 14-64,-14-14-32,-13 14 64,1-14-448,12 14-159,-26-1-929,13 1-384,-13-1-5024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2T17:33:42.82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27 1204 2560,'13'-14'960,"0"14"-512,0-26-192,-13 26 416,14-13-96,-1-1-32,13-12-32,1 0 96,-1-1-160,14 1 64,-14-14-160,14 14-32,13-14-192,-13 13-32,26-12 96,-13-1-96,13 0-64,0 1 64,-13-1 0,13-13-128,13 0 32,-13 0 0,0 0 64,1 14 160,12-14 128,-13 26-288,0-12 0,0 12-64,-13-12 0,13 12 0,-26 1 64,13-1-32,-27 14-32,14 0 32,-13 0 32,-1-1-96,-13 14 0,1-13-32,-1 13-64,-13 0-544,0 13-288,0-13-640,-13 27-1248,-1-14 544</inkml:trace>
  <inkml:trace contextRef="#ctx0" brushRef="#br0" timeOffset="632.67">199 807 2688,'26'-13'1056,"-26"13"-576,27 0-224,-27 0 416,13 0-448,-13 0-128,0 0 224,13 0 64,-13 13 96,-13 1 128,13-1-288,-13 13-96,0 1-128,-1 12 128,-12 14 160,-1-13-64,14 13 0,-13-14 0,-1 14 32,14-13 32,-14 0 64,14-1-96,0 1 32,-14-14 64,27 14 32,-13-27 288,13 14 160,0-14-416,13 0-128,1-13-192,-1 13 32,0-13-192,14-13-32,-1 13 0,1 0 64,12 0-896,-12-13-288,-1 13-1984,-12 0-1728,12 0 1632</inkml:trace>
  <inkml:trace contextRef="#ctx0" brushRef="#br0" timeOffset="6115.7">1058 0 384,'-53'0'256,"14"14"-128,-1-1-224,27 0 0,-14-13-96,1 13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3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3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D3B2-61EF-4EED-AAE8-89D9ACDE4CC0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92E7-5328-46EB-AFCD-3F551880C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198285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всех столбцов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удобства в </a:t>
            </a:r>
            <a:r>
              <a:rPr lang="en-US" dirty="0"/>
              <a:t>SQL </a:t>
            </a:r>
            <a:r>
              <a:rPr lang="ru-RU" dirty="0"/>
              <a:t>разрешается не исключать список столбцов в инструкцию </a:t>
            </a:r>
            <a:r>
              <a:rPr lang="en-US" dirty="0"/>
              <a:t>INSERT.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SALESREPS</a:t>
            </a:r>
          </a:p>
          <a:p>
            <a:pPr marL="0" indent="0">
              <a:buNone/>
            </a:pPr>
            <a:r>
              <a:rPr lang="en-US" dirty="0"/>
              <a:t>VALUES (111, ‘Henry Jacobsen’, 36, 13, ‘Sales </a:t>
            </a:r>
            <a:r>
              <a:rPr lang="en-US" dirty="0" err="1"/>
              <a:t>Mgr</a:t>
            </a:r>
            <a:r>
              <a:rPr lang="en-US" dirty="0"/>
              <a:t>’, ‘2008-07-25’, NULL, NULL, 0.00)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2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Многострочная инструкция </a:t>
            </a:r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INTO OLDORDERS (ORDER_NUM, ORDER_DATE, AMOUNT)</a:t>
            </a:r>
          </a:p>
          <a:p>
            <a:pPr marL="0" indent="0">
              <a:buNone/>
            </a:pPr>
            <a:r>
              <a:rPr lang="en-US" dirty="0"/>
              <a:t>	SELECT ORDER_NUM, ORDER_DATE, AMOUNT </a:t>
            </a:r>
          </a:p>
          <a:p>
            <a:pPr marL="0" indent="0">
              <a:buNone/>
            </a:pPr>
            <a:r>
              <a:rPr lang="en-US" dirty="0"/>
              <a:t>	FROM ORDERS </a:t>
            </a:r>
          </a:p>
          <a:p>
            <a:pPr marL="0" indent="0">
              <a:buNone/>
            </a:pPr>
            <a:r>
              <a:rPr lang="en-US" dirty="0"/>
              <a:t>	WHERE ORDER_DATE &lt; ‘2008-01-01’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77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Удаление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ru-RU" dirty="0"/>
              <a:t>Если клиент отменяет заказ, необходимо удалить соответствующую строку из таблицы </a:t>
            </a:r>
            <a:r>
              <a:rPr lang="en-US" dirty="0"/>
              <a:t>ORDERS.</a:t>
            </a:r>
          </a:p>
          <a:p>
            <a:pPr>
              <a:buFontTx/>
              <a:buChar char="-"/>
            </a:pPr>
            <a:r>
              <a:rPr lang="ru-RU" dirty="0"/>
              <a:t>Если служащий увольняется из компании, должна быть удалена соответствующая строка из таблицы </a:t>
            </a:r>
            <a:r>
              <a:rPr lang="en-US" dirty="0"/>
              <a:t>SALESREPS.</a:t>
            </a:r>
          </a:p>
          <a:p>
            <a:pPr>
              <a:buFontTx/>
              <a:buChar char="-"/>
            </a:pPr>
            <a:r>
              <a:rPr lang="ru-RU" dirty="0"/>
              <a:t>Если ликвидируется офис, необходимо удалить соответствующую строку из таблицы </a:t>
            </a:r>
            <a:r>
              <a:rPr lang="en-US" dirty="0"/>
              <a:t>OFFICES; </a:t>
            </a:r>
            <a:r>
              <a:rPr lang="ru-RU" dirty="0"/>
              <a:t>в случае, когда служащие этого офиса увольняются, их строки в таблице </a:t>
            </a:r>
            <a:r>
              <a:rPr lang="en-US" dirty="0"/>
              <a:t>SALESREPS </a:t>
            </a:r>
            <a:r>
              <a:rPr lang="ru-RU" dirty="0"/>
              <a:t>также должны быть удалены</a:t>
            </a:r>
            <a:r>
              <a:rPr lang="en-US" dirty="0"/>
              <a:t>; </a:t>
            </a:r>
            <a:r>
              <a:rPr lang="ru-RU" dirty="0"/>
              <a:t>если служащие переводятся в другой офис, то соответствующие значения в столбце </a:t>
            </a:r>
            <a:r>
              <a:rPr lang="en-US" dirty="0"/>
              <a:t>OFFICE </a:t>
            </a:r>
            <a:r>
              <a:rPr lang="ru-RU" dirty="0"/>
              <a:t>необходимо обновить</a:t>
            </a:r>
          </a:p>
        </p:txBody>
      </p:sp>
    </p:spTree>
    <p:extLst>
      <p:ext uri="{BB962C8B-B14F-4D97-AF65-F5344CB8AC3E}">
        <p14:creationId xmlns:p14="http://schemas.microsoft.com/office/powerpoint/2010/main" val="374835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удаляет выбранные записи из одной таблицы. </a:t>
            </a:r>
          </a:p>
          <a:p>
            <a:pPr marL="0" indent="0">
              <a:buNone/>
            </a:pPr>
            <a:r>
              <a:rPr lang="ru-RU" dirty="0"/>
              <a:t>Предположим, что недавно принятый на работу Генри </a:t>
            </a:r>
            <a:r>
              <a:rPr lang="ru-RU" dirty="0" err="1"/>
              <a:t>Якобсен</a:t>
            </a:r>
            <a:r>
              <a:rPr lang="ru-RU" dirty="0"/>
              <a:t> решил уволиться из компании. Вот инструкция </a:t>
            </a:r>
            <a:r>
              <a:rPr lang="en-US" dirty="0"/>
              <a:t>DELETE, </a:t>
            </a:r>
            <a:r>
              <a:rPr lang="ru-RU" dirty="0"/>
              <a:t>удаляющая относящуюся к служащему строку из таблицы </a:t>
            </a:r>
            <a:r>
              <a:rPr lang="en-US" dirty="0"/>
              <a:t>SALESREPS.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6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 информацию о Генри </a:t>
            </a:r>
            <a:r>
              <a:rPr lang="ru-RU" dirty="0" err="1"/>
              <a:t>Якобсене</a:t>
            </a:r>
            <a:r>
              <a:rPr lang="ru-RU" dirty="0"/>
              <a:t> из базы данных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SALESREPS </a:t>
            </a:r>
          </a:p>
          <a:p>
            <a:pPr marL="0" indent="0">
              <a:buNone/>
            </a:pPr>
            <a:r>
              <a:rPr lang="en-US" dirty="0"/>
              <a:t>WHERE NAME = ‘Henry Jacobsen’;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82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 информацию о Генри </a:t>
            </a:r>
            <a:r>
              <a:rPr lang="ru-RU" dirty="0" err="1"/>
              <a:t>Якобсене</a:t>
            </a:r>
            <a:r>
              <a:rPr lang="ru-RU" dirty="0"/>
              <a:t> из базы данных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SALESREPS </a:t>
            </a:r>
          </a:p>
          <a:p>
            <a:pPr marL="0" indent="0">
              <a:buNone/>
            </a:pPr>
            <a:r>
              <a:rPr lang="en-US" dirty="0"/>
              <a:t>WHERE NAME = ‘Henry Jacobsen’;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Удалить все заказы компании </a:t>
            </a:r>
            <a:r>
              <a:rPr lang="en-US" dirty="0" err="1"/>
              <a:t>InterCorp</a:t>
            </a:r>
            <a:r>
              <a:rPr lang="en-US" dirty="0"/>
              <a:t> </a:t>
            </a:r>
            <a:r>
              <a:rPr lang="ru-RU" dirty="0"/>
              <a:t>(2126)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ORDERS</a:t>
            </a:r>
          </a:p>
          <a:p>
            <a:pPr marL="0" indent="0">
              <a:buNone/>
            </a:pPr>
            <a:r>
              <a:rPr lang="en-US" dirty="0"/>
              <a:t>WHERE CUST = 2126;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95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 данные о всех клиентах, обслуживаемых Биллом Адамсом, Мери Джонс и Дэном Робертсом</a:t>
            </a:r>
          </a:p>
          <a:p>
            <a:pPr marL="0" indent="0">
              <a:buNone/>
            </a:pPr>
            <a:r>
              <a:rPr lang="en-US" dirty="0"/>
              <a:t>DELETE FROM CUSTOMERS</a:t>
            </a:r>
          </a:p>
          <a:p>
            <a:pPr marL="0" indent="0">
              <a:buNone/>
            </a:pPr>
            <a:r>
              <a:rPr lang="en-US" dirty="0"/>
              <a:t>WHERE CUST_REP IN (105, 109, 101);</a:t>
            </a:r>
          </a:p>
          <a:p>
            <a:pPr marL="0" indent="0">
              <a:buNone/>
            </a:pPr>
            <a:r>
              <a:rPr lang="ru-RU" dirty="0"/>
              <a:t>Удалить данные о всех служащих, принятых на работу до июля 2006 года и еще не имеющих личного плана</a:t>
            </a:r>
          </a:p>
          <a:p>
            <a:pPr marL="0" indent="0">
              <a:buNone/>
            </a:pPr>
            <a:r>
              <a:rPr lang="en-US" dirty="0"/>
              <a:t>DELETE FROM SALESREPS</a:t>
            </a:r>
          </a:p>
          <a:p>
            <a:pPr marL="0" indent="0">
              <a:buNone/>
            </a:pPr>
            <a:r>
              <a:rPr lang="en-US" dirty="0"/>
              <a:t>WHERE HIRE_DATE &lt; TO_DATE(‘20060701’, ‘</a:t>
            </a:r>
            <a:r>
              <a:rPr lang="en-US" dirty="0" err="1"/>
              <a:t>yyyymmdd</a:t>
            </a:r>
            <a:r>
              <a:rPr lang="en-US" dirty="0"/>
              <a:t>’) AND QUOTA IS NULL;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4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Удаление всех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FROM ORDERS;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Хотя в результате выполнения приведенной инструкции </a:t>
            </a:r>
            <a:r>
              <a:rPr lang="en-US" dirty="0"/>
              <a:t>DELETE </a:t>
            </a:r>
            <a:r>
              <a:rPr lang="ru-RU" dirty="0"/>
              <a:t>таблица </a:t>
            </a:r>
            <a:r>
              <a:rPr lang="en-US" dirty="0"/>
              <a:t>ORDERS </a:t>
            </a:r>
            <a:r>
              <a:rPr lang="ru-RU" dirty="0"/>
              <a:t>становится пустой, из базы данных она не удаляется. Определение таблицы </a:t>
            </a:r>
            <a:r>
              <a:rPr lang="en-US" dirty="0"/>
              <a:t>ORDERS </a:t>
            </a:r>
            <a:r>
              <a:rPr lang="ru-RU" dirty="0"/>
              <a:t>и ее столбцов остается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0278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 все заказы, принятые Сью Смит</a:t>
            </a:r>
          </a:p>
          <a:p>
            <a:pPr marL="0" indent="0">
              <a:buNone/>
            </a:pPr>
            <a:r>
              <a:rPr lang="ru-RU" dirty="0"/>
              <a:t>Ошибка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DELETE FROM ORDERS, SALESREPS</a:t>
            </a:r>
          </a:p>
          <a:p>
            <a:pPr marL="0" indent="0">
              <a:buNone/>
            </a:pPr>
            <a:r>
              <a:rPr lang="en-US" dirty="0"/>
              <a:t>WHERE REP = EMPL_NUM</a:t>
            </a:r>
          </a:p>
          <a:p>
            <a:pPr marL="0" indent="0">
              <a:buNone/>
            </a:pPr>
            <a:r>
              <a:rPr lang="en-US" dirty="0"/>
              <a:t>AND NAME = ‘Sue Smith’;</a:t>
            </a:r>
          </a:p>
          <a:p>
            <a:pPr marL="0" indent="0">
              <a:buNone/>
            </a:pPr>
            <a:r>
              <a:rPr lang="ru-RU" dirty="0"/>
              <a:t>Верно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DELETE FROM ORDERS </a:t>
            </a:r>
          </a:p>
          <a:p>
            <a:pPr marL="0" indent="0">
              <a:buNone/>
            </a:pPr>
            <a:r>
              <a:rPr lang="en-US" dirty="0"/>
              <a:t>WHERE REP = ( SELECT EMPL_NUM</a:t>
            </a:r>
          </a:p>
          <a:p>
            <a:pPr marL="0" indent="0">
              <a:buNone/>
            </a:pPr>
            <a:r>
              <a:rPr lang="en-US" dirty="0"/>
              <a:t>			FROM SALESREPS</a:t>
            </a:r>
          </a:p>
          <a:p>
            <a:pPr marL="0" indent="0">
              <a:buNone/>
            </a:pPr>
            <a:r>
              <a:rPr lang="en-US" dirty="0"/>
              <a:t>			WHERE NAME = ‘Sue Smith’);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3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</a:t>
            </a:r>
            <a:r>
              <a:rPr lang="en-US" dirty="0"/>
              <a:t> </a:t>
            </a:r>
            <a:r>
              <a:rPr lang="ru-RU" dirty="0"/>
              <a:t>данные о всех клиентах, обслуживаемых служащими, у которых фактический объем продаж меньше 80 процентов их плана.</a:t>
            </a:r>
          </a:p>
        </p:txBody>
      </p:sp>
    </p:spTree>
    <p:extLst>
      <p:ext uri="{BB962C8B-B14F-4D97-AF65-F5344CB8AC3E}">
        <p14:creationId xmlns:p14="http://schemas.microsoft.com/office/powerpoint/2010/main" val="33578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/>
          <a:lstStyle/>
          <a:p>
            <a:r>
              <a:rPr lang="ru-RU" dirty="0"/>
              <a:t>Обновление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Внесение изменений в базу данных </a:t>
            </a:r>
          </a:p>
          <a:p>
            <a:pPr>
              <a:buFontTx/>
              <a:buChar char="-"/>
            </a:pPr>
            <a:r>
              <a:rPr lang="ru-RU" dirty="0"/>
              <a:t>Целостность данных</a:t>
            </a:r>
          </a:p>
          <a:p>
            <a:pPr>
              <a:buFontTx/>
              <a:buChar char="-"/>
            </a:pPr>
            <a:r>
              <a:rPr lang="ru-RU" dirty="0"/>
              <a:t>Обработка транзакций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5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</a:t>
            </a:r>
            <a:r>
              <a:rPr lang="en-US" dirty="0"/>
              <a:t> </a:t>
            </a:r>
            <a:r>
              <a:rPr lang="ru-RU" dirty="0"/>
              <a:t>данные о всех клиентах, обслуживаемых служащими, у которых фактический объем продаж меньше 80 процентов их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CUSTOMERS</a:t>
            </a:r>
          </a:p>
          <a:p>
            <a:pPr marL="0" indent="0">
              <a:buNone/>
            </a:pPr>
            <a:r>
              <a:rPr lang="en-US" dirty="0"/>
              <a:t>WHERE CUST_REP IN (SELECT EMPL_NUM</a:t>
            </a:r>
          </a:p>
          <a:p>
            <a:pPr marL="0" indent="0">
              <a:buNone/>
            </a:pPr>
            <a:r>
              <a:rPr lang="en-US" dirty="0"/>
              <a:t>				FROM SALESREPS</a:t>
            </a:r>
          </a:p>
          <a:p>
            <a:pPr marL="0" indent="0">
              <a:buNone/>
            </a:pPr>
            <a:r>
              <a:rPr lang="en-US" dirty="0"/>
              <a:t>				WHERE SALES &lt; (.8 * QUOTA));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9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</a:t>
            </a:r>
            <a:r>
              <a:rPr lang="en-US" dirty="0"/>
              <a:t> </a:t>
            </a:r>
            <a:r>
              <a:rPr lang="ru-RU" dirty="0"/>
              <a:t>данные о всех</a:t>
            </a:r>
            <a:r>
              <a:rPr lang="en-US" dirty="0"/>
              <a:t> c</a:t>
            </a:r>
            <a:r>
              <a:rPr lang="ru-RU" dirty="0" err="1"/>
              <a:t>лужащих</a:t>
            </a:r>
            <a:r>
              <a:rPr lang="ru-RU" dirty="0"/>
              <a:t>, у которых сумма текущих заказов меньше двух процентов их личного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SALESREPS</a:t>
            </a:r>
          </a:p>
          <a:p>
            <a:pPr marL="0" indent="0">
              <a:buNone/>
            </a:pPr>
            <a:r>
              <a:rPr lang="en-US" dirty="0"/>
              <a:t>WHERE (.02 * QUOTA) &gt; (SELECT SUM(AMOUNT)</a:t>
            </a:r>
          </a:p>
          <a:p>
            <a:pPr marL="0" indent="0">
              <a:buNone/>
            </a:pPr>
            <a:r>
              <a:rPr lang="en-US" dirty="0"/>
              <a:t>					FROM ORDERS</a:t>
            </a:r>
          </a:p>
          <a:p>
            <a:pPr marL="0" indent="0">
              <a:buNone/>
            </a:pPr>
            <a:r>
              <a:rPr lang="en-US" dirty="0"/>
              <a:t>				WHERE REP = EMPL_NUM);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2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Удалить данные о всех клиентах, которые не делали заказов с 10 ноября 2007 года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CUSTOMERS</a:t>
            </a:r>
          </a:p>
          <a:p>
            <a:pPr marL="0" indent="0">
              <a:buNone/>
            </a:pPr>
            <a:r>
              <a:rPr lang="en-US" dirty="0"/>
              <a:t>WHERE NOT EXISTS (SELECT * </a:t>
            </a:r>
          </a:p>
          <a:p>
            <a:pPr marL="0" indent="0">
              <a:buNone/>
            </a:pPr>
            <a:r>
              <a:rPr lang="en-US" dirty="0"/>
              <a:t>			    FROM ORDERS </a:t>
            </a:r>
          </a:p>
          <a:p>
            <a:pPr marL="0" indent="0">
              <a:buNone/>
            </a:pPr>
            <a:r>
              <a:rPr lang="en-US" dirty="0"/>
              <a:t>				WHERE CUST = CUST_NUM </a:t>
            </a:r>
          </a:p>
          <a:p>
            <a:pPr marL="0" indent="0">
              <a:buNone/>
            </a:pPr>
            <a:r>
              <a:rPr lang="en-US" dirty="0"/>
              <a:t>			AND ORDER_DATE &gt; ‘2007-11-10’)</a:t>
            </a:r>
          </a:p>
        </p:txBody>
      </p:sp>
    </p:spTree>
    <p:extLst>
      <p:ext uri="{BB962C8B-B14F-4D97-AF65-F5344CB8AC3E}">
        <p14:creationId xmlns:p14="http://schemas.microsoft.com/office/powerpoint/2010/main" val="265246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Если клиент изменяет количество заказанного товара, в соответствующей строке таблицы </a:t>
            </a:r>
            <a:r>
              <a:rPr lang="en-US" dirty="0"/>
              <a:t>ORDERS </a:t>
            </a:r>
            <a:r>
              <a:rPr lang="ru-RU" dirty="0"/>
              <a:t>должен быть обновлен столбец </a:t>
            </a:r>
            <a:r>
              <a:rPr lang="en-US" dirty="0"/>
              <a:t>QTY.</a:t>
            </a:r>
          </a:p>
          <a:p>
            <a:pPr>
              <a:buFontTx/>
              <a:buChar char="-"/>
            </a:pPr>
            <a:r>
              <a:rPr lang="ru-RU" dirty="0"/>
              <a:t>Если руководитель переходит из одного офиса в другой, столбец </a:t>
            </a:r>
            <a:r>
              <a:rPr lang="en-US" dirty="0"/>
              <a:t>MGR </a:t>
            </a:r>
            <a:r>
              <a:rPr lang="ru-RU" dirty="0"/>
              <a:t>таблицы </a:t>
            </a:r>
            <a:r>
              <a:rPr lang="en-US" dirty="0"/>
              <a:t>OFFICES </a:t>
            </a:r>
            <a:r>
              <a:rPr lang="ru-RU" dirty="0"/>
              <a:t>и столбец</a:t>
            </a:r>
            <a:r>
              <a:rPr lang="en-US" dirty="0"/>
              <a:t> REP_OFFICE </a:t>
            </a:r>
            <a:r>
              <a:rPr lang="ru-RU" dirty="0"/>
              <a:t>таблицы </a:t>
            </a:r>
            <a:r>
              <a:rPr lang="en-US" dirty="0"/>
              <a:t>SALESREPS </a:t>
            </a:r>
            <a:r>
              <a:rPr lang="ru-RU" dirty="0"/>
              <a:t>необходимо обновить, чтобы отобразить новое назначение</a:t>
            </a:r>
          </a:p>
          <a:p>
            <a:pPr>
              <a:buFontTx/>
              <a:buChar char="-"/>
            </a:pPr>
            <a:r>
              <a:rPr lang="ru-RU" dirty="0"/>
              <a:t>Если личные планы продаж в нью-йоркском офисе увеличиваются на пять процентов, значения столбцов </a:t>
            </a:r>
            <a:r>
              <a:rPr lang="en-US" dirty="0"/>
              <a:t>QUOTA </a:t>
            </a:r>
            <a:r>
              <a:rPr lang="ru-RU" dirty="0"/>
              <a:t>в соответствующих строках таблицы </a:t>
            </a:r>
            <a:r>
              <a:rPr lang="en-US" dirty="0"/>
              <a:t>SALESREPS </a:t>
            </a:r>
            <a:r>
              <a:rPr lang="ru-RU" dirty="0"/>
              <a:t>должны быть обновлены.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&lt;</a:t>
            </a:r>
            <a:r>
              <a:rPr lang="ru-RU" dirty="0" err="1"/>
              <a:t>имя_таблицы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SET &lt;</a:t>
            </a:r>
            <a:r>
              <a:rPr lang="ru-RU" dirty="0" err="1"/>
              <a:t>имя_столбца</a:t>
            </a:r>
            <a:r>
              <a:rPr lang="en-US" dirty="0"/>
              <a:t> = </a:t>
            </a:r>
            <a:r>
              <a:rPr lang="ru-RU" dirty="0"/>
              <a:t>выражение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ru-RU" dirty="0"/>
              <a:t>, </a:t>
            </a:r>
            <a:r>
              <a:rPr lang="ru-RU" dirty="0" err="1"/>
              <a:t>имя_столбца</a:t>
            </a:r>
            <a:r>
              <a:rPr lang="ru-RU" dirty="0"/>
              <a:t> = выражение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[WHERE </a:t>
            </a:r>
            <a:r>
              <a:rPr lang="ru-RU" dirty="0"/>
              <a:t>условие</a:t>
            </a:r>
            <a:r>
              <a:rPr lang="en-US" dirty="0"/>
              <a:t>_</a:t>
            </a:r>
            <a:r>
              <a:rPr lang="ru-RU" dirty="0"/>
              <a:t>отбора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931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Увеличить предельный кредит для компании </a:t>
            </a:r>
            <a:r>
              <a:rPr lang="en-US" dirty="0"/>
              <a:t>Acme Manufacturing </a:t>
            </a:r>
            <a:r>
              <a:rPr lang="ru-RU" dirty="0"/>
              <a:t>до </a:t>
            </a:r>
            <a:r>
              <a:rPr lang="en-US" dirty="0"/>
              <a:t>$60000 </a:t>
            </a:r>
            <a:r>
              <a:rPr lang="ru-RU" dirty="0"/>
              <a:t>и закрепить ее за Мэри Джонс (ид. 109).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UPDATE CUSTOMERS </a:t>
            </a:r>
          </a:p>
          <a:p>
            <a:pPr marL="0" indent="0">
              <a:buNone/>
            </a:pPr>
            <a:r>
              <a:rPr lang="en-US" dirty="0"/>
              <a:t>SET CREDIT_LIMIT = 60000.00, CUST_REP = 109</a:t>
            </a:r>
          </a:p>
          <a:p>
            <a:pPr marL="0" indent="0">
              <a:buNone/>
            </a:pPr>
            <a:r>
              <a:rPr lang="en-US" dirty="0"/>
              <a:t>WHERE COMPANY = ‘Acme Mfg.’;</a:t>
            </a:r>
          </a:p>
        </p:txBody>
      </p:sp>
    </p:spTree>
    <p:extLst>
      <p:ext uri="{BB962C8B-B14F-4D97-AF65-F5344CB8AC3E}">
        <p14:creationId xmlns:p14="http://schemas.microsoft.com/office/powerpoint/2010/main" val="392715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Перевести всех служащих из чикагского офиса (ид. 12) в нью-</a:t>
            </a:r>
            <a:r>
              <a:rPr lang="ru-RU" dirty="0" err="1"/>
              <a:t>йорский</a:t>
            </a:r>
            <a:r>
              <a:rPr lang="ru-RU" dirty="0"/>
              <a:t> офис (ид. 11) и понизить их личные планы на 10</a:t>
            </a:r>
            <a:r>
              <a:rPr lang="en-US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363160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Перевести всех служащих из чикагского офиса (ид. 12) в нью-</a:t>
            </a:r>
            <a:r>
              <a:rPr lang="ru-RU" dirty="0" err="1"/>
              <a:t>йорский</a:t>
            </a:r>
            <a:r>
              <a:rPr lang="ru-RU" dirty="0"/>
              <a:t> офис (ид. 11) и понизить их личные планы на 10</a:t>
            </a:r>
            <a:r>
              <a:rPr lang="en-US" dirty="0"/>
              <a:t>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SALESREPS </a:t>
            </a:r>
          </a:p>
          <a:p>
            <a:pPr marL="0" indent="0">
              <a:buNone/>
            </a:pPr>
            <a:r>
              <a:rPr lang="en-US" dirty="0"/>
              <a:t>SET REP_OFFICE = 11, QUOTA = 0.9 * QUOTA</a:t>
            </a:r>
          </a:p>
          <a:p>
            <a:pPr marL="0" indent="0">
              <a:buNone/>
            </a:pPr>
            <a:r>
              <a:rPr lang="en-US" dirty="0"/>
              <a:t>WHERE REP_OFFICE = 12;</a:t>
            </a:r>
          </a:p>
        </p:txBody>
      </p:sp>
    </p:spTree>
    <p:extLst>
      <p:ext uri="{BB962C8B-B14F-4D97-AF65-F5344CB8AC3E}">
        <p14:creationId xmlns:p14="http://schemas.microsoft.com/office/powerpoint/2010/main" val="44363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Перевести всех клиентов, обслуживаемых служащими с ид. 105, 106, 107 к служащему 102.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CUST_REP = 102</a:t>
            </a:r>
          </a:p>
          <a:p>
            <a:pPr marL="0" indent="0">
              <a:buNone/>
            </a:pPr>
            <a:r>
              <a:rPr lang="en-US" dirty="0"/>
              <a:t>WHERE CUST_REP IN (105, 106, 107);</a:t>
            </a:r>
          </a:p>
        </p:txBody>
      </p:sp>
    </p:spTree>
    <p:extLst>
      <p:ext uri="{BB962C8B-B14F-4D97-AF65-F5344CB8AC3E}">
        <p14:creationId xmlns:p14="http://schemas.microsoft.com/office/powerpoint/2010/main" val="53343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Установить личный план продаж в 100000</a:t>
            </a:r>
            <a:r>
              <a:rPr lang="en-US" dirty="0"/>
              <a:t>$ </a:t>
            </a:r>
            <a:r>
              <a:rPr lang="ru-RU" dirty="0"/>
              <a:t>всем служащим, не имеющим в настоящий момент плана.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UPDATE SALESREPS</a:t>
            </a:r>
          </a:p>
          <a:p>
            <a:pPr marL="0" indent="0">
              <a:buNone/>
            </a:pPr>
            <a:r>
              <a:rPr lang="en-US" dirty="0"/>
              <a:t>SET QUOTA = 100000.00</a:t>
            </a:r>
          </a:p>
          <a:p>
            <a:pPr marL="0" indent="0">
              <a:buNone/>
            </a:pPr>
            <a:r>
              <a:rPr lang="en-US" dirty="0"/>
              <a:t>WHERE QUOTA IS NULL;</a:t>
            </a:r>
          </a:p>
        </p:txBody>
      </p:sp>
    </p:spTree>
    <p:extLst>
      <p:ext uri="{BB962C8B-B14F-4D97-AF65-F5344CB8AC3E}">
        <p14:creationId xmlns:p14="http://schemas.microsoft.com/office/powerpoint/2010/main" val="87936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/>
              <a:t>Внесение изменений в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en-US" dirty="0"/>
              <a:t>INSERT</a:t>
            </a:r>
            <a:endParaRPr lang="ru-RU" dirty="0"/>
          </a:p>
          <a:p>
            <a:pPr>
              <a:buFontTx/>
              <a:buChar char="-"/>
            </a:pPr>
            <a:r>
              <a:rPr lang="en-US" dirty="0"/>
              <a:t>UPDATE</a:t>
            </a:r>
            <a:endParaRPr lang="ru-RU" dirty="0"/>
          </a:p>
          <a:p>
            <a:pPr>
              <a:buFontTx/>
              <a:buChar char="-"/>
            </a:pPr>
            <a:r>
              <a:rPr lang="en-US" dirty="0"/>
              <a:t>DELETE</a:t>
            </a:r>
          </a:p>
          <a:p>
            <a:pPr>
              <a:buFontTx/>
              <a:buChar char="-"/>
            </a:pPr>
            <a:r>
              <a:rPr lang="en-US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53989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существующих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Обновление всех строк.</a:t>
            </a:r>
          </a:p>
          <a:p>
            <a:pPr marL="0" indent="0">
              <a:buNone/>
            </a:pPr>
            <a:r>
              <a:rPr lang="ru-RU" dirty="0"/>
              <a:t>Увеличить все планы на 5</a:t>
            </a:r>
            <a:r>
              <a:rPr lang="en-US" dirty="0"/>
              <a:t>%.</a:t>
            </a:r>
          </a:p>
          <a:p>
            <a:pPr marL="0" indent="0">
              <a:buNone/>
            </a:pPr>
            <a:r>
              <a:rPr lang="en-US" dirty="0"/>
              <a:t>UPDATE SALESREPS </a:t>
            </a:r>
          </a:p>
          <a:p>
            <a:pPr marL="0" indent="0">
              <a:buNone/>
            </a:pPr>
            <a:r>
              <a:rPr lang="en-US" dirty="0"/>
              <a:t>SET QUOTA = 1.05 * QUOTA.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50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Увеличить на 5000</a:t>
            </a:r>
            <a:r>
              <a:rPr lang="en-US" dirty="0"/>
              <a:t>$ </a:t>
            </a:r>
            <a:r>
              <a:rPr lang="ru-RU" dirty="0"/>
              <a:t>лимит кредита для тех клиентов, которые сделали заказ на сумму более </a:t>
            </a:r>
            <a:r>
              <a:rPr lang="en-US" dirty="0"/>
              <a:t>25000$.</a:t>
            </a:r>
          </a:p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CREDIT_LIMIT = CREDIT_LIMIT + 5000.00</a:t>
            </a:r>
          </a:p>
          <a:p>
            <a:pPr marL="0" indent="0">
              <a:buNone/>
            </a:pPr>
            <a:r>
              <a:rPr lang="en-US" dirty="0"/>
              <a:t>WHERE CUST_NUM IN (SELECT DISTINCT CUST </a:t>
            </a:r>
          </a:p>
          <a:p>
            <a:pPr marL="0" indent="0">
              <a:buNone/>
            </a:pPr>
            <a:r>
              <a:rPr lang="en-US" dirty="0"/>
              <a:t>				   FROM ORDERS</a:t>
            </a:r>
          </a:p>
          <a:p>
            <a:pPr marL="0" indent="0">
              <a:buNone/>
            </a:pPr>
            <a:r>
              <a:rPr lang="en-US" dirty="0"/>
              <a:t>                                          WHERE AMOUNT &gt; 25000.00);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533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Переназначить клиентов, обслуживаемых служащими, чей объем продаж меньше 80 процентов их личного плана, служащему с ид 105.</a:t>
            </a:r>
          </a:p>
        </p:txBody>
      </p:sp>
    </p:spTree>
    <p:extLst>
      <p:ext uri="{BB962C8B-B14F-4D97-AF65-F5344CB8AC3E}">
        <p14:creationId xmlns:p14="http://schemas.microsoft.com/office/powerpoint/2010/main" val="95729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Переназначить клиентов, обслуживаемых служащими, чей объем продаж меньше 80 процентов их личного плана, служащему с ид 105.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CUST_REP = 105</a:t>
            </a:r>
          </a:p>
          <a:p>
            <a:pPr marL="0" indent="0">
              <a:buNone/>
            </a:pPr>
            <a:r>
              <a:rPr lang="en-US" dirty="0"/>
              <a:t>WHERE CUST_REP IN (SELECT EMPL_NUM</a:t>
            </a:r>
            <a:br>
              <a:rPr lang="en-US" dirty="0"/>
            </a:br>
            <a:r>
              <a:rPr lang="en-US" dirty="0"/>
              <a:t>				FROM SALESREPS</a:t>
            </a:r>
          </a:p>
          <a:p>
            <a:pPr marL="0" indent="0">
              <a:buNone/>
            </a:pPr>
            <a:r>
              <a:rPr lang="en-US" dirty="0"/>
              <a:t>				WHERE SALES &lt; (.8 * QUOTA));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094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с подзапросом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Всех </a:t>
            </a:r>
            <a:r>
              <a:rPr lang="ru-RU" dirty="0" err="1"/>
              <a:t>служающих</a:t>
            </a:r>
            <a:r>
              <a:rPr lang="ru-RU" dirty="0"/>
              <a:t>, обслуживающих более трех клиентов, подчинить непосредственно Сэму Кларку (ид. 106).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SALESREPS</a:t>
            </a:r>
          </a:p>
          <a:p>
            <a:pPr marL="0" indent="0">
              <a:buNone/>
            </a:pPr>
            <a:r>
              <a:rPr lang="en-US" dirty="0"/>
              <a:t>SET MANAGER = 106</a:t>
            </a:r>
          </a:p>
          <a:p>
            <a:pPr marL="0" indent="0">
              <a:buNone/>
            </a:pPr>
            <a:r>
              <a:rPr lang="en-US" dirty="0"/>
              <a:t>WHERE 3 &lt; (SELECT COUNT(*) </a:t>
            </a:r>
          </a:p>
          <a:p>
            <a:pPr marL="0" indent="0">
              <a:buNone/>
            </a:pPr>
            <a:r>
              <a:rPr lang="en-US" dirty="0"/>
              <a:t>		  FROM CUSTOMERS </a:t>
            </a:r>
          </a:p>
          <a:p>
            <a:pPr marL="0" indent="0">
              <a:buNone/>
            </a:pPr>
            <a:r>
              <a:rPr lang="en-US" dirty="0"/>
              <a:t>	  	  WHERE CUST_REP = EMPL_NUM);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334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ru-RU" dirty="0"/>
              <a:t>Однострочная инструкция </a:t>
            </a:r>
            <a:r>
              <a:rPr lang="en-US" dirty="0"/>
              <a:t>INSERT </a:t>
            </a:r>
            <a:r>
              <a:rPr lang="ru-RU" dirty="0"/>
              <a:t>добавляет в таблицу одну строку данных. Значения новой строки задаются в инструкции в виде констант.</a:t>
            </a:r>
          </a:p>
          <a:p>
            <a:pPr>
              <a:buFontTx/>
              <a:buChar char="-"/>
            </a:pPr>
            <a:r>
              <a:rPr lang="ru-RU" dirty="0"/>
              <a:t>Многострочная инструкция </a:t>
            </a:r>
            <a:r>
              <a:rPr lang="en-US" dirty="0"/>
              <a:t>INSERT </a:t>
            </a:r>
            <a:r>
              <a:rPr lang="ru-RU" dirty="0"/>
              <a:t>добавляет в таблицу нуль или более строк данных. Значения новых строк берутся из запроса, являющегося частью инструкции </a:t>
            </a:r>
            <a:r>
              <a:rPr lang="en-US" dirty="0"/>
              <a:t>SELECT.</a:t>
            </a:r>
          </a:p>
          <a:p>
            <a:pPr>
              <a:buFontTx/>
              <a:buChar char="-"/>
            </a:pPr>
            <a:r>
              <a:rPr lang="ru-RU" dirty="0"/>
              <a:t>Инструкция </a:t>
            </a:r>
            <a:r>
              <a:rPr lang="en-US" dirty="0"/>
              <a:t>DELETE </a:t>
            </a:r>
            <a:r>
              <a:rPr lang="ru-RU" dirty="0"/>
              <a:t>удаляет из таблицы нуль или более строк данных. Удаляемые строки задаются с помощью условий отбора.</a:t>
            </a:r>
          </a:p>
          <a:p>
            <a:pPr>
              <a:buFontTx/>
              <a:buChar char="-"/>
            </a:pPr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обновляет значения одного или более столбцов в нуле или более строках таблицы. Обновляемые строки задаются с помощью условия отбора. Обновляемые столбцы и выражения, определяющие новые значения, задаются в инструкции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4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Целостность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Термин </a:t>
            </a:r>
            <a:r>
              <a:rPr lang="ru-RU" i="1" dirty="0"/>
              <a:t>целостность данных </a:t>
            </a:r>
            <a:r>
              <a:rPr lang="ru-RU" dirty="0"/>
              <a:t>относится к правильности и полноте информации, содержащейся в базе данных. При изменении содержимого базы данных с помощью инструкций </a:t>
            </a:r>
            <a:r>
              <a:rPr lang="en-US" dirty="0"/>
              <a:t>INSERT, DELETE </a:t>
            </a:r>
            <a:r>
              <a:rPr lang="ru-RU" dirty="0"/>
              <a:t>или </a:t>
            </a:r>
            <a:r>
              <a:rPr lang="en-US" dirty="0"/>
              <a:t>UPDATE </a:t>
            </a:r>
            <a:r>
              <a:rPr lang="ru-RU" dirty="0"/>
              <a:t>может произойти нарушение целостности содержащихся в ней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93933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Целостность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/>
              <a:t>В базу могут быть внесены неправильные данные, скажем, заказ, в котором указан несуществующий товар.</a:t>
            </a:r>
          </a:p>
          <a:p>
            <a:pPr>
              <a:buFontTx/>
              <a:buChar char="-"/>
            </a:pPr>
            <a:r>
              <a:rPr lang="ru-RU" dirty="0"/>
              <a:t>Имеющимся данным, в результате изменения, могут быть присвоены некорректные значения, например служащий может быть назначен в несуществующий офис.</a:t>
            </a:r>
          </a:p>
          <a:p>
            <a:pPr>
              <a:buFontTx/>
              <a:buChar char="-"/>
            </a:pPr>
            <a:r>
              <a:rPr lang="ru-RU" dirty="0"/>
              <a:t>Изменения, внесенные в базу данных, могут быть утеряны из-за системной ошибки или сбоя в электропитании либо они могут быть внесены лишь частично</a:t>
            </a:r>
            <a:r>
              <a:rPr lang="en-US" dirty="0"/>
              <a:t>; </a:t>
            </a:r>
            <a:r>
              <a:rPr lang="ru-RU" dirty="0"/>
              <a:t>например, заказ на товар может быть добавлен без учета изменения количества товара, имеющегося на складе.</a:t>
            </a:r>
          </a:p>
        </p:txBody>
      </p:sp>
    </p:spTree>
    <p:extLst>
      <p:ext uri="{BB962C8B-B14F-4D97-AF65-F5344CB8AC3E}">
        <p14:creationId xmlns:p14="http://schemas.microsoft.com/office/powerpoint/2010/main" val="90506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сохранения непротиворечивости и правильности хранимой информации в РСУБД устанавливается одно или несколько </a:t>
            </a:r>
            <a:r>
              <a:rPr lang="ru-RU" i="1" dirty="0"/>
              <a:t>условий (ограничений) целостности данных.</a:t>
            </a:r>
            <a:r>
              <a:rPr lang="ru-RU" dirty="0"/>
              <a:t> Эти условия определяют, какие значения могут быть записаны в базу данных в результате добавления или обновления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66461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b="1" dirty="0"/>
              <a:t>Обязательное наличие данных</a:t>
            </a:r>
            <a:r>
              <a:rPr lang="ru-RU" dirty="0"/>
              <a:t>. Некоторые столбцы в БД должны содержать значения в каждой строке</a:t>
            </a:r>
            <a:r>
              <a:rPr lang="en-US" dirty="0"/>
              <a:t>;</a:t>
            </a:r>
            <a:r>
              <a:rPr lang="ru-RU" dirty="0"/>
              <a:t> в таких столбцах не могут содержаться значения </a:t>
            </a:r>
            <a:r>
              <a:rPr lang="en-US" dirty="0"/>
              <a:t>NULL </a:t>
            </a:r>
            <a:r>
              <a:rPr lang="ru-RU" dirty="0"/>
              <a:t>или не содержаться никакие значения. Например, в учебной базе данных для каждого заказа должен существовать соответствующий клиент, сделавший этот заказ. Поэтому столбец  </a:t>
            </a:r>
            <a:r>
              <a:rPr lang="en-US" dirty="0"/>
              <a:t>CUST </a:t>
            </a:r>
            <a:r>
              <a:rPr lang="ru-RU" dirty="0"/>
              <a:t>в таблице </a:t>
            </a:r>
            <a:r>
              <a:rPr lang="en-US" dirty="0"/>
              <a:t>ORDERS </a:t>
            </a:r>
            <a:r>
              <a:rPr lang="ru-RU" dirty="0"/>
              <a:t>является обязательным. Можно указать СУБД, что запись значения </a:t>
            </a:r>
            <a:r>
              <a:rPr lang="en-US" dirty="0"/>
              <a:t>NULL </a:t>
            </a:r>
            <a:r>
              <a:rPr lang="ru-RU" dirty="0"/>
              <a:t>в такие столбцы недопустима.</a:t>
            </a:r>
          </a:p>
        </p:txBody>
      </p:sp>
    </p:spTree>
    <p:extLst>
      <p:ext uri="{BB962C8B-B14F-4D97-AF65-F5344CB8AC3E}">
        <p14:creationId xmlns:p14="http://schemas.microsoft.com/office/powerpoint/2010/main" val="24742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/>
              <a:t>Добавление новых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Однострочная инструкция </a:t>
            </a:r>
            <a:r>
              <a:rPr lang="en-US" dirty="0"/>
              <a:t>INSERT </a:t>
            </a:r>
          </a:p>
          <a:p>
            <a:pPr>
              <a:buFontTx/>
              <a:buChar char="-"/>
            </a:pPr>
            <a:r>
              <a:rPr lang="ru-RU" dirty="0"/>
              <a:t>Многострочная инструкция </a:t>
            </a:r>
            <a:r>
              <a:rPr lang="en-US" dirty="0"/>
              <a:t>INSERT </a:t>
            </a:r>
          </a:p>
          <a:p>
            <a:pPr>
              <a:buFontTx/>
              <a:buChar char="-"/>
            </a:pPr>
            <a:r>
              <a:rPr lang="ru-RU" dirty="0"/>
              <a:t>Пакетная загрузка </a:t>
            </a:r>
          </a:p>
        </p:txBody>
      </p:sp>
    </p:spTree>
    <p:extLst>
      <p:ext uri="{BB962C8B-B14F-4D97-AF65-F5344CB8AC3E}">
        <p14:creationId xmlns:p14="http://schemas.microsoft.com/office/powerpoint/2010/main" val="2165821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b="1" dirty="0"/>
              <a:t>Условие на значение</a:t>
            </a:r>
            <a:r>
              <a:rPr lang="ru-RU" dirty="0"/>
              <a:t>. У каждого столбца в БД есть свой </a:t>
            </a:r>
            <a:r>
              <a:rPr lang="ru-RU" i="1" dirty="0"/>
              <a:t>домен</a:t>
            </a:r>
            <a:r>
              <a:rPr lang="en-US" i="1" dirty="0"/>
              <a:t>, </a:t>
            </a:r>
            <a:r>
              <a:rPr lang="ru-RU" dirty="0"/>
              <a:t>т.е. набор значений, которые допускается хранить в данном столбце. В учебной базе данных заказы нумеруются, начиная с числа 100001, поэтому доменом столбца </a:t>
            </a:r>
            <a:r>
              <a:rPr lang="en-US" dirty="0"/>
              <a:t>ORDER_NUM </a:t>
            </a:r>
            <a:r>
              <a:rPr lang="ru-RU" dirty="0"/>
              <a:t>являются положительные числа больше 100000. Аналогично идентификаторы служащих в столбцах </a:t>
            </a:r>
            <a:r>
              <a:rPr lang="en-US" dirty="0"/>
              <a:t>EMPL_NUM </a:t>
            </a:r>
            <a:r>
              <a:rPr lang="ru-RU" dirty="0"/>
              <a:t>должны находиться в диапазоне от 101 до 999. Можно указать СУБД, что запись значений, не входящих в определенный диапазон, в такие столбцы недопустима.</a:t>
            </a:r>
          </a:p>
        </p:txBody>
      </p:sp>
    </p:spTree>
    <p:extLst>
      <p:ext uri="{BB962C8B-B14F-4D97-AF65-F5344CB8AC3E}">
        <p14:creationId xmlns:p14="http://schemas.microsoft.com/office/powerpoint/2010/main" val="2989122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-</a:t>
            </a:r>
            <a:r>
              <a:rPr lang="ru-RU" b="1" dirty="0"/>
              <a:t> Логическая целостность данных</a:t>
            </a:r>
            <a:r>
              <a:rPr lang="ru-RU" dirty="0"/>
              <a:t>. Первичный ключ таблицы должен в каждой строке иметь уникальное значение, отличное от значений во всех остальных строках. Например, каждая строка таблицы </a:t>
            </a:r>
            <a:r>
              <a:rPr lang="en-US" dirty="0"/>
              <a:t>PRODUCTS </a:t>
            </a:r>
            <a:r>
              <a:rPr lang="ru-RU" dirty="0"/>
              <a:t>имеет уникальную комбинацию значений в столбцах </a:t>
            </a:r>
            <a:r>
              <a:rPr lang="en-US" dirty="0"/>
              <a:t>MFR_ID </a:t>
            </a:r>
            <a:r>
              <a:rPr lang="ru-RU" dirty="0"/>
              <a:t>и </a:t>
            </a:r>
            <a:r>
              <a:rPr lang="en-US" dirty="0"/>
              <a:t>PRODUCT_ID</a:t>
            </a:r>
            <a:r>
              <a:rPr lang="ru-RU" dirty="0"/>
              <a:t>, которая однозначно идентифицирует товар, представляемый данной строкой. Повторяющиеся значения в этих столбцах недопустимы, поскольку тогда БД не сможет отличить один товар от другого. Можно потребовать от СУБД обеспечения логической целостности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69587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b="1" dirty="0"/>
              <a:t>Ссылочная целостность</a:t>
            </a:r>
            <a:r>
              <a:rPr lang="ru-RU" dirty="0"/>
              <a:t>. В реляционной БД каждая строка дочерней таблицы связана с помощью внешнего ключа со строкой родительской таблицы, содержащей первичный ключ, значение которого равно значению внешнего ключа. В учебной базе данных значение столбца </a:t>
            </a:r>
            <a:r>
              <a:rPr lang="en-US" dirty="0"/>
              <a:t>REP_OFFICE </a:t>
            </a:r>
            <a:r>
              <a:rPr lang="ru-RU" dirty="0"/>
              <a:t>таблицы </a:t>
            </a:r>
            <a:r>
              <a:rPr lang="en-US" dirty="0"/>
              <a:t>SALESREPS </a:t>
            </a:r>
            <a:r>
              <a:rPr lang="ru-RU" dirty="0"/>
              <a:t>связывает служащего с офисом, в котором он работает. Столбец </a:t>
            </a:r>
            <a:r>
              <a:rPr lang="en-US" dirty="0"/>
              <a:t>REP_OFFICE </a:t>
            </a:r>
            <a:r>
              <a:rPr lang="ru-RU" i="1" dirty="0"/>
              <a:t>обязан </a:t>
            </a:r>
            <a:r>
              <a:rPr lang="ru-RU" dirty="0"/>
              <a:t>содержать значение из столбца </a:t>
            </a:r>
            <a:r>
              <a:rPr lang="en-US" dirty="0"/>
              <a:t>OFFICE </a:t>
            </a:r>
            <a:r>
              <a:rPr lang="ru-RU" dirty="0"/>
              <a:t>таблицы </a:t>
            </a:r>
            <a:r>
              <a:rPr lang="en-US" dirty="0"/>
              <a:t>OFFICES; </a:t>
            </a:r>
            <a:r>
              <a:rPr lang="ru-RU" dirty="0"/>
              <a:t>в противном случае служащий будет закреплен за несуществующим офисом. Можно указать СУБД, чтобы она обеспечивала соответствующее ограничение на значение внешнего ключа.</a:t>
            </a:r>
          </a:p>
        </p:txBody>
      </p:sp>
    </p:spTree>
    <p:extLst>
      <p:ext uri="{BB962C8B-B14F-4D97-AF65-F5344CB8AC3E}">
        <p14:creationId xmlns:p14="http://schemas.microsoft.com/office/powerpoint/2010/main" val="3121470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</a:t>
            </a:r>
            <a:r>
              <a:rPr lang="ru-RU" b="1" dirty="0"/>
              <a:t> Другие соотношения между данными</a:t>
            </a:r>
            <a:r>
              <a:rPr lang="ru-RU" dirty="0"/>
              <a:t>. Моделируемая БД ситуация реального мира зачастую накладывает собственные ограничения на корректность данных, которые могут храниться в БД. Например, в нашей учебной БД вице-президент по продажам может захотеть, чтобы план продаж каждого офиса не превышал суммарных планов продаж сотрудников этого офиса. СУБД можно предупредить о том, что при внесении изменений в планы продаж офиса и служащих должно выполняться указанное выше ограничение.</a:t>
            </a:r>
          </a:p>
        </p:txBody>
      </p:sp>
    </p:spTree>
    <p:extLst>
      <p:ext uri="{BB962C8B-B14F-4D97-AF65-F5344CB8AC3E}">
        <p14:creationId xmlns:p14="http://schemas.microsoft.com/office/powerpoint/2010/main" val="2196913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</a:t>
            </a:r>
            <a:r>
              <a:rPr lang="ru-RU" b="1" dirty="0"/>
              <a:t> Бизнес-правила</a:t>
            </a:r>
            <a:r>
              <a:rPr lang="ru-RU" dirty="0"/>
              <a:t>. Обновление информации в БД может быть ограничено бизнес-правилами, которым подчиняются сделки, представляемые подобными обновлениями. Например, компания, использующая учебную БД, может установить бизнес-правило, запрещающее принимать заказы на товар в количествах, превышающих количество товара на складе. Можно указать СУБД, что следует проверять каждую новую строку, добавляемую в таблицу </a:t>
            </a:r>
            <a:r>
              <a:rPr lang="en-US" dirty="0"/>
              <a:t>ORDERS, </a:t>
            </a:r>
            <a:r>
              <a:rPr lang="ru-RU" dirty="0"/>
              <a:t>и убеждаться, что значение и столбец </a:t>
            </a:r>
            <a:r>
              <a:rPr lang="en-US" dirty="0"/>
              <a:t>QTY </a:t>
            </a:r>
            <a:r>
              <a:rPr lang="ru-RU" dirty="0"/>
              <a:t>не нарушает установленное бизнес-правило.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499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целостности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b="1" dirty="0"/>
              <a:t>Непротиворечивость</a:t>
            </a:r>
            <a:r>
              <a:rPr lang="ru-RU" dirty="0"/>
              <a:t>. Многие реальные деловые операции вызывают в БД несколько изменений одновременно. Например, операция </a:t>
            </a:r>
            <a:r>
              <a:rPr lang="en-US" dirty="0"/>
              <a:t>“</a:t>
            </a:r>
            <a:r>
              <a:rPr lang="ru-RU" dirty="0"/>
              <a:t>прием заказа</a:t>
            </a:r>
            <a:r>
              <a:rPr lang="en-US" dirty="0"/>
              <a:t>” </a:t>
            </a:r>
            <a:r>
              <a:rPr lang="ru-RU" dirty="0"/>
              <a:t>может включать в себя добавление строки в таблицу </a:t>
            </a:r>
            <a:r>
              <a:rPr lang="en-US" dirty="0"/>
              <a:t>ORDERS, </a:t>
            </a:r>
            <a:r>
              <a:rPr lang="ru-RU" dirty="0"/>
              <a:t>увеличение значения столбца </a:t>
            </a:r>
            <a:r>
              <a:rPr lang="en-US" dirty="0"/>
              <a:t>SALES  </a:t>
            </a:r>
            <a:r>
              <a:rPr lang="ru-RU" dirty="0"/>
              <a:t>в таблице </a:t>
            </a:r>
            <a:r>
              <a:rPr lang="en-US" dirty="0"/>
              <a:t>SALESREPS</a:t>
            </a:r>
            <a:r>
              <a:rPr lang="ru-RU" dirty="0"/>
              <a:t> для служащего, принявшего заказ, и увеличение значения столбца </a:t>
            </a:r>
            <a:r>
              <a:rPr lang="en-US" dirty="0"/>
              <a:t>SALES </a:t>
            </a:r>
            <a:r>
              <a:rPr lang="ru-RU" dirty="0"/>
              <a:t>в таблице </a:t>
            </a:r>
            <a:r>
              <a:rPr lang="en-US" dirty="0"/>
              <a:t>OFFICES </a:t>
            </a:r>
            <a:r>
              <a:rPr lang="ru-RU" dirty="0"/>
              <a:t>для офиса, за которым закреплен этот служащий. Одна инструкция </a:t>
            </a:r>
            <a:r>
              <a:rPr lang="en-US" dirty="0"/>
              <a:t>INSERT </a:t>
            </a:r>
            <a:r>
              <a:rPr lang="ru-RU" dirty="0"/>
              <a:t>и две инструкции </a:t>
            </a:r>
            <a:r>
              <a:rPr lang="en-US" dirty="0"/>
              <a:t>UPDATE – </a:t>
            </a:r>
            <a:r>
              <a:rPr lang="ru-RU" dirty="0"/>
              <a:t>все они должны быть выполнены для того, чтобы БД осталась в правильном непротиворечивом состоянии. Можно указать СУБД, что следует обеспечивать непротиворечивость изменяемых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05819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Обязательность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 наиболее простое, условие целостности данных требует, чтобы некоторые столбцы не содержали значений </a:t>
            </a:r>
            <a:r>
              <a:rPr lang="en-US" dirty="0"/>
              <a:t>NULL. </a:t>
            </a:r>
            <a:r>
              <a:rPr lang="ru-RU" dirty="0"/>
              <a:t>Само условие задается как часть инструкций </a:t>
            </a:r>
            <a:r>
              <a:rPr lang="en-US" dirty="0"/>
              <a:t>CREATE TABLE </a:t>
            </a:r>
            <a:r>
              <a:rPr lang="ru-RU" dirty="0"/>
              <a:t>в виде ограничения </a:t>
            </a:r>
            <a:r>
              <a:rPr lang="en-US" dirty="0"/>
              <a:t>NOT 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050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Обязательность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на столбец наложено ограничение </a:t>
            </a:r>
            <a:r>
              <a:rPr lang="en-US" dirty="0"/>
              <a:t>NOT NULL, </a:t>
            </a:r>
            <a:r>
              <a:rPr lang="ru-RU" dirty="0"/>
              <a:t>то для выполнения этого</a:t>
            </a:r>
            <a:r>
              <a:rPr lang="en-US" dirty="0"/>
              <a:t> </a:t>
            </a:r>
            <a:r>
              <a:rPr lang="ru-RU" dirty="0"/>
              <a:t>условия СУБД обеспечивает следующее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ru-RU" dirty="0"/>
              <a:t>Ни в одной инструкции </a:t>
            </a:r>
            <a:r>
              <a:rPr lang="en-US" dirty="0"/>
              <a:t>INSERT, </a:t>
            </a:r>
            <a:r>
              <a:rPr lang="ru-RU" dirty="0"/>
              <a:t>добавляющей в таблицу строку или строки, нельзя указывать значение </a:t>
            </a:r>
            <a:r>
              <a:rPr lang="en-US" dirty="0"/>
              <a:t>NULL </a:t>
            </a:r>
            <a:r>
              <a:rPr lang="ru-RU" dirty="0"/>
              <a:t>для этого столбца</a:t>
            </a:r>
            <a:r>
              <a:rPr lang="en-US" dirty="0"/>
              <a:t>; </a:t>
            </a:r>
            <a:r>
              <a:rPr lang="ru-RU" dirty="0"/>
              <a:t>попытка добавить строку, содержащую (явно или неявно) значение </a:t>
            </a:r>
            <a:r>
              <a:rPr lang="en-US" dirty="0"/>
              <a:t>NULL </a:t>
            </a:r>
            <a:r>
              <a:rPr lang="ru-RU" dirty="0"/>
              <a:t>для такого столбца, вызовет ошибку.</a:t>
            </a:r>
          </a:p>
          <a:p>
            <a:pPr>
              <a:buFontTx/>
              <a:buChar char="-"/>
            </a:pPr>
            <a:r>
              <a:rPr lang="ru-RU" dirty="0"/>
              <a:t>Ни в одной инструкции  </a:t>
            </a:r>
            <a:r>
              <a:rPr lang="en-US" dirty="0"/>
              <a:t>UPDATE, </a:t>
            </a:r>
            <a:r>
              <a:rPr lang="ru-RU" dirty="0"/>
              <a:t>обновляющей столбец, нельзя присваивать столбцу значение </a:t>
            </a:r>
            <a:r>
              <a:rPr lang="en-US" dirty="0"/>
              <a:t>NULL; </a:t>
            </a:r>
            <a:r>
              <a:rPr lang="ru-RU" dirty="0"/>
              <a:t>попытка обновить такой столбец, присвоив ему значение </a:t>
            </a:r>
            <a:r>
              <a:rPr lang="en-US" dirty="0"/>
              <a:t>NULL, </a:t>
            </a:r>
            <a:r>
              <a:rPr lang="ru-RU" dirty="0"/>
              <a:t>вызовет ошибку.</a:t>
            </a:r>
          </a:p>
        </p:txBody>
      </p:sp>
    </p:spTree>
    <p:extLst>
      <p:ext uri="{BB962C8B-B14F-4D97-AF65-F5344CB8AC3E}">
        <p14:creationId xmlns:p14="http://schemas.microsoft.com/office/powerpoint/2010/main" val="222221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Ограничения на значения столбца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</a:t>
            </a:r>
            <a:r>
              <a:rPr lang="ru-RU" i="1" dirty="0"/>
              <a:t>ограничения на значения столбца </a:t>
            </a:r>
            <a:r>
              <a:rPr lang="ru-RU" dirty="0"/>
              <a:t>аналогично условию отбора в предложении </a:t>
            </a:r>
            <a:r>
              <a:rPr lang="en-US" dirty="0"/>
              <a:t>WHERE, </a:t>
            </a:r>
            <a:r>
              <a:rPr lang="ru-RU" dirty="0"/>
              <a:t>которое возвращает значение 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для столбца задано ограничение, то при каждом добавлении новой строки или обновлении старой СУБД автоматически проверяет, выполняется ли ограничение для значения в этом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3880000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Ограничения на значения столбца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условие не выполняется, то инструкция </a:t>
            </a:r>
            <a:r>
              <a:rPr lang="en-US" dirty="0"/>
              <a:t>INSERT </a:t>
            </a:r>
            <a:r>
              <a:rPr lang="ru-RU" dirty="0"/>
              <a:t>или </a:t>
            </a:r>
            <a:r>
              <a:rPr lang="en-US" dirty="0"/>
              <a:t>UPDATE </a:t>
            </a:r>
            <a:r>
              <a:rPr lang="ru-RU" dirty="0"/>
              <a:t>завершается ошибкой.</a:t>
            </a:r>
          </a:p>
          <a:p>
            <a:pPr marL="0" indent="0">
              <a:buNone/>
            </a:pPr>
            <a:r>
              <a:rPr lang="ru-RU" dirty="0"/>
              <a:t>Ограничение на значение столбца задается при определении столбцов в инструкции </a:t>
            </a:r>
            <a:r>
              <a:rPr lang="en-US" dirty="0"/>
              <a:t>CREATE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SALESREPS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EMPL_NUM INTEGER NOT NULL</a:t>
            </a:r>
          </a:p>
          <a:p>
            <a:pPr marL="0" indent="0">
              <a:buNone/>
            </a:pPr>
            <a:r>
              <a:rPr lang="en-US" dirty="0"/>
              <a:t>	CHECK (EMPL_NUM BETWEEN 101 AND 199),</a:t>
            </a:r>
          </a:p>
          <a:p>
            <a:pPr marL="0" indent="0">
              <a:buNone/>
            </a:pPr>
            <a:r>
              <a:rPr lang="en-US" dirty="0"/>
              <a:t>AGE INTEGER</a:t>
            </a:r>
          </a:p>
          <a:p>
            <a:pPr marL="0" indent="0">
              <a:buNone/>
            </a:pPr>
            <a:r>
              <a:rPr lang="en-US" dirty="0"/>
              <a:t>	CHECK (AGE &gt;= 21)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1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/>
              <a:t>Добавление новых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361" y="881336"/>
            <a:ext cx="9036496" cy="59766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Если вы принимаете на работу нового служащего, в таблицу </a:t>
            </a:r>
            <a:r>
              <a:rPr lang="en-US" dirty="0"/>
              <a:t>SALESREPS </a:t>
            </a:r>
            <a:r>
              <a:rPr lang="ru-RU" dirty="0"/>
              <a:t>необходимо добавить новую строку с данными о нем.</a:t>
            </a:r>
          </a:p>
          <a:p>
            <a:pPr>
              <a:buFontTx/>
              <a:buChar char="-"/>
            </a:pPr>
            <a:r>
              <a:rPr lang="ru-RU" dirty="0"/>
              <a:t>Если служащий заключает договор с новым клиентом, в таблицу </a:t>
            </a:r>
            <a:r>
              <a:rPr lang="en-US" dirty="0"/>
              <a:t>CUSTOMERS </a:t>
            </a:r>
            <a:r>
              <a:rPr lang="ru-RU" dirty="0"/>
              <a:t>должна быть добавлена новая строка, представляющего этого клиента </a:t>
            </a:r>
          </a:p>
          <a:p>
            <a:pPr>
              <a:buFontTx/>
              <a:buChar char="-"/>
            </a:pPr>
            <a:r>
              <a:rPr lang="ru-RU" dirty="0"/>
              <a:t>Если клиент делает заказ, в таблицу </a:t>
            </a:r>
            <a:r>
              <a:rPr lang="en-US" dirty="0"/>
              <a:t>ORDERS </a:t>
            </a:r>
            <a:r>
              <a:rPr lang="ru-RU" dirty="0"/>
              <a:t>требуется добавить новую строку, содержащую информацию об этом заказе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91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Домен </a:t>
            </a:r>
            <a:r>
              <a:rPr lang="ru-RU" dirty="0"/>
              <a:t>в </a:t>
            </a:r>
            <a:r>
              <a:rPr lang="en-US" dirty="0"/>
              <a:t>SQL </a:t>
            </a:r>
            <a:r>
              <a:rPr lang="ru-RU" dirty="0"/>
              <a:t>обобщает понятие ограничения на значения столбца и позволяет применять одно и то же ограничение для различных столбцов в БД. </a:t>
            </a:r>
          </a:p>
          <a:p>
            <a:pPr marL="0" indent="0">
              <a:buNone/>
            </a:pPr>
            <a:r>
              <a:rPr lang="ru-RU" i="1" dirty="0"/>
              <a:t>Домен </a:t>
            </a:r>
            <a:r>
              <a:rPr lang="ru-RU" dirty="0"/>
              <a:t>представляет собой множество допустимых значений</a:t>
            </a:r>
          </a:p>
          <a:p>
            <a:pPr marL="0" indent="0">
              <a:buNone/>
            </a:pPr>
            <a:r>
              <a:rPr lang="ru-RU" dirty="0"/>
              <a:t>Стандарт </a:t>
            </a:r>
            <a:r>
              <a:rPr lang="en-US" dirty="0"/>
              <a:t>SQL:</a:t>
            </a:r>
          </a:p>
          <a:p>
            <a:pPr marL="0" indent="0">
              <a:buNone/>
            </a:pPr>
            <a:r>
              <a:rPr lang="en-US" dirty="0"/>
              <a:t>CREATE DOMAIN VALID_EMPLOYEE_ID INTEGER</a:t>
            </a:r>
          </a:p>
          <a:p>
            <a:pPr marL="0" indent="0">
              <a:buNone/>
            </a:pPr>
            <a:r>
              <a:rPr lang="en-US" dirty="0"/>
              <a:t>CHECK (VALUE BETWEEN 101 AND 999)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483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Целостность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Каждая строка таблицы должна иметь уникальное значение первичного ключа, иначе база данных потеряет свою целостность и перестанет быть адекватной моделью внешнего мира.</a:t>
            </a:r>
          </a:p>
          <a:p>
            <a:pPr marL="0" indent="0">
              <a:buNone/>
            </a:pPr>
            <a:r>
              <a:rPr lang="ru-RU" dirty="0"/>
              <a:t>По этой причине требование, чтобы первичные ключи имели уникальное значения, называется условием </a:t>
            </a:r>
            <a:r>
              <a:rPr lang="ru-RU" i="1" dirty="0"/>
              <a:t>целостности таблицы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37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Целостность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указании первичного ключа в определении таблицы СУБД автоматически проверяет уникальность его значений при выполнении каждой инструкции </a:t>
            </a:r>
            <a:r>
              <a:rPr lang="en-US" dirty="0"/>
              <a:t>INSERT </a:t>
            </a:r>
            <a:r>
              <a:rPr lang="ru-RU" dirty="0"/>
              <a:t>или </a:t>
            </a:r>
            <a:r>
              <a:rPr lang="en-US" dirty="0"/>
              <a:t>UPDATE. </a:t>
            </a:r>
          </a:p>
          <a:p>
            <a:pPr marL="0" indent="0">
              <a:buNone/>
            </a:pPr>
            <a:r>
              <a:rPr lang="ru-RU" dirty="0"/>
              <a:t>Попытка добавить строку с уже имеющимся значением первичного ключа или обновить строку таким образом, что первичный ключ потеряет свою уникальность, завершится выдачей сообщения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133536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Прочие условия уникальности столбцов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Иногда требуется, чтобы столбец, не являющийся первичным ключом таблицы, все же содержал уникальные значения во всех строках.</a:t>
            </a:r>
          </a:p>
        </p:txBody>
      </p:sp>
    </p:spTree>
    <p:extLst>
      <p:ext uri="{BB962C8B-B14F-4D97-AF65-F5344CB8AC3E}">
        <p14:creationId xmlns:p14="http://schemas.microsoft.com/office/powerpoint/2010/main" val="2396318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Прочие условия уникальности столбцов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Предположим, например, что требуется ограничить данные в таблице </a:t>
            </a:r>
            <a:r>
              <a:rPr lang="en-US" dirty="0"/>
              <a:t>SALESREPS </a:t>
            </a:r>
            <a:r>
              <a:rPr lang="ru-RU" dirty="0"/>
              <a:t>таким образом, чтобы не было двух служащих с одинаковыми именами.</a:t>
            </a:r>
          </a:p>
          <a:p>
            <a:pPr marL="0" indent="0">
              <a:buNone/>
            </a:pPr>
            <a:r>
              <a:rPr lang="ru-RU" dirty="0"/>
              <a:t>Достичь этой цели можно, наложив условие </a:t>
            </a:r>
            <a:r>
              <a:rPr lang="ru-RU" i="1" dirty="0"/>
              <a:t>уникальности </a:t>
            </a:r>
            <a:r>
              <a:rPr lang="ru-RU" dirty="0"/>
              <a:t>на столбце </a:t>
            </a:r>
            <a:r>
              <a:rPr lang="en-US" dirty="0"/>
              <a:t>NAME.</a:t>
            </a:r>
          </a:p>
          <a:p>
            <a:pPr marL="0" indent="0">
              <a:buNone/>
            </a:pPr>
            <a:r>
              <a:rPr lang="ru-RU" dirty="0"/>
              <a:t>СУБД обеспечивает это условие точно так же, как обеспечивает уникальность первичного ключа.</a:t>
            </a:r>
          </a:p>
          <a:p>
            <a:pPr marL="0" indent="0">
              <a:buNone/>
            </a:pPr>
            <a:r>
              <a:rPr lang="ru-RU" dirty="0"/>
              <a:t>Любая попытка добавить или обновить строку, нарушающая условие уникальности, завершится неуспешно.</a:t>
            </a:r>
          </a:p>
        </p:txBody>
      </p:sp>
    </p:spTree>
    <p:extLst>
      <p:ext uri="{BB962C8B-B14F-4D97-AF65-F5344CB8AC3E}">
        <p14:creationId xmlns:p14="http://schemas.microsoft.com/office/powerpoint/2010/main" val="192012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Прочие условия уникальности столбцов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Фундаментальные отличия между первичным ключом и условием уникальности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ru-RU" dirty="0"/>
              <a:t>Таблица может иметь только один первичный ключ, в то время как ограничений уникальности может быть наложено несколько.</a:t>
            </a:r>
          </a:p>
          <a:p>
            <a:pPr>
              <a:buFontTx/>
              <a:buChar char="-"/>
            </a:pPr>
            <a:r>
              <a:rPr lang="ru-RU" dirty="0"/>
              <a:t>Столбцы, указанные в первичном ключе, должны быть определены как </a:t>
            </a:r>
            <a:r>
              <a:rPr lang="en-US" dirty="0"/>
              <a:t>NOT NULL, </a:t>
            </a:r>
            <a:r>
              <a:rPr lang="ru-RU" dirty="0"/>
              <a:t>в то время как столбцы, включенные в условие уникальности, могут быть определены и как </a:t>
            </a:r>
            <a:r>
              <a:rPr lang="en-US" dirty="0"/>
              <a:t>NULL, </a:t>
            </a:r>
            <a:r>
              <a:rPr lang="ru-RU" dirty="0"/>
              <a:t>и как </a:t>
            </a:r>
            <a:r>
              <a:rPr lang="en-US" dirty="0"/>
              <a:t>NOT 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77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Уникальность и значения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Значения </a:t>
            </a:r>
            <a:r>
              <a:rPr lang="en-US" dirty="0"/>
              <a:t>NULL </a:t>
            </a:r>
            <a:r>
              <a:rPr lang="ru-RU" dirty="0"/>
              <a:t>создают проблемы в столбце первичного ключа таблицы или в столбце, для которого задано условие уникальности.</a:t>
            </a:r>
          </a:p>
          <a:p>
            <a:pPr marL="0" indent="0">
              <a:buNone/>
            </a:pPr>
            <a:r>
              <a:rPr lang="ru-RU" dirty="0"/>
              <a:t>Предположим, что вы пытаетесь добавить в таблицу строку с первичным ключом, имеющим значение </a:t>
            </a:r>
            <a:r>
              <a:rPr lang="en-US" dirty="0"/>
              <a:t>NULL.</a:t>
            </a:r>
          </a:p>
          <a:p>
            <a:pPr marL="0" indent="0">
              <a:buNone/>
            </a:pPr>
            <a:r>
              <a:rPr lang="ru-RU" dirty="0"/>
              <a:t>Из-за значения </a:t>
            </a:r>
            <a:r>
              <a:rPr lang="en-US" dirty="0"/>
              <a:t>NULL </a:t>
            </a:r>
            <a:r>
              <a:rPr lang="ru-RU" dirty="0"/>
              <a:t>СУБД не может однозначно решить, является ли первичный ключ дубликатом уже имеющегося ключа в таблице.</a:t>
            </a:r>
          </a:p>
          <a:p>
            <a:pPr marL="0" indent="0">
              <a:buNone/>
            </a:pPr>
            <a:r>
              <a:rPr lang="ru-RU" dirty="0"/>
              <a:t>Из-за этого стандарт </a:t>
            </a:r>
            <a:r>
              <a:rPr lang="en-US" dirty="0"/>
              <a:t>SQL </a:t>
            </a:r>
            <a:r>
              <a:rPr lang="ru-RU" dirty="0"/>
              <a:t>требует, чтобы любой столбец был с ограничением </a:t>
            </a:r>
            <a:r>
              <a:rPr lang="en-US" dirty="0"/>
              <a:t>NOT 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440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Уникальность и значения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Но стандарт </a:t>
            </a:r>
            <a:r>
              <a:rPr lang="en-US" dirty="0"/>
              <a:t>SQL </a:t>
            </a:r>
            <a:r>
              <a:rPr lang="ru-RU" dirty="0"/>
              <a:t>не накладывает такое ограничение на столбцы в условии уникальности, хотя часть реализаций накладывают ограничения.</a:t>
            </a:r>
          </a:p>
          <a:p>
            <a:pPr marL="0" indent="0">
              <a:buNone/>
            </a:pPr>
            <a:r>
              <a:rPr lang="ru-RU" dirty="0"/>
              <a:t>Однако существуют различные расхождения в том, как разные реализации </a:t>
            </a:r>
            <a:r>
              <a:rPr lang="en-US" dirty="0"/>
              <a:t>SQL </a:t>
            </a:r>
            <a:r>
              <a:rPr lang="ru-RU" dirty="0"/>
              <a:t>обеспечивают выполнение условия уникальности в случае столбцов, допускающих значения </a:t>
            </a:r>
            <a:r>
              <a:rPr lang="en-US" dirty="0"/>
              <a:t>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89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Уникальность и значения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ADVISOR_ASSIGNMENTS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STUDENT_NAME VARCHAR(25),</a:t>
            </a:r>
          </a:p>
          <a:p>
            <a:pPr marL="0" indent="0">
              <a:buNone/>
            </a:pPr>
            <a:r>
              <a:rPr lang="en-US" dirty="0"/>
              <a:t>	ADVISOR_NAME VARCHAR(25),</a:t>
            </a:r>
          </a:p>
          <a:p>
            <a:pPr marL="0" indent="0">
              <a:buNone/>
            </a:pPr>
            <a:r>
              <a:rPr lang="en-US" dirty="0"/>
              <a:t>	UNIQUE (STUDENT_NAME, ADVISOR_NAME));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719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Уникальность и значения </a:t>
            </a:r>
            <a:r>
              <a:rPr lang="en-US" dirty="0"/>
              <a:t>NULL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66142"/>
              </p:ext>
            </p:extLst>
          </p:nvPr>
        </p:nvGraphicFramePr>
        <p:xfrm>
          <a:off x="107504" y="1340768"/>
          <a:ext cx="8639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ADVISOR_NAME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r>
                        <a:rPr lang="en-US" baseline="0" dirty="0"/>
                        <a:t>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Harrison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Допустимая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Harrison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Копия</a:t>
                      </a:r>
                      <a:r>
                        <a:rPr lang="ru-RU" baseline="0" dirty="0"/>
                        <a:t> строки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8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/>
              <a:t>Однострочная инструкция </a:t>
            </a:r>
            <a:r>
              <a:rPr lang="en-US" dirty="0"/>
              <a:t>INSERT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33025"/>
              </p:ext>
            </p:extLst>
          </p:nvPr>
        </p:nvGraphicFramePr>
        <p:xfrm>
          <a:off x="27709" y="836712"/>
          <a:ext cx="45365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  <a:r>
                        <a:rPr lang="en-US" baseline="0" dirty="0"/>
                        <a:t> Jacobsen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Должность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Mgr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Офис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Атланта</a:t>
                      </a:r>
                      <a:r>
                        <a:rPr lang="ru-RU" baseline="0" dirty="0"/>
                        <a:t> (13)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 приема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25.07.2008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Личный</a:t>
                      </a:r>
                      <a:r>
                        <a:rPr lang="ru-RU" baseline="0" dirty="0"/>
                        <a:t> план продаж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не установлен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Объем продаж на текущую</a:t>
                      </a:r>
                      <a:r>
                        <a:rPr lang="ru-RU" baseline="0" dirty="0"/>
                        <a:t> дату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1127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Столбец </a:t>
            </a:r>
            <a:r>
              <a:rPr lang="en-US" dirty="0"/>
              <a:t>OFFICE </a:t>
            </a:r>
            <a:r>
              <a:rPr lang="ru-RU" dirty="0"/>
              <a:t>является первичным ключом таблицы </a:t>
            </a:r>
            <a:r>
              <a:rPr lang="en-US" dirty="0"/>
              <a:t>OFFICES </a:t>
            </a:r>
            <a:r>
              <a:rPr lang="ru-RU" dirty="0"/>
              <a:t>и уникальным образом идентифицирует каждую строку в этой таблице.</a:t>
            </a:r>
          </a:p>
          <a:p>
            <a:pPr marL="0" indent="0">
              <a:buNone/>
            </a:pPr>
            <a:r>
              <a:rPr lang="ru-RU" dirty="0"/>
              <a:t>Столбец </a:t>
            </a:r>
            <a:r>
              <a:rPr lang="en-US" dirty="0"/>
              <a:t>REP_OFFICE </a:t>
            </a:r>
            <a:r>
              <a:rPr lang="ru-RU" dirty="0"/>
              <a:t>таблицы </a:t>
            </a:r>
            <a:r>
              <a:rPr lang="en-US" dirty="0"/>
              <a:t>SALESREPS </a:t>
            </a:r>
            <a:r>
              <a:rPr lang="ru-RU" dirty="0"/>
              <a:t>представляет собой внешний ключ для таблицы </a:t>
            </a:r>
            <a:r>
              <a:rPr lang="en-US" dirty="0"/>
              <a:t>OFFICES.</a:t>
            </a:r>
          </a:p>
          <a:p>
            <a:pPr marL="0" indent="0">
              <a:buNone/>
            </a:pPr>
            <a:r>
              <a:rPr lang="ru-RU" dirty="0"/>
              <a:t>Он идентифицирует офис, за которым закреплен каждый служащий</a:t>
            </a:r>
          </a:p>
        </p:txBody>
      </p:sp>
    </p:spTree>
    <p:extLst>
      <p:ext uri="{BB962C8B-B14F-4D97-AF65-F5344CB8AC3E}">
        <p14:creationId xmlns:p14="http://schemas.microsoft.com/office/powerpoint/2010/main" val="4061653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Столбцы </a:t>
            </a:r>
            <a:r>
              <a:rPr lang="en-US" dirty="0"/>
              <a:t>REP_OFFICE </a:t>
            </a:r>
            <a:r>
              <a:rPr lang="ru-RU" dirty="0"/>
              <a:t>и </a:t>
            </a:r>
            <a:r>
              <a:rPr lang="en-US" dirty="0"/>
              <a:t>OFFICE </a:t>
            </a:r>
            <a:r>
              <a:rPr lang="ru-RU" dirty="0"/>
              <a:t>создают между строками таблиц </a:t>
            </a:r>
            <a:r>
              <a:rPr lang="en-US" dirty="0"/>
              <a:t>OFFICES </a:t>
            </a:r>
            <a:r>
              <a:rPr lang="ru-RU" dirty="0"/>
              <a:t>и </a:t>
            </a:r>
            <a:r>
              <a:rPr lang="en-US" dirty="0"/>
              <a:t>SALESREPS </a:t>
            </a:r>
            <a:r>
              <a:rPr lang="ru-RU" dirty="0"/>
              <a:t>отношение </a:t>
            </a:r>
            <a:br>
              <a:rPr lang="en-US" dirty="0"/>
            </a:br>
            <a:r>
              <a:rPr lang="en-US" dirty="0"/>
              <a:t>“</a:t>
            </a:r>
            <a:r>
              <a:rPr lang="ru-RU" dirty="0"/>
              <a:t>предок-потомок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ru-RU" dirty="0"/>
              <a:t>Для каждой строки таблицы </a:t>
            </a:r>
            <a:r>
              <a:rPr lang="en-US" dirty="0"/>
              <a:t>OFFICES (</a:t>
            </a:r>
            <a:r>
              <a:rPr lang="ru-RU" dirty="0"/>
              <a:t>предок) существует нуль или более строк таблицы </a:t>
            </a:r>
            <a:r>
              <a:rPr lang="en-US" dirty="0"/>
              <a:t>SALESREPS (</a:t>
            </a:r>
            <a:r>
              <a:rPr lang="ru-RU" dirty="0"/>
              <a:t>потомки)</a:t>
            </a:r>
            <a:r>
              <a:rPr lang="en-US" dirty="0"/>
              <a:t> </a:t>
            </a:r>
            <a:r>
              <a:rPr lang="ru-RU" dirty="0"/>
              <a:t>с таким же идентификатором офиса.</a:t>
            </a:r>
          </a:p>
          <a:p>
            <a:pPr marL="0" indent="0">
              <a:buNone/>
            </a:pPr>
            <a:r>
              <a:rPr lang="ru-RU" dirty="0"/>
              <a:t>Для каждой строки таблицы </a:t>
            </a:r>
            <a:r>
              <a:rPr lang="en-US" dirty="0"/>
              <a:t>SALESREPS (</a:t>
            </a:r>
            <a:r>
              <a:rPr lang="ru-RU" dirty="0"/>
              <a:t>потомок) существует ровно одна строка таблицы </a:t>
            </a:r>
            <a:r>
              <a:rPr lang="en-US" dirty="0"/>
              <a:t>OFFICES (</a:t>
            </a:r>
            <a:r>
              <a:rPr lang="ru-RU" dirty="0"/>
              <a:t>предок) с таким же идентификатором офиса.</a:t>
            </a:r>
          </a:p>
        </p:txBody>
      </p:sp>
    </p:spTree>
    <p:extLst>
      <p:ext uri="{BB962C8B-B14F-4D97-AF65-F5344CB8AC3E}">
        <p14:creationId xmlns:p14="http://schemas.microsoft.com/office/powerpoint/2010/main" val="18796407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Предположим, что вы пытаетесь вставить в таблицу </a:t>
            </a:r>
            <a:r>
              <a:rPr lang="en-US" dirty="0"/>
              <a:t>SALESREPS </a:t>
            </a:r>
            <a:r>
              <a:rPr lang="ru-RU" dirty="0"/>
              <a:t>новую строку, содержащую недопустимый идентификатор офиса, как в следующем примере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INSERT INTO SALESREPS (EMPL_NUM, NAME, REP_OFFICE, AGE, HIRE_DATE, SALES)</a:t>
            </a:r>
          </a:p>
          <a:p>
            <a:pPr marL="0" indent="0">
              <a:buNone/>
            </a:pPr>
            <a:r>
              <a:rPr lang="en-US" dirty="0"/>
              <a:t>VALUES (115, ‘George Smith’, 31, 37, ‘2008-04-01’, 0.00)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09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Допустимое значение для столбца </a:t>
            </a:r>
            <a:r>
              <a:rPr lang="en-US" dirty="0"/>
              <a:t>REP_OFFICE </a:t>
            </a:r>
            <a:r>
              <a:rPr lang="ru-RU" dirty="0"/>
              <a:t>должно быть равно одному из значений, содержащихся в столбце </a:t>
            </a:r>
            <a:r>
              <a:rPr lang="en-US" dirty="0"/>
              <a:t>OFFICE.</a:t>
            </a:r>
          </a:p>
          <a:p>
            <a:pPr marL="0" indent="0">
              <a:buNone/>
            </a:pPr>
            <a:r>
              <a:rPr lang="ru-RU" dirty="0"/>
              <a:t>Это правило известно как ограничение </a:t>
            </a:r>
            <a:r>
              <a:rPr lang="ru-RU" i="1" dirty="0"/>
              <a:t>ссылочной целостности</a:t>
            </a:r>
            <a:r>
              <a:rPr lang="ru-RU" dirty="0"/>
              <a:t>. Оно обеспечивает целостность отношений </a:t>
            </a:r>
            <a:r>
              <a:rPr lang="en-US" dirty="0"/>
              <a:t>“</a:t>
            </a:r>
            <a:r>
              <a:rPr lang="ru-RU" dirty="0"/>
              <a:t>предок-потомок</a:t>
            </a:r>
            <a:r>
              <a:rPr lang="en-US" dirty="0"/>
              <a:t>”, </a:t>
            </a:r>
            <a:r>
              <a:rPr lang="ru-RU" dirty="0"/>
              <a:t>создаваемых внешними и первичными ключами.</a:t>
            </a:r>
          </a:p>
        </p:txBody>
      </p:sp>
    </p:spTree>
    <p:extLst>
      <p:ext uri="{BB962C8B-B14F-4D97-AF65-F5344CB8AC3E}">
        <p14:creationId xmlns:p14="http://schemas.microsoft.com/office/powerpoint/2010/main" val="4146841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/>
              <a:t>Добавление новой дочерней строки</a:t>
            </a:r>
            <a:r>
              <a:rPr lang="ru-RU" dirty="0"/>
              <a:t>. Когда происходит добавление новой строки в дочернюю таблицу (</a:t>
            </a:r>
            <a:r>
              <a:rPr lang="en-US" dirty="0"/>
              <a:t>SALESREPS), </a:t>
            </a:r>
            <a:r>
              <a:rPr lang="ru-RU" dirty="0"/>
              <a:t>значение ее внешнего ключа </a:t>
            </a:r>
            <a:r>
              <a:rPr lang="en-US" dirty="0"/>
              <a:t>(REP_OFFICE) </a:t>
            </a:r>
            <a:r>
              <a:rPr lang="ru-RU" i="1" dirty="0"/>
              <a:t>должно </a:t>
            </a:r>
            <a:r>
              <a:rPr lang="ru-RU" dirty="0"/>
              <a:t>быть равно одному из значений первичного ключа (</a:t>
            </a:r>
            <a:r>
              <a:rPr lang="en-US" dirty="0"/>
              <a:t>OFFICE) </a:t>
            </a:r>
            <a:r>
              <a:rPr lang="ru-RU" dirty="0"/>
              <a:t>в родительской таблице (</a:t>
            </a:r>
            <a:r>
              <a:rPr lang="en-US" dirty="0"/>
              <a:t>OFFICES).</a:t>
            </a:r>
            <a:r>
              <a:rPr lang="ru-RU" dirty="0"/>
              <a:t> Если значение внешнего ключа не равно ни одному из значений первичного ключа, то добавление такой строки повредит БД, поскольку в ней появится потомок без предка (</a:t>
            </a:r>
            <a:r>
              <a:rPr lang="en-US" dirty="0"/>
              <a:t>“</a:t>
            </a:r>
            <a:r>
              <a:rPr lang="ru-RU" dirty="0"/>
              <a:t>сирота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05256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/>
              <a:t>Обновление внешнего ключа в дочерней структуре</a:t>
            </a:r>
            <a:r>
              <a:rPr lang="ru-RU" dirty="0"/>
              <a:t>. Это та же проблема, что и в предыдущей ситуации, но выраженная в иной форме. Если внешний ключ (</a:t>
            </a:r>
            <a:r>
              <a:rPr lang="en-US" dirty="0"/>
              <a:t>REP_OFFICE) </a:t>
            </a:r>
            <a:r>
              <a:rPr lang="ru-RU" dirty="0"/>
              <a:t>обновляется инструкцией </a:t>
            </a:r>
            <a:r>
              <a:rPr lang="en-US" dirty="0"/>
              <a:t>UPDATE</a:t>
            </a:r>
            <a:r>
              <a:rPr lang="ru-RU" dirty="0"/>
              <a:t>, то его новое значение должно быть равно одному из значений первичного ключа (</a:t>
            </a:r>
            <a:r>
              <a:rPr lang="en-US" dirty="0"/>
              <a:t>OFFICE) </a:t>
            </a:r>
            <a:r>
              <a:rPr lang="ru-RU" dirty="0"/>
              <a:t>в родительской таблице </a:t>
            </a:r>
            <a:r>
              <a:rPr lang="en-US" dirty="0"/>
              <a:t>(OFFICES). </a:t>
            </a:r>
            <a:r>
              <a:rPr lang="ru-RU" dirty="0"/>
              <a:t>В противном случае обновленная строка окажется </a:t>
            </a:r>
            <a:r>
              <a:rPr lang="en-US" dirty="0"/>
              <a:t>“</a:t>
            </a:r>
            <a:r>
              <a:rPr lang="ru-RU" dirty="0"/>
              <a:t>сиротой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235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/>
              <a:t>Удаление родительской строки</a:t>
            </a:r>
            <a:r>
              <a:rPr lang="ru-RU" dirty="0"/>
              <a:t>. Если из родительской таблицы </a:t>
            </a:r>
            <a:r>
              <a:rPr lang="en-US" dirty="0"/>
              <a:t>(OFFICES) </a:t>
            </a:r>
            <a:r>
              <a:rPr lang="ru-RU" dirty="0"/>
              <a:t>будет удалена строка, у которой есть хотя бы один потомок (в таблице </a:t>
            </a:r>
            <a:r>
              <a:rPr lang="en-US" dirty="0"/>
              <a:t>SALESREPS), </a:t>
            </a:r>
            <a:r>
              <a:rPr lang="ru-RU" dirty="0"/>
              <a:t>то дочерние структуры станут </a:t>
            </a:r>
            <a:r>
              <a:rPr lang="en-US" dirty="0"/>
              <a:t>“</a:t>
            </a:r>
            <a:r>
              <a:rPr lang="ru-RU" dirty="0"/>
              <a:t>сиротами</a:t>
            </a:r>
            <a:r>
              <a:rPr lang="en-US" dirty="0"/>
              <a:t>”. </a:t>
            </a:r>
            <a:r>
              <a:rPr lang="ru-RU" dirty="0"/>
              <a:t>Значения внешних ключей </a:t>
            </a:r>
            <a:r>
              <a:rPr lang="en-US" dirty="0"/>
              <a:t>(REP_OFFICE) </a:t>
            </a:r>
            <a:r>
              <a:rPr lang="ru-RU" dirty="0"/>
              <a:t>в этих строках больше не будут равны ни одному из значений первичного ключа </a:t>
            </a:r>
            <a:r>
              <a:rPr lang="en-US" dirty="0"/>
              <a:t>(OFFICE) </a:t>
            </a:r>
            <a:r>
              <a:rPr lang="ru-RU" dirty="0"/>
              <a:t>родительской таблицы.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775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1" dirty="0"/>
              <a:t>Обновление первичного ключа в родительской строке</a:t>
            </a:r>
            <a:r>
              <a:rPr lang="ru-RU" dirty="0"/>
              <a:t>. Это иная форма проблемы, рассмотренной в предыдущем пункте. Если происходит изменение первичного ключа (</a:t>
            </a:r>
            <a:r>
              <a:rPr lang="en-US" dirty="0"/>
              <a:t>OFFICE) </a:t>
            </a:r>
            <a:r>
              <a:rPr lang="ru-RU" dirty="0"/>
              <a:t>в родительской таблице </a:t>
            </a:r>
            <a:r>
              <a:rPr lang="en-US" dirty="0"/>
              <a:t>OFFICES, </a:t>
            </a:r>
            <a:r>
              <a:rPr lang="ru-RU" dirty="0"/>
              <a:t>все существующие потомки этой строки становятся </a:t>
            </a:r>
            <a:r>
              <a:rPr lang="en-US" dirty="0"/>
              <a:t>“</a:t>
            </a:r>
            <a:r>
              <a:rPr lang="ru-RU" dirty="0"/>
              <a:t>сиротами</a:t>
            </a:r>
            <a:r>
              <a:rPr lang="en-US" dirty="0"/>
              <a:t>”, </a:t>
            </a:r>
            <a:r>
              <a:rPr lang="ru-RU" dirty="0"/>
              <a:t>поскольку их внешние ключи больше не равны не одному первичному ключу.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737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Первая проблема (добавление строки в дочернюю таблицу) решается путем проверки значений в столбцах внешнего ключа перед выполнением инструкции </a:t>
            </a:r>
            <a:r>
              <a:rPr lang="en-US" dirty="0"/>
              <a:t>INSERT.</a:t>
            </a:r>
          </a:p>
          <a:p>
            <a:pPr marL="0" indent="0">
              <a:buNone/>
            </a:pPr>
            <a:r>
              <a:rPr lang="ru-RU" dirty="0"/>
              <a:t>Если они не равны ни одному из значений первичного ключа, то инструкция </a:t>
            </a:r>
            <a:r>
              <a:rPr lang="en-US" dirty="0"/>
              <a:t>INSERT </a:t>
            </a:r>
            <a:r>
              <a:rPr lang="ru-RU" dirty="0"/>
              <a:t>отбрасывается и выдается сообщение об ошибки.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13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Вторая проблема (обновление дочерней таблицы) решается аналогично, путем проверки нового значения внешнего ключа.</a:t>
            </a:r>
          </a:p>
          <a:p>
            <a:pPr marL="0" indent="0">
              <a:buNone/>
            </a:pPr>
            <a:r>
              <a:rPr lang="ru-RU" dirty="0"/>
              <a:t>Если нет ни одного равного ему значений первичного ключа, инструкция </a:t>
            </a:r>
            <a:r>
              <a:rPr lang="en-US" dirty="0"/>
              <a:t>UPDATE </a:t>
            </a:r>
            <a:r>
              <a:rPr lang="ru-RU" dirty="0"/>
              <a:t>отбрасывается с выдачей сообщения об ошибке.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4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778098"/>
          </a:xfrm>
        </p:spPr>
        <p:txBody>
          <a:bodyPr/>
          <a:lstStyle/>
          <a:p>
            <a:r>
              <a:rPr lang="ru-RU" dirty="0"/>
              <a:t>Однострочная инструкция </a:t>
            </a:r>
            <a:r>
              <a:rPr lang="en-US" dirty="0"/>
              <a:t>INSERT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775624"/>
              </p:ext>
            </p:extLst>
          </p:nvPr>
        </p:nvGraphicFramePr>
        <p:xfrm>
          <a:off x="27709" y="836712"/>
          <a:ext cx="45365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  <a:r>
                        <a:rPr lang="en-US" baseline="0" dirty="0"/>
                        <a:t> Jacobsen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Должность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Mgr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Офис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Атланта</a:t>
                      </a:r>
                      <a:r>
                        <a:rPr lang="ru-RU" baseline="0" dirty="0"/>
                        <a:t> (13)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 приема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25.07.2008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Личный</a:t>
                      </a:r>
                      <a:r>
                        <a:rPr lang="ru-RU" baseline="0" dirty="0"/>
                        <a:t> план продаж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Еще не установлен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Объем продаж на текущую</a:t>
                      </a:r>
                      <a:r>
                        <a:rPr lang="ru-RU" baseline="0" dirty="0"/>
                        <a:t> дату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4869160"/>
            <a:ext cx="740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SALESREPS (NAME, AGE, EMPL_NUM, SALES, TITLE, HIRE_DATE, </a:t>
            </a:r>
          </a:p>
          <a:p>
            <a:r>
              <a:rPr lang="en-US" dirty="0"/>
              <a:t>		REP_OFFICE)</a:t>
            </a:r>
          </a:p>
          <a:p>
            <a:r>
              <a:rPr lang="en-US" dirty="0"/>
              <a:t>VALUES (‘Henry Jacobsen’, 36, 111, 0.00, ‘Sales </a:t>
            </a:r>
            <a:r>
              <a:rPr lang="en-US" dirty="0" err="1"/>
              <a:t>Mgr</a:t>
            </a:r>
            <a:r>
              <a:rPr lang="en-US" dirty="0"/>
              <a:t>’, ‘2008-07-25’, 13);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940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Третья проблема (удаление родительской строки) является более сложной. </a:t>
            </a:r>
          </a:p>
          <a:p>
            <a:pPr marL="0" indent="0">
              <a:buNone/>
            </a:pPr>
            <a:r>
              <a:rPr lang="ru-RU" dirty="0"/>
              <a:t>Предположим, что вы закрыли офис в Лос-Анджелесе и хотите удалить соотв. строку из таблицы </a:t>
            </a:r>
            <a:r>
              <a:rPr lang="en-US" dirty="0"/>
              <a:t>OFFICES. </a:t>
            </a:r>
            <a:r>
              <a:rPr lang="ru-RU" dirty="0"/>
              <a:t>Что при этом при этом должно произойти с двумя дочерними строками в таблице </a:t>
            </a:r>
            <a:r>
              <a:rPr lang="en-US" dirty="0"/>
              <a:t>SALESREPS, </a:t>
            </a:r>
            <a:r>
              <a:rPr lang="ru-RU" dirty="0"/>
              <a:t>которые представляют служащих, закрепленных за офисом в Лос-Анджелесе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9614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/>
              <a:t>Не удалять из БД офис до тех пор, пока служащие не будут переведены в другой офис.</a:t>
            </a:r>
          </a:p>
          <a:p>
            <a:pPr>
              <a:buFontTx/>
              <a:buChar char="-"/>
            </a:pPr>
            <a:r>
              <a:rPr lang="ru-RU" dirty="0"/>
              <a:t>Автоматически удалить двух служащих из таблицы </a:t>
            </a:r>
            <a:r>
              <a:rPr lang="en-US" dirty="0"/>
              <a:t>SALESREPS.</a:t>
            </a:r>
          </a:p>
          <a:p>
            <a:pPr>
              <a:buFontTx/>
              <a:buChar char="-"/>
            </a:pPr>
            <a:r>
              <a:rPr lang="ru-RU" dirty="0"/>
              <a:t>В столбце </a:t>
            </a:r>
            <a:r>
              <a:rPr lang="en-US" dirty="0"/>
              <a:t>REP_OFFICE </a:t>
            </a:r>
            <a:r>
              <a:rPr lang="ru-RU" dirty="0"/>
              <a:t>установить для этих двух служащих значения </a:t>
            </a:r>
            <a:r>
              <a:rPr lang="en-US" dirty="0"/>
              <a:t>NULL</a:t>
            </a:r>
            <a:r>
              <a:rPr lang="ru-RU" dirty="0"/>
              <a:t>, показывая тем самым, что идентификатор их офиса неизвестен.</a:t>
            </a:r>
          </a:p>
          <a:p>
            <a:pPr>
              <a:buFontTx/>
              <a:buChar char="-"/>
            </a:pPr>
            <a:r>
              <a:rPr lang="ru-RU" dirty="0"/>
              <a:t>В столбце </a:t>
            </a:r>
            <a:r>
              <a:rPr lang="en-US" dirty="0"/>
              <a:t>REP_OFFICE </a:t>
            </a:r>
            <a:r>
              <a:rPr lang="ru-RU" dirty="0"/>
              <a:t>для этих двух служащих установить по умолчанию некоторое значение, например идентификатор главного офиса в Нью-Йорке, указывая тем самым, что служащие автоматически переводятся в этот офис.</a:t>
            </a:r>
          </a:p>
        </p:txBody>
      </p:sp>
    </p:spTree>
    <p:extLst>
      <p:ext uri="{BB962C8B-B14F-4D97-AF65-F5344CB8AC3E}">
        <p14:creationId xmlns:p14="http://schemas.microsoft.com/office/powerpoint/2010/main" val="20045280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Аналогичные сложности существуют и в 4 ситуации (обновление первичного ключа в родительской таблице). </a:t>
            </a:r>
          </a:p>
          <a:p>
            <a:pPr marL="0" indent="0">
              <a:buNone/>
            </a:pPr>
            <a:r>
              <a:rPr lang="ru-RU" dirty="0"/>
              <a:t>Допустим необходимо изменить идентификатор офиса в Лос-Анджелесе с 21 на 23.</a:t>
            </a:r>
          </a:p>
          <a:p>
            <a:pPr marL="0" indent="0">
              <a:buNone/>
            </a:pPr>
            <a:r>
              <a:rPr lang="ru-RU" dirty="0"/>
              <a:t>Возникает вопрос</a:t>
            </a:r>
            <a:r>
              <a:rPr lang="en-US" dirty="0"/>
              <a:t>: </a:t>
            </a:r>
            <a:r>
              <a:rPr lang="ru-RU" dirty="0"/>
              <a:t>как поступить с двумя дочерними строками в таблице </a:t>
            </a:r>
            <a:r>
              <a:rPr lang="en-US" dirty="0"/>
              <a:t>SALESREPS, </a:t>
            </a:r>
            <a:r>
              <a:rPr lang="ru-RU" dirty="0"/>
              <a:t>представляющими служащих офиса в Л.А.</a:t>
            </a:r>
          </a:p>
        </p:txBody>
      </p:sp>
    </p:spTree>
    <p:extLst>
      <p:ext uri="{BB962C8B-B14F-4D97-AF65-F5344CB8AC3E}">
        <p14:creationId xmlns:p14="http://schemas.microsoft.com/office/powerpoint/2010/main" val="1084551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Не изменять идентификатор офиса до тех пор, пока служащие не будут переведены в другой офис</a:t>
            </a:r>
            <a:r>
              <a:rPr lang="en-US" dirty="0"/>
              <a:t>; </a:t>
            </a:r>
            <a:r>
              <a:rPr lang="ru-RU" dirty="0"/>
              <a:t>в таком случае в таблицу </a:t>
            </a:r>
            <a:r>
              <a:rPr lang="en-US" dirty="0"/>
              <a:t>OFFICES </a:t>
            </a:r>
            <a:r>
              <a:rPr lang="ru-RU" dirty="0"/>
              <a:t>следует вначале добавить строку с новым идентификатором офиса в Л.А., затем обновить таблицу </a:t>
            </a:r>
            <a:r>
              <a:rPr lang="en-US" dirty="0"/>
              <a:t>SALESREPS </a:t>
            </a:r>
            <a:r>
              <a:rPr lang="ru-RU" dirty="0"/>
              <a:t>и, наконец, удалить строку со  старым идентификатором офиса в Л.А.</a:t>
            </a:r>
          </a:p>
        </p:txBody>
      </p:sp>
    </p:spTree>
    <p:extLst>
      <p:ext uri="{BB962C8B-B14F-4D97-AF65-F5344CB8AC3E}">
        <p14:creationId xmlns:p14="http://schemas.microsoft.com/office/powerpoint/2010/main" val="457111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Автоматически обновить идентификатор офиса этих двух служащих в таблице </a:t>
            </a:r>
            <a:r>
              <a:rPr lang="en-US" dirty="0"/>
              <a:t>SALESREPS </a:t>
            </a:r>
            <a:r>
              <a:rPr lang="ru-RU" dirty="0"/>
              <a:t>для того, чтобы их строки были по-прежнему связаны с лос-</a:t>
            </a:r>
            <a:r>
              <a:rPr lang="ru-RU" dirty="0" err="1"/>
              <a:t>анжелесской</a:t>
            </a:r>
            <a:r>
              <a:rPr lang="ru-RU" dirty="0"/>
              <a:t> строкой в таблице </a:t>
            </a:r>
            <a:r>
              <a:rPr lang="en-US" dirty="0"/>
              <a:t>OFFICES </a:t>
            </a:r>
            <a:r>
              <a:rPr lang="ru-RU" dirty="0"/>
              <a:t>через ее идентификатор офиса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В столбце</a:t>
            </a:r>
            <a:r>
              <a:rPr lang="en-US" dirty="0"/>
              <a:t> REP_OFFICE </a:t>
            </a:r>
            <a:r>
              <a:rPr lang="ru-RU" dirty="0"/>
              <a:t>установить для этих двух служащих значение </a:t>
            </a:r>
            <a:r>
              <a:rPr lang="en-US" dirty="0"/>
              <a:t>NULL, </a:t>
            </a:r>
            <a:r>
              <a:rPr lang="ru-RU" dirty="0"/>
              <a:t>показывая тем самым, что идентификатор из офиса неизвестен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15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Ссылочная целостность (проблемы)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В столбце </a:t>
            </a:r>
            <a:r>
              <a:rPr lang="en-US" dirty="0"/>
              <a:t>REP_OFFICE </a:t>
            </a:r>
            <a:r>
              <a:rPr lang="ru-RU" dirty="0"/>
              <a:t>установить по умолчанию для этих двух служащих некоторое значение, например идентификатор главного офиса в Нью-Йорке, указывая тем самым, что служащие автоматически переводятся в этот офис.</a:t>
            </a:r>
          </a:p>
        </p:txBody>
      </p:sp>
    </p:spTree>
    <p:extLst>
      <p:ext uri="{BB962C8B-B14F-4D97-AF65-F5344CB8AC3E}">
        <p14:creationId xmlns:p14="http://schemas.microsoft.com/office/powerpoint/2010/main" val="3397169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отношения </a:t>
            </a:r>
            <a:r>
              <a:rPr lang="en-US" dirty="0"/>
              <a:t>“</a:t>
            </a:r>
            <a:r>
              <a:rPr lang="ru-RU" dirty="0"/>
              <a:t>предок-потомок</a:t>
            </a:r>
            <a:r>
              <a:rPr lang="en-US" dirty="0"/>
              <a:t>” </a:t>
            </a:r>
            <a:r>
              <a:rPr lang="ru-RU" dirty="0"/>
              <a:t>в БД, создаваемого внешним ключом, стандарт</a:t>
            </a:r>
            <a:r>
              <a:rPr lang="en-US" dirty="0"/>
              <a:t> SQL </a:t>
            </a:r>
            <a:r>
              <a:rPr lang="ru-RU" dirty="0"/>
              <a:t>позволяет указать связанные с ним правило удаления и правило обновления. Правило удаления определяет те действия, которые СУБД выполняет, когда пользователь пытается удалить строку из родительской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759209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задать одно из 4 правил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RESTRICT – </a:t>
            </a:r>
            <a:r>
              <a:rPr lang="ru-RU" dirty="0"/>
              <a:t>запрещает удаление строки из родительской строки, если строка имеет потомков. Инструкция </a:t>
            </a:r>
            <a:r>
              <a:rPr lang="en-US" i="1" dirty="0"/>
              <a:t>DELETE</a:t>
            </a:r>
            <a:r>
              <a:rPr lang="en-US" dirty="0"/>
              <a:t>, </a:t>
            </a:r>
            <a:r>
              <a:rPr lang="ru-RU" dirty="0"/>
              <a:t>пытающаяся удалить такую строку, отвергается, и выдается сообщение об ошибке. Таким образом, из родительской таблицы можно удалять только строки, не имеющие потомков. </a:t>
            </a:r>
            <a:r>
              <a:rPr lang="en-US" dirty="0"/>
              <a:t>“</a:t>
            </a:r>
            <a:r>
              <a:rPr lang="ru-RU" dirty="0"/>
              <a:t>Нельзя удалить офис, если в нем кто-то работает</a:t>
            </a:r>
            <a:r>
              <a:rPr lang="en-US" dirty="0"/>
              <a:t>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321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CASCADE</a:t>
            </a:r>
            <a:r>
              <a:rPr lang="en-US" dirty="0"/>
              <a:t> – </a:t>
            </a:r>
            <a:r>
              <a:rPr lang="ru-RU" dirty="0"/>
              <a:t>определяет, что при удалении родительской строки все дочерние строки</a:t>
            </a:r>
            <a:r>
              <a:rPr lang="ru-RU" i="1" dirty="0"/>
              <a:t> также </a:t>
            </a:r>
            <a:r>
              <a:rPr lang="ru-RU" dirty="0"/>
              <a:t>автоматически удаляются из дочерней строки. </a:t>
            </a:r>
            <a:r>
              <a:rPr lang="en-US" dirty="0"/>
              <a:t>“</a:t>
            </a:r>
            <a:r>
              <a:rPr lang="ru-RU" dirty="0"/>
              <a:t>При удалении офиса его служащие автоматически удаляются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24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SET NULL</a:t>
            </a:r>
            <a:r>
              <a:rPr lang="en-US" dirty="0"/>
              <a:t> – </a:t>
            </a:r>
            <a:r>
              <a:rPr lang="ru-RU" dirty="0"/>
              <a:t>определяет, что при удалении родительской строки внешним ключам во всех ее дочерних строках автоматически присваивается значение </a:t>
            </a:r>
            <a:r>
              <a:rPr lang="en-US" dirty="0"/>
              <a:t>NULL. </a:t>
            </a:r>
            <a:r>
              <a:rPr lang="ru-RU" dirty="0"/>
              <a:t>Таким образом, удаление строки из родительской таблицы вызывает установку значений </a:t>
            </a:r>
            <a:r>
              <a:rPr lang="en-US" dirty="0"/>
              <a:t>NULL </a:t>
            </a:r>
            <a:r>
              <a:rPr lang="ru-RU" dirty="0"/>
              <a:t>в некоторых столбцах дочерней таблицы.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/>
              <a:t>При расформировании офиса служащие остаются в резерве, т.е. их офис неизвестен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1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Однострочная инструкция </a:t>
            </a:r>
            <a:r>
              <a:rPr lang="en-US" dirty="0"/>
              <a:t>INSERT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информацию о новом клиенте и заказе для служащего </a:t>
            </a:r>
            <a:r>
              <a:rPr lang="ru-RU" dirty="0" err="1"/>
              <a:t>Якобсена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INSERT INTO CUSTOMERS(COMPANY, CUST_NUM, CREDIT_LIMIT, CUST_REP) </a:t>
            </a:r>
          </a:p>
          <a:p>
            <a:pPr marL="0" indent="0">
              <a:buNone/>
            </a:pPr>
            <a:r>
              <a:rPr lang="en-US" dirty="0"/>
              <a:t>VALUES (‘</a:t>
            </a:r>
            <a:r>
              <a:rPr lang="en-US" dirty="0" err="1"/>
              <a:t>InterCorp</a:t>
            </a:r>
            <a:r>
              <a:rPr lang="en-US" dirty="0"/>
              <a:t>’, 2126, 15000.00, 111);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ORDERS (AMOUNT, MFR, PRODUCT, QTY, ORDER_DATE, ORDER_NUM, CUST, REP)</a:t>
            </a:r>
          </a:p>
          <a:p>
            <a:pPr marL="0" indent="0">
              <a:buNone/>
            </a:pPr>
            <a:r>
              <a:rPr lang="en-US" dirty="0"/>
              <a:t>VALUES(2340.00, ‘ACI’, ‘41004’, 20, CURRENT_DATE, 113069, 2126, 111);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416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/>
              <a:t>SET DEFAULT </a:t>
            </a:r>
            <a:r>
              <a:rPr lang="en-US" dirty="0"/>
              <a:t> - </a:t>
            </a:r>
            <a:r>
              <a:rPr lang="ru-RU" dirty="0"/>
              <a:t>указывает, что при обновлении значения первичного ключа в родительской строке внешним ключам во всех ее дочерних строках присваивается значение по умолчанию, установленное для данного столбца. Таким образом, изменение первичного ключа в родительской таблице вызывает выполнение установки значения по умолчанию в некоторых столбцах дочерней таблицы.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/>
              <a:t>При изменении идентификатора офиса все его служащие переводятся в офис по умолчанию, указанный в определении таблицы </a:t>
            </a:r>
            <a:r>
              <a:rPr lang="en-US" dirty="0"/>
              <a:t>SALESREPS.”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16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удаления и обновления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ALTER TABLE OFFICES</a:t>
            </a:r>
          </a:p>
          <a:p>
            <a:pPr marL="0" indent="0">
              <a:buNone/>
            </a:pPr>
            <a:r>
              <a:rPr lang="en-US" dirty="0"/>
              <a:t>	ADD CONSTRAINT HASMGR </a:t>
            </a:r>
          </a:p>
          <a:p>
            <a:pPr marL="0" indent="0">
              <a:buNone/>
            </a:pPr>
            <a:r>
              <a:rPr lang="en-US" dirty="0"/>
              <a:t>	FOREIGN KEY (MGR) </a:t>
            </a:r>
          </a:p>
          <a:p>
            <a:pPr marL="0" indent="0">
              <a:buNone/>
            </a:pPr>
            <a:r>
              <a:rPr lang="en-US" dirty="0"/>
              <a:t>		REFERENCES SALESREPS(EMPL_NUM)</a:t>
            </a:r>
          </a:p>
          <a:p>
            <a:pPr marL="0" indent="0">
              <a:buNone/>
            </a:pPr>
            <a:r>
              <a:rPr lang="en-US" dirty="0"/>
              <a:t>			ON UPDATE CASCADE</a:t>
            </a:r>
          </a:p>
          <a:p>
            <a:pPr marL="0" indent="0">
              <a:buNone/>
            </a:pPr>
            <a:r>
              <a:rPr lang="en-US" dirty="0"/>
              <a:t>			ON DELETE SET NULL;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374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Каскадные удаления и обновления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Правило </a:t>
            </a:r>
            <a:r>
              <a:rPr lang="en-US" dirty="0"/>
              <a:t>RESTRICT </a:t>
            </a:r>
            <a:r>
              <a:rPr lang="ru-RU" dirty="0"/>
              <a:t>является одноуровневым в том смысле, что в отношении </a:t>
            </a:r>
            <a:r>
              <a:rPr lang="en-US" dirty="0"/>
              <a:t>“</a:t>
            </a:r>
            <a:r>
              <a:rPr lang="ru-RU" dirty="0"/>
              <a:t>предок-потомок</a:t>
            </a:r>
            <a:r>
              <a:rPr lang="en-US" dirty="0"/>
              <a:t>” </a:t>
            </a:r>
            <a:r>
              <a:rPr lang="ru-RU" dirty="0"/>
              <a:t>оно затрагивает только родительскую таблицу.</a:t>
            </a:r>
          </a:p>
          <a:p>
            <a:pPr marL="0" indent="0">
              <a:buNone/>
            </a:pPr>
            <a:r>
              <a:rPr lang="ru-RU" dirty="0"/>
              <a:t>Правило </a:t>
            </a:r>
            <a:r>
              <a:rPr lang="en-US" dirty="0"/>
              <a:t>CASCADE </a:t>
            </a:r>
            <a:r>
              <a:rPr lang="ru-RU" dirty="0"/>
              <a:t>может быть многоуровневым.</a:t>
            </a:r>
          </a:p>
          <a:p>
            <a:pPr marL="0" indent="0">
              <a:buNone/>
            </a:pPr>
            <a:r>
              <a:rPr lang="ru-RU" dirty="0"/>
              <a:t>Удаляем офис Л.А. из таблицы </a:t>
            </a:r>
            <a:r>
              <a:rPr lang="en-US" dirty="0"/>
              <a:t>OFFICES =&gt; </a:t>
            </a:r>
            <a:r>
              <a:rPr lang="ru-RU" dirty="0"/>
              <a:t>СУБД удалит из таблицы </a:t>
            </a:r>
            <a:r>
              <a:rPr lang="en-US" dirty="0"/>
              <a:t>SALESREPS </a:t>
            </a:r>
            <a:r>
              <a:rPr lang="ru-RU" dirty="0"/>
              <a:t>все строки, относящиеся к офису в Л.А.  </a:t>
            </a:r>
            <a:r>
              <a:rPr lang="en-US" dirty="0"/>
              <a:t>=&gt; </a:t>
            </a:r>
            <a:r>
              <a:rPr lang="ru-RU" dirty="0"/>
              <a:t>Удаление всех строк, относящихся к таблице </a:t>
            </a:r>
            <a:r>
              <a:rPr lang="en-US" dirty="0"/>
              <a:t>ORDERS.</a:t>
            </a:r>
          </a:p>
          <a:p>
            <a:pPr marL="0" indent="0">
              <a:buNone/>
            </a:pPr>
            <a:r>
              <a:rPr lang="ru-RU" dirty="0"/>
              <a:t>Таким образом, удаление офиса вызывает каскадное удаление соотв. записей о служащих, что, в свою очередь, вызывает каскадное удаление заказов.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9835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Каскадные удаления и обновления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Правила удаления и обновления </a:t>
            </a:r>
            <a:r>
              <a:rPr lang="en-US" dirty="0"/>
              <a:t>SET NULL </a:t>
            </a:r>
            <a:r>
              <a:rPr lang="ru-RU" dirty="0"/>
              <a:t>и </a:t>
            </a:r>
            <a:r>
              <a:rPr lang="en-US" dirty="0"/>
              <a:t>SET DEFAULT </a:t>
            </a:r>
            <a:r>
              <a:rPr lang="ru-RU" dirty="0"/>
              <a:t>являются двухуровневыми</a:t>
            </a:r>
            <a:r>
              <a:rPr lang="en-US" dirty="0"/>
              <a:t>; </a:t>
            </a:r>
            <a:r>
              <a:rPr lang="ru-RU" dirty="0"/>
              <a:t>их влияние заканчивается на дочерней таблице.</a:t>
            </a:r>
          </a:p>
          <a:p>
            <a:pPr marL="0" indent="0">
              <a:buNone/>
            </a:pPr>
            <a:r>
              <a:rPr lang="ru-RU" dirty="0"/>
              <a:t>При удалении офиса в </a:t>
            </a:r>
            <a:r>
              <a:rPr lang="en-US" dirty="0"/>
              <a:t>L.A. </a:t>
            </a:r>
            <a:r>
              <a:rPr lang="ru-RU" dirty="0"/>
              <a:t>СУБД установит в столбце </a:t>
            </a:r>
            <a:r>
              <a:rPr lang="en-US" dirty="0"/>
              <a:t>REP_OFFICE </a:t>
            </a:r>
            <a:r>
              <a:rPr lang="ru-RU" dirty="0"/>
              <a:t>таблицы </a:t>
            </a:r>
            <a:r>
              <a:rPr lang="en-US" dirty="0"/>
              <a:t>SALESREPS </a:t>
            </a:r>
            <a:r>
              <a:rPr lang="ru-RU" dirty="0"/>
              <a:t>значение </a:t>
            </a:r>
            <a:r>
              <a:rPr lang="en-US" dirty="0"/>
              <a:t>NULL </a:t>
            </a:r>
            <a:r>
              <a:rPr lang="ru-RU" dirty="0"/>
              <a:t>в тех строках, где был идентификатор офиса 21.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220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Ссылочные циклы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учебной БД таблица </a:t>
            </a:r>
            <a:r>
              <a:rPr lang="en-US" dirty="0"/>
              <a:t>SALESREPS </a:t>
            </a:r>
            <a:r>
              <a:rPr lang="ru-RU" dirty="0"/>
              <a:t>содержит столбец </a:t>
            </a:r>
            <a:r>
              <a:rPr lang="en-US" dirty="0"/>
              <a:t>REP_OFFICE – </a:t>
            </a:r>
            <a:r>
              <a:rPr lang="ru-RU" dirty="0"/>
              <a:t>внешний ключ для таблицы </a:t>
            </a:r>
            <a:r>
              <a:rPr lang="en-US" dirty="0"/>
              <a:t>OFFICES. </a:t>
            </a:r>
            <a:r>
              <a:rPr lang="ru-RU" dirty="0"/>
              <a:t>Таблица </a:t>
            </a:r>
            <a:r>
              <a:rPr lang="en-US" dirty="0"/>
              <a:t>OFFICES, </a:t>
            </a:r>
            <a:r>
              <a:rPr lang="ru-RU" dirty="0"/>
              <a:t>в свою очередь, содержит столбец </a:t>
            </a:r>
            <a:r>
              <a:rPr lang="en-US" dirty="0"/>
              <a:t>MGR – </a:t>
            </a:r>
            <a:r>
              <a:rPr lang="ru-RU" dirty="0"/>
              <a:t>внешний ключ для таблицы </a:t>
            </a:r>
            <a:r>
              <a:rPr lang="en-US" dirty="0"/>
              <a:t>SALESREPS.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Эти два отношения образуют ссылочный цикл.</a:t>
            </a:r>
          </a:p>
          <a:p>
            <a:pPr marL="0" indent="0">
              <a:buNone/>
            </a:pPr>
            <a:r>
              <a:rPr lang="ru-RU" dirty="0"/>
              <a:t>Ссылочные циклы представляют особую проблему для ссылочной целостности независимо от количества таблиц в них.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58BCCE-0AF0-4532-BAB7-2A6F9120E2FD}"/>
                  </a:ext>
                </a:extLst>
              </p14:cNvPr>
              <p14:cNvContentPartPr/>
              <p14:nvPr/>
            </p14:nvContentPartPr>
            <p14:xfrm>
              <a:off x="4667032" y="4981470"/>
              <a:ext cx="2476680" cy="548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58BCCE-0AF0-4532-BAB7-2A6F9120E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1272" y="4975705"/>
                <a:ext cx="2488559" cy="5602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2205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Ссылочные циклы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Предположим, что в 2 таблицах не допускаются значения </a:t>
            </a:r>
            <a:r>
              <a:rPr lang="en-US" dirty="0"/>
              <a:t>NULL. </a:t>
            </a:r>
          </a:p>
          <a:p>
            <a:pPr marL="0" indent="0">
              <a:buNone/>
            </a:pPr>
            <a:r>
              <a:rPr lang="en-US" dirty="0"/>
              <a:t>INSERT INTO SALESREPS  (EMPL_NUN, NAME, REP_OFFICE, HIRE_DATE, SALES)</a:t>
            </a:r>
          </a:p>
          <a:p>
            <a:pPr marL="0" indent="0">
              <a:buNone/>
            </a:pPr>
            <a:r>
              <a:rPr lang="en-US" dirty="0"/>
              <a:t>VALUES (115, ‘Ben Adams’, 14, ‘2008-01-01’,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OFFICE (OFFICE, CITY, REGION, MGR, TARGET, SALES)</a:t>
            </a:r>
          </a:p>
          <a:p>
            <a:pPr marL="0" indent="0">
              <a:buNone/>
            </a:pPr>
            <a:r>
              <a:rPr lang="en-US" dirty="0"/>
              <a:t>VALUES (14, ‘Detroit’, ‘Eastern’, 115, 0.00,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ОШИБКА!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2336A7-0897-4C95-A0D7-FE244451E0FF}"/>
                  </a:ext>
                </a:extLst>
              </p14:cNvPr>
              <p14:cNvContentPartPr/>
              <p14:nvPr/>
            </p14:nvContentPartPr>
            <p14:xfrm>
              <a:off x="3295432" y="3262110"/>
              <a:ext cx="381600" cy="68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2336A7-0897-4C95-A0D7-FE244451E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9672" y="3256349"/>
                <a:ext cx="393120" cy="69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D143E54-B527-44A6-AB82-8432975AB137}"/>
                  </a:ext>
                </a:extLst>
              </p14:cNvPr>
              <p14:cNvContentPartPr/>
              <p14:nvPr/>
            </p14:nvContentPartPr>
            <p14:xfrm>
              <a:off x="1943032" y="5648190"/>
              <a:ext cx="600240" cy="52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143E54-B527-44A6-AB82-8432975AB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274" y="5642430"/>
                <a:ext cx="611755" cy="5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885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Ссылочные циклы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SALESREPS  (EMPL_NUN, NAME, REP_OFFICE, HIRE_DATE, SALES)</a:t>
            </a:r>
          </a:p>
          <a:p>
            <a:pPr marL="0" indent="0">
              <a:buNone/>
            </a:pPr>
            <a:r>
              <a:rPr lang="en-US" dirty="0"/>
              <a:t>VALUES (115, ‘Ben Adams’, NULL, ‘2008-01-01’, 0.00);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OFFICE (OFFICE, CITY, REGION, MGR, TARGET, SALES)</a:t>
            </a:r>
          </a:p>
          <a:p>
            <a:pPr marL="0" indent="0">
              <a:buNone/>
            </a:pPr>
            <a:r>
              <a:rPr lang="en-US" dirty="0"/>
              <a:t>VALUES (14, ‘Detroit’, ‘Eastern’, 115, 0.00, 0.00);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UPDATE SALESREPS </a:t>
            </a:r>
          </a:p>
          <a:p>
            <a:pPr marL="0" indent="0">
              <a:buNone/>
            </a:pPr>
            <a:r>
              <a:rPr lang="en-US" dirty="0"/>
              <a:t>SET REP_OFFICE = 14 </a:t>
            </a:r>
          </a:p>
          <a:p>
            <a:pPr marL="0" indent="0">
              <a:buNone/>
            </a:pPr>
            <a:r>
              <a:rPr lang="en-US" dirty="0"/>
              <a:t>WHERE EMPL_NUM = 115;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8214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Внешние ключи и значения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отличие от первичных ключей, внешние ключи в реляционной базе данных могут содержать значения </a:t>
            </a:r>
            <a:r>
              <a:rPr lang="en-US" dirty="0"/>
              <a:t>NULL.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 </a:t>
            </a:r>
            <a:r>
              <a:rPr lang="en-US" dirty="0"/>
              <a:t>REP_OFFICE – NULL (Tom Snyder)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0416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Расширенные возможности ограничений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Ограничения столбцов</a:t>
            </a:r>
          </a:p>
          <a:p>
            <a:pPr>
              <a:buFontTx/>
              <a:buChar char="-"/>
            </a:pPr>
            <a:r>
              <a:rPr lang="ru-RU" dirty="0"/>
              <a:t>Домены</a:t>
            </a:r>
          </a:p>
          <a:p>
            <a:pPr>
              <a:buFontTx/>
              <a:buChar char="-"/>
            </a:pPr>
            <a:r>
              <a:rPr lang="ru-RU" dirty="0"/>
              <a:t>Ограничения таблиц</a:t>
            </a:r>
          </a:p>
          <a:p>
            <a:pPr>
              <a:buFontTx/>
              <a:buChar char="-"/>
            </a:pPr>
            <a:r>
              <a:rPr lang="ru-RU" dirty="0"/>
              <a:t>Утверждения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772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>
            <a:normAutofit/>
          </a:bodyPr>
          <a:lstStyle/>
          <a:p>
            <a:r>
              <a:rPr lang="ru-RU" dirty="0"/>
              <a:t>Типы ограничений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Ограничения </a:t>
            </a:r>
            <a:r>
              <a:rPr lang="en-US" dirty="0"/>
              <a:t>NOT NULL </a:t>
            </a:r>
          </a:p>
          <a:p>
            <a:pPr>
              <a:buFontTx/>
              <a:buChar char="-"/>
            </a:pPr>
            <a:r>
              <a:rPr lang="ru-RU" dirty="0"/>
              <a:t>Ограничение </a:t>
            </a:r>
            <a:r>
              <a:rPr lang="en-US" dirty="0"/>
              <a:t>PRIMARY KEY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Ограничение </a:t>
            </a:r>
            <a:r>
              <a:rPr lang="en-US" dirty="0"/>
              <a:t>UNIQUE</a:t>
            </a:r>
          </a:p>
          <a:p>
            <a:pPr>
              <a:buFontTx/>
              <a:buChar char="-"/>
            </a:pPr>
            <a:r>
              <a:rPr lang="ru-RU" dirty="0"/>
              <a:t>Ограничение </a:t>
            </a:r>
            <a:r>
              <a:rPr lang="en-US" dirty="0"/>
              <a:t>FOREIGN KEY</a:t>
            </a:r>
          </a:p>
          <a:p>
            <a:pPr>
              <a:buFontTx/>
              <a:buChar char="-"/>
            </a:pPr>
            <a:r>
              <a:rPr lang="ru-RU" dirty="0"/>
              <a:t>Ограничение </a:t>
            </a:r>
            <a:r>
              <a:rPr lang="en-US" dirty="0"/>
              <a:t>CHECK</a:t>
            </a:r>
          </a:p>
          <a:p>
            <a:pPr marL="0" indent="0">
              <a:buNone/>
            </a:pPr>
            <a:r>
              <a:rPr lang="ru-RU" dirty="0"/>
              <a:t>Каждому ограничению может быть присвоено имя.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61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значений </a:t>
            </a:r>
            <a:r>
              <a:rPr lang="en-US" dirty="0"/>
              <a:t>NULL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48072"/>
            <a:ext cx="8686800" cy="62373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добавлении в таблицу новой строки данных всем столбцам, имена которых отсутствуют в списке столбцов инструкции </a:t>
            </a:r>
            <a:r>
              <a:rPr lang="en-US" dirty="0"/>
              <a:t>INSERT, </a:t>
            </a:r>
            <a:r>
              <a:rPr lang="ru-RU" dirty="0"/>
              <a:t>автоматически присваивается значение </a:t>
            </a:r>
            <a:r>
              <a:rPr lang="en-US" dirty="0"/>
              <a:t>NULL.</a:t>
            </a:r>
          </a:p>
          <a:p>
            <a:pPr marL="0" indent="0">
              <a:buNone/>
            </a:pPr>
            <a:r>
              <a:rPr lang="en-US" dirty="0"/>
              <a:t>INSERT INTO SALESREPS (NAME, AGE, EMPL_NUM, SALES, TITLE, HIRE_DATE, REP_OFFICE)</a:t>
            </a:r>
          </a:p>
          <a:p>
            <a:pPr marL="0" indent="0">
              <a:buNone/>
            </a:pPr>
            <a:r>
              <a:rPr lang="en-US" dirty="0"/>
              <a:t>VALUES (‘Henry Jacobsen’, 36, 111, 0.00, ‘Sales </a:t>
            </a:r>
            <a:r>
              <a:rPr lang="en-US" dirty="0" err="1"/>
              <a:t>Mgr</a:t>
            </a:r>
            <a:r>
              <a:rPr lang="en-US" dirty="0"/>
              <a:t>’, ‘2008-07-25’, 13)</a:t>
            </a:r>
          </a:p>
          <a:p>
            <a:pPr marL="0" indent="0">
              <a:buNone/>
            </a:pPr>
            <a:r>
              <a:rPr lang="ru-RU" dirty="0"/>
              <a:t>Опущены столбцы </a:t>
            </a:r>
            <a:r>
              <a:rPr lang="en-US" dirty="0"/>
              <a:t>QUOTA </a:t>
            </a:r>
            <a:r>
              <a:rPr lang="ru-RU" dirty="0"/>
              <a:t>и </a:t>
            </a:r>
            <a:r>
              <a:rPr lang="en-US" dirty="0"/>
              <a:t>MANAGER.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827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4829</Words>
  <Application>Microsoft Macintosh PowerPoint</Application>
  <PresentationFormat>On-screen Show (4:3)</PresentationFormat>
  <Paragraphs>458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2" baseType="lpstr">
      <vt:lpstr>Arial</vt:lpstr>
      <vt:lpstr>Calibri</vt:lpstr>
      <vt:lpstr>Тема Office</vt:lpstr>
      <vt:lpstr>Базы данных</vt:lpstr>
      <vt:lpstr>Обновление данных</vt:lpstr>
      <vt:lpstr>Внесение изменений в БД</vt:lpstr>
      <vt:lpstr>Добавление новых данных</vt:lpstr>
      <vt:lpstr>Добавление новых данных</vt:lpstr>
      <vt:lpstr>Однострочная инструкция INSERT</vt:lpstr>
      <vt:lpstr>Однострочная инструкция INSERT</vt:lpstr>
      <vt:lpstr>Однострочная инструкция INSERT </vt:lpstr>
      <vt:lpstr>Вставка значений NULL </vt:lpstr>
      <vt:lpstr>Вставка всех столбцов </vt:lpstr>
      <vt:lpstr>Многострочная инструкция INSERT</vt:lpstr>
      <vt:lpstr>Удаление существующих данных</vt:lpstr>
      <vt:lpstr>Инструкция DELETE</vt:lpstr>
      <vt:lpstr>Инструкция DELETE</vt:lpstr>
      <vt:lpstr>Инструкция DELETE</vt:lpstr>
      <vt:lpstr>Инструкция DELETE</vt:lpstr>
      <vt:lpstr>Удаление всех строк</vt:lpstr>
      <vt:lpstr>Инструкция DELETE с подзапросом</vt:lpstr>
      <vt:lpstr>Инструкция DELETE с подзапросом</vt:lpstr>
      <vt:lpstr>Инструкция DELETE с подзапросом</vt:lpstr>
      <vt:lpstr>Инструкция DELETE с подзапросом</vt:lpstr>
      <vt:lpstr>Инструкция DELETE с подзапросом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Обновление существующих данных</vt:lpstr>
      <vt:lpstr>Инструкция UPDATE с подзапросом</vt:lpstr>
      <vt:lpstr>Инструкция UPDATE с подзапросом</vt:lpstr>
      <vt:lpstr>Инструкция UPDATE с подзапросом</vt:lpstr>
      <vt:lpstr>Инструкция UPDATE с подзапросом</vt:lpstr>
      <vt:lpstr>Резюме</vt:lpstr>
      <vt:lpstr>Целостность данных</vt:lpstr>
      <vt:lpstr>Целостность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Условия целостности данных</vt:lpstr>
      <vt:lpstr>Обязательность данных</vt:lpstr>
      <vt:lpstr>Обязательность данных</vt:lpstr>
      <vt:lpstr>Ограничения на значения столбца</vt:lpstr>
      <vt:lpstr>Ограничения на значения столбца</vt:lpstr>
      <vt:lpstr>Домены</vt:lpstr>
      <vt:lpstr>Целостность данных</vt:lpstr>
      <vt:lpstr>Целостность данных</vt:lpstr>
      <vt:lpstr>Прочие условия уникальности столбцов</vt:lpstr>
      <vt:lpstr>Прочие условия уникальности столбцов</vt:lpstr>
      <vt:lpstr>Прочие условия уникальности столбцов</vt:lpstr>
      <vt:lpstr>Уникальность и значения NULL</vt:lpstr>
      <vt:lpstr>Уникальность и значения NULL</vt:lpstr>
      <vt:lpstr>Уникальность и значения NULL</vt:lpstr>
      <vt:lpstr>Уникальность и значения NULL</vt:lpstr>
      <vt:lpstr>Ссылочная целостность</vt:lpstr>
      <vt:lpstr>Ссылочная целостность</vt:lpstr>
      <vt:lpstr>Ссылочная целостность</vt:lpstr>
      <vt:lpstr>Ссылочная целостность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Ссылочная целостность (проблемы)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Правила удаления и обновления</vt:lpstr>
      <vt:lpstr>Каскадные удаления и обновления </vt:lpstr>
      <vt:lpstr>Каскадные удаления и обновления </vt:lpstr>
      <vt:lpstr>Ссылочные циклы</vt:lpstr>
      <vt:lpstr>Ссылочные циклы</vt:lpstr>
      <vt:lpstr>Ссылочные циклы</vt:lpstr>
      <vt:lpstr>Внешние ключи и значения NULL</vt:lpstr>
      <vt:lpstr>Расширенные возможности ограничений</vt:lpstr>
      <vt:lpstr>Типы ограничений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Баканчев Никита Иванович</dc:creator>
  <cp:lastModifiedBy>nikita bakanchev</cp:lastModifiedBy>
  <cp:revision>51</cp:revision>
  <dcterms:created xsi:type="dcterms:W3CDTF">2016-03-11T19:19:45Z</dcterms:created>
  <dcterms:modified xsi:type="dcterms:W3CDTF">2020-10-02T18:31:46Z</dcterms:modified>
</cp:coreProperties>
</file>