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utura Bold" charset="1" panose="020B0702020204020203"/>
      <p:regular r:id="rId17"/>
    </p:embeddedFont>
    <p:embeddedFont>
      <p:font typeface="Futura Ultra-Bold" charset="1" panose="020B0802020204020204"/>
      <p:regular r:id="rId18"/>
    </p:embeddedFont>
    <p:embeddedFont>
      <p:font typeface="Futura" charset="1" panose="020B05020202040203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1028700" y="3648297"/>
            <a:ext cx="8236043" cy="1914525"/>
          </a:xfrm>
          <a:prstGeom prst="rect">
            <a:avLst/>
          </a:prstGeom>
        </p:spPr>
        <p:txBody>
          <a:bodyPr anchor="t" rtlCol="false" tIns="0" lIns="0" bIns="0" rIns="0">
            <a:spAutoFit/>
          </a:bodyPr>
          <a:lstStyle/>
          <a:p>
            <a:pPr algn="l">
              <a:lnSpc>
                <a:spcPts val="6120"/>
              </a:lnSpc>
            </a:pPr>
            <a:r>
              <a:rPr lang="en-US" sz="5100" b="true">
                <a:solidFill>
                  <a:srgbClr val="000000"/>
                </a:solidFill>
                <a:latin typeface="Futura Bold"/>
                <a:ea typeface="Futura Bold"/>
                <a:cs typeface="Futura Bold"/>
                <a:sym typeface="Futura Bold"/>
              </a:rPr>
              <a:t>AUTOMATED SATELLITE-BASED</a:t>
            </a:r>
          </a:p>
          <a:p>
            <a:pPr algn="l">
              <a:lnSpc>
                <a:spcPts val="2160"/>
              </a:lnSpc>
            </a:pPr>
          </a:p>
        </p:txBody>
      </p:sp>
      <p:sp>
        <p:nvSpPr>
          <p:cNvPr name="TextBox 5" id="5"/>
          <p:cNvSpPr txBox="true"/>
          <p:nvPr/>
        </p:nvSpPr>
        <p:spPr>
          <a:xfrm rot="0">
            <a:off x="1028700" y="5010372"/>
            <a:ext cx="8236043" cy="4953000"/>
          </a:xfrm>
          <a:prstGeom prst="rect">
            <a:avLst/>
          </a:prstGeom>
        </p:spPr>
        <p:txBody>
          <a:bodyPr anchor="t" rtlCol="false" tIns="0" lIns="0" bIns="0" rIns="0">
            <a:spAutoFit/>
          </a:bodyPr>
          <a:lstStyle/>
          <a:p>
            <a:pPr algn="l">
              <a:lnSpc>
                <a:spcPts val="9480"/>
              </a:lnSpc>
            </a:pPr>
            <a:r>
              <a:rPr lang="en-US" b="true" sz="7900">
                <a:solidFill>
                  <a:srgbClr val="FFFFFF"/>
                </a:solidFill>
                <a:latin typeface="Futura Ultra-Bold"/>
                <a:ea typeface="Futura Ultra-Bold"/>
                <a:cs typeface="Futura Ultra-Bold"/>
                <a:sym typeface="Futura Ultra-Bold"/>
              </a:rPr>
              <a:t>WILDFIRE DETECTION USING DEEP LEARNING</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166" t="0" r="-25166"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sp>
        <p:nvSpPr>
          <p:cNvPr name="TextBox 6" id="6"/>
          <p:cNvSpPr txBox="true"/>
          <p:nvPr/>
        </p:nvSpPr>
        <p:spPr>
          <a:xfrm rot="0">
            <a:off x="1028700" y="650651"/>
            <a:ext cx="6699093"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Summary</a:t>
            </a:r>
          </a:p>
          <a:p>
            <a:pPr algn="l">
              <a:lnSpc>
                <a:spcPts val="4320"/>
              </a:lnSpc>
            </a:pPr>
          </a:p>
        </p:txBody>
      </p:sp>
      <p:grpSp>
        <p:nvGrpSpPr>
          <p:cNvPr name="Group 7" id="7"/>
          <p:cNvGrpSpPr/>
          <p:nvPr/>
        </p:nvGrpSpPr>
        <p:grpSpPr>
          <a:xfrm rot="0">
            <a:off x="7979826" y="457388"/>
            <a:ext cx="1081854" cy="1081851"/>
            <a:chOff x="0" y="0"/>
            <a:chExt cx="1442472" cy="1442468"/>
          </a:xfrm>
        </p:grpSpPr>
        <p:sp>
          <p:nvSpPr>
            <p:cNvPr name="Freeform 8" id="8"/>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9" id="9"/>
          <p:cNvSpPr txBox="true"/>
          <p:nvPr/>
        </p:nvSpPr>
        <p:spPr>
          <a:xfrm rot="0">
            <a:off x="8142413" y="650651"/>
            <a:ext cx="756681"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10</a:t>
            </a:r>
          </a:p>
        </p:txBody>
      </p:sp>
      <p:grpSp>
        <p:nvGrpSpPr>
          <p:cNvPr name="Group 10" id="10"/>
          <p:cNvGrpSpPr/>
          <p:nvPr/>
        </p:nvGrpSpPr>
        <p:grpSpPr>
          <a:xfrm rot="0">
            <a:off x="7897504" y="3658539"/>
            <a:ext cx="10572750" cy="5599761"/>
            <a:chOff x="0" y="0"/>
            <a:chExt cx="14097000" cy="7466348"/>
          </a:xfrm>
        </p:grpSpPr>
        <p:sp>
          <p:nvSpPr>
            <p:cNvPr name="Freeform 11" id="11"/>
            <p:cNvSpPr/>
            <p:nvPr/>
          </p:nvSpPr>
          <p:spPr>
            <a:xfrm flipH="false" flipV="false" rot="0">
              <a:off x="0" y="0"/>
              <a:ext cx="14097000" cy="7466330"/>
            </a:xfrm>
            <a:custGeom>
              <a:avLst/>
              <a:gdLst/>
              <a:ahLst/>
              <a:cxnLst/>
              <a:rect r="r" b="b" t="t" l="l"/>
              <a:pathLst>
                <a:path h="7466330" w="14097000">
                  <a:moveTo>
                    <a:pt x="0" y="0"/>
                  </a:moveTo>
                  <a:lnTo>
                    <a:pt x="14097000" y="0"/>
                  </a:lnTo>
                  <a:lnTo>
                    <a:pt x="14097000" y="7466330"/>
                  </a:lnTo>
                  <a:lnTo>
                    <a:pt x="0" y="7466330"/>
                  </a:lnTo>
                  <a:close/>
                </a:path>
              </a:pathLst>
            </a:custGeom>
            <a:blipFill>
              <a:blip r:embed="rId2"/>
              <a:stretch>
                <a:fillRect l="0" t="-12993" r="0" b="-12993"/>
              </a:stretch>
            </a:blipFill>
          </p:spPr>
        </p:sp>
      </p:grpSp>
      <p:grpSp>
        <p:nvGrpSpPr>
          <p:cNvPr name="Group 12" id="12"/>
          <p:cNvGrpSpPr/>
          <p:nvPr/>
        </p:nvGrpSpPr>
        <p:grpSpPr>
          <a:xfrm rot="0">
            <a:off x="0" y="8025850"/>
            <a:ext cx="9372602" cy="1028700"/>
            <a:chOff x="0" y="0"/>
            <a:chExt cx="12496802" cy="1371600"/>
          </a:xfrm>
        </p:grpSpPr>
        <p:sp>
          <p:nvSpPr>
            <p:cNvPr name="Freeform 13" id="13"/>
            <p:cNvSpPr/>
            <p:nvPr/>
          </p:nvSpPr>
          <p:spPr>
            <a:xfrm flipH="false" flipV="false" rot="0">
              <a:off x="0" y="0"/>
              <a:ext cx="12496800" cy="1371600"/>
            </a:xfrm>
            <a:custGeom>
              <a:avLst/>
              <a:gdLst/>
              <a:ahLst/>
              <a:cxnLst/>
              <a:rect r="r" b="b" t="t" l="l"/>
              <a:pathLst>
                <a:path h="1371600" w="12496800">
                  <a:moveTo>
                    <a:pt x="0" y="0"/>
                  </a:moveTo>
                  <a:lnTo>
                    <a:pt x="12496800" y="0"/>
                  </a:lnTo>
                  <a:lnTo>
                    <a:pt x="12496800" y="1371600"/>
                  </a:lnTo>
                  <a:lnTo>
                    <a:pt x="0" y="1371600"/>
                  </a:lnTo>
                  <a:close/>
                </a:path>
              </a:pathLst>
            </a:custGeom>
            <a:solidFill>
              <a:srgbClr val="5755FE"/>
            </a:solidFill>
          </p:spPr>
        </p:sp>
      </p:grpSp>
      <p:sp>
        <p:nvSpPr>
          <p:cNvPr name="TextBox 14" id="14"/>
          <p:cNvSpPr txBox="true"/>
          <p:nvPr/>
        </p:nvSpPr>
        <p:spPr>
          <a:xfrm rot="0">
            <a:off x="432710" y="3477564"/>
            <a:ext cx="7295083" cy="4414936"/>
          </a:xfrm>
          <a:prstGeom prst="rect">
            <a:avLst/>
          </a:prstGeom>
        </p:spPr>
        <p:txBody>
          <a:bodyPr anchor="t" rtlCol="false" tIns="0" lIns="0" bIns="0" rIns="0">
            <a:spAutoFit/>
          </a:bodyPr>
          <a:lstStyle/>
          <a:p>
            <a:pPr algn="l">
              <a:lnSpc>
                <a:spcPts val="4385"/>
              </a:lnSpc>
            </a:pPr>
            <a:r>
              <a:rPr lang="en-US" sz="2436">
                <a:solidFill>
                  <a:srgbClr val="000000"/>
                </a:solidFill>
                <a:latin typeface="Futura"/>
                <a:ea typeface="Futura"/>
                <a:cs typeface="Futura"/>
                <a:sym typeface="Futura"/>
              </a:rPr>
              <a:t>This project proposes a deep learning framework for automated wildfire detection using Moderate Resolution Imaging Spectroradiometer (MODIS) and Sentinel-2 satellite data. By combining CNNs, U-Net, and Transformers, the system aims to achieve high accuracy in fire detection, segmentation, and spread prediction. Outcomes include a real-time monitoring tool and actionable insights for disaster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1028700" y="3610197"/>
            <a:ext cx="8236043" cy="1552575"/>
          </a:xfrm>
          <a:prstGeom prst="rect">
            <a:avLst/>
          </a:prstGeom>
        </p:spPr>
        <p:txBody>
          <a:bodyPr anchor="t" rtlCol="false" tIns="0" lIns="0" bIns="0" rIns="0">
            <a:spAutoFit/>
          </a:bodyPr>
          <a:lstStyle/>
          <a:p>
            <a:pPr algn="l">
              <a:lnSpc>
                <a:spcPts val="10800"/>
              </a:lnSpc>
            </a:pPr>
            <a:r>
              <a:rPr lang="en-US" sz="9000">
                <a:solidFill>
                  <a:srgbClr val="000000"/>
                </a:solidFill>
                <a:latin typeface="Futura"/>
                <a:ea typeface="Futura"/>
                <a:cs typeface="Futura"/>
                <a:sym typeface="Futura"/>
              </a:rPr>
              <a:t>THANK</a:t>
            </a:r>
          </a:p>
        </p:txBody>
      </p:sp>
      <p:sp>
        <p:nvSpPr>
          <p:cNvPr name="TextBox 5" id="5"/>
          <p:cNvSpPr txBox="true"/>
          <p:nvPr/>
        </p:nvSpPr>
        <p:spPr>
          <a:xfrm rot="0">
            <a:off x="1028700" y="4981797"/>
            <a:ext cx="8236043" cy="1552575"/>
          </a:xfrm>
          <a:prstGeom prst="rect">
            <a:avLst/>
          </a:prstGeom>
        </p:spPr>
        <p:txBody>
          <a:bodyPr anchor="t" rtlCol="false" tIns="0" lIns="0" bIns="0" rIns="0">
            <a:spAutoFit/>
          </a:bodyPr>
          <a:lstStyle/>
          <a:p>
            <a:pPr algn="l">
              <a:lnSpc>
                <a:spcPts val="10800"/>
              </a:lnSpc>
            </a:pPr>
            <a:r>
              <a:rPr lang="en-US" b="true" sz="9000">
                <a:solidFill>
                  <a:srgbClr val="FFFFFF"/>
                </a:solidFill>
                <a:latin typeface="Futura Ultra-Bold"/>
                <a:ea typeface="Futura Ultra-Bold"/>
                <a:cs typeface="Futura Ultra-Bold"/>
                <a:sym typeface="Futura Ultra-Bold"/>
              </a:rPr>
              <a:t>YOU</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029" t="0" r="-25029"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76352"/>
            <a:ext cx="15055544" cy="5599761"/>
            <a:chOff x="0" y="0"/>
            <a:chExt cx="20074059" cy="7466348"/>
          </a:xfrm>
        </p:grpSpPr>
        <p:sp>
          <p:nvSpPr>
            <p:cNvPr name="Freeform 3" id="3"/>
            <p:cNvSpPr/>
            <p:nvPr/>
          </p:nvSpPr>
          <p:spPr>
            <a:xfrm flipH="false" flipV="false" rot="0">
              <a:off x="0" y="0"/>
              <a:ext cx="20074105" cy="7466330"/>
            </a:xfrm>
            <a:custGeom>
              <a:avLst/>
              <a:gdLst/>
              <a:ahLst/>
              <a:cxnLst/>
              <a:rect r="r" b="b" t="t" l="l"/>
              <a:pathLst>
                <a:path h="7466330" w="20074105">
                  <a:moveTo>
                    <a:pt x="0" y="0"/>
                  </a:moveTo>
                  <a:lnTo>
                    <a:pt x="20074105" y="0"/>
                  </a:lnTo>
                  <a:lnTo>
                    <a:pt x="20074105" y="7466330"/>
                  </a:lnTo>
                  <a:lnTo>
                    <a:pt x="0" y="7466330"/>
                  </a:lnTo>
                  <a:close/>
                </a:path>
              </a:pathLst>
            </a:custGeom>
            <a:solidFill>
              <a:srgbClr val="5755FE"/>
            </a:solidFill>
          </p:spPr>
        </p:sp>
      </p:grpSp>
      <p:grpSp>
        <p:nvGrpSpPr>
          <p:cNvPr name="Group 4" id="4"/>
          <p:cNvGrpSpPr/>
          <p:nvPr/>
        </p:nvGrpSpPr>
        <p:grpSpPr>
          <a:xfrm rot="0">
            <a:off x="12851788" y="3872477"/>
            <a:ext cx="4407512" cy="440751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012248" y="4026582"/>
            <a:ext cx="4086592" cy="4099302"/>
            <a:chOff x="0" y="0"/>
            <a:chExt cx="3440244" cy="3450944"/>
          </a:xfrm>
        </p:grpSpPr>
        <p:sp>
          <p:nvSpPr>
            <p:cNvPr name="Freeform 8" id="8"/>
            <p:cNvSpPr/>
            <p:nvPr/>
          </p:nvSpPr>
          <p:spPr>
            <a:xfrm flipH="false" flipV="false" rot="0">
              <a:off x="0" y="0"/>
              <a:ext cx="3440303" cy="3450971"/>
            </a:xfrm>
            <a:custGeom>
              <a:avLst/>
              <a:gdLst/>
              <a:ahLst/>
              <a:cxnLst/>
              <a:rect r="r" b="b" t="t" l="l"/>
              <a:pathLst>
                <a:path h="3450971" w="3440303">
                  <a:moveTo>
                    <a:pt x="0" y="1725422"/>
                  </a:moveTo>
                  <a:cubicBezTo>
                    <a:pt x="0" y="772541"/>
                    <a:pt x="770128" y="0"/>
                    <a:pt x="1720088" y="0"/>
                  </a:cubicBezTo>
                  <a:cubicBezTo>
                    <a:pt x="2670048" y="0"/>
                    <a:pt x="3440303" y="772541"/>
                    <a:pt x="3440303" y="1725422"/>
                  </a:cubicBezTo>
                  <a:cubicBezTo>
                    <a:pt x="3440303" y="2678303"/>
                    <a:pt x="2670175" y="3450971"/>
                    <a:pt x="1720088" y="3450971"/>
                  </a:cubicBezTo>
                  <a:cubicBezTo>
                    <a:pt x="770001" y="3450971"/>
                    <a:pt x="0" y="2678430"/>
                    <a:pt x="0" y="1725422"/>
                  </a:cubicBezTo>
                  <a:close/>
                </a:path>
              </a:pathLst>
            </a:custGeom>
            <a:blipFill>
              <a:blip r:embed="rId2"/>
              <a:stretch>
                <a:fillRect l="-39272" t="0" r="-39272" b="0"/>
              </a:stretch>
            </a:blipFill>
          </p:spPr>
        </p:sp>
      </p:grpSp>
      <p:grpSp>
        <p:nvGrpSpPr>
          <p:cNvPr name="Group 9" id="9"/>
          <p:cNvGrpSpPr/>
          <p:nvPr/>
        </p:nvGrpSpPr>
        <p:grpSpPr>
          <a:xfrm rot="0">
            <a:off x="0" y="375066"/>
            <a:ext cx="8514087" cy="1246496"/>
            <a:chOff x="0" y="0"/>
            <a:chExt cx="11352116" cy="1661994"/>
          </a:xfrm>
        </p:grpSpPr>
        <p:sp>
          <p:nvSpPr>
            <p:cNvPr name="Freeform 10" id="10"/>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11" id="11"/>
          <p:cNvGrpSpPr/>
          <p:nvPr/>
        </p:nvGrpSpPr>
        <p:grpSpPr>
          <a:xfrm rot="0">
            <a:off x="7897504" y="375066"/>
            <a:ext cx="1246496" cy="1246496"/>
            <a:chOff x="0" y="0"/>
            <a:chExt cx="1661994" cy="1661994"/>
          </a:xfrm>
        </p:grpSpPr>
        <p:sp>
          <p:nvSpPr>
            <p:cNvPr name="Freeform 12" id="12"/>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13" id="13"/>
          <p:cNvGrpSpPr/>
          <p:nvPr/>
        </p:nvGrpSpPr>
        <p:grpSpPr>
          <a:xfrm rot="0">
            <a:off x="7979826" y="457388"/>
            <a:ext cx="1081854" cy="1081851"/>
            <a:chOff x="0" y="0"/>
            <a:chExt cx="1442472" cy="1442468"/>
          </a:xfrm>
        </p:grpSpPr>
        <p:sp>
          <p:nvSpPr>
            <p:cNvPr name="Freeform 14" id="14"/>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15" id="15"/>
          <p:cNvSpPr txBox="true"/>
          <p:nvPr/>
        </p:nvSpPr>
        <p:spPr>
          <a:xfrm rot="0">
            <a:off x="-173867" y="3213201"/>
            <a:ext cx="12851788" cy="5564138"/>
          </a:xfrm>
          <a:prstGeom prst="rect">
            <a:avLst/>
          </a:prstGeom>
        </p:spPr>
        <p:txBody>
          <a:bodyPr anchor="t" rtlCol="false" tIns="0" lIns="0" bIns="0" rIns="0">
            <a:spAutoFit/>
          </a:bodyPr>
          <a:lstStyle/>
          <a:p>
            <a:pPr algn="l" marL="481416" indent="-240708" lvl="1">
              <a:lnSpc>
                <a:spcPts val="4013"/>
              </a:lnSpc>
              <a:buFont typeface="Arial"/>
              <a:buChar char="•"/>
            </a:pPr>
            <a:r>
              <a:rPr lang="en-US" sz="2229">
                <a:solidFill>
                  <a:srgbClr val="FFFFFF"/>
                </a:solidFill>
                <a:latin typeface="Futura"/>
                <a:ea typeface="Futura"/>
                <a:cs typeface="Futura"/>
                <a:sym typeface="Futura"/>
              </a:rPr>
              <a:t>Climate change has driven a concerning rise in the frequency and severity of wildfires, resulting in irreversible ecological harm and annual economic losses surpassing billions of dollars. Conventional detection approaches—such as ground-based sensors and manual patrols—struggle with scalability and real-time monitoring limitations. </a:t>
            </a:r>
          </a:p>
          <a:p>
            <a:pPr algn="l" marL="481416" indent="-240708" lvl="1">
              <a:lnSpc>
                <a:spcPts val="4013"/>
              </a:lnSpc>
              <a:buFont typeface="Arial"/>
              <a:buChar char="•"/>
            </a:pPr>
            <a:r>
              <a:rPr lang="en-US" sz="2229">
                <a:solidFill>
                  <a:srgbClr val="FFFFFF"/>
                </a:solidFill>
                <a:latin typeface="Futura"/>
                <a:ea typeface="Futura"/>
                <a:cs typeface="Futura"/>
                <a:sym typeface="Futura"/>
              </a:rPr>
              <a:t>Satellite remote sensing, leveraging platforms like Moderate Resolution Imaging Spectroradiometer (MODIS) and Sentinel-2, provides a promising alternative by delivering high-resolution thermal and optical imagery for fire surveillance. Breakthroughs in deep learning, including convolutional neural networks (CNNs) and image segmentation models, highlight transformative potential for automating wildfire detection systems. Despite progress, critical challenges remain: the scarcity of real-time detection frameworks, underutilized fusion of multimodal data sources, and gaps in adapting models to diverse geographic regions</a:t>
            </a:r>
          </a:p>
        </p:txBody>
      </p:sp>
      <p:sp>
        <p:nvSpPr>
          <p:cNvPr name="TextBox 16" id="16"/>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Introduction </a:t>
            </a:r>
          </a:p>
          <a:p>
            <a:pPr algn="l">
              <a:lnSpc>
                <a:spcPts val="4320"/>
              </a:lnSpc>
            </a:pPr>
          </a:p>
        </p:txBody>
      </p:sp>
      <p:sp>
        <p:nvSpPr>
          <p:cNvPr name="TextBox 17" id="17"/>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1028700" y="3276352"/>
            <a:ext cx="5083970" cy="5599761"/>
            <a:chOff x="0" y="0"/>
            <a:chExt cx="1338988" cy="1474834"/>
          </a:xfrm>
        </p:grpSpPr>
        <p:sp>
          <p:nvSpPr>
            <p:cNvPr name="Freeform 9" id="9"/>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0" id="10"/>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75330" y="3276352"/>
            <a:ext cx="5083970" cy="5599761"/>
            <a:chOff x="0" y="0"/>
            <a:chExt cx="1338988" cy="1474834"/>
          </a:xfrm>
        </p:grpSpPr>
        <p:sp>
          <p:nvSpPr>
            <p:cNvPr name="Freeform 12" id="12"/>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3" id="13"/>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602015" y="3276352"/>
            <a:ext cx="5083970" cy="5599761"/>
            <a:chOff x="0" y="0"/>
            <a:chExt cx="1338988" cy="1474834"/>
          </a:xfrm>
        </p:grpSpPr>
        <p:sp>
          <p:nvSpPr>
            <p:cNvPr name="Freeform 15" id="15"/>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6" id="16"/>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789540" y="3850187"/>
            <a:ext cx="1562289" cy="1562286"/>
            <a:chOff x="0" y="0"/>
            <a:chExt cx="2083052" cy="2083048"/>
          </a:xfrm>
        </p:grpSpPr>
        <p:sp>
          <p:nvSpPr>
            <p:cNvPr name="Freeform 18" id="18"/>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grpSp>
        <p:nvGrpSpPr>
          <p:cNvPr name="Group 19" id="19"/>
          <p:cNvGrpSpPr/>
          <p:nvPr/>
        </p:nvGrpSpPr>
        <p:grpSpPr>
          <a:xfrm rot="0">
            <a:off x="13936171" y="3850187"/>
            <a:ext cx="1562289" cy="1562286"/>
            <a:chOff x="0" y="0"/>
            <a:chExt cx="2083052" cy="2083048"/>
          </a:xfrm>
        </p:grpSpPr>
        <p:sp>
          <p:nvSpPr>
            <p:cNvPr name="Freeform 20" id="20"/>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grpSp>
        <p:nvGrpSpPr>
          <p:cNvPr name="Group 21" id="21"/>
          <p:cNvGrpSpPr/>
          <p:nvPr/>
        </p:nvGrpSpPr>
        <p:grpSpPr>
          <a:xfrm rot="0">
            <a:off x="8362856" y="3850187"/>
            <a:ext cx="1562289" cy="1562286"/>
            <a:chOff x="0" y="0"/>
            <a:chExt cx="2083052" cy="2083048"/>
          </a:xfrm>
        </p:grpSpPr>
        <p:sp>
          <p:nvSpPr>
            <p:cNvPr name="Freeform 22" id="22"/>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sp>
        <p:nvSpPr>
          <p:cNvPr name="Freeform 23" id="23"/>
          <p:cNvSpPr/>
          <p:nvPr/>
        </p:nvSpPr>
        <p:spPr>
          <a:xfrm flipH="false" flipV="false" rot="0">
            <a:off x="14172010" y="4097642"/>
            <a:ext cx="1150630" cy="1106043"/>
          </a:xfrm>
          <a:custGeom>
            <a:avLst/>
            <a:gdLst/>
            <a:ahLst/>
            <a:cxnLst/>
            <a:rect r="r" b="b" t="t" l="l"/>
            <a:pathLst>
              <a:path h="1106043" w="1150630">
                <a:moveTo>
                  <a:pt x="0" y="0"/>
                </a:moveTo>
                <a:lnTo>
                  <a:pt x="1150629" y="0"/>
                </a:lnTo>
                <a:lnTo>
                  <a:pt x="1150629" y="1106043"/>
                </a:lnTo>
                <a:lnTo>
                  <a:pt x="0" y="11060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8520753" y="4088117"/>
            <a:ext cx="1221206" cy="1205941"/>
          </a:xfrm>
          <a:custGeom>
            <a:avLst/>
            <a:gdLst/>
            <a:ahLst/>
            <a:cxnLst/>
            <a:rect r="r" b="b" t="t" l="l"/>
            <a:pathLst>
              <a:path h="1205941" w="1221206">
                <a:moveTo>
                  <a:pt x="0" y="0"/>
                </a:moveTo>
                <a:lnTo>
                  <a:pt x="1221206" y="0"/>
                </a:lnTo>
                <a:lnTo>
                  <a:pt x="1221206" y="1205941"/>
                </a:lnTo>
                <a:lnTo>
                  <a:pt x="0" y="1205941"/>
                </a:lnTo>
                <a:lnTo>
                  <a:pt x="0" y="0"/>
                </a:lnTo>
                <a:close/>
              </a:path>
            </a:pathLst>
          </a:custGeom>
          <a:blipFill>
            <a:blip r:embed="rId4"/>
            <a:stretch>
              <a:fillRect l="0" t="0" r="0" b="0"/>
            </a:stretch>
          </a:blipFill>
        </p:spPr>
      </p:sp>
      <p:sp>
        <p:nvSpPr>
          <p:cNvPr name="Freeform 25" id="25"/>
          <p:cNvSpPr/>
          <p:nvPr/>
        </p:nvSpPr>
        <p:spPr>
          <a:xfrm flipH="false" flipV="false" rot="0">
            <a:off x="2972703" y="4028487"/>
            <a:ext cx="1195964" cy="1265571"/>
          </a:xfrm>
          <a:custGeom>
            <a:avLst/>
            <a:gdLst/>
            <a:ahLst/>
            <a:cxnLst/>
            <a:rect r="r" b="b" t="t" l="l"/>
            <a:pathLst>
              <a:path h="1265571" w="1195964">
                <a:moveTo>
                  <a:pt x="0" y="0"/>
                </a:moveTo>
                <a:lnTo>
                  <a:pt x="1195964" y="0"/>
                </a:lnTo>
                <a:lnTo>
                  <a:pt x="1195964" y="1265571"/>
                </a:lnTo>
                <a:lnTo>
                  <a:pt x="0" y="12655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Objectives</a:t>
            </a:r>
          </a:p>
          <a:p>
            <a:pPr algn="l">
              <a:lnSpc>
                <a:spcPts val="4320"/>
              </a:lnSpc>
            </a:pPr>
          </a:p>
        </p:txBody>
      </p:sp>
      <p:sp>
        <p:nvSpPr>
          <p:cNvPr name="TextBox 27" id="27"/>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3</a:t>
            </a:r>
          </a:p>
        </p:txBody>
      </p:sp>
      <p:sp>
        <p:nvSpPr>
          <p:cNvPr name="TextBox 28" id="28"/>
          <p:cNvSpPr txBox="true"/>
          <p:nvPr/>
        </p:nvSpPr>
        <p:spPr>
          <a:xfrm rot="0">
            <a:off x="1159852" y="5724724"/>
            <a:ext cx="4821666" cy="523875"/>
          </a:xfrm>
          <a:prstGeom prst="rect">
            <a:avLst/>
          </a:prstGeom>
        </p:spPr>
        <p:txBody>
          <a:bodyPr anchor="t" rtlCol="false" tIns="0" lIns="0" bIns="0" rIns="0">
            <a:spAutoFit/>
          </a:bodyPr>
          <a:lstStyle/>
          <a:p>
            <a:pPr algn="ctr">
              <a:lnSpc>
                <a:spcPts val="3600"/>
              </a:lnSpc>
            </a:pPr>
            <a:r>
              <a:rPr lang="en-US" b="true" sz="3000">
                <a:solidFill>
                  <a:srgbClr val="FFFFFF"/>
                </a:solidFill>
                <a:latin typeface="Futura Ultra-Bold"/>
                <a:ea typeface="Futura Ultra-Bold"/>
                <a:cs typeface="Futura Ultra-Bold"/>
                <a:sym typeface="Futura Ultra-Bold"/>
              </a:rPr>
              <a:t>Data Collection</a:t>
            </a:r>
          </a:p>
        </p:txBody>
      </p:sp>
      <p:sp>
        <p:nvSpPr>
          <p:cNvPr name="TextBox 29" id="29"/>
          <p:cNvSpPr txBox="true"/>
          <p:nvPr/>
        </p:nvSpPr>
        <p:spPr>
          <a:xfrm rot="0">
            <a:off x="1576403" y="6665884"/>
            <a:ext cx="3996912" cy="954406"/>
          </a:xfrm>
          <a:prstGeom prst="rect">
            <a:avLst/>
          </a:prstGeom>
        </p:spPr>
        <p:txBody>
          <a:bodyPr anchor="t" rtlCol="false" tIns="0" lIns="0" bIns="0" rIns="0">
            <a:spAutoFit/>
          </a:bodyPr>
          <a:lstStyle/>
          <a:p>
            <a:pPr algn="ctr">
              <a:lnSpc>
                <a:spcPts val="3779"/>
              </a:lnSpc>
            </a:pPr>
            <a:r>
              <a:rPr lang="en-US" sz="2099">
                <a:solidFill>
                  <a:srgbClr val="FFFFFF"/>
                </a:solidFill>
                <a:latin typeface="Futura"/>
                <a:ea typeface="Futura"/>
                <a:cs typeface="Futura"/>
                <a:sym typeface="Futura"/>
              </a:rPr>
              <a:t>Use Google Earth Engine (GEE) to access and process satellite data.</a:t>
            </a:r>
          </a:p>
        </p:txBody>
      </p:sp>
      <p:sp>
        <p:nvSpPr>
          <p:cNvPr name="TextBox 30" id="30"/>
          <p:cNvSpPr txBox="true"/>
          <p:nvPr/>
        </p:nvSpPr>
        <p:spPr>
          <a:xfrm rot="0">
            <a:off x="12718861" y="5724724"/>
            <a:ext cx="3996909" cy="523875"/>
          </a:xfrm>
          <a:prstGeom prst="rect">
            <a:avLst/>
          </a:prstGeom>
        </p:spPr>
        <p:txBody>
          <a:bodyPr anchor="t" rtlCol="false" tIns="0" lIns="0" bIns="0" rIns="0">
            <a:spAutoFit/>
          </a:bodyPr>
          <a:lstStyle/>
          <a:p>
            <a:pPr algn="ctr">
              <a:lnSpc>
                <a:spcPts val="3600"/>
              </a:lnSpc>
            </a:pPr>
            <a:r>
              <a:rPr lang="en-US" b="true" sz="3000">
                <a:solidFill>
                  <a:srgbClr val="FFFFFF"/>
                </a:solidFill>
                <a:latin typeface="Futura Ultra-Bold"/>
                <a:ea typeface="Futura Ultra-Bold"/>
                <a:cs typeface="Futura Ultra-Bold"/>
                <a:sym typeface="Futura Ultra-Bold"/>
              </a:rPr>
              <a:t>Time Series Model</a:t>
            </a:r>
          </a:p>
        </p:txBody>
      </p:sp>
      <p:sp>
        <p:nvSpPr>
          <p:cNvPr name="TextBox 31" id="31"/>
          <p:cNvSpPr txBox="true"/>
          <p:nvPr/>
        </p:nvSpPr>
        <p:spPr>
          <a:xfrm rot="0">
            <a:off x="12748869" y="6658174"/>
            <a:ext cx="3996912" cy="1053466"/>
          </a:xfrm>
          <a:prstGeom prst="rect">
            <a:avLst/>
          </a:prstGeom>
        </p:spPr>
        <p:txBody>
          <a:bodyPr anchor="t" rtlCol="false" tIns="0" lIns="0" bIns="0" rIns="0">
            <a:spAutoFit/>
          </a:bodyPr>
          <a:lstStyle/>
          <a:p>
            <a:pPr algn="ctr">
              <a:lnSpc>
                <a:spcPts val="4139"/>
              </a:lnSpc>
            </a:pPr>
            <a:r>
              <a:rPr lang="en-US" sz="2299">
                <a:solidFill>
                  <a:srgbClr val="FFFFFF"/>
                </a:solidFill>
                <a:latin typeface="Futura"/>
                <a:ea typeface="Futura"/>
                <a:cs typeface="Futura"/>
                <a:sym typeface="Futura"/>
              </a:rPr>
              <a:t>Develope Time-Series Model For Predicting Fire Spread</a:t>
            </a:r>
          </a:p>
        </p:txBody>
      </p:sp>
      <p:sp>
        <p:nvSpPr>
          <p:cNvPr name="TextBox 32" id="32"/>
          <p:cNvSpPr txBox="true"/>
          <p:nvPr/>
        </p:nvSpPr>
        <p:spPr>
          <a:xfrm rot="0">
            <a:off x="7145544" y="5458024"/>
            <a:ext cx="3996912" cy="9810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Ultra-Bold"/>
                <a:ea typeface="Futura Ultra-Bold"/>
                <a:cs typeface="Futura Ultra-Bold"/>
                <a:sym typeface="Futura Ultra-Bold"/>
              </a:rPr>
              <a:t>Classification and Segmentation</a:t>
            </a:r>
          </a:p>
        </p:txBody>
      </p:sp>
      <p:sp>
        <p:nvSpPr>
          <p:cNvPr name="TextBox 33" id="33"/>
          <p:cNvSpPr txBox="true"/>
          <p:nvPr/>
        </p:nvSpPr>
        <p:spPr>
          <a:xfrm rot="0">
            <a:off x="7145544" y="6656359"/>
            <a:ext cx="3996912" cy="14897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Train CNNs (ResNet, EfficientNet) or U-Net for image classification/segmentation.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sp>
        <p:nvSpPr>
          <p:cNvPr name="TextBox 6" id="6"/>
          <p:cNvSpPr txBox="true"/>
          <p:nvPr/>
        </p:nvSpPr>
        <p:spPr>
          <a:xfrm rot="0">
            <a:off x="1028700" y="650651"/>
            <a:ext cx="6699093"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Significance </a:t>
            </a:r>
          </a:p>
          <a:p>
            <a:pPr algn="l">
              <a:lnSpc>
                <a:spcPts val="4320"/>
              </a:lnSpc>
            </a:pPr>
          </a:p>
        </p:txBody>
      </p:sp>
      <p:grpSp>
        <p:nvGrpSpPr>
          <p:cNvPr name="Group 7" id="7"/>
          <p:cNvGrpSpPr/>
          <p:nvPr/>
        </p:nvGrpSpPr>
        <p:grpSpPr>
          <a:xfrm rot="0">
            <a:off x="7979826" y="457388"/>
            <a:ext cx="1081854" cy="1081851"/>
            <a:chOff x="0" y="0"/>
            <a:chExt cx="1442472" cy="1442468"/>
          </a:xfrm>
        </p:grpSpPr>
        <p:sp>
          <p:nvSpPr>
            <p:cNvPr name="Freeform 8" id="8"/>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9" id="9"/>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grpSp>
        <p:nvGrpSpPr>
          <p:cNvPr name="Group 10" id="10"/>
          <p:cNvGrpSpPr/>
          <p:nvPr/>
        </p:nvGrpSpPr>
        <p:grpSpPr>
          <a:xfrm rot="0">
            <a:off x="1042988" y="3276352"/>
            <a:ext cx="8101012" cy="5599761"/>
            <a:chOff x="0" y="0"/>
            <a:chExt cx="10801350" cy="7466348"/>
          </a:xfrm>
        </p:grpSpPr>
        <p:sp>
          <p:nvSpPr>
            <p:cNvPr name="Freeform 11" id="11"/>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sp>
        <p:nvSpPr>
          <p:cNvPr name="TextBox 12" id="12"/>
          <p:cNvSpPr txBox="true"/>
          <p:nvPr/>
        </p:nvSpPr>
        <p:spPr>
          <a:xfrm rot="0">
            <a:off x="1563119" y="3792022"/>
            <a:ext cx="5387848" cy="523875"/>
          </a:xfrm>
          <a:prstGeom prst="rect">
            <a:avLst/>
          </a:prstGeom>
        </p:spPr>
        <p:txBody>
          <a:bodyPr anchor="t" rtlCol="false" tIns="0" lIns="0" bIns="0" rIns="0">
            <a:spAutoFit/>
          </a:bodyPr>
          <a:lstStyle/>
          <a:p>
            <a:pPr algn="l">
              <a:lnSpc>
                <a:spcPts val="3600"/>
              </a:lnSpc>
            </a:pPr>
            <a:r>
              <a:rPr lang="en-US" b="true" sz="3000">
                <a:solidFill>
                  <a:srgbClr val="FFFFFF"/>
                </a:solidFill>
                <a:latin typeface="Futura Ultra-Bold"/>
                <a:ea typeface="Futura Ultra-Bold"/>
                <a:cs typeface="Futura Ultra-Bold"/>
                <a:sym typeface="Futura Ultra-Bold"/>
              </a:rPr>
              <a:t>Key Impact</a:t>
            </a:r>
          </a:p>
        </p:txBody>
      </p:sp>
      <p:sp>
        <p:nvSpPr>
          <p:cNvPr name="TextBox 13" id="13"/>
          <p:cNvSpPr txBox="true"/>
          <p:nvPr/>
        </p:nvSpPr>
        <p:spPr>
          <a:xfrm rot="0">
            <a:off x="1121215" y="4482655"/>
            <a:ext cx="7940465" cy="4553576"/>
          </a:xfrm>
          <a:prstGeom prst="rect">
            <a:avLst/>
          </a:prstGeom>
        </p:spPr>
        <p:txBody>
          <a:bodyPr anchor="t" rtlCol="false" tIns="0" lIns="0" bIns="0" rIns="0">
            <a:spAutoFit/>
          </a:bodyPr>
          <a:lstStyle/>
          <a:p>
            <a:pPr algn="l" marL="405421" indent="-202711" lvl="1">
              <a:lnSpc>
                <a:spcPts val="4035"/>
              </a:lnSpc>
              <a:buFont typeface="Arial"/>
              <a:buChar char="•"/>
            </a:pPr>
            <a:r>
              <a:rPr lang="en-US" sz="2241">
                <a:solidFill>
                  <a:srgbClr val="FFFFFF"/>
                </a:solidFill>
                <a:latin typeface="Futura"/>
                <a:ea typeface="Futura"/>
                <a:cs typeface="Futura"/>
                <a:sym typeface="Futura"/>
              </a:rPr>
              <a:t>This project bridges critical gaps in wildfire management by enabling early detection and real-time monitoring. The integration of satellite data and deep learning reduces reliance on delayed manual methods, improving emergency response efficiency. The framework’s scalability allows adaptation to other disasters (e.g., floods, hurricanes), offering policymakers and environmental agencies a versatile tool for disaster mitigation. </a:t>
            </a:r>
          </a:p>
          <a:p>
            <a:pPr algn="l">
              <a:lnSpc>
                <a:spcPts val="4035"/>
              </a:lnSpc>
            </a:pPr>
          </a:p>
        </p:txBody>
      </p:sp>
      <p:grpSp>
        <p:nvGrpSpPr>
          <p:cNvPr name="Group 14" id="14"/>
          <p:cNvGrpSpPr/>
          <p:nvPr/>
        </p:nvGrpSpPr>
        <p:grpSpPr>
          <a:xfrm rot="5400000">
            <a:off x="11204705" y="994417"/>
            <a:ext cx="3670513" cy="7338428"/>
            <a:chOff x="0" y="0"/>
            <a:chExt cx="4894017" cy="9784571"/>
          </a:xfrm>
        </p:grpSpPr>
        <p:sp>
          <p:nvSpPr>
            <p:cNvPr name="Freeform 15" id="15"/>
            <p:cNvSpPr/>
            <p:nvPr/>
          </p:nvSpPr>
          <p:spPr>
            <a:xfrm flipH="false" flipV="false" rot="-5400000">
              <a:off x="-2445265" y="2445265"/>
              <a:ext cx="9784548" cy="4894017"/>
            </a:xfrm>
            <a:custGeom>
              <a:avLst/>
              <a:gdLst/>
              <a:ahLst/>
              <a:cxnLst/>
              <a:rect r="r" b="b" t="t" l="l"/>
              <a:pathLst>
                <a:path h="4894017" w="9784548">
                  <a:moveTo>
                    <a:pt x="9784547" y="0"/>
                  </a:moveTo>
                  <a:lnTo>
                    <a:pt x="9784547" y="4894017"/>
                  </a:lnTo>
                  <a:lnTo>
                    <a:pt x="0" y="4894017"/>
                  </a:lnTo>
                  <a:lnTo>
                    <a:pt x="0" y="0"/>
                  </a:lnTo>
                  <a:close/>
                </a:path>
              </a:pathLst>
            </a:custGeom>
            <a:blipFill>
              <a:blip r:embed="rId2"/>
              <a:stretch>
                <a:fillRect l="-5086" t="-8827" r="0" b="-8827"/>
              </a:stretch>
            </a:blipFill>
          </p:spPr>
        </p:sp>
      </p:grpSp>
      <p:grpSp>
        <p:nvGrpSpPr>
          <p:cNvPr name="Group 16" id="16"/>
          <p:cNvGrpSpPr/>
          <p:nvPr/>
        </p:nvGrpSpPr>
        <p:grpSpPr>
          <a:xfrm rot="5400000">
            <a:off x="11204705" y="4782530"/>
            <a:ext cx="3670513" cy="7338428"/>
            <a:chOff x="0" y="0"/>
            <a:chExt cx="4894017" cy="9784571"/>
          </a:xfrm>
        </p:grpSpPr>
        <p:sp>
          <p:nvSpPr>
            <p:cNvPr name="Freeform 17" id="17"/>
            <p:cNvSpPr/>
            <p:nvPr/>
          </p:nvSpPr>
          <p:spPr>
            <a:xfrm flipH="false" flipV="false" rot="-5400000">
              <a:off x="-2445265" y="2445265"/>
              <a:ext cx="9784548" cy="4894017"/>
            </a:xfrm>
            <a:custGeom>
              <a:avLst/>
              <a:gdLst/>
              <a:ahLst/>
              <a:cxnLst/>
              <a:rect r="r" b="b" t="t" l="l"/>
              <a:pathLst>
                <a:path h="4894017" w="9784548">
                  <a:moveTo>
                    <a:pt x="9784547" y="0"/>
                  </a:moveTo>
                  <a:lnTo>
                    <a:pt x="9784547" y="4894017"/>
                  </a:lnTo>
                  <a:lnTo>
                    <a:pt x="0" y="4894017"/>
                  </a:lnTo>
                  <a:lnTo>
                    <a:pt x="0" y="0"/>
                  </a:lnTo>
                  <a:close/>
                </a:path>
              </a:pathLst>
            </a:custGeom>
            <a:blipFill>
              <a:blip r:embed="rId3"/>
              <a:stretch>
                <a:fillRect l="0" t="-4326"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8210426" y="3276353"/>
            <a:ext cx="1867147" cy="1867147"/>
            <a:chOff x="0" y="0"/>
            <a:chExt cx="491759" cy="491759"/>
          </a:xfrm>
        </p:grpSpPr>
        <p:sp>
          <p:nvSpPr>
            <p:cNvPr name="Freeform 9" id="9"/>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0" id="10"/>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077574" y="5142658"/>
            <a:ext cx="1867147" cy="1867147"/>
            <a:chOff x="0" y="0"/>
            <a:chExt cx="491759" cy="491759"/>
          </a:xfrm>
        </p:grpSpPr>
        <p:sp>
          <p:nvSpPr>
            <p:cNvPr name="Freeform 12" id="12"/>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3" id="13"/>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343279" y="5142658"/>
            <a:ext cx="1867147" cy="1867147"/>
            <a:chOff x="0" y="0"/>
            <a:chExt cx="491759" cy="491759"/>
          </a:xfrm>
        </p:grpSpPr>
        <p:sp>
          <p:nvSpPr>
            <p:cNvPr name="Freeform 15" id="15"/>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6" id="16"/>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8210426" y="6993578"/>
            <a:ext cx="1867147" cy="1867147"/>
            <a:chOff x="0" y="0"/>
            <a:chExt cx="491759" cy="491759"/>
          </a:xfrm>
        </p:grpSpPr>
        <p:sp>
          <p:nvSpPr>
            <p:cNvPr name="Freeform 18" id="18"/>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9" id="19"/>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6448532" y="5321112"/>
            <a:ext cx="1531294" cy="1510239"/>
          </a:xfrm>
          <a:custGeom>
            <a:avLst/>
            <a:gdLst/>
            <a:ahLst/>
            <a:cxnLst/>
            <a:rect r="r" b="b" t="t" l="l"/>
            <a:pathLst>
              <a:path h="1510239" w="1531294">
                <a:moveTo>
                  <a:pt x="0" y="0"/>
                </a:moveTo>
                <a:lnTo>
                  <a:pt x="1531294" y="0"/>
                </a:lnTo>
                <a:lnTo>
                  <a:pt x="1531294" y="1510239"/>
                </a:lnTo>
                <a:lnTo>
                  <a:pt x="0" y="15102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8430203" y="7060377"/>
            <a:ext cx="1352353" cy="1690441"/>
          </a:xfrm>
          <a:custGeom>
            <a:avLst/>
            <a:gdLst/>
            <a:ahLst/>
            <a:cxnLst/>
            <a:rect r="r" b="b" t="t" l="l"/>
            <a:pathLst>
              <a:path h="1690441" w="1352353">
                <a:moveTo>
                  <a:pt x="0" y="0"/>
                </a:moveTo>
                <a:lnTo>
                  <a:pt x="1352353" y="0"/>
                </a:lnTo>
                <a:lnTo>
                  <a:pt x="1352353" y="1690441"/>
                </a:lnTo>
                <a:lnTo>
                  <a:pt x="0" y="16904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8355814" y="3373655"/>
            <a:ext cx="1576371" cy="1672542"/>
          </a:xfrm>
          <a:custGeom>
            <a:avLst/>
            <a:gdLst/>
            <a:ahLst/>
            <a:cxnLst/>
            <a:rect r="r" b="b" t="t" l="l"/>
            <a:pathLst>
              <a:path h="1672542" w="1576371">
                <a:moveTo>
                  <a:pt x="0" y="0"/>
                </a:moveTo>
                <a:lnTo>
                  <a:pt x="1576372" y="0"/>
                </a:lnTo>
                <a:lnTo>
                  <a:pt x="1576372" y="1672542"/>
                </a:lnTo>
                <a:lnTo>
                  <a:pt x="0" y="16725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0277599" y="5142658"/>
            <a:ext cx="1446372" cy="1827958"/>
          </a:xfrm>
          <a:custGeom>
            <a:avLst/>
            <a:gdLst/>
            <a:ahLst/>
            <a:cxnLst/>
            <a:rect r="r" b="b" t="t" l="l"/>
            <a:pathLst>
              <a:path h="1827958" w="1446372">
                <a:moveTo>
                  <a:pt x="0" y="0"/>
                </a:moveTo>
                <a:lnTo>
                  <a:pt x="1446371" y="0"/>
                </a:lnTo>
                <a:lnTo>
                  <a:pt x="1446371" y="1827958"/>
                </a:lnTo>
                <a:lnTo>
                  <a:pt x="0" y="1827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Methodologies</a:t>
            </a:r>
          </a:p>
          <a:p>
            <a:pPr algn="l">
              <a:lnSpc>
                <a:spcPts val="4320"/>
              </a:lnSpc>
            </a:pPr>
          </a:p>
        </p:txBody>
      </p:sp>
      <p:sp>
        <p:nvSpPr>
          <p:cNvPr name="TextBox 25" id="25"/>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5</a:t>
            </a:r>
          </a:p>
        </p:txBody>
      </p:sp>
      <p:sp>
        <p:nvSpPr>
          <p:cNvPr name="TextBox 26" id="26"/>
          <p:cNvSpPr txBox="true"/>
          <p:nvPr/>
        </p:nvSpPr>
        <p:spPr>
          <a:xfrm rot="0">
            <a:off x="1028700" y="3035720"/>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Ultra-Bold"/>
                <a:ea typeface="Futura Ultra-Bold"/>
                <a:cs typeface="Futura Ultra-Bold"/>
                <a:sym typeface="Futura Ultra-Bold"/>
              </a:rPr>
              <a:t>Data Collection</a:t>
            </a:r>
          </a:p>
        </p:txBody>
      </p:sp>
      <p:sp>
        <p:nvSpPr>
          <p:cNvPr name="TextBox 27" id="27"/>
          <p:cNvSpPr txBox="true"/>
          <p:nvPr/>
        </p:nvSpPr>
        <p:spPr>
          <a:xfrm rot="0">
            <a:off x="1028702" y="3550160"/>
            <a:ext cx="5118254" cy="2238375"/>
          </a:xfrm>
          <a:prstGeom prst="rect">
            <a:avLst/>
          </a:prstGeom>
        </p:spPr>
        <p:txBody>
          <a:bodyPr anchor="t" rtlCol="false" tIns="0" lIns="0" bIns="0" rIns="0">
            <a:spAutoFit/>
          </a:bodyPr>
          <a:lstStyle/>
          <a:p>
            <a:pPr algn="ctr">
              <a:lnSpc>
                <a:spcPts val="3599"/>
              </a:lnSpc>
            </a:pPr>
            <a:r>
              <a:rPr lang="en-US" sz="1999">
                <a:solidFill>
                  <a:srgbClr val="000000"/>
                </a:solidFill>
                <a:latin typeface="Futura"/>
                <a:ea typeface="Futura"/>
                <a:cs typeface="Futura"/>
                <a:sym typeface="Futura"/>
              </a:rPr>
              <a:t>The project will focus on the California Wildfire Zone as the Area of Interest (AOI), leveraging a combination of satellite data and labeled datasets for accurate wildfire detection and prediction.</a:t>
            </a:r>
          </a:p>
        </p:txBody>
      </p:sp>
      <p:sp>
        <p:nvSpPr>
          <p:cNvPr name="TextBox 28" id="28"/>
          <p:cNvSpPr txBox="true"/>
          <p:nvPr/>
        </p:nvSpPr>
        <p:spPr>
          <a:xfrm rot="0">
            <a:off x="1028700" y="6582838"/>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Ultra-Bold"/>
                <a:ea typeface="Futura Ultra-Bold"/>
                <a:cs typeface="Futura Ultra-Bold"/>
                <a:sym typeface="Futura Ultra-Bold"/>
              </a:rPr>
              <a:t>Preprocessing</a:t>
            </a:r>
          </a:p>
        </p:txBody>
      </p:sp>
      <p:sp>
        <p:nvSpPr>
          <p:cNvPr name="TextBox 29" id="29"/>
          <p:cNvSpPr txBox="true"/>
          <p:nvPr/>
        </p:nvSpPr>
        <p:spPr>
          <a:xfrm rot="0">
            <a:off x="1028702" y="7106803"/>
            <a:ext cx="5614037" cy="2977451"/>
          </a:xfrm>
          <a:prstGeom prst="rect">
            <a:avLst/>
          </a:prstGeom>
        </p:spPr>
        <p:txBody>
          <a:bodyPr anchor="t" rtlCol="false" tIns="0" lIns="0" bIns="0" rIns="0">
            <a:spAutoFit/>
          </a:bodyPr>
          <a:lstStyle/>
          <a:p>
            <a:pPr algn="ctr">
              <a:lnSpc>
                <a:spcPts val="3364"/>
              </a:lnSpc>
            </a:pPr>
            <a:r>
              <a:rPr lang="en-US" sz="1869">
                <a:solidFill>
                  <a:srgbClr val="000000"/>
                </a:solidFill>
                <a:latin typeface="Futura"/>
                <a:ea typeface="Futura"/>
                <a:cs typeface="Futura"/>
                <a:sym typeface="Futura"/>
              </a:rPr>
              <a:t>Raw satellite data will be converted to Geographic Tagged Image File Format (GeoTIFF)/Portable Network Graphic (PNG) format.</a:t>
            </a:r>
          </a:p>
          <a:p>
            <a:pPr algn="ctr">
              <a:lnSpc>
                <a:spcPts val="3364"/>
              </a:lnSpc>
            </a:pPr>
            <a:r>
              <a:rPr lang="en-US" sz="1869">
                <a:solidFill>
                  <a:srgbClr val="000000"/>
                </a:solidFill>
                <a:latin typeface="Futura"/>
                <a:ea typeface="Futura"/>
                <a:cs typeface="Futura"/>
                <a:sym typeface="Futura"/>
              </a:rPr>
              <a:t>·Infrared bands (Shortwave Infrared, Near-Infrared) will be extracted to isolate fire hotspots. </a:t>
            </a:r>
          </a:p>
          <a:p>
            <a:pPr algn="ctr">
              <a:lnSpc>
                <a:spcPts val="3364"/>
              </a:lnSpc>
            </a:pPr>
            <a:r>
              <a:rPr lang="en-US" sz="1869">
                <a:solidFill>
                  <a:srgbClr val="000000"/>
                </a:solidFill>
                <a:latin typeface="Futura"/>
                <a:ea typeface="Futura"/>
                <a:cs typeface="Futura"/>
                <a:sym typeface="Futura"/>
              </a:rPr>
              <a:t>Application of spatial alignment and image augmentation </a:t>
            </a:r>
          </a:p>
        </p:txBody>
      </p:sp>
      <p:sp>
        <p:nvSpPr>
          <p:cNvPr name="TextBox 30" id="30"/>
          <p:cNvSpPr txBox="true"/>
          <p:nvPr/>
        </p:nvSpPr>
        <p:spPr>
          <a:xfrm rot="0">
            <a:off x="12141045" y="3006447"/>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Bold"/>
                <a:ea typeface="Futura Bold"/>
                <a:cs typeface="Futura Bold"/>
                <a:sym typeface="Futura Bold"/>
              </a:rPr>
              <a:t>Model Training</a:t>
            </a:r>
          </a:p>
        </p:txBody>
      </p:sp>
      <p:sp>
        <p:nvSpPr>
          <p:cNvPr name="TextBox 31" id="31"/>
          <p:cNvSpPr txBox="true"/>
          <p:nvPr/>
        </p:nvSpPr>
        <p:spPr>
          <a:xfrm rot="0">
            <a:off x="12141046" y="3520887"/>
            <a:ext cx="5118254" cy="1790700"/>
          </a:xfrm>
          <a:prstGeom prst="rect">
            <a:avLst/>
          </a:prstGeom>
        </p:spPr>
        <p:txBody>
          <a:bodyPr anchor="t" rtlCol="false" tIns="0" lIns="0" bIns="0" rIns="0">
            <a:spAutoFit/>
          </a:bodyPr>
          <a:lstStyle/>
          <a:p>
            <a:pPr algn="ctr">
              <a:lnSpc>
                <a:spcPts val="3599"/>
              </a:lnSpc>
            </a:pPr>
            <a:r>
              <a:rPr lang="en-US" sz="1999">
                <a:solidFill>
                  <a:srgbClr val="000000"/>
                </a:solidFill>
                <a:latin typeface="Futura"/>
                <a:ea typeface="Futura"/>
                <a:cs typeface="Futura"/>
                <a:sym typeface="Futura"/>
              </a:rPr>
              <a:t>Three distinct models will be made to address different aspects of wildfire detection and prediction, Classification, Segmentation and Time Series Prediction</a:t>
            </a:r>
          </a:p>
        </p:txBody>
      </p:sp>
      <p:sp>
        <p:nvSpPr>
          <p:cNvPr name="TextBox 32" id="32"/>
          <p:cNvSpPr txBox="true"/>
          <p:nvPr/>
        </p:nvSpPr>
        <p:spPr>
          <a:xfrm rot="0">
            <a:off x="12141045" y="6206646"/>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Bold"/>
                <a:ea typeface="Futura Bold"/>
                <a:cs typeface="Futura Bold"/>
                <a:sym typeface="Futura Bold"/>
              </a:rPr>
              <a:t>Model Testing/Evaluation</a:t>
            </a:r>
          </a:p>
        </p:txBody>
      </p:sp>
      <p:sp>
        <p:nvSpPr>
          <p:cNvPr name="TextBox 33" id="33"/>
          <p:cNvSpPr txBox="true"/>
          <p:nvPr/>
        </p:nvSpPr>
        <p:spPr>
          <a:xfrm rot="0">
            <a:off x="12141046" y="6669426"/>
            <a:ext cx="5118254" cy="4029075"/>
          </a:xfrm>
          <a:prstGeom prst="rect">
            <a:avLst/>
          </a:prstGeom>
        </p:spPr>
        <p:txBody>
          <a:bodyPr anchor="t" rtlCol="false" tIns="0" lIns="0" bIns="0" rIns="0">
            <a:spAutoFit/>
          </a:bodyPr>
          <a:lstStyle/>
          <a:p>
            <a:pPr algn="ctr">
              <a:lnSpc>
                <a:spcPts val="3599"/>
              </a:lnSpc>
            </a:pPr>
            <a:r>
              <a:rPr lang="en-US" sz="1999">
                <a:solidFill>
                  <a:srgbClr val="000000"/>
                </a:solidFill>
                <a:latin typeface="Futura"/>
                <a:ea typeface="Futura"/>
                <a:cs typeface="Futura"/>
                <a:sym typeface="Futura"/>
              </a:rPr>
              <a:t>Downloaded satelite images will be used for testing.</a:t>
            </a:r>
          </a:p>
          <a:p>
            <a:pPr algn="ctr">
              <a:lnSpc>
                <a:spcPts val="3599"/>
              </a:lnSpc>
            </a:pPr>
            <a:r>
              <a:rPr lang="en-US" sz="1999">
                <a:solidFill>
                  <a:srgbClr val="000000"/>
                </a:solidFill>
                <a:latin typeface="Futura"/>
                <a:ea typeface="Futura"/>
                <a:cs typeface="Futura"/>
                <a:sym typeface="Futura"/>
              </a:rPr>
              <a:t>·Accuracy, Precision, Recall, F1-score to evaluate the classification model. </a:t>
            </a:r>
          </a:p>
          <a:p>
            <a:pPr algn="ctr">
              <a:lnSpc>
                <a:spcPts val="3599"/>
              </a:lnSpc>
            </a:pPr>
            <a:r>
              <a:rPr lang="en-US" sz="1999">
                <a:solidFill>
                  <a:srgbClr val="000000"/>
                </a:solidFill>
                <a:latin typeface="Futura"/>
                <a:ea typeface="Futura"/>
                <a:cs typeface="Futura"/>
                <a:sym typeface="Futura"/>
              </a:rPr>
              <a:t>·Intersection over Union (IoU), Dice coefficient to evaluate the segmentation. </a:t>
            </a:r>
          </a:p>
          <a:p>
            <a:pPr algn="ctr">
              <a:lnSpc>
                <a:spcPts val="3599"/>
              </a:lnSpc>
            </a:pPr>
            <a:r>
              <a:rPr lang="en-US" sz="1999">
                <a:solidFill>
                  <a:srgbClr val="000000"/>
                </a:solidFill>
                <a:latin typeface="Futura"/>
                <a:ea typeface="Futura"/>
                <a:cs typeface="Futura"/>
                <a:sym typeface="Futura"/>
              </a:rPr>
              <a:t>·Root Mean Squared Error (RMSE) to evaluate the time-series prediction. </a:t>
            </a:r>
          </a:p>
          <a:p>
            <a:pPr algn="ctr">
              <a:lnSpc>
                <a:spcPts val="3599"/>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7696902" y="7623823"/>
            <a:ext cx="9548109" cy="1849245"/>
            <a:chOff x="0" y="0"/>
            <a:chExt cx="12730812" cy="2465660"/>
          </a:xfrm>
        </p:grpSpPr>
        <p:sp>
          <p:nvSpPr>
            <p:cNvPr name="Freeform 9" id="9"/>
            <p:cNvSpPr/>
            <p:nvPr/>
          </p:nvSpPr>
          <p:spPr>
            <a:xfrm flipH="false" flipV="false" rot="0">
              <a:off x="0" y="0"/>
              <a:ext cx="12730734" cy="2465705"/>
            </a:xfrm>
            <a:custGeom>
              <a:avLst/>
              <a:gdLst/>
              <a:ahLst/>
              <a:cxnLst/>
              <a:rect r="r" b="b" t="t" l="l"/>
              <a:pathLst>
                <a:path h="2465705" w="12730734">
                  <a:moveTo>
                    <a:pt x="0" y="1232789"/>
                  </a:moveTo>
                  <a:cubicBezTo>
                    <a:pt x="0" y="551942"/>
                    <a:pt x="551942" y="0"/>
                    <a:pt x="1232789" y="0"/>
                  </a:cubicBezTo>
                  <a:lnTo>
                    <a:pt x="11497945" y="0"/>
                  </a:lnTo>
                  <a:cubicBezTo>
                    <a:pt x="12178792" y="0"/>
                    <a:pt x="12730734" y="551942"/>
                    <a:pt x="12730734" y="1232789"/>
                  </a:cubicBezTo>
                  <a:cubicBezTo>
                    <a:pt x="12730734" y="1913636"/>
                    <a:pt x="12178792" y="2465578"/>
                    <a:pt x="11497945" y="2465578"/>
                  </a:cubicBezTo>
                  <a:lnTo>
                    <a:pt x="1232789" y="2465578"/>
                  </a:lnTo>
                  <a:cubicBezTo>
                    <a:pt x="551942" y="2465705"/>
                    <a:pt x="0" y="1913763"/>
                    <a:pt x="0" y="1232789"/>
                  </a:cubicBezTo>
                  <a:close/>
                </a:path>
              </a:pathLst>
            </a:custGeom>
            <a:solidFill>
              <a:srgbClr val="5755FE"/>
            </a:solidFill>
          </p:spPr>
        </p:sp>
      </p:grpSp>
      <p:grpSp>
        <p:nvGrpSpPr>
          <p:cNvPr name="Group 10" id="10"/>
          <p:cNvGrpSpPr/>
          <p:nvPr/>
        </p:nvGrpSpPr>
        <p:grpSpPr>
          <a:xfrm rot="0">
            <a:off x="7696902" y="2675793"/>
            <a:ext cx="9548109" cy="1853790"/>
            <a:chOff x="0" y="0"/>
            <a:chExt cx="12730812" cy="2471720"/>
          </a:xfrm>
        </p:grpSpPr>
        <p:sp>
          <p:nvSpPr>
            <p:cNvPr name="Freeform 11" id="11"/>
            <p:cNvSpPr/>
            <p:nvPr/>
          </p:nvSpPr>
          <p:spPr>
            <a:xfrm flipH="false" flipV="false" rot="0">
              <a:off x="0" y="0"/>
              <a:ext cx="12730734" cy="2471674"/>
            </a:xfrm>
            <a:custGeom>
              <a:avLst/>
              <a:gdLst/>
              <a:ahLst/>
              <a:cxnLst/>
              <a:rect r="r" b="b" t="t" l="l"/>
              <a:pathLst>
                <a:path h="2471674" w="12730734">
                  <a:moveTo>
                    <a:pt x="0" y="1235837"/>
                  </a:moveTo>
                  <a:cubicBezTo>
                    <a:pt x="0" y="553339"/>
                    <a:pt x="553339" y="0"/>
                    <a:pt x="1235837" y="0"/>
                  </a:cubicBezTo>
                  <a:lnTo>
                    <a:pt x="11494897" y="0"/>
                  </a:lnTo>
                  <a:cubicBezTo>
                    <a:pt x="12177395" y="0"/>
                    <a:pt x="12730734" y="553339"/>
                    <a:pt x="12730734" y="1235837"/>
                  </a:cubicBezTo>
                  <a:cubicBezTo>
                    <a:pt x="12730734" y="1918335"/>
                    <a:pt x="12177395" y="2471674"/>
                    <a:pt x="11494897" y="2471674"/>
                  </a:cubicBezTo>
                  <a:lnTo>
                    <a:pt x="1235837" y="2471674"/>
                  </a:lnTo>
                  <a:cubicBezTo>
                    <a:pt x="553339" y="2471674"/>
                    <a:pt x="0" y="1918462"/>
                    <a:pt x="0" y="1235837"/>
                  </a:cubicBezTo>
                  <a:close/>
                </a:path>
              </a:pathLst>
            </a:custGeom>
            <a:solidFill>
              <a:srgbClr val="5755FE"/>
            </a:solidFill>
          </p:spPr>
        </p:sp>
      </p:grpSp>
      <p:grpSp>
        <p:nvGrpSpPr>
          <p:cNvPr name="Group 12" id="12"/>
          <p:cNvGrpSpPr/>
          <p:nvPr/>
        </p:nvGrpSpPr>
        <p:grpSpPr>
          <a:xfrm rot="0">
            <a:off x="7696902" y="5151609"/>
            <a:ext cx="9548109" cy="1849248"/>
            <a:chOff x="0" y="0"/>
            <a:chExt cx="12730812" cy="2465664"/>
          </a:xfrm>
        </p:grpSpPr>
        <p:sp>
          <p:nvSpPr>
            <p:cNvPr name="Freeform 13" id="13"/>
            <p:cNvSpPr/>
            <p:nvPr/>
          </p:nvSpPr>
          <p:spPr>
            <a:xfrm flipH="false" flipV="false" rot="0">
              <a:off x="0" y="0"/>
              <a:ext cx="12730734" cy="2465705"/>
            </a:xfrm>
            <a:custGeom>
              <a:avLst/>
              <a:gdLst/>
              <a:ahLst/>
              <a:cxnLst/>
              <a:rect r="r" b="b" t="t" l="l"/>
              <a:pathLst>
                <a:path h="2465705" w="12730734">
                  <a:moveTo>
                    <a:pt x="0" y="1232789"/>
                  </a:moveTo>
                  <a:cubicBezTo>
                    <a:pt x="0" y="551942"/>
                    <a:pt x="551942" y="0"/>
                    <a:pt x="1232789" y="0"/>
                  </a:cubicBezTo>
                  <a:lnTo>
                    <a:pt x="11497945" y="0"/>
                  </a:lnTo>
                  <a:cubicBezTo>
                    <a:pt x="12178792" y="0"/>
                    <a:pt x="12730734" y="551942"/>
                    <a:pt x="12730734" y="1232789"/>
                  </a:cubicBezTo>
                  <a:cubicBezTo>
                    <a:pt x="12730734" y="1913636"/>
                    <a:pt x="12178792" y="2465578"/>
                    <a:pt x="11497945" y="2465578"/>
                  </a:cubicBezTo>
                  <a:lnTo>
                    <a:pt x="1232789" y="2465578"/>
                  </a:lnTo>
                  <a:cubicBezTo>
                    <a:pt x="551942" y="2465705"/>
                    <a:pt x="0" y="1913763"/>
                    <a:pt x="0" y="1232789"/>
                  </a:cubicBezTo>
                  <a:close/>
                </a:path>
              </a:pathLst>
            </a:custGeom>
            <a:solidFill>
              <a:srgbClr val="5755FE"/>
            </a:solidFill>
          </p:spPr>
        </p:sp>
      </p:grpSp>
      <p:sp>
        <p:nvSpPr>
          <p:cNvPr name="AutoShape 14" id="14"/>
          <p:cNvSpPr/>
          <p:nvPr/>
        </p:nvSpPr>
        <p:spPr>
          <a:xfrm flipV="true">
            <a:off x="5603325" y="3602688"/>
            <a:ext cx="1505902" cy="0"/>
          </a:xfrm>
          <a:prstGeom prst="line">
            <a:avLst/>
          </a:prstGeom>
          <a:ln cap="flat" w="38100">
            <a:solidFill>
              <a:srgbClr val="5755FE"/>
            </a:solidFill>
            <a:prstDash val="solid"/>
            <a:headEnd type="none" len="sm" w="sm"/>
            <a:tailEnd type="arrow" len="sm" w="med"/>
          </a:ln>
        </p:spPr>
      </p:sp>
      <p:sp>
        <p:nvSpPr>
          <p:cNvPr name="AutoShape 15" id="15"/>
          <p:cNvSpPr/>
          <p:nvPr/>
        </p:nvSpPr>
        <p:spPr>
          <a:xfrm>
            <a:off x="4852210" y="6076233"/>
            <a:ext cx="2257018" cy="0"/>
          </a:xfrm>
          <a:prstGeom prst="line">
            <a:avLst/>
          </a:prstGeom>
          <a:ln cap="flat" w="38100">
            <a:solidFill>
              <a:srgbClr val="5755FE"/>
            </a:solidFill>
            <a:prstDash val="solid"/>
            <a:headEnd type="none" len="sm" w="sm"/>
            <a:tailEnd type="arrow" len="sm" w="med"/>
          </a:ln>
        </p:spPr>
      </p:sp>
      <p:sp>
        <p:nvSpPr>
          <p:cNvPr name="AutoShape 16" id="16"/>
          <p:cNvSpPr/>
          <p:nvPr/>
        </p:nvSpPr>
        <p:spPr>
          <a:xfrm flipV="true">
            <a:off x="5603325" y="8548446"/>
            <a:ext cx="1505902" cy="0"/>
          </a:xfrm>
          <a:prstGeom prst="line">
            <a:avLst/>
          </a:prstGeom>
          <a:ln cap="flat" w="38100">
            <a:solidFill>
              <a:srgbClr val="5755FE"/>
            </a:solidFill>
            <a:prstDash val="solid"/>
            <a:headEnd type="none" len="sm" w="sm"/>
            <a:tailEnd type="arrow" len="sm" w="med"/>
          </a:ln>
        </p:spPr>
      </p:sp>
      <p:sp>
        <p:nvSpPr>
          <p:cNvPr name="AutoShape 17" id="17"/>
          <p:cNvSpPr/>
          <p:nvPr/>
        </p:nvSpPr>
        <p:spPr>
          <a:xfrm flipV="true">
            <a:off x="5622375" y="3602688"/>
            <a:ext cx="0" cy="4964808"/>
          </a:xfrm>
          <a:prstGeom prst="line">
            <a:avLst/>
          </a:prstGeom>
          <a:ln cap="flat" w="38100">
            <a:solidFill>
              <a:srgbClr val="5755FE"/>
            </a:solidFill>
            <a:prstDash val="solid"/>
            <a:headEnd type="none" len="sm" w="sm"/>
            <a:tailEnd type="none" len="sm" w="sm"/>
          </a:ln>
        </p:spPr>
      </p:sp>
      <p:grpSp>
        <p:nvGrpSpPr>
          <p:cNvPr name="Group 18" id="18"/>
          <p:cNvGrpSpPr/>
          <p:nvPr/>
        </p:nvGrpSpPr>
        <p:grpSpPr>
          <a:xfrm rot="0">
            <a:off x="1130141" y="4542042"/>
            <a:ext cx="3086100" cy="30861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5755FE"/>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Future Work</a:t>
            </a:r>
          </a:p>
        </p:txBody>
      </p:sp>
      <p:sp>
        <p:nvSpPr>
          <p:cNvPr name="TextBox 22" id="22"/>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6</a:t>
            </a:r>
          </a:p>
        </p:txBody>
      </p:sp>
      <p:sp>
        <p:nvSpPr>
          <p:cNvPr name="TextBox 23" id="23"/>
          <p:cNvSpPr txBox="true"/>
          <p:nvPr/>
        </p:nvSpPr>
        <p:spPr>
          <a:xfrm rot="0">
            <a:off x="8002883" y="3071193"/>
            <a:ext cx="8936148" cy="550546"/>
          </a:xfrm>
          <a:prstGeom prst="rect">
            <a:avLst/>
          </a:prstGeom>
        </p:spPr>
        <p:txBody>
          <a:bodyPr anchor="t" rtlCol="false" tIns="0" lIns="0" bIns="0" rIns="0">
            <a:spAutoFit/>
          </a:bodyPr>
          <a:lstStyle/>
          <a:p>
            <a:pPr algn="ctr">
              <a:lnSpc>
                <a:spcPts val="4319"/>
              </a:lnSpc>
            </a:pPr>
            <a:r>
              <a:rPr lang="en-US" sz="2399">
                <a:solidFill>
                  <a:srgbClr val="FFFFFF"/>
                </a:solidFill>
                <a:latin typeface="Futura"/>
                <a:ea typeface="Futura"/>
                <a:cs typeface="Futura"/>
                <a:sym typeface="Futura"/>
              </a:rPr>
              <a:t>The system will be further optimized for scalability and efficiency</a:t>
            </a:r>
          </a:p>
        </p:txBody>
      </p:sp>
      <p:sp>
        <p:nvSpPr>
          <p:cNvPr name="TextBox 24" id="24"/>
          <p:cNvSpPr txBox="true"/>
          <p:nvPr/>
        </p:nvSpPr>
        <p:spPr>
          <a:xfrm rot="0">
            <a:off x="8002883" y="5396358"/>
            <a:ext cx="8936148" cy="14897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A Flask or Streamlit dashboard will be developed to visualize fire locations and trends, offering a user-friendly interface for real-time monitoring.</a:t>
            </a:r>
          </a:p>
        </p:txBody>
      </p:sp>
      <p:sp>
        <p:nvSpPr>
          <p:cNvPr name="TextBox 25" id="25"/>
          <p:cNvSpPr txBox="true"/>
          <p:nvPr/>
        </p:nvSpPr>
        <p:spPr>
          <a:xfrm rot="0">
            <a:off x="8002883" y="8016951"/>
            <a:ext cx="8936148" cy="1093471"/>
          </a:xfrm>
          <a:prstGeom prst="rect">
            <a:avLst/>
          </a:prstGeom>
        </p:spPr>
        <p:txBody>
          <a:bodyPr anchor="t" rtlCol="false" tIns="0" lIns="0" bIns="0" rIns="0">
            <a:spAutoFit/>
          </a:bodyPr>
          <a:lstStyle/>
          <a:p>
            <a:pPr algn="ctr">
              <a:lnSpc>
                <a:spcPts val="4319"/>
              </a:lnSpc>
            </a:pPr>
            <a:r>
              <a:rPr lang="en-US" sz="2399">
                <a:solidFill>
                  <a:srgbClr val="FFFFFF"/>
                </a:solidFill>
                <a:latin typeface="Futura"/>
                <a:ea typeface="Futura"/>
                <a:cs typeface="Futura"/>
                <a:sym typeface="Futura"/>
              </a:rPr>
              <a:t>Automated alerts, fire risk predictions, and enhanced mapping features can also be incorporated. </a:t>
            </a:r>
          </a:p>
        </p:txBody>
      </p:sp>
      <p:sp>
        <p:nvSpPr>
          <p:cNvPr name="TextBox 26" id="26"/>
          <p:cNvSpPr txBox="true"/>
          <p:nvPr/>
        </p:nvSpPr>
        <p:spPr>
          <a:xfrm rot="0">
            <a:off x="1389523" y="5561217"/>
            <a:ext cx="2567337" cy="9810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Ultra-Bold"/>
                <a:ea typeface="Futura Ultra-Bold"/>
                <a:cs typeface="Futura Ultra-Bold"/>
                <a:sym typeface="Futura Ultra-Bold"/>
              </a:rPr>
              <a:t> Successful</a:t>
            </a:r>
          </a:p>
          <a:p>
            <a:pPr algn="ctr">
              <a:lnSpc>
                <a:spcPts val="3600"/>
              </a:lnSpc>
            </a:pPr>
            <a:r>
              <a:rPr lang="en-US" sz="3000" b="true">
                <a:solidFill>
                  <a:srgbClr val="FFFFFF"/>
                </a:solidFill>
                <a:latin typeface="Futura Ultra-Bold"/>
                <a:ea typeface="Futura Ultra-Bold"/>
                <a:cs typeface="Futura Ultra-Bold"/>
                <a:sym typeface="Futura Ultra-Bold"/>
              </a:rPr>
              <a:t>project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sp>
        <p:nvSpPr>
          <p:cNvPr name="TextBox 6" id="6"/>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Models</a:t>
            </a:r>
          </a:p>
        </p:txBody>
      </p:sp>
      <p:grpSp>
        <p:nvGrpSpPr>
          <p:cNvPr name="Group 7" id="7"/>
          <p:cNvGrpSpPr/>
          <p:nvPr/>
        </p:nvGrpSpPr>
        <p:grpSpPr>
          <a:xfrm rot="0">
            <a:off x="7979826" y="457388"/>
            <a:ext cx="1081854" cy="1081851"/>
            <a:chOff x="0" y="0"/>
            <a:chExt cx="1442472" cy="1442468"/>
          </a:xfrm>
        </p:grpSpPr>
        <p:sp>
          <p:nvSpPr>
            <p:cNvPr name="Freeform 8" id="8"/>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9" id="9"/>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7</a:t>
            </a:r>
          </a:p>
        </p:txBody>
      </p:sp>
      <p:grpSp>
        <p:nvGrpSpPr>
          <p:cNvPr name="Group 10" id="10"/>
          <p:cNvGrpSpPr/>
          <p:nvPr/>
        </p:nvGrpSpPr>
        <p:grpSpPr>
          <a:xfrm rot="0">
            <a:off x="12141362" y="3276352"/>
            <a:ext cx="5117939" cy="5599761"/>
            <a:chOff x="0" y="0"/>
            <a:chExt cx="6823918" cy="7466348"/>
          </a:xfrm>
        </p:grpSpPr>
        <p:sp>
          <p:nvSpPr>
            <p:cNvPr name="Freeform 11" id="11"/>
            <p:cNvSpPr/>
            <p:nvPr/>
          </p:nvSpPr>
          <p:spPr>
            <a:xfrm flipH="false" flipV="false" rot="0">
              <a:off x="0" y="0"/>
              <a:ext cx="6823964" cy="7466330"/>
            </a:xfrm>
            <a:custGeom>
              <a:avLst/>
              <a:gdLst/>
              <a:ahLst/>
              <a:cxnLst/>
              <a:rect r="r" b="b" t="t" l="l"/>
              <a:pathLst>
                <a:path h="7466330" w="6823964">
                  <a:moveTo>
                    <a:pt x="0" y="0"/>
                  </a:moveTo>
                  <a:lnTo>
                    <a:pt x="6823964" y="0"/>
                  </a:lnTo>
                  <a:lnTo>
                    <a:pt x="6823964" y="7466330"/>
                  </a:lnTo>
                  <a:lnTo>
                    <a:pt x="0" y="7466330"/>
                  </a:lnTo>
                  <a:close/>
                </a:path>
              </a:pathLst>
            </a:custGeom>
            <a:solidFill>
              <a:srgbClr val="5755FE"/>
            </a:solidFill>
          </p:spPr>
        </p:sp>
      </p:grpSp>
      <p:grpSp>
        <p:nvGrpSpPr>
          <p:cNvPr name="Group 12" id="12"/>
          <p:cNvGrpSpPr/>
          <p:nvPr/>
        </p:nvGrpSpPr>
        <p:grpSpPr>
          <a:xfrm rot="0">
            <a:off x="0" y="3276352"/>
            <a:ext cx="11876836" cy="5599761"/>
            <a:chOff x="0" y="0"/>
            <a:chExt cx="15835781" cy="7466348"/>
          </a:xfrm>
        </p:grpSpPr>
        <p:sp>
          <p:nvSpPr>
            <p:cNvPr name="Freeform 13" id="13"/>
            <p:cNvSpPr/>
            <p:nvPr/>
          </p:nvSpPr>
          <p:spPr>
            <a:xfrm flipH="false" flipV="false" rot="0">
              <a:off x="0" y="0"/>
              <a:ext cx="15835827" cy="7466330"/>
            </a:xfrm>
            <a:custGeom>
              <a:avLst/>
              <a:gdLst/>
              <a:ahLst/>
              <a:cxnLst/>
              <a:rect r="r" b="b" t="t" l="l"/>
              <a:pathLst>
                <a:path h="7466330" w="15835827">
                  <a:moveTo>
                    <a:pt x="0" y="0"/>
                  </a:moveTo>
                  <a:lnTo>
                    <a:pt x="15835827" y="0"/>
                  </a:lnTo>
                  <a:lnTo>
                    <a:pt x="15835827" y="7466330"/>
                  </a:lnTo>
                  <a:lnTo>
                    <a:pt x="0" y="7466330"/>
                  </a:lnTo>
                  <a:close/>
                </a:path>
              </a:pathLst>
            </a:custGeom>
            <a:blipFill>
              <a:blip r:embed="rId2"/>
              <a:stretch>
                <a:fillRect l="-4533" t="0" r="-11853" b="0"/>
              </a:stretch>
            </a:blipFill>
          </p:spPr>
        </p:sp>
      </p:grpSp>
      <p:sp>
        <p:nvSpPr>
          <p:cNvPr name="TextBox 14" id="14"/>
          <p:cNvSpPr txBox="true"/>
          <p:nvPr/>
        </p:nvSpPr>
        <p:spPr>
          <a:xfrm rot="0">
            <a:off x="12491818" y="3967832"/>
            <a:ext cx="4417026" cy="5238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Bold"/>
                <a:ea typeface="Futura Bold"/>
                <a:cs typeface="Futura Bold"/>
                <a:sym typeface="Futura Bold"/>
              </a:rPr>
              <a:t>CNN</a:t>
            </a:r>
          </a:p>
        </p:txBody>
      </p:sp>
      <p:sp>
        <p:nvSpPr>
          <p:cNvPr name="TextBox 15" id="15"/>
          <p:cNvSpPr txBox="true"/>
          <p:nvPr/>
        </p:nvSpPr>
        <p:spPr>
          <a:xfrm rot="0">
            <a:off x="12491817" y="4820883"/>
            <a:ext cx="4579491" cy="3611320"/>
          </a:xfrm>
          <a:prstGeom prst="rect">
            <a:avLst/>
          </a:prstGeom>
        </p:spPr>
        <p:txBody>
          <a:bodyPr anchor="t" rtlCol="false" tIns="0" lIns="0" bIns="0" rIns="0">
            <a:spAutoFit/>
          </a:bodyPr>
          <a:lstStyle/>
          <a:p>
            <a:pPr algn="ctr">
              <a:lnSpc>
                <a:spcPts val="4105"/>
              </a:lnSpc>
            </a:pPr>
            <a:r>
              <a:rPr lang="en-US" sz="2280">
                <a:solidFill>
                  <a:srgbClr val="FFFFFF"/>
                </a:solidFill>
                <a:latin typeface="Futura"/>
                <a:ea typeface="Futura"/>
                <a:cs typeface="Futura"/>
                <a:sym typeface="Futura"/>
              </a:rPr>
              <a:t>A Convolutional Neural Network (CNN) is a deep learning architecture designed for processing grid-like data, such as images. </a:t>
            </a:r>
          </a:p>
          <a:p>
            <a:pPr algn="ctr">
              <a:lnSpc>
                <a:spcPts val="4105"/>
              </a:lnSpc>
            </a:pPr>
            <a:r>
              <a:rPr lang="en-US" sz="2280">
                <a:solidFill>
                  <a:srgbClr val="FFFFFF"/>
                </a:solidFill>
                <a:latin typeface="Futura"/>
                <a:ea typeface="Futura"/>
                <a:cs typeface="Futura"/>
                <a:sym typeface="Futura"/>
              </a:rPr>
              <a:t>Architectures like ResNet and EfficientNet will be use for the classification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sp>
        <p:nvSpPr>
          <p:cNvPr name="TextBox 6" id="6"/>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Models</a:t>
            </a:r>
          </a:p>
        </p:txBody>
      </p:sp>
      <p:grpSp>
        <p:nvGrpSpPr>
          <p:cNvPr name="Group 7" id="7"/>
          <p:cNvGrpSpPr/>
          <p:nvPr/>
        </p:nvGrpSpPr>
        <p:grpSpPr>
          <a:xfrm rot="0">
            <a:off x="7979826" y="457388"/>
            <a:ext cx="1081854" cy="1081851"/>
            <a:chOff x="0" y="0"/>
            <a:chExt cx="1442472" cy="1442468"/>
          </a:xfrm>
        </p:grpSpPr>
        <p:sp>
          <p:nvSpPr>
            <p:cNvPr name="Freeform 8" id="8"/>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9" id="9"/>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7</a:t>
            </a:r>
          </a:p>
        </p:txBody>
      </p:sp>
      <p:grpSp>
        <p:nvGrpSpPr>
          <p:cNvPr name="Group 10" id="10"/>
          <p:cNvGrpSpPr/>
          <p:nvPr/>
        </p:nvGrpSpPr>
        <p:grpSpPr>
          <a:xfrm rot="0">
            <a:off x="12141362" y="3276352"/>
            <a:ext cx="5117939" cy="5599761"/>
            <a:chOff x="0" y="0"/>
            <a:chExt cx="6823918" cy="7466348"/>
          </a:xfrm>
        </p:grpSpPr>
        <p:sp>
          <p:nvSpPr>
            <p:cNvPr name="Freeform 11" id="11"/>
            <p:cNvSpPr/>
            <p:nvPr/>
          </p:nvSpPr>
          <p:spPr>
            <a:xfrm flipH="false" flipV="false" rot="0">
              <a:off x="0" y="0"/>
              <a:ext cx="6823964" cy="7466330"/>
            </a:xfrm>
            <a:custGeom>
              <a:avLst/>
              <a:gdLst/>
              <a:ahLst/>
              <a:cxnLst/>
              <a:rect r="r" b="b" t="t" l="l"/>
              <a:pathLst>
                <a:path h="7466330" w="6823964">
                  <a:moveTo>
                    <a:pt x="0" y="0"/>
                  </a:moveTo>
                  <a:lnTo>
                    <a:pt x="6823964" y="0"/>
                  </a:lnTo>
                  <a:lnTo>
                    <a:pt x="6823964" y="7466330"/>
                  </a:lnTo>
                  <a:lnTo>
                    <a:pt x="0" y="7466330"/>
                  </a:lnTo>
                  <a:close/>
                </a:path>
              </a:pathLst>
            </a:custGeom>
            <a:solidFill>
              <a:srgbClr val="5755FE"/>
            </a:solidFill>
          </p:spPr>
        </p:sp>
      </p:grpSp>
      <p:grpSp>
        <p:nvGrpSpPr>
          <p:cNvPr name="Group 12" id="12"/>
          <p:cNvGrpSpPr/>
          <p:nvPr/>
        </p:nvGrpSpPr>
        <p:grpSpPr>
          <a:xfrm rot="0">
            <a:off x="0" y="3276352"/>
            <a:ext cx="11876836" cy="5599761"/>
            <a:chOff x="0" y="0"/>
            <a:chExt cx="15835781" cy="7466348"/>
          </a:xfrm>
        </p:grpSpPr>
        <p:sp>
          <p:nvSpPr>
            <p:cNvPr name="Freeform 13" id="13"/>
            <p:cNvSpPr/>
            <p:nvPr/>
          </p:nvSpPr>
          <p:spPr>
            <a:xfrm flipH="false" flipV="false" rot="0">
              <a:off x="0" y="0"/>
              <a:ext cx="15835827" cy="7466330"/>
            </a:xfrm>
            <a:custGeom>
              <a:avLst/>
              <a:gdLst/>
              <a:ahLst/>
              <a:cxnLst/>
              <a:rect r="r" b="b" t="t" l="l"/>
              <a:pathLst>
                <a:path h="7466330" w="15835827">
                  <a:moveTo>
                    <a:pt x="0" y="0"/>
                  </a:moveTo>
                  <a:lnTo>
                    <a:pt x="15835827" y="0"/>
                  </a:lnTo>
                  <a:lnTo>
                    <a:pt x="15835827" y="7466330"/>
                  </a:lnTo>
                  <a:lnTo>
                    <a:pt x="0" y="7466330"/>
                  </a:lnTo>
                  <a:close/>
                </a:path>
              </a:pathLst>
            </a:custGeom>
            <a:blipFill>
              <a:blip r:embed="rId2"/>
              <a:stretch>
                <a:fillRect l="0" t="-5145" r="0" b="-5145"/>
              </a:stretch>
            </a:blipFill>
          </p:spPr>
        </p:sp>
      </p:grpSp>
      <p:sp>
        <p:nvSpPr>
          <p:cNvPr name="TextBox 14" id="14"/>
          <p:cNvSpPr txBox="true"/>
          <p:nvPr/>
        </p:nvSpPr>
        <p:spPr>
          <a:xfrm rot="0">
            <a:off x="12491817" y="3934968"/>
            <a:ext cx="4417026" cy="5238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Bold"/>
                <a:ea typeface="Futura Bold"/>
                <a:cs typeface="Futura Bold"/>
                <a:sym typeface="Futura Bold"/>
              </a:rPr>
              <a:t>U-net</a:t>
            </a:r>
          </a:p>
        </p:txBody>
      </p:sp>
      <p:sp>
        <p:nvSpPr>
          <p:cNvPr name="TextBox 15" id="15"/>
          <p:cNvSpPr txBox="true"/>
          <p:nvPr/>
        </p:nvSpPr>
        <p:spPr>
          <a:xfrm rot="0">
            <a:off x="12491817" y="4397458"/>
            <a:ext cx="4417026" cy="4288156"/>
          </a:xfrm>
          <a:prstGeom prst="rect">
            <a:avLst/>
          </a:prstGeom>
        </p:spPr>
        <p:txBody>
          <a:bodyPr anchor="t" rtlCol="false" tIns="0" lIns="0" bIns="0" rIns="0">
            <a:spAutoFit/>
          </a:bodyPr>
          <a:lstStyle/>
          <a:p>
            <a:pPr algn="ctr">
              <a:lnSpc>
                <a:spcPts val="3779"/>
              </a:lnSpc>
            </a:pPr>
            <a:r>
              <a:rPr lang="en-US" sz="2099">
                <a:solidFill>
                  <a:srgbClr val="FFFFFF"/>
                </a:solidFill>
                <a:latin typeface="Futura"/>
                <a:ea typeface="Futura"/>
                <a:cs typeface="Futura"/>
                <a:sym typeface="Futura"/>
              </a:rPr>
              <a:t>U-Net is a convolutional neural network (CNN) architecture designed for image segmentation tasks, particularly in medical and satellite imaging. It follows a U-shaped structure with a contracting path (encoder) that extracts features and a symmetric expanding path (decoder) that reconstructs spatial information.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sp>
        <p:nvSpPr>
          <p:cNvPr name="TextBox 6" id="6"/>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Models</a:t>
            </a:r>
          </a:p>
        </p:txBody>
      </p:sp>
      <p:grpSp>
        <p:nvGrpSpPr>
          <p:cNvPr name="Group 7" id="7"/>
          <p:cNvGrpSpPr/>
          <p:nvPr/>
        </p:nvGrpSpPr>
        <p:grpSpPr>
          <a:xfrm rot="0">
            <a:off x="7979826" y="457388"/>
            <a:ext cx="1081854" cy="1081851"/>
            <a:chOff x="0" y="0"/>
            <a:chExt cx="1442472" cy="1442468"/>
          </a:xfrm>
        </p:grpSpPr>
        <p:sp>
          <p:nvSpPr>
            <p:cNvPr name="Freeform 8" id="8"/>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9" id="9"/>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7</a:t>
            </a:r>
          </a:p>
        </p:txBody>
      </p:sp>
      <p:grpSp>
        <p:nvGrpSpPr>
          <p:cNvPr name="Group 10" id="10"/>
          <p:cNvGrpSpPr/>
          <p:nvPr/>
        </p:nvGrpSpPr>
        <p:grpSpPr>
          <a:xfrm rot="0">
            <a:off x="12141362" y="3276352"/>
            <a:ext cx="5117939" cy="5599761"/>
            <a:chOff x="0" y="0"/>
            <a:chExt cx="6823918" cy="7466348"/>
          </a:xfrm>
        </p:grpSpPr>
        <p:sp>
          <p:nvSpPr>
            <p:cNvPr name="Freeform 11" id="11"/>
            <p:cNvSpPr/>
            <p:nvPr/>
          </p:nvSpPr>
          <p:spPr>
            <a:xfrm flipH="false" flipV="false" rot="0">
              <a:off x="0" y="0"/>
              <a:ext cx="6823964" cy="7466330"/>
            </a:xfrm>
            <a:custGeom>
              <a:avLst/>
              <a:gdLst/>
              <a:ahLst/>
              <a:cxnLst/>
              <a:rect r="r" b="b" t="t" l="l"/>
              <a:pathLst>
                <a:path h="7466330" w="6823964">
                  <a:moveTo>
                    <a:pt x="0" y="0"/>
                  </a:moveTo>
                  <a:lnTo>
                    <a:pt x="6823964" y="0"/>
                  </a:lnTo>
                  <a:lnTo>
                    <a:pt x="6823964" y="7466330"/>
                  </a:lnTo>
                  <a:lnTo>
                    <a:pt x="0" y="7466330"/>
                  </a:lnTo>
                  <a:close/>
                </a:path>
              </a:pathLst>
            </a:custGeom>
            <a:solidFill>
              <a:srgbClr val="5755FE"/>
            </a:solidFill>
          </p:spPr>
        </p:sp>
      </p:grpSp>
      <p:grpSp>
        <p:nvGrpSpPr>
          <p:cNvPr name="Group 12" id="12"/>
          <p:cNvGrpSpPr/>
          <p:nvPr/>
        </p:nvGrpSpPr>
        <p:grpSpPr>
          <a:xfrm rot="0">
            <a:off x="95250" y="3276352"/>
            <a:ext cx="11876836" cy="5599761"/>
            <a:chOff x="0" y="0"/>
            <a:chExt cx="15835781" cy="7466348"/>
          </a:xfrm>
        </p:grpSpPr>
        <p:sp>
          <p:nvSpPr>
            <p:cNvPr name="Freeform 13" id="13"/>
            <p:cNvSpPr/>
            <p:nvPr/>
          </p:nvSpPr>
          <p:spPr>
            <a:xfrm flipH="false" flipV="false" rot="0">
              <a:off x="0" y="0"/>
              <a:ext cx="15835827" cy="7466330"/>
            </a:xfrm>
            <a:custGeom>
              <a:avLst/>
              <a:gdLst/>
              <a:ahLst/>
              <a:cxnLst/>
              <a:rect r="r" b="b" t="t" l="l"/>
              <a:pathLst>
                <a:path h="7466330" w="15835827">
                  <a:moveTo>
                    <a:pt x="0" y="0"/>
                  </a:moveTo>
                  <a:lnTo>
                    <a:pt x="15835827" y="0"/>
                  </a:lnTo>
                  <a:lnTo>
                    <a:pt x="15835827" y="7466330"/>
                  </a:lnTo>
                  <a:lnTo>
                    <a:pt x="0" y="7466330"/>
                  </a:lnTo>
                  <a:close/>
                </a:path>
              </a:pathLst>
            </a:custGeom>
            <a:blipFill>
              <a:blip r:embed="rId2"/>
              <a:stretch>
                <a:fillRect l="0" t="-9387" r="0" b="-9387"/>
              </a:stretch>
            </a:blipFill>
          </p:spPr>
        </p:sp>
      </p:grpSp>
      <p:sp>
        <p:nvSpPr>
          <p:cNvPr name="TextBox 14" id="14"/>
          <p:cNvSpPr txBox="true"/>
          <p:nvPr/>
        </p:nvSpPr>
        <p:spPr>
          <a:xfrm rot="0">
            <a:off x="12491817" y="4025787"/>
            <a:ext cx="4417026" cy="5238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Bold"/>
                <a:ea typeface="Futura Bold"/>
                <a:cs typeface="Futura Bold"/>
                <a:sym typeface="Futura Bold"/>
              </a:rPr>
              <a:t>TimeGPT</a:t>
            </a:r>
          </a:p>
        </p:txBody>
      </p:sp>
      <p:sp>
        <p:nvSpPr>
          <p:cNvPr name="TextBox 15" id="15"/>
          <p:cNvSpPr txBox="true"/>
          <p:nvPr/>
        </p:nvSpPr>
        <p:spPr>
          <a:xfrm rot="0">
            <a:off x="12491817" y="4679398"/>
            <a:ext cx="4417026" cy="4196716"/>
          </a:xfrm>
          <a:prstGeom prst="rect">
            <a:avLst/>
          </a:prstGeom>
        </p:spPr>
        <p:txBody>
          <a:bodyPr anchor="t" rtlCol="false" tIns="0" lIns="0" bIns="0" rIns="0">
            <a:spAutoFit/>
          </a:bodyPr>
          <a:lstStyle/>
          <a:p>
            <a:pPr algn="ctr">
              <a:lnSpc>
                <a:spcPts val="4139"/>
              </a:lnSpc>
            </a:pPr>
            <a:r>
              <a:rPr lang="en-US" sz="2299">
                <a:solidFill>
                  <a:srgbClr val="FFFFFF"/>
                </a:solidFill>
                <a:latin typeface="Futura"/>
                <a:ea typeface="Futura"/>
                <a:cs typeface="Futura"/>
                <a:sym typeface="Futura"/>
              </a:rPr>
              <a:t>TimeGPT is a transformer-based time-series forecasting model designed to handle complex temporal dependencies across various data domains, it leverages self-attention mechanisms to capture long-term dependencies efficiently.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DAGdhULGr1k</dc:identifier>
  <dcterms:modified xsi:type="dcterms:W3CDTF">2011-08-01T06:04:30Z</dcterms:modified>
  <cp:revision>1</cp:revision>
  <dc:title>Blue and White Business Marketing Presentation</dc:title>
</cp:coreProperties>
</file>