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Futura Bold" charset="1" panose="020B0702020204020203"/>
      <p:regular r:id="rId17"/>
    </p:embeddedFont>
    <p:embeddedFont>
      <p:font typeface="Futura Ultra-Bold" charset="1" panose="020B0802020204020204"/>
      <p:regular r:id="rId18"/>
    </p:embeddedFont>
    <p:embeddedFont>
      <p:font typeface="Futura" charset="1" panose="020B05020202040203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54531"/>
            <a:ext cx="18288000" cy="5132469"/>
            <a:chOff x="0" y="0"/>
            <a:chExt cx="24384000" cy="6843292"/>
          </a:xfrm>
        </p:grpSpPr>
        <p:sp>
          <p:nvSpPr>
            <p:cNvPr name="Freeform 3" id="3"/>
            <p:cNvSpPr/>
            <p:nvPr/>
          </p:nvSpPr>
          <p:spPr>
            <a:xfrm flipH="false" flipV="false" rot="0">
              <a:off x="0" y="0"/>
              <a:ext cx="24384006" cy="6843313"/>
            </a:xfrm>
            <a:custGeom>
              <a:avLst/>
              <a:gdLst/>
              <a:ahLst/>
              <a:cxnLst/>
              <a:rect r="r" b="b" t="t" l="l"/>
              <a:pathLst>
                <a:path h="6843313" w="24384006">
                  <a:moveTo>
                    <a:pt x="0" y="0"/>
                  </a:moveTo>
                  <a:lnTo>
                    <a:pt x="24384006" y="0"/>
                  </a:lnTo>
                  <a:lnTo>
                    <a:pt x="24384006" y="6843313"/>
                  </a:lnTo>
                  <a:lnTo>
                    <a:pt x="0" y="6843313"/>
                  </a:lnTo>
                  <a:lnTo>
                    <a:pt x="0" y="0"/>
                  </a:lnTo>
                  <a:close/>
                </a:path>
              </a:pathLst>
            </a:custGeom>
            <a:solidFill>
              <a:srgbClr val="5755FE"/>
            </a:solidFill>
          </p:spPr>
        </p:sp>
      </p:grpSp>
      <p:sp>
        <p:nvSpPr>
          <p:cNvPr name="TextBox 4" id="4"/>
          <p:cNvSpPr txBox="true"/>
          <p:nvPr/>
        </p:nvSpPr>
        <p:spPr>
          <a:xfrm rot="0">
            <a:off x="590948" y="19050"/>
            <a:ext cx="8236043" cy="1914525"/>
          </a:xfrm>
          <a:prstGeom prst="rect">
            <a:avLst/>
          </a:prstGeom>
        </p:spPr>
        <p:txBody>
          <a:bodyPr anchor="t" rtlCol="false" tIns="0" lIns="0" bIns="0" rIns="0">
            <a:spAutoFit/>
          </a:bodyPr>
          <a:lstStyle/>
          <a:p>
            <a:pPr algn="l">
              <a:lnSpc>
                <a:spcPts val="6120"/>
              </a:lnSpc>
            </a:pPr>
            <a:r>
              <a:rPr lang="en-US" sz="5100" b="true">
                <a:solidFill>
                  <a:srgbClr val="000000"/>
                </a:solidFill>
                <a:latin typeface="Futura Bold"/>
                <a:ea typeface="Futura Bold"/>
                <a:cs typeface="Futura Bold"/>
                <a:sym typeface="Futura Bold"/>
              </a:rPr>
              <a:t>AUTOMATED SATELLITE-BASED</a:t>
            </a:r>
          </a:p>
          <a:p>
            <a:pPr algn="l">
              <a:lnSpc>
                <a:spcPts val="2160"/>
              </a:lnSpc>
            </a:pPr>
          </a:p>
        </p:txBody>
      </p:sp>
      <p:sp>
        <p:nvSpPr>
          <p:cNvPr name="TextBox 5" id="5"/>
          <p:cNvSpPr txBox="true"/>
          <p:nvPr/>
        </p:nvSpPr>
        <p:spPr>
          <a:xfrm rot="0">
            <a:off x="590948" y="1521311"/>
            <a:ext cx="6164084" cy="3707203"/>
          </a:xfrm>
          <a:prstGeom prst="rect">
            <a:avLst/>
          </a:prstGeom>
        </p:spPr>
        <p:txBody>
          <a:bodyPr anchor="t" rtlCol="false" tIns="0" lIns="0" bIns="0" rIns="0">
            <a:spAutoFit/>
          </a:bodyPr>
          <a:lstStyle/>
          <a:p>
            <a:pPr algn="l">
              <a:lnSpc>
                <a:spcPts val="7095"/>
              </a:lnSpc>
            </a:pPr>
            <a:r>
              <a:rPr lang="en-US" b="true" sz="5912">
                <a:solidFill>
                  <a:srgbClr val="000000"/>
                </a:solidFill>
                <a:latin typeface="Futura Ultra-Bold"/>
                <a:ea typeface="Futura Ultra-Bold"/>
                <a:cs typeface="Futura Ultra-Bold"/>
                <a:sym typeface="Futura Ultra-Bold"/>
              </a:rPr>
              <a:t>WILDFIRE DETECTION USING DEEP LEARNING</a:t>
            </a:r>
          </a:p>
        </p:txBody>
      </p:sp>
      <p:grpSp>
        <p:nvGrpSpPr>
          <p:cNvPr name="Group 6" id="6"/>
          <p:cNvGrpSpPr/>
          <p:nvPr/>
        </p:nvGrpSpPr>
        <p:grpSpPr>
          <a:xfrm rot="-2699999">
            <a:off x="9860567" y="-2818322"/>
            <a:ext cx="4565743" cy="7536262"/>
            <a:chOff x="0" y="0"/>
            <a:chExt cx="4163738" cy="6872708"/>
          </a:xfrm>
        </p:grpSpPr>
        <p:sp>
          <p:nvSpPr>
            <p:cNvPr name="Freeform 7" id="7"/>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5755FE"/>
            </a:solidFill>
          </p:spPr>
        </p:sp>
      </p:grpSp>
      <p:grpSp>
        <p:nvGrpSpPr>
          <p:cNvPr name="Group 8" id="8"/>
          <p:cNvGrpSpPr/>
          <p:nvPr/>
        </p:nvGrpSpPr>
        <p:grpSpPr>
          <a:xfrm rot="-2699999">
            <a:off x="12094709" y="5591409"/>
            <a:ext cx="4580404" cy="7504006"/>
            <a:chOff x="0" y="0"/>
            <a:chExt cx="4177108" cy="6843292"/>
          </a:xfrm>
        </p:grpSpPr>
        <p:sp>
          <p:nvSpPr>
            <p:cNvPr name="Freeform 9" id="9"/>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name="Group 10" id="10"/>
          <p:cNvGrpSpPr/>
          <p:nvPr/>
        </p:nvGrpSpPr>
        <p:grpSpPr>
          <a:xfrm rot="0">
            <a:off x="9746131" y="1635611"/>
            <a:ext cx="7019788" cy="7015778"/>
            <a:chOff x="0" y="0"/>
            <a:chExt cx="9359718" cy="9354370"/>
          </a:xfrm>
        </p:grpSpPr>
        <p:sp>
          <p:nvSpPr>
            <p:cNvPr name="Freeform 11" id="11"/>
            <p:cNvSpPr/>
            <p:nvPr/>
          </p:nvSpPr>
          <p:spPr>
            <a:xfrm flipH="false" flipV="false" rot="0">
              <a:off x="0" y="0"/>
              <a:ext cx="9359773" cy="9354312"/>
            </a:xfrm>
            <a:custGeom>
              <a:avLst/>
              <a:gdLst/>
              <a:ahLst/>
              <a:cxnLst/>
              <a:rect r="r" b="b" t="t" l="l"/>
              <a:pathLst>
                <a:path h="9354312" w="9359773">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name="Group 12" id="12"/>
          <p:cNvGrpSpPr/>
          <p:nvPr/>
        </p:nvGrpSpPr>
        <p:grpSpPr>
          <a:xfrm rot="0">
            <a:off x="9987429" y="1873554"/>
            <a:ext cx="6537191" cy="6539891"/>
            <a:chOff x="0" y="0"/>
            <a:chExt cx="6476924" cy="6479600"/>
          </a:xfrm>
        </p:grpSpPr>
        <p:sp>
          <p:nvSpPr>
            <p:cNvPr name="Freeform 13" id="13"/>
            <p:cNvSpPr/>
            <p:nvPr/>
          </p:nvSpPr>
          <p:spPr>
            <a:xfrm flipH="false" flipV="false" rot="0">
              <a:off x="0" y="0"/>
              <a:ext cx="6477000" cy="6479540"/>
            </a:xfrm>
            <a:custGeom>
              <a:avLst/>
              <a:gdLst/>
              <a:ahLst/>
              <a:cxnLst/>
              <a:rect r="r" b="b" t="t" l="l"/>
              <a:pathLst>
                <a:path h="6479540" w="647700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25166" t="0" r="-25166" b="0"/>
              </a:stretch>
            </a:blipFill>
          </p:spPr>
        </p:sp>
      </p:grpSp>
      <p:sp>
        <p:nvSpPr>
          <p:cNvPr name="TextBox 14" id="14"/>
          <p:cNvSpPr txBox="true"/>
          <p:nvPr/>
        </p:nvSpPr>
        <p:spPr>
          <a:xfrm rot="0">
            <a:off x="590948" y="6094733"/>
            <a:ext cx="9396481" cy="3305728"/>
          </a:xfrm>
          <a:prstGeom prst="rect">
            <a:avLst/>
          </a:prstGeom>
        </p:spPr>
        <p:txBody>
          <a:bodyPr anchor="t" rtlCol="false" tIns="0" lIns="0" bIns="0" rIns="0">
            <a:spAutoFit/>
          </a:bodyPr>
          <a:lstStyle/>
          <a:p>
            <a:pPr algn="l">
              <a:lnSpc>
                <a:spcPts val="6367"/>
              </a:lnSpc>
            </a:pPr>
            <a:r>
              <a:rPr lang="en-US" sz="5306" b="true">
                <a:solidFill>
                  <a:srgbClr val="FFFFFF"/>
                </a:solidFill>
                <a:latin typeface="Futura Ultra-Bold"/>
                <a:ea typeface="Futura Ultra-Bold"/>
                <a:cs typeface="Futura Ultra-Bold"/>
                <a:sym typeface="Futura Ultra-Bold"/>
              </a:rPr>
              <a:t>Progress Report on Data Collection, Preprocessing, and Challenges </a:t>
            </a:r>
          </a:p>
          <a:p>
            <a:pPr algn="l">
              <a:lnSpc>
                <a:spcPts val="6367"/>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28575" y="3954552"/>
            <a:ext cx="9570662" cy="1858169"/>
            <a:chOff x="0" y="0"/>
            <a:chExt cx="12730812" cy="2471720"/>
          </a:xfrm>
        </p:grpSpPr>
        <p:sp>
          <p:nvSpPr>
            <p:cNvPr name="Freeform 9" id="9"/>
            <p:cNvSpPr/>
            <p:nvPr/>
          </p:nvSpPr>
          <p:spPr>
            <a:xfrm flipH="false" flipV="false" rot="0">
              <a:off x="0" y="0"/>
              <a:ext cx="12730734" cy="2471674"/>
            </a:xfrm>
            <a:custGeom>
              <a:avLst/>
              <a:gdLst/>
              <a:ahLst/>
              <a:cxnLst/>
              <a:rect r="r" b="b" t="t" l="l"/>
              <a:pathLst>
                <a:path h="2471674" w="12730734">
                  <a:moveTo>
                    <a:pt x="0" y="1235837"/>
                  </a:moveTo>
                  <a:cubicBezTo>
                    <a:pt x="0" y="553339"/>
                    <a:pt x="553339" y="0"/>
                    <a:pt x="1235837" y="0"/>
                  </a:cubicBezTo>
                  <a:lnTo>
                    <a:pt x="11494897" y="0"/>
                  </a:lnTo>
                  <a:cubicBezTo>
                    <a:pt x="12177395" y="0"/>
                    <a:pt x="12730734" y="553339"/>
                    <a:pt x="12730734" y="1235837"/>
                  </a:cubicBezTo>
                  <a:cubicBezTo>
                    <a:pt x="12730734" y="1918335"/>
                    <a:pt x="12177395" y="2471674"/>
                    <a:pt x="11494897" y="2471674"/>
                  </a:cubicBezTo>
                  <a:lnTo>
                    <a:pt x="1235837" y="2471674"/>
                  </a:lnTo>
                  <a:cubicBezTo>
                    <a:pt x="553339" y="2471674"/>
                    <a:pt x="0" y="1918462"/>
                    <a:pt x="0" y="1235837"/>
                  </a:cubicBezTo>
                  <a:close/>
                </a:path>
              </a:pathLst>
            </a:custGeom>
            <a:solidFill>
              <a:srgbClr val="5755FE"/>
            </a:solidFill>
          </p:spPr>
        </p:sp>
      </p:grpSp>
      <p:sp>
        <p:nvSpPr>
          <p:cNvPr name="Freeform 10" id="10"/>
          <p:cNvSpPr/>
          <p:nvPr/>
        </p:nvSpPr>
        <p:spPr>
          <a:xfrm flipH="false" flipV="false" rot="0">
            <a:off x="9775495" y="3316615"/>
            <a:ext cx="8251447" cy="5383379"/>
          </a:xfrm>
          <a:custGeom>
            <a:avLst/>
            <a:gdLst/>
            <a:ahLst/>
            <a:cxnLst/>
            <a:rect r="r" b="b" t="t" l="l"/>
            <a:pathLst>
              <a:path h="5383379" w="8251447">
                <a:moveTo>
                  <a:pt x="0" y="0"/>
                </a:moveTo>
                <a:lnTo>
                  <a:pt x="8251447" y="0"/>
                </a:lnTo>
                <a:lnTo>
                  <a:pt x="8251447" y="5383380"/>
                </a:lnTo>
                <a:lnTo>
                  <a:pt x="0" y="5383380"/>
                </a:lnTo>
                <a:lnTo>
                  <a:pt x="0" y="0"/>
                </a:lnTo>
                <a:close/>
              </a:path>
            </a:pathLst>
          </a:custGeom>
          <a:blipFill>
            <a:blip r:embed="rId2"/>
            <a:stretch>
              <a:fillRect l="0" t="0" r="0" b="0"/>
            </a:stretch>
          </a:blipFill>
        </p:spPr>
      </p:sp>
      <p:sp>
        <p:nvSpPr>
          <p:cNvPr name="TextBox 11" id="11"/>
          <p:cNvSpPr txBox="true"/>
          <p:nvPr/>
        </p:nvSpPr>
        <p:spPr>
          <a:xfrm rot="0">
            <a:off x="1028700" y="650651"/>
            <a:ext cx="6375082"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Plan of Action</a:t>
            </a:r>
          </a:p>
        </p:txBody>
      </p:sp>
      <p:sp>
        <p:nvSpPr>
          <p:cNvPr name="TextBox 12" id="12"/>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6</a:t>
            </a:r>
          </a:p>
        </p:txBody>
      </p:sp>
      <p:sp>
        <p:nvSpPr>
          <p:cNvPr name="TextBox 13" id="13"/>
          <p:cNvSpPr txBox="true"/>
          <p:nvPr/>
        </p:nvSpPr>
        <p:spPr>
          <a:xfrm rot="0">
            <a:off x="307622" y="4210078"/>
            <a:ext cx="9818585" cy="1798227"/>
          </a:xfrm>
          <a:prstGeom prst="rect">
            <a:avLst/>
          </a:prstGeom>
        </p:spPr>
        <p:txBody>
          <a:bodyPr anchor="t" rtlCol="false" tIns="0" lIns="0" bIns="0" rIns="0">
            <a:spAutoFit/>
          </a:bodyPr>
          <a:lstStyle/>
          <a:p>
            <a:pPr algn="ctr" marL="569324" indent="-284662" lvl="1">
              <a:lnSpc>
                <a:spcPts val="4746"/>
              </a:lnSpc>
              <a:buFont typeface="Arial"/>
              <a:buChar char="•"/>
            </a:pPr>
            <a:r>
              <a:rPr lang="en-US" sz="2636">
                <a:solidFill>
                  <a:srgbClr val="FFFFFF"/>
                </a:solidFill>
                <a:latin typeface="Futura"/>
                <a:ea typeface="Futura"/>
                <a:cs typeface="Futura"/>
                <a:sym typeface="Futura"/>
              </a:rPr>
              <a:t>Check MODIS/Sentinel-2 date lists for overlap.</a:t>
            </a:r>
          </a:p>
          <a:p>
            <a:pPr algn="ctr" marL="569324" indent="-284662" lvl="1">
              <a:lnSpc>
                <a:spcPts val="4746"/>
              </a:lnSpc>
              <a:buFont typeface="Arial"/>
              <a:buChar char="•"/>
            </a:pPr>
            <a:r>
              <a:rPr lang="en-US" sz="2636">
                <a:solidFill>
                  <a:srgbClr val="FFFFFF"/>
                </a:solidFill>
                <a:latin typeface="Futura"/>
                <a:ea typeface="Futura"/>
                <a:cs typeface="Futura"/>
                <a:sym typeface="Futura"/>
              </a:rPr>
              <a:t>Use saveBest join with a 7-day window.</a:t>
            </a:r>
          </a:p>
          <a:p>
            <a:pPr algn="ctr">
              <a:lnSpc>
                <a:spcPts val="4746"/>
              </a:lnSpc>
            </a:pPr>
          </a:p>
        </p:txBody>
      </p:sp>
      <p:sp>
        <p:nvSpPr>
          <p:cNvPr name="TextBox 14" id="14"/>
          <p:cNvSpPr txBox="true"/>
          <p:nvPr/>
        </p:nvSpPr>
        <p:spPr>
          <a:xfrm rot="0">
            <a:off x="4965070" y="7503096"/>
            <a:ext cx="8936148" cy="1489711"/>
          </a:xfrm>
          <a:prstGeom prst="rect">
            <a:avLst/>
          </a:prstGeom>
        </p:spPr>
        <p:txBody>
          <a:bodyPr anchor="t" rtlCol="false" tIns="0" lIns="0" bIns="0" rIns="0">
            <a:spAutoFit/>
          </a:bodyPr>
          <a:lstStyle/>
          <a:p>
            <a:pPr algn="ctr">
              <a:lnSpc>
                <a:spcPts val="3959"/>
              </a:lnSpc>
            </a:pPr>
            <a:r>
              <a:rPr lang="en-US" sz="2199">
                <a:solidFill>
                  <a:srgbClr val="FFFFFF"/>
                </a:solidFill>
                <a:latin typeface="Futura"/>
                <a:ea typeface="Futura"/>
                <a:cs typeface="Futura"/>
                <a:sym typeface="Futura"/>
              </a:rPr>
              <a:t> Debugging Complexity</a:t>
            </a:r>
          </a:p>
          <a:p>
            <a:pPr algn="ctr" marL="474978" indent="-237489" lvl="1">
              <a:lnSpc>
                <a:spcPts val="3959"/>
              </a:lnSpc>
              <a:buFont typeface="Arial"/>
              <a:buChar char="•"/>
            </a:pPr>
            <a:r>
              <a:rPr lang="en-US" sz="2199">
                <a:solidFill>
                  <a:srgbClr val="FFFFFF"/>
                </a:solidFill>
                <a:latin typeface="Futura"/>
                <a:ea typeface="Futura"/>
                <a:cs typeface="Futura"/>
                <a:sym typeface="Futura"/>
              </a:rPr>
              <a:t>Limited visibility into Earth Engine’s backend.</a:t>
            </a:r>
          </a:p>
          <a:p>
            <a:pPr algn="ctr" marL="474978" indent="-237489" lvl="1">
              <a:lnSpc>
                <a:spcPts val="3959"/>
              </a:lnSpc>
              <a:buFont typeface="Arial"/>
              <a:buChar char="•"/>
            </a:pPr>
            <a:r>
              <a:rPr lang="en-US" sz="2199">
                <a:solidFill>
                  <a:srgbClr val="FFFFFF"/>
                </a:solidFill>
                <a:latin typeface="Futura"/>
                <a:ea typeface="Futura"/>
                <a:cs typeface="Futura"/>
                <a:sym typeface="Futura"/>
              </a:rPr>
              <a:t>Export tasks queue for hours before failing.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154531"/>
            <a:ext cx="18288000" cy="5132469"/>
            <a:chOff x="0" y="0"/>
            <a:chExt cx="24384000" cy="6843292"/>
          </a:xfrm>
        </p:grpSpPr>
        <p:sp>
          <p:nvSpPr>
            <p:cNvPr name="Freeform 3" id="3"/>
            <p:cNvSpPr/>
            <p:nvPr/>
          </p:nvSpPr>
          <p:spPr>
            <a:xfrm flipH="false" flipV="false" rot="0">
              <a:off x="0" y="0"/>
              <a:ext cx="24384006" cy="6843313"/>
            </a:xfrm>
            <a:custGeom>
              <a:avLst/>
              <a:gdLst/>
              <a:ahLst/>
              <a:cxnLst/>
              <a:rect r="r" b="b" t="t" l="l"/>
              <a:pathLst>
                <a:path h="6843313" w="24384006">
                  <a:moveTo>
                    <a:pt x="0" y="0"/>
                  </a:moveTo>
                  <a:lnTo>
                    <a:pt x="24384006" y="0"/>
                  </a:lnTo>
                  <a:lnTo>
                    <a:pt x="24384006" y="6843313"/>
                  </a:lnTo>
                  <a:lnTo>
                    <a:pt x="0" y="6843313"/>
                  </a:lnTo>
                  <a:lnTo>
                    <a:pt x="0" y="0"/>
                  </a:lnTo>
                  <a:close/>
                </a:path>
              </a:pathLst>
            </a:custGeom>
            <a:solidFill>
              <a:srgbClr val="5755FE"/>
            </a:solidFill>
          </p:spPr>
        </p:sp>
      </p:grpSp>
      <p:sp>
        <p:nvSpPr>
          <p:cNvPr name="TextBox 4" id="4"/>
          <p:cNvSpPr txBox="true"/>
          <p:nvPr/>
        </p:nvSpPr>
        <p:spPr>
          <a:xfrm rot="0">
            <a:off x="1028700" y="3610197"/>
            <a:ext cx="8236043" cy="1552575"/>
          </a:xfrm>
          <a:prstGeom prst="rect">
            <a:avLst/>
          </a:prstGeom>
        </p:spPr>
        <p:txBody>
          <a:bodyPr anchor="t" rtlCol="false" tIns="0" lIns="0" bIns="0" rIns="0">
            <a:spAutoFit/>
          </a:bodyPr>
          <a:lstStyle/>
          <a:p>
            <a:pPr algn="l">
              <a:lnSpc>
                <a:spcPts val="10800"/>
              </a:lnSpc>
            </a:pPr>
            <a:r>
              <a:rPr lang="en-US" sz="9000">
                <a:solidFill>
                  <a:srgbClr val="000000"/>
                </a:solidFill>
                <a:latin typeface="Futura"/>
                <a:ea typeface="Futura"/>
                <a:cs typeface="Futura"/>
                <a:sym typeface="Futura"/>
              </a:rPr>
              <a:t>THANK</a:t>
            </a:r>
          </a:p>
        </p:txBody>
      </p:sp>
      <p:sp>
        <p:nvSpPr>
          <p:cNvPr name="TextBox 5" id="5"/>
          <p:cNvSpPr txBox="true"/>
          <p:nvPr/>
        </p:nvSpPr>
        <p:spPr>
          <a:xfrm rot="0">
            <a:off x="1028700" y="4981797"/>
            <a:ext cx="8236043" cy="1552575"/>
          </a:xfrm>
          <a:prstGeom prst="rect">
            <a:avLst/>
          </a:prstGeom>
        </p:spPr>
        <p:txBody>
          <a:bodyPr anchor="t" rtlCol="false" tIns="0" lIns="0" bIns="0" rIns="0">
            <a:spAutoFit/>
          </a:bodyPr>
          <a:lstStyle/>
          <a:p>
            <a:pPr algn="l">
              <a:lnSpc>
                <a:spcPts val="10800"/>
              </a:lnSpc>
            </a:pPr>
            <a:r>
              <a:rPr lang="en-US" b="true" sz="9000">
                <a:solidFill>
                  <a:srgbClr val="FFFFFF"/>
                </a:solidFill>
                <a:latin typeface="Futura Ultra-Bold"/>
                <a:ea typeface="Futura Ultra-Bold"/>
                <a:cs typeface="Futura Ultra-Bold"/>
                <a:sym typeface="Futura Ultra-Bold"/>
              </a:rPr>
              <a:t>YOU</a:t>
            </a:r>
          </a:p>
        </p:txBody>
      </p:sp>
      <p:grpSp>
        <p:nvGrpSpPr>
          <p:cNvPr name="Group 6" id="6"/>
          <p:cNvGrpSpPr/>
          <p:nvPr/>
        </p:nvGrpSpPr>
        <p:grpSpPr>
          <a:xfrm rot="-2699999">
            <a:off x="9860567" y="-2818322"/>
            <a:ext cx="4565743" cy="7536262"/>
            <a:chOff x="0" y="0"/>
            <a:chExt cx="4163738" cy="6872708"/>
          </a:xfrm>
        </p:grpSpPr>
        <p:sp>
          <p:nvSpPr>
            <p:cNvPr name="Freeform 7" id="7"/>
            <p:cNvSpPr/>
            <p:nvPr/>
          </p:nvSpPr>
          <p:spPr>
            <a:xfrm flipH="false" flipV="false" rot="0">
              <a:off x="0" y="0"/>
              <a:ext cx="4163695" cy="6872732"/>
            </a:xfrm>
            <a:custGeom>
              <a:avLst/>
              <a:gdLst/>
              <a:ahLst/>
              <a:cxnLst/>
              <a:rect r="r" b="b" t="t" l="l"/>
              <a:pathLst>
                <a:path h="6872732" w="4163695">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5755FE"/>
            </a:solidFill>
          </p:spPr>
        </p:sp>
      </p:grpSp>
      <p:grpSp>
        <p:nvGrpSpPr>
          <p:cNvPr name="Group 8" id="8"/>
          <p:cNvGrpSpPr/>
          <p:nvPr/>
        </p:nvGrpSpPr>
        <p:grpSpPr>
          <a:xfrm rot="-2699999">
            <a:off x="12094709" y="5591409"/>
            <a:ext cx="4580404" cy="7504006"/>
            <a:chOff x="0" y="0"/>
            <a:chExt cx="4177108" cy="6843292"/>
          </a:xfrm>
        </p:grpSpPr>
        <p:sp>
          <p:nvSpPr>
            <p:cNvPr name="Freeform 9" id="9"/>
            <p:cNvSpPr/>
            <p:nvPr/>
          </p:nvSpPr>
          <p:spPr>
            <a:xfrm flipH="false" flipV="false" rot="0">
              <a:off x="0" y="0"/>
              <a:ext cx="4177157" cy="6843268"/>
            </a:xfrm>
            <a:custGeom>
              <a:avLst/>
              <a:gdLst/>
              <a:ahLst/>
              <a:cxnLst/>
              <a:rect r="r" b="b" t="t" l="l"/>
              <a:pathLst>
                <a:path h="6843268" w="4177157">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name="Group 10" id="10"/>
          <p:cNvGrpSpPr/>
          <p:nvPr/>
        </p:nvGrpSpPr>
        <p:grpSpPr>
          <a:xfrm rot="0">
            <a:off x="9746131" y="1635611"/>
            <a:ext cx="7019788" cy="7015778"/>
            <a:chOff x="0" y="0"/>
            <a:chExt cx="9359718" cy="9354370"/>
          </a:xfrm>
        </p:grpSpPr>
        <p:sp>
          <p:nvSpPr>
            <p:cNvPr name="Freeform 11" id="11"/>
            <p:cNvSpPr/>
            <p:nvPr/>
          </p:nvSpPr>
          <p:spPr>
            <a:xfrm flipH="false" flipV="false" rot="0">
              <a:off x="0" y="0"/>
              <a:ext cx="9359773" cy="9354312"/>
            </a:xfrm>
            <a:custGeom>
              <a:avLst/>
              <a:gdLst/>
              <a:ahLst/>
              <a:cxnLst/>
              <a:rect r="r" b="b" t="t" l="l"/>
              <a:pathLst>
                <a:path h="9354312" w="9359773">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name="Group 12" id="12"/>
          <p:cNvGrpSpPr/>
          <p:nvPr/>
        </p:nvGrpSpPr>
        <p:grpSpPr>
          <a:xfrm rot="0">
            <a:off x="9987429" y="1873554"/>
            <a:ext cx="6537191" cy="6539891"/>
            <a:chOff x="0" y="0"/>
            <a:chExt cx="6476924" cy="6479600"/>
          </a:xfrm>
        </p:grpSpPr>
        <p:sp>
          <p:nvSpPr>
            <p:cNvPr name="Freeform 13" id="13"/>
            <p:cNvSpPr/>
            <p:nvPr/>
          </p:nvSpPr>
          <p:spPr>
            <a:xfrm flipH="false" flipV="false" rot="0">
              <a:off x="0" y="0"/>
              <a:ext cx="6477000" cy="6479540"/>
            </a:xfrm>
            <a:custGeom>
              <a:avLst/>
              <a:gdLst/>
              <a:ahLst/>
              <a:cxnLst/>
              <a:rect r="r" b="b" t="t" l="l"/>
              <a:pathLst>
                <a:path h="6479540" w="647700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25029" t="0" r="-25029"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276352"/>
            <a:ext cx="15055544" cy="5599761"/>
            <a:chOff x="0" y="0"/>
            <a:chExt cx="20074059" cy="7466348"/>
          </a:xfrm>
        </p:grpSpPr>
        <p:sp>
          <p:nvSpPr>
            <p:cNvPr name="Freeform 3" id="3"/>
            <p:cNvSpPr/>
            <p:nvPr/>
          </p:nvSpPr>
          <p:spPr>
            <a:xfrm flipH="false" flipV="false" rot="0">
              <a:off x="0" y="0"/>
              <a:ext cx="20074105" cy="7466330"/>
            </a:xfrm>
            <a:custGeom>
              <a:avLst/>
              <a:gdLst/>
              <a:ahLst/>
              <a:cxnLst/>
              <a:rect r="r" b="b" t="t" l="l"/>
              <a:pathLst>
                <a:path h="7466330" w="20074105">
                  <a:moveTo>
                    <a:pt x="0" y="0"/>
                  </a:moveTo>
                  <a:lnTo>
                    <a:pt x="20074105" y="0"/>
                  </a:lnTo>
                  <a:lnTo>
                    <a:pt x="20074105" y="7466330"/>
                  </a:lnTo>
                  <a:lnTo>
                    <a:pt x="0" y="7466330"/>
                  </a:lnTo>
                  <a:close/>
                </a:path>
              </a:pathLst>
            </a:custGeom>
            <a:solidFill>
              <a:srgbClr val="5755FE"/>
            </a:solidFill>
          </p:spPr>
        </p:sp>
      </p:grpSp>
      <p:grpSp>
        <p:nvGrpSpPr>
          <p:cNvPr name="Group 4" id="4"/>
          <p:cNvGrpSpPr/>
          <p:nvPr/>
        </p:nvGrpSpPr>
        <p:grpSpPr>
          <a:xfrm rot="0">
            <a:off x="12851788" y="3872477"/>
            <a:ext cx="4407512" cy="4407512"/>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3012248" y="4026582"/>
            <a:ext cx="4086592" cy="4099302"/>
            <a:chOff x="0" y="0"/>
            <a:chExt cx="3440244" cy="3450944"/>
          </a:xfrm>
        </p:grpSpPr>
        <p:sp>
          <p:nvSpPr>
            <p:cNvPr name="Freeform 8" id="8"/>
            <p:cNvSpPr/>
            <p:nvPr/>
          </p:nvSpPr>
          <p:spPr>
            <a:xfrm flipH="false" flipV="false" rot="0">
              <a:off x="0" y="0"/>
              <a:ext cx="3440303" cy="3450971"/>
            </a:xfrm>
            <a:custGeom>
              <a:avLst/>
              <a:gdLst/>
              <a:ahLst/>
              <a:cxnLst/>
              <a:rect r="r" b="b" t="t" l="l"/>
              <a:pathLst>
                <a:path h="3450971" w="3440303">
                  <a:moveTo>
                    <a:pt x="0" y="1725422"/>
                  </a:moveTo>
                  <a:cubicBezTo>
                    <a:pt x="0" y="772541"/>
                    <a:pt x="770128" y="0"/>
                    <a:pt x="1720088" y="0"/>
                  </a:cubicBezTo>
                  <a:cubicBezTo>
                    <a:pt x="2670048" y="0"/>
                    <a:pt x="3440303" y="772541"/>
                    <a:pt x="3440303" y="1725422"/>
                  </a:cubicBezTo>
                  <a:cubicBezTo>
                    <a:pt x="3440303" y="2678303"/>
                    <a:pt x="2670175" y="3450971"/>
                    <a:pt x="1720088" y="3450971"/>
                  </a:cubicBezTo>
                  <a:cubicBezTo>
                    <a:pt x="770001" y="3450971"/>
                    <a:pt x="0" y="2678430"/>
                    <a:pt x="0" y="1725422"/>
                  </a:cubicBezTo>
                  <a:close/>
                </a:path>
              </a:pathLst>
            </a:custGeom>
            <a:blipFill>
              <a:blip r:embed="rId2"/>
              <a:stretch>
                <a:fillRect l="-39272" t="0" r="-39272" b="0"/>
              </a:stretch>
            </a:blipFill>
          </p:spPr>
        </p:sp>
      </p:grpSp>
      <p:grpSp>
        <p:nvGrpSpPr>
          <p:cNvPr name="Group 9" id="9"/>
          <p:cNvGrpSpPr/>
          <p:nvPr/>
        </p:nvGrpSpPr>
        <p:grpSpPr>
          <a:xfrm rot="0">
            <a:off x="0" y="375066"/>
            <a:ext cx="8514087" cy="1347868"/>
            <a:chOff x="0" y="0"/>
            <a:chExt cx="11352116" cy="1797157"/>
          </a:xfrm>
        </p:grpSpPr>
        <p:sp>
          <p:nvSpPr>
            <p:cNvPr name="Freeform 10" id="10"/>
            <p:cNvSpPr/>
            <p:nvPr/>
          </p:nvSpPr>
          <p:spPr>
            <a:xfrm flipH="false" flipV="false" rot="0">
              <a:off x="0" y="0"/>
              <a:ext cx="11352149" cy="1797212"/>
            </a:xfrm>
            <a:custGeom>
              <a:avLst/>
              <a:gdLst/>
              <a:ahLst/>
              <a:cxnLst/>
              <a:rect r="r" b="b" t="t" l="l"/>
              <a:pathLst>
                <a:path h="1797212" w="11352149">
                  <a:moveTo>
                    <a:pt x="0" y="0"/>
                  </a:moveTo>
                  <a:lnTo>
                    <a:pt x="11352149" y="0"/>
                  </a:lnTo>
                  <a:lnTo>
                    <a:pt x="11352149" y="1797212"/>
                  </a:lnTo>
                  <a:lnTo>
                    <a:pt x="0" y="1797212"/>
                  </a:lnTo>
                  <a:close/>
                </a:path>
              </a:pathLst>
            </a:custGeom>
            <a:solidFill>
              <a:srgbClr val="5755FE"/>
            </a:solidFill>
          </p:spPr>
        </p:sp>
      </p:grpSp>
      <p:grpSp>
        <p:nvGrpSpPr>
          <p:cNvPr name="Group 11" id="11"/>
          <p:cNvGrpSpPr/>
          <p:nvPr/>
        </p:nvGrpSpPr>
        <p:grpSpPr>
          <a:xfrm rot="0">
            <a:off x="7897504" y="476438"/>
            <a:ext cx="1246496" cy="1246496"/>
            <a:chOff x="0" y="0"/>
            <a:chExt cx="1661994" cy="1661994"/>
          </a:xfrm>
        </p:grpSpPr>
        <p:sp>
          <p:nvSpPr>
            <p:cNvPr name="Freeform 12" id="12"/>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13" id="13"/>
          <p:cNvGrpSpPr/>
          <p:nvPr/>
        </p:nvGrpSpPr>
        <p:grpSpPr>
          <a:xfrm rot="0">
            <a:off x="7979826" y="457388"/>
            <a:ext cx="1081854" cy="1081851"/>
            <a:chOff x="0" y="0"/>
            <a:chExt cx="1442472" cy="1442468"/>
          </a:xfrm>
        </p:grpSpPr>
        <p:sp>
          <p:nvSpPr>
            <p:cNvPr name="Freeform 14" id="14"/>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name="TextBox 15" id="15"/>
          <p:cNvSpPr txBox="true"/>
          <p:nvPr/>
        </p:nvSpPr>
        <p:spPr>
          <a:xfrm rot="0">
            <a:off x="-173867" y="3108426"/>
            <a:ext cx="12851788" cy="4394472"/>
          </a:xfrm>
          <a:prstGeom prst="rect">
            <a:avLst/>
          </a:prstGeom>
        </p:spPr>
        <p:txBody>
          <a:bodyPr anchor="t" rtlCol="false" tIns="0" lIns="0" bIns="0" rIns="0">
            <a:spAutoFit/>
          </a:bodyPr>
          <a:lstStyle/>
          <a:p>
            <a:pPr algn="l">
              <a:lnSpc>
                <a:spcPts val="6533"/>
              </a:lnSpc>
            </a:pPr>
            <a:r>
              <a:rPr lang="en-US" sz="3629">
                <a:solidFill>
                  <a:srgbClr val="FFFFFF"/>
                </a:solidFill>
                <a:latin typeface="Futura"/>
                <a:ea typeface="Futura"/>
                <a:cs typeface="Futura"/>
                <a:sym typeface="Futura"/>
              </a:rPr>
              <a:t>   For the fire detection, two datasets are being be used</a:t>
            </a:r>
          </a:p>
          <a:p>
            <a:pPr algn="l">
              <a:lnSpc>
                <a:spcPts val="4013"/>
              </a:lnSpc>
            </a:pPr>
          </a:p>
          <a:p>
            <a:pPr algn="l" marL="977974" indent="-488987" lvl="1">
              <a:lnSpc>
                <a:spcPts val="8153"/>
              </a:lnSpc>
              <a:buFont typeface="Arial"/>
              <a:buChar char="•"/>
            </a:pPr>
            <a:r>
              <a:rPr lang="en-US" sz="4529">
                <a:solidFill>
                  <a:srgbClr val="FFFFFF"/>
                </a:solidFill>
                <a:latin typeface="Futura"/>
                <a:ea typeface="Futura"/>
                <a:cs typeface="Futura"/>
                <a:sym typeface="Futura"/>
              </a:rPr>
              <a:t>MODIS (Moderate Resolution Imaging Spectroradiometer)</a:t>
            </a:r>
          </a:p>
          <a:p>
            <a:pPr algn="l" marL="977974" indent="-488987" lvl="1">
              <a:lnSpc>
                <a:spcPts val="8153"/>
              </a:lnSpc>
              <a:buFont typeface="Arial"/>
              <a:buChar char="•"/>
            </a:pPr>
            <a:r>
              <a:rPr lang="en-US" sz="4529">
                <a:solidFill>
                  <a:srgbClr val="FFFFFF"/>
                </a:solidFill>
                <a:latin typeface="Futura"/>
                <a:ea typeface="Futura"/>
                <a:cs typeface="Futura"/>
                <a:sym typeface="Futura"/>
              </a:rPr>
              <a:t>Sentinel2</a:t>
            </a:r>
          </a:p>
        </p:txBody>
      </p:sp>
      <p:sp>
        <p:nvSpPr>
          <p:cNvPr name="TextBox 16" id="16"/>
          <p:cNvSpPr txBox="true"/>
          <p:nvPr/>
        </p:nvSpPr>
        <p:spPr>
          <a:xfrm rot="0">
            <a:off x="8260235" y="752024"/>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2</a:t>
            </a:r>
          </a:p>
        </p:txBody>
      </p:sp>
      <p:sp>
        <p:nvSpPr>
          <p:cNvPr name="TextBox 17" id="17"/>
          <p:cNvSpPr txBox="true"/>
          <p:nvPr/>
        </p:nvSpPr>
        <p:spPr>
          <a:xfrm rot="0">
            <a:off x="1028700" y="612551"/>
            <a:ext cx="6499072" cy="1000125"/>
          </a:xfrm>
          <a:prstGeom prst="rect">
            <a:avLst/>
          </a:prstGeom>
        </p:spPr>
        <p:txBody>
          <a:bodyPr anchor="t" rtlCol="false" tIns="0" lIns="0" bIns="0" rIns="0">
            <a:spAutoFit/>
          </a:bodyPr>
          <a:lstStyle/>
          <a:p>
            <a:pPr algn="l">
              <a:lnSpc>
                <a:spcPts val="7043"/>
              </a:lnSpc>
            </a:pPr>
            <a:r>
              <a:rPr lang="en-US" sz="5869" b="true">
                <a:solidFill>
                  <a:srgbClr val="FFFFFF"/>
                </a:solidFill>
                <a:latin typeface="Futura Bold"/>
                <a:ea typeface="Futura Bold"/>
                <a:cs typeface="Futura Bold"/>
                <a:sym typeface="Futura Bold"/>
              </a:rPr>
              <a:t>Data Collection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18215" y="3276352"/>
            <a:ext cx="8101012" cy="5599761"/>
            <a:chOff x="0" y="0"/>
            <a:chExt cx="10801350" cy="7466348"/>
          </a:xfrm>
        </p:grpSpPr>
        <p:sp>
          <p:nvSpPr>
            <p:cNvPr name="Freeform 9" id="9"/>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grpSp>
        <p:nvGrpSpPr>
          <p:cNvPr name="Group 10" id="10"/>
          <p:cNvGrpSpPr/>
          <p:nvPr/>
        </p:nvGrpSpPr>
        <p:grpSpPr>
          <a:xfrm rot="5400000">
            <a:off x="9220313" y="570216"/>
            <a:ext cx="7988524" cy="9387645"/>
            <a:chOff x="0" y="0"/>
            <a:chExt cx="9155244" cy="10758706"/>
          </a:xfrm>
        </p:grpSpPr>
        <p:sp>
          <p:nvSpPr>
            <p:cNvPr name="Freeform 11" id="11"/>
            <p:cNvSpPr/>
            <p:nvPr/>
          </p:nvSpPr>
          <p:spPr>
            <a:xfrm flipH="false" flipV="false" rot="0">
              <a:off x="0" y="0"/>
              <a:ext cx="9155244" cy="10758681"/>
            </a:xfrm>
            <a:custGeom>
              <a:avLst/>
              <a:gdLst/>
              <a:ahLst/>
              <a:cxnLst/>
              <a:rect r="r" b="b" t="t" l="l"/>
              <a:pathLst>
                <a:path h="10758681" w="9155244">
                  <a:moveTo>
                    <a:pt x="0" y="0"/>
                  </a:moveTo>
                  <a:lnTo>
                    <a:pt x="9155244" y="0"/>
                  </a:lnTo>
                  <a:lnTo>
                    <a:pt x="9155244" y="10758681"/>
                  </a:lnTo>
                  <a:lnTo>
                    <a:pt x="0" y="10758681"/>
                  </a:lnTo>
                  <a:close/>
                </a:path>
              </a:pathLst>
            </a:custGeom>
            <a:blipFill>
              <a:blip r:embed="rId2"/>
              <a:stretch>
                <a:fillRect l="0" t="-12724" r="-19659" b="-12724"/>
              </a:stretch>
            </a:blipFill>
          </p:spPr>
        </p:sp>
      </p:grpSp>
      <p:sp>
        <p:nvSpPr>
          <p:cNvPr name="TextBox 12" id="12"/>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MODIS</a:t>
            </a:r>
          </a:p>
        </p:txBody>
      </p:sp>
      <p:sp>
        <p:nvSpPr>
          <p:cNvPr name="TextBox 13" id="13"/>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4" id="14"/>
          <p:cNvSpPr txBox="true"/>
          <p:nvPr/>
        </p:nvSpPr>
        <p:spPr>
          <a:xfrm rot="0">
            <a:off x="396442" y="3679173"/>
            <a:ext cx="7940465" cy="4963152"/>
          </a:xfrm>
          <a:prstGeom prst="rect">
            <a:avLst/>
          </a:prstGeom>
        </p:spPr>
        <p:txBody>
          <a:bodyPr anchor="t" rtlCol="false" tIns="0" lIns="0" bIns="0" rIns="0">
            <a:spAutoFit/>
          </a:bodyPr>
          <a:lstStyle/>
          <a:p>
            <a:pPr algn="l">
              <a:lnSpc>
                <a:spcPts val="4935"/>
              </a:lnSpc>
            </a:pPr>
            <a:r>
              <a:rPr lang="en-US" sz="2741">
                <a:solidFill>
                  <a:srgbClr val="FFFFFF"/>
                </a:solidFill>
                <a:latin typeface="Futura"/>
                <a:ea typeface="Futura"/>
                <a:cs typeface="Futura"/>
                <a:sym typeface="Futura"/>
              </a:rPr>
              <a:t>MODIS is an instrument on NASA's Terra and Aqua satellites, which observe the entire Earth every 1–2 days in 36 spectral bands. Terra passes the equator in the morning, while Aqua crosses in the afternoon. MODIS data help monitor global processes on land, oceans, and the atmosphere, improving climate models and supporting environmental policy decisions.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18215" y="3276352"/>
            <a:ext cx="8101012" cy="5599761"/>
            <a:chOff x="0" y="0"/>
            <a:chExt cx="10801350" cy="7466348"/>
          </a:xfrm>
        </p:grpSpPr>
        <p:sp>
          <p:nvSpPr>
            <p:cNvPr name="Freeform 9" id="9"/>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grpSp>
        <p:nvGrpSpPr>
          <p:cNvPr name="Group 10" id="10"/>
          <p:cNvGrpSpPr/>
          <p:nvPr/>
        </p:nvGrpSpPr>
        <p:grpSpPr>
          <a:xfrm rot="5400000">
            <a:off x="9599916" y="922001"/>
            <a:ext cx="7988524" cy="9387645"/>
            <a:chOff x="0" y="0"/>
            <a:chExt cx="9155244" cy="10758706"/>
          </a:xfrm>
        </p:grpSpPr>
        <p:sp>
          <p:nvSpPr>
            <p:cNvPr name="Freeform 11" id="11"/>
            <p:cNvSpPr/>
            <p:nvPr/>
          </p:nvSpPr>
          <p:spPr>
            <a:xfrm flipH="false" flipV="false" rot="0">
              <a:off x="0" y="0"/>
              <a:ext cx="9155244" cy="10758681"/>
            </a:xfrm>
            <a:custGeom>
              <a:avLst/>
              <a:gdLst/>
              <a:ahLst/>
              <a:cxnLst/>
              <a:rect r="r" b="b" t="t" l="l"/>
              <a:pathLst>
                <a:path h="10758681" w="9155244">
                  <a:moveTo>
                    <a:pt x="0" y="0"/>
                  </a:moveTo>
                  <a:lnTo>
                    <a:pt x="9155244" y="0"/>
                  </a:lnTo>
                  <a:lnTo>
                    <a:pt x="9155244" y="10758681"/>
                  </a:lnTo>
                  <a:lnTo>
                    <a:pt x="0" y="10758681"/>
                  </a:lnTo>
                  <a:close/>
                </a:path>
              </a:pathLst>
            </a:custGeom>
            <a:blipFill>
              <a:blip r:embed="rId2"/>
              <a:stretch>
                <a:fillRect l="-9924" t="0" r="-46962" b="0"/>
              </a:stretch>
            </a:blipFill>
          </p:spPr>
        </p:sp>
      </p:grpSp>
      <p:sp>
        <p:nvSpPr>
          <p:cNvPr name="TextBox 12" id="12"/>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MODIS data</a:t>
            </a:r>
          </a:p>
        </p:txBody>
      </p:sp>
      <p:sp>
        <p:nvSpPr>
          <p:cNvPr name="TextBox 13" id="13"/>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4" id="14"/>
          <p:cNvSpPr txBox="true"/>
          <p:nvPr/>
        </p:nvSpPr>
        <p:spPr>
          <a:xfrm rot="0">
            <a:off x="39361" y="5044963"/>
            <a:ext cx="7940465" cy="2486652"/>
          </a:xfrm>
          <a:prstGeom prst="rect">
            <a:avLst/>
          </a:prstGeom>
        </p:spPr>
        <p:txBody>
          <a:bodyPr anchor="t" rtlCol="false" tIns="0" lIns="0" bIns="0" rIns="0">
            <a:spAutoFit/>
          </a:bodyPr>
          <a:lstStyle/>
          <a:p>
            <a:pPr algn="l" marL="591948" indent="-295974" lvl="1">
              <a:lnSpc>
                <a:spcPts val="4935"/>
              </a:lnSpc>
              <a:buFont typeface="Arial"/>
              <a:buChar char="•"/>
            </a:pPr>
            <a:r>
              <a:rPr lang="en-US" sz="2741">
                <a:solidFill>
                  <a:srgbClr val="FFFFFF"/>
                </a:solidFill>
                <a:latin typeface="Futura"/>
                <a:ea typeface="Futura"/>
                <a:cs typeface="Futura"/>
                <a:sym typeface="Futura"/>
              </a:rPr>
              <a:t>Role: Detects thermal anomalies (fire hotspots).</a:t>
            </a:r>
          </a:p>
          <a:p>
            <a:pPr algn="l" marL="591948" indent="-295974" lvl="1">
              <a:lnSpc>
                <a:spcPts val="4935"/>
              </a:lnSpc>
              <a:buFont typeface="Arial"/>
              <a:buChar char="•"/>
            </a:pPr>
            <a:r>
              <a:rPr lang="en-US" sz="2741">
                <a:solidFill>
                  <a:srgbClr val="FFFFFF"/>
                </a:solidFill>
                <a:latin typeface="Futura"/>
                <a:ea typeface="Futura"/>
                <a:cs typeface="Futura"/>
                <a:sym typeface="Futura"/>
              </a:rPr>
              <a:t>Resolution: 1km (daily data).</a:t>
            </a:r>
          </a:p>
          <a:p>
            <a:pPr algn="l" marL="591948" indent="-295974" lvl="1">
              <a:lnSpc>
                <a:spcPts val="4935"/>
              </a:lnSpc>
              <a:buFont typeface="Arial"/>
              <a:buChar char="•"/>
            </a:pPr>
            <a:r>
              <a:rPr lang="en-US" sz="2741">
                <a:solidFill>
                  <a:srgbClr val="FFFFFF"/>
                </a:solidFill>
                <a:latin typeface="Futura"/>
                <a:ea typeface="Futura"/>
                <a:cs typeface="Futura"/>
                <a:sym typeface="Futura"/>
              </a:rPr>
              <a:t>Key Band: FireMask (confidence levels 0–9).</a:t>
            </a:r>
          </a:p>
          <a:p>
            <a:pPr algn="l">
              <a:lnSpc>
                <a:spcPts val="4935"/>
              </a:lnSpc>
            </a:pPr>
          </a:p>
        </p:txBody>
      </p:sp>
      <p:sp>
        <p:nvSpPr>
          <p:cNvPr name="TextBox 15" id="15"/>
          <p:cNvSpPr txBox="true"/>
          <p:nvPr/>
        </p:nvSpPr>
        <p:spPr>
          <a:xfrm rot="0">
            <a:off x="-752132" y="3695106"/>
            <a:ext cx="7940465" cy="933450"/>
          </a:xfrm>
          <a:prstGeom prst="rect">
            <a:avLst/>
          </a:prstGeom>
        </p:spPr>
        <p:txBody>
          <a:bodyPr anchor="t" rtlCol="false" tIns="0" lIns="0" bIns="0" rIns="0">
            <a:spAutoFit/>
          </a:bodyPr>
          <a:lstStyle/>
          <a:p>
            <a:pPr algn="ctr">
              <a:lnSpc>
                <a:spcPts val="3480"/>
              </a:lnSpc>
            </a:pPr>
            <a:r>
              <a:rPr lang="en-US" sz="2900" b="true">
                <a:solidFill>
                  <a:srgbClr val="FFFFFF"/>
                </a:solidFill>
                <a:latin typeface="Futura Ultra-Bold"/>
                <a:ea typeface="Futura Ultra-Bold"/>
                <a:cs typeface="Futura Ultra-Bold"/>
                <a:sym typeface="Futura Ultra-Bold"/>
              </a:rPr>
              <a:t>For this project, MOD14A1</a:t>
            </a:r>
          </a:p>
          <a:p>
            <a:pPr algn="ctr">
              <a:lnSpc>
                <a:spcPts val="3480"/>
              </a:lnSpc>
              <a:spcBef>
                <a:spcPct val="0"/>
              </a:spcBef>
            </a:pPr>
            <a:r>
              <a:rPr lang="en-US" b="true" sz="2900">
                <a:solidFill>
                  <a:srgbClr val="FFFFFF"/>
                </a:solidFill>
                <a:latin typeface="Futura Ultra-Bold"/>
                <a:ea typeface="Futura Ultra-Bold"/>
                <a:cs typeface="Futura Ultra-Bold"/>
                <a:sym typeface="Futura Ultra-Bold"/>
              </a:rPr>
              <a:t> will be used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18215" y="3276352"/>
            <a:ext cx="8101012" cy="5599761"/>
            <a:chOff x="0" y="0"/>
            <a:chExt cx="10801350" cy="7466348"/>
          </a:xfrm>
        </p:grpSpPr>
        <p:sp>
          <p:nvSpPr>
            <p:cNvPr name="Freeform 9" id="9"/>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grpSp>
        <p:nvGrpSpPr>
          <p:cNvPr name="Group 10" id="10"/>
          <p:cNvGrpSpPr/>
          <p:nvPr/>
        </p:nvGrpSpPr>
        <p:grpSpPr>
          <a:xfrm rot="5400000">
            <a:off x="9599916" y="922001"/>
            <a:ext cx="7988524" cy="9387645"/>
            <a:chOff x="0" y="0"/>
            <a:chExt cx="9155244" cy="10758706"/>
          </a:xfrm>
        </p:grpSpPr>
        <p:sp>
          <p:nvSpPr>
            <p:cNvPr name="Freeform 11" id="11"/>
            <p:cNvSpPr/>
            <p:nvPr/>
          </p:nvSpPr>
          <p:spPr>
            <a:xfrm flipH="false" flipV="false" rot="0">
              <a:off x="0" y="0"/>
              <a:ext cx="9155244" cy="10758681"/>
            </a:xfrm>
            <a:custGeom>
              <a:avLst/>
              <a:gdLst/>
              <a:ahLst/>
              <a:cxnLst/>
              <a:rect r="r" b="b" t="t" l="l"/>
              <a:pathLst>
                <a:path h="10758681" w="9155244">
                  <a:moveTo>
                    <a:pt x="0" y="0"/>
                  </a:moveTo>
                  <a:lnTo>
                    <a:pt x="9155244" y="0"/>
                  </a:lnTo>
                  <a:lnTo>
                    <a:pt x="9155244" y="10758681"/>
                  </a:lnTo>
                  <a:lnTo>
                    <a:pt x="0" y="10758681"/>
                  </a:lnTo>
                  <a:close/>
                </a:path>
              </a:pathLst>
            </a:custGeom>
            <a:blipFill>
              <a:blip r:embed="rId2"/>
              <a:stretch>
                <a:fillRect l="-15828" t="0" r="-29609" b="0"/>
              </a:stretch>
            </a:blipFill>
          </p:spPr>
        </p:sp>
      </p:grpSp>
      <p:sp>
        <p:nvSpPr>
          <p:cNvPr name="TextBox 12" id="12"/>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Sentinel 2</a:t>
            </a:r>
          </a:p>
        </p:txBody>
      </p:sp>
      <p:sp>
        <p:nvSpPr>
          <p:cNvPr name="TextBox 13" id="13"/>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4" id="14"/>
          <p:cNvSpPr txBox="true"/>
          <p:nvPr/>
        </p:nvSpPr>
        <p:spPr>
          <a:xfrm rot="0">
            <a:off x="398489" y="3485119"/>
            <a:ext cx="7940465" cy="4963152"/>
          </a:xfrm>
          <a:prstGeom prst="rect">
            <a:avLst/>
          </a:prstGeom>
        </p:spPr>
        <p:txBody>
          <a:bodyPr anchor="t" rtlCol="false" tIns="0" lIns="0" bIns="0" rIns="0">
            <a:spAutoFit/>
          </a:bodyPr>
          <a:lstStyle/>
          <a:p>
            <a:pPr algn="l">
              <a:lnSpc>
                <a:spcPts val="4935"/>
              </a:lnSpc>
            </a:pPr>
            <a:r>
              <a:rPr lang="en-US" sz="2741">
                <a:solidFill>
                  <a:srgbClr val="FFFFFF"/>
                </a:solidFill>
                <a:latin typeface="Futura"/>
                <a:ea typeface="Futura"/>
                <a:cs typeface="Futura"/>
                <a:sym typeface="Futura"/>
              </a:rPr>
              <a:t>Sentinel-2 (S2) is a wide-swath, high-resolution, multispectral imaging mission with a global 5-day revisit frequency. The S2 Multispectral Instrument (MSI) samples 13 spectral bands: visible and NIR at 10 meters, red edge and SWIR at 20 meters, and atmospheric bands at 60 meters spatial resolution. It provides data suitable for assessing state and change of vegetation, soil, and water cover.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318215" y="3276352"/>
            <a:ext cx="8101012" cy="5599761"/>
            <a:chOff x="0" y="0"/>
            <a:chExt cx="10801350" cy="7466348"/>
          </a:xfrm>
        </p:grpSpPr>
        <p:sp>
          <p:nvSpPr>
            <p:cNvPr name="Freeform 9" id="9"/>
            <p:cNvSpPr/>
            <p:nvPr/>
          </p:nvSpPr>
          <p:spPr>
            <a:xfrm flipH="false" flipV="false" rot="0">
              <a:off x="0" y="0"/>
              <a:ext cx="10801350" cy="7466330"/>
            </a:xfrm>
            <a:custGeom>
              <a:avLst/>
              <a:gdLst/>
              <a:ahLst/>
              <a:cxnLst/>
              <a:rect r="r" b="b" t="t" l="l"/>
              <a:pathLst>
                <a:path h="7466330" w="10801350">
                  <a:moveTo>
                    <a:pt x="0" y="0"/>
                  </a:moveTo>
                  <a:lnTo>
                    <a:pt x="10801350" y="0"/>
                  </a:lnTo>
                  <a:lnTo>
                    <a:pt x="10801350" y="7466330"/>
                  </a:lnTo>
                  <a:lnTo>
                    <a:pt x="0" y="7466330"/>
                  </a:lnTo>
                  <a:close/>
                </a:path>
              </a:pathLst>
            </a:custGeom>
            <a:solidFill>
              <a:srgbClr val="5755FE"/>
            </a:solidFill>
          </p:spPr>
        </p:sp>
      </p:grpSp>
      <p:grpSp>
        <p:nvGrpSpPr>
          <p:cNvPr name="Group 10" id="10"/>
          <p:cNvGrpSpPr/>
          <p:nvPr/>
        </p:nvGrpSpPr>
        <p:grpSpPr>
          <a:xfrm rot="5400000">
            <a:off x="9599916" y="922001"/>
            <a:ext cx="7988524" cy="9387645"/>
            <a:chOff x="0" y="0"/>
            <a:chExt cx="9155244" cy="10758706"/>
          </a:xfrm>
        </p:grpSpPr>
        <p:sp>
          <p:nvSpPr>
            <p:cNvPr name="Freeform 11" id="11"/>
            <p:cNvSpPr/>
            <p:nvPr/>
          </p:nvSpPr>
          <p:spPr>
            <a:xfrm flipH="false" flipV="false" rot="0">
              <a:off x="0" y="0"/>
              <a:ext cx="9155244" cy="10758681"/>
            </a:xfrm>
            <a:custGeom>
              <a:avLst/>
              <a:gdLst/>
              <a:ahLst/>
              <a:cxnLst/>
              <a:rect r="r" b="b" t="t" l="l"/>
              <a:pathLst>
                <a:path h="10758681" w="9155244">
                  <a:moveTo>
                    <a:pt x="0" y="0"/>
                  </a:moveTo>
                  <a:lnTo>
                    <a:pt x="9155244" y="0"/>
                  </a:lnTo>
                  <a:lnTo>
                    <a:pt x="9155244" y="10758681"/>
                  </a:lnTo>
                  <a:lnTo>
                    <a:pt x="0" y="10758681"/>
                  </a:lnTo>
                  <a:close/>
                </a:path>
              </a:pathLst>
            </a:custGeom>
            <a:blipFill>
              <a:blip r:embed="rId2"/>
              <a:stretch>
                <a:fillRect l="-15828" t="0" r="-29609" b="0"/>
              </a:stretch>
            </a:blipFill>
          </p:spPr>
        </p:sp>
      </p:grpSp>
      <p:sp>
        <p:nvSpPr>
          <p:cNvPr name="TextBox 12" id="12"/>
          <p:cNvSpPr txBox="true"/>
          <p:nvPr/>
        </p:nvSpPr>
        <p:spPr>
          <a:xfrm rot="0">
            <a:off x="1028700" y="650651"/>
            <a:ext cx="6699093" cy="619125"/>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Bold"/>
                <a:ea typeface="Futura Bold"/>
                <a:cs typeface="Futura Bold"/>
                <a:sym typeface="Futura Bold"/>
              </a:rPr>
              <a:t>Sentinel 2 data</a:t>
            </a:r>
          </a:p>
        </p:txBody>
      </p:sp>
      <p:sp>
        <p:nvSpPr>
          <p:cNvPr name="TextBox 13" id="13"/>
          <p:cNvSpPr txBox="true"/>
          <p:nvPr/>
        </p:nvSpPr>
        <p:spPr>
          <a:xfrm rot="0">
            <a:off x="8246066" y="650651"/>
            <a:ext cx="549374"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4</a:t>
            </a:r>
          </a:p>
        </p:txBody>
      </p:sp>
      <p:sp>
        <p:nvSpPr>
          <p:cNvPr name="TextBox 14" id="14"/>
          <p:cNvSpPr txBox="true"/>
          <p:nvPr/>
        </p:nvSpPr>
        <p:spPr>
          <a:xfrm rot="0">
            <a:off x="398489" y="3504169"/>
            <a:ext cx="7940465" cy="5816592"/>
          </a:xfrm>
          <a:prstGeom prst="rect">
            <a:avLst/>
          </a:prstGeom>
        </p:spPr>
        <p:txBody>
          <a:bodyPr anchor="t" rtlCol="false" tIns="0" lIns="0" bIns="0" rIns="0">
            <a:spAutoFit/>
          </a:bodyPr>
          <a:lstStyle/>
          <a:p>
            <a:pPr algn="l">
              <a:lnSpc>
                <a:spcPts val="4575"/>
              </a:lnSpc>
            </a:pPr>
            <a:r>
              <a:rPr lang="en-US" sz="2541">
                <a:solidFill>
                  <a:srgbClr val="FFFFFF"/>
                </a:solidFill>
                <a:latin typeface="Futura"/>
                <a:ea typeface="Futura"/>
                <a:cs typeface="Futura"/>
                <a:sym typeface="Futura"/>
              </a:rPr>
              <a:t>COPERNICUS/S2_SR_HARMONIZED will be used for the project.</a:t>
            </a:r>
          </a:p>
          <a:p>
            <a:pPr algn="l" marL="548769" indent="-274384" lvl="1">
              <a:lnSpc>
                <a:spcPts val="4575"/>
              </a:lnSpc>
              <a:buFont typeface="Arial"/>
              <a:buChar char="•"/>
            </a:pPr>
            <a:r>
              <a:rPr lang="en-US" sz="2541">
                <a:solidFill>
                  <a:srgbClr val="FFFFFF"/>
                </a:solidFill>
                <a:latin typeface="Futura"/>
                <a:ea typeface="Futura"/>
                <a:cs typeface="Futura"/>
                <a:sym typeface="Futura"/>
              </a:rPr>
              <a:t>Role: Provides high-resolution (10–20m) optical imagery.</a:t>
            </a:r>
          </a:p>
          <a:p>
            <a:pPr algn="l" marL="548769" indent="-274384" lvl="1">
              <a:lnSpc>
                <a:spcPts val="4575"/>
              </a:lnSpc>
              <a:buFont typeface="Arial"/>
              <a:buChar char="•"/>
            </a:pPr>
            <a:r>
              <a:rPr lang="en-US" sz="2541">
                <a:solidFill>
                  <a:srgbClr val="FFFFFF"/>
                </a:solidFill>
                <a:latin typeface="Futura"/>
                <a:ea typeface="Futura"/>
                <a:cs typeface="Futura"/>
                <a:sym typeface="Futura"/>
              </a:rPr>
              <a:t>Bands Used:</a:t>
            </a:r>
          </a:p>
          <a:p>
            <a:pPr algn="l" marL="1097537" indent="-365846" lvl="2">
              <a:lnSpc>
                <a:spcPts val="4575"/>
              </a:lnSpc>
              <a:buFont typeface="Arial"/>
              <a:buChar char="⚬"/>
            </a:pPr>
            <a:r>
              <a:rPr lang="en-US" sz="2541">
                <a:solidFill>
                  <a:srgbClr val="FFFFFF"/>
                </a:solidFill>
                <a:latin typeface="Futura"/>
                <a:ea typeface="Futura"/>
                <a:cs typeface="Futura"/>
                <a:sym typeface="Futura"/>
              </a:rPr>
              <a:t>B4 (Red), B8 (NIR), B12 (SWIR) for fire signatures.</a:t>
            </a:r>
          </a:p>
          <a:p>
            <a:pPr algn="l" marL="1097537" indent="-365846" lvl="2">
              <a:lnSpc>
                <a:spcPts val="4575"/>
              </a:lnSpc>
              <a:buFont typeface="Arial"/>
              <a:buChar char="⚬"/>
            </a:pPr>
            <a:r>
              <a:rPr lang="en-US" sz="2541">
                <a:solidFill>
                  <a:srgbClr val="FFFFFF"/>
                </a:solidFill>
                <a:latin typeface="Futura"/>
                <a:ea typeface="Futura"/>
                <a:cs typeface="Futura"/>
                <a:sym typeface="Futura"/>
              </a:rPr>
              <a:t>QA60: Legacy cloud masking (for bitwise operations).</a:t>
            </a:r>
          </a:p>
          <a:p>
            <a:pPr algn="l">
              <a:lnSpc>
                <a:spcPts val="4575"/>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8210426" y="3276353"/>
            <a:ext cx="1867147" cy="1867147"/>
            <a:chOff x="0" y="0"/>
            <a:chExt cx="491759" cy="491759"/>
          </a:xfrm>
        </p:grpSpPr>
        <p:sp>
          <p:nvSpPr>
            <p:cNvPr name="Freeform 9" id="9"/>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0" id="10"/>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077574" y="5142658"/>
            <a:ext cx="1867147" cy="1867147"/>
            <a:chOff x="0" y="0"/>
            <a:chExt cx="491759" cy="491759"/>
          </a:xfrm>
        </p:grpSpPr>
        <p:sp>
          <p:nvSpPr>
            <p:cNvPr name="Freeform 12" id="12"/>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3" id="13"/>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343279" y="5142658"/>
            <a:ext cx="1867147" cy="1867147"/>
            <a:chOff x="0" y="0"/>
            <a:chExt cx="491759" cy="491759"/>
          </a:xfrm>
        </p:grpSpPr>
        <p:sp>
          <p:nvSpPr>
            <p:cNvPr name="Freeform 15" id="15"/>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6" id="16"/>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8210426" y="6993578"/>
            <a:ext cx="1867147" cy="1867147"/>
            <a:chOff x="0" y="0"/>
            <a:chExt cx="491759" cy="491759"/>
          </a:xfrm>
        </p:grpSpPr>
        <p:sp>
          <p:nvSpPr>
            <p:cNvPr name="Freeform 18" id="18"/>
            <p:cNvSpPr/>
            <p:nvPr/>
          </p:nvSpPr>
          <p:spPr>
            <a:xfrm flipH="false" flipV="false" rot="0">
              <a:off x="0" y="0"/>
              <a:ext cx="491759" cy="491759"/>
            </a:xfrm>
            <a:custGeom>
              <a:avLst/>
              <a:gdLst/>
              <a:ahLst/>
              <a:cxnLst/>
              <a:rect r="r" b="b" t="t" l="l"/>
              <a:pathLst>
                <a:path h="491759" w="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5755FE"/>
            </a:solidFill>
          </p:spPr>
        </p:sp>
        <p:sp>
          <p:nvSpPr>
            <p:cNvPr name="TextBox 19" id="19"/>
            <p:cNvSpPr txBox="true"/>
            <p:nvPr/>
          </p:nvSpPr>
          <p:spPr>
            <a:xfrm>
              <a:off x="0" y="-38100"/>
              <a:ext cx="491759" cy="529859"/>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8338494" y="3345095"/>
            <a:ext cx="1446372" cy="1827958"/>
          </a:xfrm>
          <a:custGeom>
            <a:avLst/>
            <a:gdLst/>
            <a:ahLst/>
            <a:cxnLst/>
            <a:rect r="r" b="b" t="t" l="l"/>
            <a:pathLst>
              <a:path h="1827958" w="1446372">
                <a:moveTo>
                  <a:pt x="0" y="0"/>
                </a:moveTo>
                <a:lnTo>
                  <a:pt x="1446372" y="0"/>
                </a:lnTo>
                <a:lnTo>
                  <a:pt x="1446372" y="1827958"/>
                </a:lnTo>
                <a:lnTo>
                  <a:pt x="0" y="182795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1" id="21"/>
          <p:cNvSpPr/>
          <p:nvPr/>
        </p:nvSpPr>
        <p:spPr>
          <a:xfrm flipH="false" flipV="false" rot="0">
            <a:off x="6559776" y="5387673"/>
            <a:ext cx="1434153" cy="1434153"/>
          </a:xfrm>
          <a:custGeom>
            <a:avLst/>
            <a:gdLst/>
            <a:ahLst/>
            <a:cxnLst/>
            <a:rect r="r" b="b" t="t" l="l"/>
            <a:pathLst>
              <a:path h="1434153" w="1434153">
                <a:moveTo>
                  <a:pt x="0" y="0"/>
                </a:moveTo>
                <a:lnTo>
                  <a:pt x="1434153" y="0"/>
                </a:lnTo>
                <a:lnTo>
                  <a:pt x="1434153" y="1434153"/>
                </a:lnTo>
                <a:lnTo>
                  <a:pt x="0" y="14341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2" id="22"/>
          <p:cNvSpPr/>
          <p:nvPr/>
        </p:nvSpPr>
        <p:spPr>
          <a:xfrm flipH="false" flipV="false" rot="0">
            <a:off x="8210426" y="7529250"/>
            <a:ext cx="1862571" cy="894034"/>
          </a:xfrm>
          <a:custGeom>
            <a:avLst/>
            <a:gdLst/>
            <a:ahLst/>
            <a:cxnLst/>
            <a:rect r="r" b="b" t="t" l="l"/>
            <a:pathLst>
              <a:path h="894034" w="1862571">
                <a:moveTo>
                  <a:pt x="0" y="0"/>
                </a:moveTo>
                <a:lnTo>
                  <a:pt x="1862571" y="0"/>
                </a:lnTo>
                <a:lnTo>
                  <a:pt x="1862571" y="894034"/>
                </a:lnTo>
                <a:lnTo>
                  <a:pt x="0" y="8940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3" id="23"/>
          <p:cNvSpPr/>
          <p:nvPr/>
        </p:nvSpPr>
        <p:spPr>
          <a:xfrm flipH="false" flipV="false" rot="0">
            <a:off x="10335294" y="5340860"/>
            <a:ext cx="1351708" cy="1351708"/>
          </a:xfrm>
          <a:custGeom>
            <a:avLst/>
            <a:gdLst/>
            <a:ahLst/>
            <a:cxnLst/>
            <a:rect r="r" b="b" t="t" l="l"/>
            <a:pathLst>
              <a:path h="1351708" w="1351708">
                <a:moveTo>
                  <a:pt x="0" y="0"/>
                </a:moveTo>
                <a:lnTo>
                  <a:pt x="1351707" y="0"/>
                </a:lnTo>
                <a:lnTo>
                  <a:pt x="1351707" y="1351708"/>
                </a:lnTo>
                <a:lnTo>
                  <a:pt x="0" y="13517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1028700" y="650651"/>
            <a:ext cx="6375082"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Preprocessing Workflow</a:t>
            </a:r>
          </a:p>
          <a:p>
            <a:pPr algn="l">
              <a:lnSpc>
                <a:spcPts val="4320"/>
              </a:lnSpc>
            </a:pPr>
          </a:p>
        </p:txBody>
      </p:sp>
      <p:sp>
        <p:nvSpPr>
          <p:cNvPr name="TextBox 25" id="25"/>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5</a:t>
            </a:r>
          </a:p>
        </p:txBody>
      </p:sp>
      <p:sp>
        <p:nvSpPr>
          <p:cNvPr name="TextBox 26" id="26"/>
          <p:cNvSpPr txBox="true"/>
          <p:nvPr/>
        </p:nvSpPr>
        <p:spPr>
          <a:xfrm rot="0">
            <a:off x="1028700" y="3035720"/>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Ultra-Bold"/>
                <a:ea typeface="Futura Ultra-Bold"/>
                <a:cs typeface="Futura Ultra-Bold"/>
                <a:sym typeface="Futura Ultra-Bold"/>
              </a:rPr>
              <a:t>Cloud Masking</a:t>
            </a:r>
          </a:p>
        </p:txBody>
      </p:sp>
      <p:sp>
        <p:nvSpPr>
          <p:cNvPr name="TextBox 27" id="27"/>
          <p:cNvSpPr txBox="true"/>
          <p:nvPr/>
        </p:nvSpPr>
        <p:spPr>
          <a:xfrm rot="0">
            <a:off x="1028702" y="3550160"/>
            <a:ext cx="5118254" cy="1790700"/>
          </a:xfrm>
          <a:prstGeom prst="rect">
            <a:avLst/>
          </a:prstGeom>
        </p:spPr>
        <p:txBody>
          <a:bodyPr anchor="t" rtlCol="false" tIns="0" lIns="0" bIns="0" rIns="0">
            <a:spAutoFit/>
          </a:bodyPr>
          <a:lstStyle/>
          <a:p>
            <a:pPr algn="ctr" marL="431799" indent="-215899" lvl="1">
              <a:lnSpc>
                <a:spcPts val="3599"/>
              </a:lnSpc>
              <a:buFont typeface="Arial"/>
              <a:buChar char="•"/>
            </a:pPr>
            <a:r>
              <a:rPr lang="en-US" sz="1999">
                <a:solidFill>
                  <a:srgbClr val="000000"/>
                </a:solidFill>
                <a:latin typeface="Futura"/>
                <a:ea typeface="Futura"/>
                <a:cs typeface="Futura"/>
                <a:sym typeface="Futura"/>
              </a:rPr>
              <a:t>Sentinel-2: Mask opaque clouds/cirrus using QA60 (bit 10/11).</a:t>
            </a:r>
          </a:p>
          <a:p>
            <a:pPr algn="ctr" marL="431799" indent="-215899" lvl="1">
              <a:lnSpc>
                <a:spcPts val="3599"/>
              </a:lnSpc>
              <a:buFont typeface="Arial"/>
              <a:buChar char="•"/>
            </a:pPr>
            <a:r>
              <a:rPr lang="en-US" sz="1999">
                <a:solidFill>
                  <a:srgbClr val="000000"/>
                </a:solidFill>
                <a:latin typeface="Futura"/>
                <a:ea typeface="Futura"/>
                <a:cs typeface="Futura"/>
                <a:sym typeface="Futura"/>
              </a:rPr>
              <a:t>MODIS: Directly use FireMask</a:t>
            </a:r>
          </a:p>
          <a:p>
            <a:pPr algn="ctr">
              <a:lnSpc>
                <a:spcPts val="3599"/>
              </a:lnSpc>
            </a:pPr>
          </a:p>
        </p:txBody>
      </p:sp>
      <p:sp>
        <p:nvSpPr>
          <p:cNvPr name="TextBox 28" id="28"/>
          <p:cNvSpPr txBox="true"/>
          <p:nvPr/>
        </p:nvSpPr>
        <p:spPr>
          <a:xfrm rot="0">
            <a:off x="1028700" y="6573313"/>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Ultra-Bold"/>
                <a:ea typeface="Futura Ultra-Bold"/>
                <a:cs typeface="Futura Ultra-Bold"/>
                <a:sym typeface="Futura Ultra-Bold"/>
              </a:rPr>
              <a:t>Temporal Alignment</a:t>
            </a:r>
          </a:p>
        </p:txBody>
      </p:sp>
      <p:sp>
        <p:nvSpPr>
          <p:cNvPr name="TextBox 29" id="29"/>
          <p:cNvSpPr txBox="true"/>
          <p:nvPr/>
        </p:nvSpPr>
        <p:spPr>
          <a:xfrm rot="0">
            <a:off x="1028702" y="7097278"/>
            <a:ext cx="5813008" cy="1326006"/>
          </a:xfrm>
          <a:prstGeom prst="rect">
            <a:avLst/>
          </a:prstGeom>
        </p:spPr>
        <p:txBody>
          <a:bodyPr anchor="t" rtlCol="false" tIns="0" lIns="0" bIns="0" rIns="0">
            <a:spAutoFit/>
          </a:bodyPr>
          <a:lstStyle/>
          <a:p>
            <a:pPr algn="ctr">
              <a:lnSpc>
                <a:spcPts val="3483"/>
              </a:lnSpc>
            </a:pPr>
            <a:r>
              <a:rPr lang="en-US" sz="1935">
                <a:solidFill>
                  <a:srgbClr val="000000"/>
                </a:solidFill>
                <a:latin typeface="Futura"/>
                <a:ea typeface="Futura"/>
                <a:cs typeface="Futura"/>
                <a:sym typeface="Futura"/>
              </a:rPr>
              <a:t>Join MODIS</a:t>
            </a:r>
            <a:r>
              <a:rPr lang="en-US" sz="1935">
                <a:solidFill>
                  <a:srgbClr val="000000"/>
                </a:solidFill>
                <a:latin typeface="Futura"/>
                <a:ea typeface="Futura"/>
                <a:cs typeface="Futura"/>
                <a:sym typeface="Futura"/>
              </a:rPr>
              <a:t> and Sentinel-2 data within ±2-day windows.</a:t>
            </a:r>
          </a:p>
          <a:p>
            <a:pPr algn="ctr">
              <a:lnSpc>
                <a:spcPts val="3483"/>
              </a:lnSpc>
            </a:pPr>
          </a:p>
        </p:txBody>
      </p:sp>
      <p:sp>
        <p:nvSpPr>
          <p:cNvPr name="TextBox 30" id="30"/>
          <p:cNvSpPr txBox="true"/>
          <p:nvPr/>
        </p:nvSpPr>
        <p:spPr>
          <a:xfrm rot="0">
            <a:off x="12141045" y="3006447"/>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Bold"/>
                <a:ea typeface="Futura Bold"/>
                <a:cs typeface="Futura Bold"/>
                <a:sym typeface="Futura Bold"/>
              </a:rPr>
              <a:t>Spatial Resampling</a:t>
            </a:r>
          </a:p>
        </p:txBody>
      </p:sp>
      <p:sp>
        <p:nvSpPr>
          <p:cNvPr name="TextBox 31" id="31"/>
          <p:cNvSpPr txBox="true"/>
          <p:nvPr/>
        </p:nvSpPr>
        <p:spPr>
          <a:xfrm rot="0">
            <a:off x="12141046" y="3520887"/>
            <a:ext cx="5118254" cy="1343025"/>
          </a:xfrm>
          <a:prstGeom prst="rect">
            <a:avLst/>
          </a:prstGeom>
        </p:spPr>
        <p:txBody>
          <a:bodyPr anchor="t" rtlCol="false" tIns="0" lIns="0" bIns="0" rIns="0">
            <a:spAutoFit/>
          </a:bodyPr>
          <a:lstStyle/>
          <a:p>
            <a:pPr algn="ctr">
              <a:lnSpc>
                <a:spcPts val="3599"/>
              </a:lnSpc>
            </a:pPr>
            <a:r>
              <a:rPr lang="en-US" sz="1999">
                <a:solidFill>
                  <a:srgbClr val="000000"/>
                </a:solidFill>
                <a:latin typeface="Futura"/>
                <a:ea typeface="Futura"/>
                <a:cs typeface="Futura"/>
                <a:sym typeface="Futura"/>
              </a:rPr>
              <a:t>Resample MODIS (1km) to Sentinel-2 resolution (10m).</a:t>
            </a:r>
          </a:p>
          <a:p>
            <a:pPr algn="ctr">
              <a:lnSpc>
                <a:spcPts val="3599"/>
              </a:lnSpc>
            </a:pPr>
          </a:p>
        </p:txBody>
      </p:sp>
      <p:sp>
        <p:nvSpPr>
          <p:cNvPr name="TextBox 32" id="32"/>
          <p:cNvSpPr txBox="true"/>
          <p:nvPr/>
        </p:nvSpPr>
        <p:spPr>
          <a:xfrm rot="0">
            <a:off x="12141045" y="6206646"/>
            <a:ext cx="5118255" cy="523875"/>
          </a:xfrm>
          <a:prstGeom prst="rect">
            <a:avLst/>
          </a:prstGeom>
        </p:spPr>
        <p:txBody>
          <a:bodyPr anchor="t" rtlCol="false" tIns="0" lIns="0" bIns="0" rIns="0">
            <a:spAutoFit/>
          </a:bodyPr>
          <a:lstStyle/>
          <a:p>
            <a:pPr algn="ctr">
              <a:lnSpc>
                <a:spcPts val="3600"/>
              </a:lnSpc>
            </a:pPr>
            <a:r>
              <a:rPr lang="en-US" sz="3000" b="true">
                <a:solidFill>
                  <a:srgbClr val="5755FE"/>
                </a:solidFill>
                <a:latin typeface="Futura Bold"/>
                <a:ea typeface="Futura Bold"/>
                <a:cs typeface="Futura Bold"/>
                <a:sym typeface="Futura Bold"/>
              </a:rPr>
              <a:t>Data Export</a:t>
            </a:r>
          </a:p>
        </p:txBody>
      </p:sp>
      <p:sp>
        <p:nvSpPr>
          <p:cNvPr name="TextBox 33" id="33"/>
          <p:cNvSpPr txBox="true"/>
          <p:nvPr/>
        </p:nvSpPr>
        <p:spPr>
          <a:xfrm rot="0">
            <a:off x="12141046" y="6669426"/>
            <a:ext cx="5118254" cy="895350"/>
          </a:xfrm>
          <a:prstGeom prst="rect">
            <a:avLst/>
          </a:prstGeom>
        </p:spPr>
        <p:txBody>
          <a:bodyPr anchor="t" rtlCol="false" tIns="0" lIns="0" bIns="0" rIns="0">
            <a:spAutoFit/>
          </a:bodyPr>
          <a:lstStyle/>
          <a:p>
            <a:pPr algn="ctr">
              <a:lnSpc>
                <a:spcPts val="3599"/>
              </a:lnSpc>
            </a:pPr>
            <a:r>
              <a:rPr lang="en-US" sz="1999">
                <a:solidFill>
                  <a:srgbClr val="000000"/>
                </a:solidFill>
                <a:latin typeface="Futura"/>
                <a:ea typeface="Futura"/>
                <a:cs typeface="Futura"/>
                <a:sym typeface="Futura"/>
              </a:rPr>
              <a:t>Export aligned samples as TensorFlow Records to Google Cloud Storage (GCS)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1028700" y="3276352"/>
            <a:ext cx="5083970" cy="5599761"/>
            <a:chOff x="0" y="0"/>
            <a:chExt cx="1338988" cy="1474834"/>
          </a:xfrm>
        </p:grpSpPr>
        <p:sp>
          <p:nvSpPr>
            <p:cNvPr name="Freeform 9" id="9"/>
            <p:cNvSpPr/>
            <p:nvPr/>
          </p:nvSpPr>
          <p:spPr>
            <a:xfrm flipH="false" flipV="false" rot="0">
              <a:off x="0" y="0"/>
              <a:ext cx="1338988" cy="1474834"/>
            </a:xfrm>
            <a:custGeom>
              <a:avLst/>
              <a:gdLst/>
              <a:ahLst/>
              <a:cxnLst/>
              <a:rect r="r" b="b" t="t" l="l"/>
              <a:pathLst>
                <a:path h="1474834" w="1338988">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5755FE"/>
            </a:solidFill>
          </p:spPr>
        </p:sp>
        <p:sp>
          <p:nvSpPr>
            <p:cNvPr name="TextBox 10" id="10"/>
            <p:cNvSpPr txBox="true"/>
            <p:nvPr/>
          </p:nvSpPr>
          <p:spPr>
            <a:xfrm>
              <a:off x="0" y="-38100"/>
              <a:ext cx="1338988" cy="151293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2175330" y="3276352"/>
            <a:ext cx="5083970" cy="5599761"/>
            <a:chOff x="0" y="0"/>
            <a:chExt cx="1338988" cy="1474834"/>
          </a:xfrm>
        </p:grpSpPr>
        <p:sp>
          <p:nvSpPr>
            <p:cNvPr name="Freeform 12" id="12"/>
            <p:cNvSpPr/>
            <p:nvPr/>
          </p:nvSpPr>
          <p:spPr>
            <a:xfrm flipH="false" flipV="false" rot="0">
              <a:off x="0" y="0"/>
              <a:ext cx="1338988" cy="1474834"/>
            </a:xfrm>
            <a:custGeom>
              <a:avLst/>
              <a:gdLst/>
              <a:ahLst/>
              <a:cxnLst/>
              <a:rect r="r" b="b" t="t" l="l"/>
              <a:pathLst>
                <a:path h="1474834" w="1338988">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5755FE"/>
            </a:solidFill>
          </p:spPr>
        </p:sp>
        <p:sp>
          <p:nvSpPr>
            <p:cNvPr name="TextBox 13" id="13"/>
            <p:cNvSpPr txBox="true"/>
            <p:nvPr/>
          </p:nvSpPr>
          <p:spPr>
            <a:xfrm>
              <a:off x="0" y="-38100"/>
              <a:ext cx="1338988" cy="1512934"/>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602015" y="3276352"/>
            <a:ext cx="5083970" cy="5599761"/>
            <a:chOff x="0" y="0"/>
            <a:chExt cx="1338988" cy="1474834"/>
          </a:xfrm>
        </p:grpSpPr>
        <p:sp>
          <p:nvSpPr>
            <p:cNvPr name="Freeform 15" id="15"/>
            <p:cNvSpPr/>
            <p:nvPr/>
          </p:nvSpPr>
          <p:spPr>
            <a:xfrm flipH="false" flipV="false" rot="0">
              <a:off x="0" y="0"/>
              <a:ext cx="1338988" cy="1474834"/>
            </a:xfrm>
            <a:custGeom>
              <a:avLst/>
              <a:gdLst/>
              <a:ahLst/>
              <a:cxnLst/>
              <a:rect r="r" b="b" t="t" l="l"/>
              <a:pathLst>
                <a:path h="1474834" w="1338988">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5755FE"/>
            </a:solidFill>
          </p:spPr>
        </p:sp>
        <p:sp>
          <p:nvSpPr>
            <p:cNvPr name="TextBox 16" id="16"/>
            <p:cNvSpPr txBox="true"/>
            <p:nvPr/>
          </p:nvSpPr>
          <p:spPr>
            <a:xfrm>
              <a:off x="0" y="-38100"/>
              <a:ext cx="1338988" cy="1512934"/>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2789540" y="3850187"/>
            <a:ext cx="1562289" cy="1562286"/>
            <a:chOff x="0" y="0"/>
            <a:chExt cx="2083052" cy="2083048"/>
          </a:xfrm>
        </p:grpSpPr>
        <p:sp>
          <p:nvSpPr>
            <p:cNvPr name="Freeform 18" id="18"/>
            <p:cNvSpPr/>
            <p:nvPr/>
          </p:nvSpPr>
          <p:spPr>
            <a:xfrm flipH="false" flipV="false" rot="0">
              <a:off x="0" y="0"/>
              <a:ext cx="2083054" cy="2083054"/>
            </a:xfrm>
            <a:custGeom>
              <a:avLst/>
              <a:gdLst/>
              <a:ahLst/>
              <a:cxnLst/>
              <a:rect r="r" b="b" t="t" l="l"/>
              <a:pathLst>
                <a:path h="2083054" w="2083054">
                  <a:moveTo>
                    <a:pt x="0" y="1041527"/>
                  </a:moveTo>
                  <a:cubicBezTo>
                    <a:pt x="0" y="1616710"/>
                    <a:pt x="466344" y="2083054"/>
                    <a:pt x="1041527" y="2083054"/>
                  </a:cubicBezTo>
                  <a:cubicBezTo>
                    <a:pt x="1616710" y="2083054"/>
                    <a:pt x="2083054" y="1616710"/>
                    <a:pt x="2083054" y="1041527"/>
                  </a:cubicBezTo>
                  <a:cubicBezTo>
                    <a:pt x="2083054" y="466344"/>
                    <a:pt x="1616710" y="0"/>
                    <a:pt x="1041527" y="0"/>
                  </a:cubicBezTo>
                  <a:cubicBezTo>
                    <a:pt x="466344" y="0"/>
                    <a:pt x="0" y="466344"/>
                    <a:pt x="0" y="1041527"/>
                  </a:cubicBezTo>
                  <a:close/>
                </a:path>
              </a:pathLst>
            </a:custGeom>
            <a:solidFill>
              <a:srgbClr val="FFFFFF"/>
            </a:solidFill>
          </p:spPr>
        </p:sp>
      </p:grpSp>
      <p:grpSp>
        <p:nvGrpSpPr>
          <p:cNvPr name="Group 19" id="19"/>
          <p:cNvGrpSpPr/>
          <p:nvPr/>
        </p:nvGrpSpPr>
        <p:grpSpPr>
          <a:xfrm rot="0">
            <a:off x="13936171" y="3850187"/>
            <a:ext cx="1562289" cy="1562286"/>
            <a:chOff x="0" y="0"/>
            <a:chExt cx="2083052" cy="2083048"/>
          </a:xfrm>
        </p:grpSpPr>
        <p:sp>
          <p:nvSpPr>
            <p:cNvPr name="Freeform 20" id="20"/>
            <p:cNvSpPr/>
            <p:nvPr/>
          </p:nvSpPr>
          <p:spPr>
            <a:xfrm flipH="false" flipV="false" rot="0">
              <a:off x="0" y="0"/>
              <a:ext cx="2083054" cy="2083054"/>
            </a:xfrm>
            <a:custGeom>
              <a:avLst/>
              <a:gdLst/>
              <a:ahLst/>
              <a:cxnLst/>
              <a:rect r="r" b="b" t="t" l="l"/>
              <a:pathLst>
                <a:path h="2083054" w="2083054">
                  <a:moveTo>
                    <a:pt x="0" y="1041527"/>
                  </a:moveTo>
                  <a:cubicBezTo>
                    <a:pt x="0" y="1616710"/>
                    <a:pt x="466344" y="2083054"/>
                    <a:pt x="1041527" y="2083054"/>
                  </a:cubicBezTo>
                  <a:cubicBezTo>
                    <a:pt x="1616710" y="2083054"/>
                    <a:pt x="2083054" y="1616710"/>
                    <a:pt x="2083054" y="1041527"/>
                  </a:cubicBezTo>
                  <a:cubicBezTo>
                    <a:pt x="2083054" y="466344"/>
                    <a:pt x="1616710" y="0"/>
                    <a:pt x="1041527" y="0"/>
                  </a:cubicBezTo>
                  <a:cubicBezTo>
                    <a:pt x="466344" y="0"/>
                    <a:pt x="0" y="466344"/>
                    <a:pt x="0" y="1041527"/>
                  </a:cubicBezTo>
                  <a:close/>
                </a:path>
              </a:pathLst>
            </a:custGeom>
            <a:solidFill>
              <a:srgbClr val="FFFFFF"/>
            </a:solidFill>
          </p:spPr>
        </p:sp>
      </p:grpSp>
      <p:grpSp>
        <p:nvGrpSpPr>
          <p:cNvPr name="Group 21" id="21"/>
          <p:cNvGrpSpPr/>
          <p:nvPr/>
        </p:nvGrpSpPr>
        <p:grpSpPr>
          <a:xfrm rot="0">
            <a:off x="8362856" y="3850187"/>
            <a:ext cx="1562289" cy="1562286"/>
            <a:chOff x="0" y="0"/>
            <a:chExt cx="2083052" cy="2083048"/>
          </a:xfrm>
        </p:grpSpPr>
        <p:sp>
          <p:nvSpPr>
            <p:cNvPr name="Freeform 22" id="22"/>
            <p:cNvSpPr/>
            <p:nvPr/>
          </p:nvSpPr>
          <p:spPr>
            <a:xfrm flipH="false" flipV="false" rot="0">
              <a:off x="0" y="0"/>
              <a:ext cx="2083054" cy="2083054"/>
            </a:xfrm>
            <a:custGeom>
              <a:avLst/>
              <a:gdLst/>
              <a:ahLst/>
              <a:cxnLst/>
              <a:rect r="r" b="b" t="t" l="l"/>
              <a:pathLst>
                <a:path h="2083054" w="2083054">
                  <a:moveTo>
                    <a:pt x="0" y="1041527"/>
                  </a:moveTo>
                  <a:cubicBezTo>
                    <a:pt x="0" y="1616710"/>
                    <a:pt x="466344" y="2083054"/>
                    <a:pt x="1041527" y="2083054"/>
                  </a:cubicBezTo>
                  <a:cubicBezTo>
                    <a:pt x="1616710" y="2083054"/>
                    <a:pt x="2083054" y="1616710"/>
                    <a:pt x="2083054" y="1041527"/>
                  </a:cubicBezTo>
                  <a:cubicBezTo>
                    <a:pt x="2083054" y="466344"/>
                    <a:pt x="1616710" y="0"/>
                    <a:pt x="1041527" y="0"/>
                  </a:cubicBezTo>
                  <a:cubicBezTo>
                    <a:pt x="466344" y="0"/>
                    <a:pt x="0" y="466344"/>
                    <a:pt x="0" y="1041527"/>
                  </a:cubicBezTo>
                  <a:close/>
                </a:path>
              </a:pathLst>
            </a:custGeom>
            <a:solidFill>
              <a:srgbClr val="FFFFFF"/>
            </a:solidFill>
          </p:spPr>
        </p:sp>
      </p:grpSp>
      <p:sp>
        <p:nvSpPr>
          <p:cNvPr name="Freeform 23" id="23"/>
          <p:cNvSpPr/>
          <p:nvPr/>
        </p:nvSpPr>
        <p:spPr>
          <a:xfrm flipH="false" flipV="false" rot="0">
            <a:off x="3122219" y="4181601"/>
            <a:ext cx="1094023" cy="938124"/>
          </a:xfrm>
          <a:custGeom>
            <a:avLst/>
            <a:gdLst/>
            <a:ahLst/>
            <a:cxnLst/>
            <a:rect r="r" b="b" t="t" l="l"/>
            <a:pathLst>
              <a:path h="938124" w="1094023">
                <a:moveTo>
                  <a:pt x="0" y="0"/>
                </a:moveTo>
                <a:lnTo>
                  <a:pt x="1094022" y="0"/>
                </a:lnTo>
                <a:lnTo>
                  <a:pt x="1094022" y="938124"/>
                </a:lnTo>
                <a:lnTo>
                  <a:pt x="0" y="938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8568460" y="4097642"/>
            <a:ext cx="1151081" cy="949642"/>
          </a:xfrm>
          <a:custGeom>
            <a:avLst/>
            <a:gdLst/>
            <a:ahLst/>
            <a:cxnLst/>
            <a:rect r="r" b="b" t="t" l="l"/>
            <a:pathLst>
              <a:path h="949642" w="1151081">
                <a:moveTo>
                  <a:pt x="0" y="0"/>
                </a:moveTo>
                <a:lnTo>
                  <a:pt x="1151080" y="0"/>
                </a:lnTo>
                <a:lnTo>
                  <a:pt x="1151080" y="949641"/>
                </a:lnTo>
                <a:lnTo>
                  <a:pt x="0" y="949641"/>
                </a:lnTo>
                <a:lnTo>
                  <a:pt x="0" y="0"/>
                </a:lnTo>
                <a:close/>
              </a:path>
            </a:pathLst>
          </a:custGeom>
          <a:blipFill>
            <a:blip r:embed="rId4"/>
            <a:stretch>
              <a:fillRect l="0" t="0" r="0" b="0"/>
            </a:stretch>
          </a:blipFill>
        </p:spPr>
      </p:sp>
      <p:sp>
        <p:nvSpPr>
          <p:cNvPr name="Freeform 25" id="25"/>
          <p:cNvSpPr/>
          <p:nvPr/>
        </p:nvSpPr>
        <p:spPr>
          <a:xfrm flipH="false" flipV="false" rot="0">
            <a:off x="14190170" y="4162551"/>
            <a:ext cx="1114310" cy="1120421"/>
          </a:xfrm>
          <a:custGeom>
            <a:avLst/>
            <a:gdLst/>
            <a:ahLst/>
            <a:cxnLst/>
            <a:rect r="r" b="b" t="t" l="l"/>
            <a:pathLst>
              <a:path h="1120421" w="1114310">
                <a:moveTo>
                  <a:pt x="0" y="0"/>
                </a:moveTo>
                <a:lnTo>
                  <a:pt x="1114309" y="0"/>
                </a:lnTo>
                <a:lnTo>
                  <a:pt x="1114309" y="1120421"/>
                </a:lnTo>
                <a:lnTo>
                  <a:pt x="0" y="11204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1028700" y="650651"/>
            <a:ext cx="6375082"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Objectives</a:t>
            </a:r>
          </a:p>
          <a:p>
            <a:pPr algn="l">
              <a:lnSpc>
                <a:spcPts val="4320"/>
              </a:lnSpc>
            </a:pPr>
          </a:p>
        </p:txBody>
      </p:sp>
      <p:sp>
        <p:nvSpPr>
          <p:cNvPr name="TextBox 27" id="27"/>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3</a:t>
            </a:r>
          </a:p>
        </p:txBody>
      </p:sp>
      <p:sp>
        <p:nvSpPr>
          <p:cNvPr name="TextBox 28" id="28"/>
          <p:cNvSpPr txBox="true"/>
          <p:nvPr/>
        </p:nvSpPr>
        <p:spPr>
          <a:xfrm rot="0">
            <a:off x="1159852" y="5724724"/>
            <a:ext cx="4821666" cy="523875"/>
          </a:xfrm>
          <a:prstGeom prst="rect">
            <a:avLst/>
          </a:prstGeom>
        </p:spPr>
        <p:txBody>
          <a:bodyPr anchor="t" rtlCol="false" tIns="0" lIns="0" bIns="0" rIns="0">
            <a:spAutoFit/>
          </a:bodyPr>
          <a:lstStyle/>
          <a:p>
            <a:pPr algn="ctr">
              <a:lnSpc>
                <a:spcPts val="3600"/>
              </a:lnSpc>
            </a:pPr>
            <a:r>
              <a:rPr lang="en-US" b="true" sz="3000">
                <a:solidFill>
                  <a:srgbClr val="FFFFFF"/>
                </a:solidFill>
                <a:latin typeface="Futura Ultra-Bold"/>
                <a:ea typeface="Futura Ultra-Bold"/>
                <a:cs typeface="Futura Ultra-Bold"/>
                <a:sym typeface="Futura Ultra-Bold"/>
              </a:rPr>
              <a:t>Scalability</a:t>
            </a:r>
          </a:p>
        </p:txBody>
      </p:sp>
      <p:sp>
        <p:nvSpPr>
          <p:cNvPr name="TextBox 29" id="29"/>
          <p:cNvSpPr txBox="true"/>
          <p:nvPr/>
        </p:nvSpPr>
        <p:spPr>
          <a:xfrm rot="0">
            <a:off x="1576403" y="6665884"/>
            <a:ext cx="3996912" cy="1430656"/>
          </a:xfrm>
          <a:prstGeom prst="rect">
            <a:avLst/>
          </a:prstGeom>
        </p:spPr>
        <p:txBody>
          <a:bodyPr anchor="t" rtlCol="false" tIns="0" lIns="0" bIns="0" rIns="0">
            <a:spAutoFit/>
          </a:bodyPr>
          <a:lstStyle/>
          <a:p>
            <a:pPr algn="ctr">
              <a:lnSpc>
                <a:spcPts val="3779"/>
              </a:lnSpc>
            </a:pPr>
            <a:r>
              <a:rPr lang="en-US" sz="2099">
                <a:solidFill>
                  <a:srgbClr val="FFFFFF"/>
                </a:solidFill>
                <a:latin typeface="Futura"/>
                <a:ea typeface="Futura"/>
                <a:cs typeface="Futura"/>
                <a:sym typeface="Futura"/>
              </a:rPr>
              <a:t> Handle large-scale satellite data (~TB) without local storage.</a:t>
            </a:r>
          </a:p>
          <a:p>
            <a:pPr algn="ctr">
              <a:lnSpc>
                <a:spcPts val="3779"/>
              </a:lnSpc>
            </a:pPr>
          </a:p>
        </p:txBody>
      </p:sp>
      <p:sp>
        <p:nvSpPr>
          <p:cNvPr name="TextBox 30" id="30"/>
          <p:cNvSpPr txBox="true"/>
          <p:nvPr/>
        </p:nvSpPr>
        <p:spPr>
          <a:xfrm rot="0">
            <a:off x="12718861" y="5724724"/>
            <a:ext cx="3996909" cy="981075"/>
          </a:xfrm>
          <a:prstGeom prst="rect">
            <a:avLst/>
          </a:prstGeom>
        </p:spPr>
        <p:txBody>
          <a:bodyPr anchor="t" rtlCol="false" tIns="0" lIns="0" bIns="0" rIns="0">
            <a:spAutoFit/>
          </a:bodyPr>
          <a:lstStyle/>
          <a:p>
            <a:pPr algn="ctr">
              <a:lnSpc>
                <a:spcPts val="3600"/>
              </a:lnSpc>
            </a:pPr>
            <a:r>
              <a:rPr lang="en-US" b="true" sz="3000">
                <a:solidFill>
                  <a:srgbClr val="FFFFFF"/>
                </a:solidFill>
                <a:latin typeface="Futura Ultra-Bold"/>
                <a:ea typeface="Futura Ultra-Bold"/>
                <a:cs typeface="Futura Ultra-Bold"/>
                <a:sym typeface="Futura Ultra-Bold"/>
              </a:rPr>
              <a:t>Cost Efficiency and Real-Time Access</a:t>
            </a:r>
          </a:p>
        </p:txBody>
      </p:sp>
      <p:sp>
        <p:nvSpPr>
          <p:cNvPr name="TextBox 31" id="31"/>
          <p:cNvSpPr txBox="true"/>
          <p:nvPr/>
        </p:nvSpPr>
        <p:spPr>
          <a:xfrm rot="0">
            <a:off x="12748869" y="6658174"/>
            <a:ext cx="3996912" cy="1577341"/>
          </a:xfrm>
          <a:prstGeom prst="rect">
            <a:avLst/>
          </a:prstGeom>
        </p:spPr>
        <p:txBody>
          <a:bodyPr anchor="t" rtlCol="false" tIns="0" lIns="0" bIns="0" rIns="0">
            <a:spAutoFit/>
          </a:bodyPr>
          <a:lstStyle/>
          <a:p>
            <a:pPr algn="ctr">
              <a:lnSpc>
                <a:spcPts val="4139"/>
              </a:lnSpc>
            </a:pPr>
            <a:r>
              <a:rPr lang="en-US" sz="2299">
                <a:solidFill>
                  <a:srgbClr val="FFFFFF"/>
                </a:solidFill>
                <a:latin typeface="Futura"/>
                <a:ea typeface="Futura"/>
                <a:cs typeface="Futura"/>
                <a:sym typeface="Futura"/>
              </a:rPr>
              <a:t>Stream data directly to training pipelines with Pay-as-you-go model for storage/compute.</a:t>
            </a:r>
          </a:p>
        </p:txBody>
      </p:sp>
      <p:sp>
        <p:nvSpPr>
          <p:cNvPr name="TextBox 32" id="32"/>
          <p:cNvSpPr txBox="true"/>
          <p:nvPr/>
        </p:nvSpPr>
        <p:spPr>
          <a:xfrm rot="0">
            <a:off x="7145544" y="5458024"/>
            <a:ext cx="3996912" cy="523875"/>
          </a:xfrm>
          <a:prstGeom prst="rect">
            <a:avLst/>
          </a:prstGeom>
        </p:spPr>
        <p:txBody>
          <a:bodyPr anchor="t" rtlCol="false" tIns="0" lIns="0" bIns="0" rIns="0">
            <a:spAutoFit/>
          </a:bodyPr>
          <a:lstStyle/>
          <a:p>
            <a:pPr algn="ctr">
              <a:lnSpc>
                <a:spcPts val="3600"/>
              </a:lnSpc>
            </a:pPr>
            <a:r>
              <a:rPr lang="en-US" sz="3000" b="true">
                <a:solidFill>
                  <a:srgbClr val="FFFFFF"/>
                </a:solidFill>
                <a:latin typeface="Futura Ultra-Bold"/>
                <a:ea typeface="Futura Ultra-Bold"/>
                <a:cs typeface="Futura Ultra-Bold"/>
                <a:sym typeface="Futura Ultra-Bold"/>
              </a:rPr>
              <a:t>Integration</a:t>
            </a:r>
          </a:p>
        </p:txBody>
      </p:sp>
      <p:sp>
        <p:nvSpPr>
          <p:cNvPr name="TextBox 33" id="33"/>
          <p:cNvSpPr txBox="true"/>
          <p:nvPr/>
        </p:nvSpPr>
        <p:spPr>
          <a:xfrm rot="0">
            <a:off x="7145544" y="6656359"/>
            <a:ext cx="3996912" cy="1985011"/>
          </a:xfrm>
          <a:prstGeom prst="rect">
            <a:avLst/>
          </a:prstGeom>
        </p:spPr>
        <p:txBody>
          <a:bodyPr anchor="t" rtlCol="false" tIns="0" lIns="0" bIns="0" rIns="0">
            <a:spAutoFit/>
          </a:bodyPr>
          <a:lstStyle/>
          <a:p>
            <a:pPr algn="ctr">
              <a:lnSpc>
                <a:spcPts val="3959"/>
              </a:lnSpc>
            </a:pPr>
            <a:r>
              <a:rPr lang="en-US" sz="2199">
                <a:solidFill>
                  <a:srgbClr val="FFFFFF"/>
                </a:solidFill>
                <a:latin typeface="Futura"/>
                <a:ea typeface="Futura"/>
                <a:cs typeface="Futura"/>
                <a:sym typeface="Futura"/>
              </a:rPr>
              <a:t>Seamless pipeline from Google Earth Engine(GEE) → GOogle Cloud Storage (GCS) → TensorFlow.</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375066"/>
            <a:ext cx="8514087" cy="1246496"/>
            <a:chOff x="0" y="0"/>
            <a:chExt cx="11352116" cy="1661994"/>
          </a:xfrm>
        </p:grpSpPr>
        <p:sp>
          <p:nvSpPr>
            <p:cNvPr name="Freeform 3" id="3"/>
            <p:cNvSpPr/>
            <p:nvPr/>
          </p:nvSpPr>
          <p:spPr>
            <a:xfrm flipH="false" flipV="false" rot="0">
              <a:off x="0" y="0"/>
              <a:ext cx="11352149" cy="1662049"/>
            </a:xfrm>
            <a:custGeom>
              <a:avLst/>
              <a:gdLst/>
              <a:ahLst/>
              <a:cxnLst/>
              <a:rect r="r" b="b" t="t" l="l"/>
              <a:pathLst>
                <a:path h="1662049" w="11352149">
                  <a:moveTo>
                    <a:pt x="0" y="0"/>
                  </a:moveTo>
                  <a:lnTo>
                    <a:pt x="11352149" y="0"/>
                  </a:lnTo>
                  <a:lnTo>
                    <a:pt x="11352149" y="1662049"/>
                  </a:lnTo>
                  <a:lnTo>
                    <a:pt x="0" y="1662049"/>
                  </a:lnTo>
                  <a:close/>
                </a:path>
              </a:pathLst>
            </a:custGeom>
            <a:solidFill>
              <a:srgbClr val="5755FE"/>
            </a:solidFill>
          </p:spPr>
        </p:sp>
      </p:grpSp>
      <p:grpSp>
        <p:nvGrpSpPr>
          <p:cNvPr name="Group 4" id="4"/>
          <p:cNvGrpSpPr/>
          <p:nvPr/>
        </p:nvGrpSpPr>
        <p:grpSpPr>
          <a:xfrm rot="0">
            <a:off x="7897504" y="375066"/>
            <a:ext cx="1246496" cy="1246496"/>
            <a:chOff x="0" y="0"/>
            <a:chExt cx="1661994" cy="1661994"/>
          </a:xfrm>
        </p:grpSpPr>
        <p:sp>
          <p:nvSpPr>
            <p:cNvPr name="Freeform 5" id="5"/>
            <p:cNvSpPr/>
            <p:nvPr/>
          </p:nvSpPr>
          <p:spPr>
            <a:xfrm flipH="false" flipV="false" rot="0">
              <a:off x="0" y="0"/>
              <a:ext cx="1661922" cy="1661922"/>
            </a:xfrm>
            <a:custGeom>
              <a:avLst/>
              <a:gdLst/>
              <a:ahLst/>
              <a:cxnLst/>
              <a:rect r="r" b="b" t="t" l="l"/>
              <a:pathLst>
                <a:path h="1661922" w="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5755FE"/>
            </a:solidFill>
          </p:spPr>
        </p:sp>
      </p:grpSp>
      <p:grpSp>
        <p:nvGrpSpPr>
          <p:cNvPr name="Group 6" id="6"/>
          <p:cNvGrpSpPr/>
          <p:nvPr/>
        </p:nvGrpSpPr>
        <p:grpSpPr>
          <a:xfrm rot="0">
            <a:off x="7979826" y="457388"/>
            <a:ext cx="1081854" cy="1081851"/>
            <a:chOff x="0" y="0"/>
            <a:chExt cx="1442472" cy="1442468"/>
          </a:xfrm>
        </p:grpSpPr>
        <p:sp>
          <p:nvSpPr>
            <p:cNvPr name="Freeform 7" id="7"/>
            <p:cNvSpPr/>
            <p:nvPr/>
          </p:nvSpPr>
          <p:spPr>
            <a:xfrm flipH="false" flipV="false" rot="0">
              <a:off x="0" y="0"/>
              <a:ext cx="1442466" cy="1442466"/>
            </a:xfrm>
            <a:custGeom>
              <a:avLst/>
              <a:gdLst/>
              <a:ahLst/>
              <a:cxnLst/>
              <a:rect r="r" b="b" t="t" l="l"/>
              <a:pathLst>
                <a:path h="1442466" w="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name="Group 8" id="8"/>
          <p:cNvGrpSpPr/>
          <p:nvPr/>
        </p:nvGrpSpPr>
        <p:grpSpPr>
          <a:xfrm rot="0">
            <a:off x="4735289" y="2813040"/>
            <a:ext cx="9548109" cy="1853790"/>
            <a:chOff x="0" y="0"/>
            <a:chExt cx="12730812" cy="2471720"/>
          </a:xfrm>
        </p:grpSpPr>
        <p:sp>
          <p:nvSpPr>
            <p:cNvPr name="Freeform 9" id="9"/>
            <p:cNvSpPr/>
            <p:nvPr/>
          </p:nvSpPr>
          <p:spPr>
            <a:xfrm flipH="false" flipV="false" rot="0">
              <a:off x="0" y="0"/>
              <a:ext cx="12730734" cy="2471674"/>
            </a:xfrm>
            <a:custGeom>
              <a:avLst/>
              <a:gdLst/>
              <a:ahLst/>
              <a:cxnLst/>
              <a:rect r="r" b="b" t="t" l="l"/>
              <a:pathLst>
                <a:path h="2471674" w="12730734">
                  <a:moveTo>
                    <a:pt x="0" y="1235837"/>
                  </a:moveTo>
                  <a:cubicBezTo>
                    <a:pt x="0" y="553339"/>
                    <a:pt x="553339" y="0"/>
                    <a:pt x="1235837" y="0"/>
                  </a:cubicBezTo>
                  <a:lnTo>
                    <a:pt x="11494897" y="0"/>
                  </a:lnTo>
                  <a:cubicBezTo>
                    <a:pt x="12177395" y="0"/>
                    <a:pt x="12730734" y="553339"/>
                    <a:pt x="12730734" y="1235837"/>
                  </a:cubicBezTo>
                  <a:cubicBezTo>
                    <a:pt x="12730734" y="1918335"/>
                    <a:pt x="12177395" y="2471674"/>
                    <a:pt x="11494897" y="2471674"/>
                  </a:cubicBezTo>
                  <a:lnTo>
                    <a:pt x="1235837" y="2471674"/>
                  </a:lnTo>
                  <a:cubicBezTo>
                    <a:pt x="553339" y="2471674"/>
                    <a:pt x="0" y="1918462"/>
                    <a:pt x="0" y="1235837"/>
                  </a:cubicBezTo>
                  <a:close/>
                </a:path>
              </a:pathLst>
            </a:custGeom>
            <a:solidFill>
              <a:srgbClr val="5755FE"/>
            </a:solidFill>
          </p:spPr>
        </p:sp>
      </p:grpSp>
      <p:grpSp>
        <p:nvGrpSpPr>
          <p:cNvPr name="Group 10" id="10"/>
          <p:cNvGrpSpPr/>
          <p:nvPr/>
        </p:nvGrpSpPr>
        <p:grpSpPr>
          <a:xfrm rot="0">
            <a:off x="4965070" y="7409052"/>
            <a:ext cx="9548109" cy="1849248"/>
            <a:chOff x="0" y="0"/>
            <a:chExt cx="12730812" cy="2465664"/>
          </a:xfrm>
        </p:grpSpPr>
        <p:sp>
          <p:nvSpPr>
            <p:cNvPr name="Freeform 11" id="11"/>
            <p:cNvSpPr/>
            <p:nvPr/>
          </p:nvSpPr>
          <p:spPr>
            <a:xfrm flipH="false" flipV="false" rot="0">
              <a:off x="0" y="0"/>
              <a:ext cx="12730734" cy="2465705"/>
            </a:xfrm>
            <a:custGeom>
              <a:avLst/>
              <a:gdLst/>
              <a:ahLst/>
              <a:cxnLst/>
              <a:rect r="r" b="b" t="t" l="l"/>
              <a:pathLst>
                <a:path h="2465705" w="12730734">
                  <a:moveTo>
                    <a:pt x="0" y="1232789"/>
                  </a:moveTo>
                  <a:cubicBezTo>
                    <a:pt x="0" y="551942"/>
                    <a:pt x="551942" y="0"/>
                    <a:pt x="1232789" y="0"/>
                  </a:cubicBezTo>
                  <a:lnTo>
                    <a:pt x="11497945" y="0"/>
                  </a:lnTo>
                  <a:cubicBezTo>
                    <a:pt x="12178792" y="0"/>
                    <a:pt x="12730734" y="551942"/>
                    <a:pt x="12730734" y="1232789"/>
                  </a:cubicBezTo>
                  <a:cubicBezTo>
                    <a:pt x="12730734" y="1913636"/>
                    <a:pt x="12178792" y="2465578"/>
                    <a:pt x="11497945" y="2465578"/>
                  </a:cubicBezTo>
                  <a:lnTo>
                    <a:pt x="1232789" y="2465578"/>
                  </a:lnTo>
                  <a:cubicBezTo>
                    <a:pt x="551942" y="2465705"/>
                    <a:pt x="0" y="1913763"/>
                    <a:pt x="0" y="1232789"/>
                  </a:cubicBezTo>
                  <a:close/>
                </a:path>
              </a:pathLst>
            </a:custGeom>
            <a:solidFill>
              <a:srgbClr val="5755FE"/>
            </a:solidFill>
          </p:spPr>
        </p:sp>
      </p:grpSp>
      <p:sp>
        <p:nvSpPr>
          <p:cNvPr name="AutoShape 12" id="12"/>
          <p:cNvSpPr/>
          <p:nvPr/>
        </p:nvSpPr>
        <p:spPr>
          <a:xfrm flipV="true">
            <a:off x="3229387" y="3739935"/>
            <a:ext cx="1505902" cy="0"/>
          </a:xfrm>
          <a:prstGeom prst="line">
            <a:avLst/>
          </a:prstGeom>
          <a:ln cap="flat" w="38100">
            <a:solidFill>
              <a:srgbClr val="5755FE"/>
            </a:solidFill>
            <a:prstDash val="solid"/>
            <a:headEnd type="none" len="sm" w="sm"/>
            <a:tailEnd type="arrow" len="sm" w="med"/>
          </a:ln>
        </p:spPr>
      </p:sp>
      <p:sp>
        <p:nvSpPr>
          <p:cNvPr name="AutoShape 13" id="13"/>
          <p:cNvSpPr/>
          <p:nvPr/>
        </p:nvSpPr>
        <p:spPr>
          <a:xfrm flipV="true">
            <a:off x="3229387" y="8467918"/>
            <a:ext cx="1505902" cy="0"/>
          </a:xfrm>
          <a:prstGeom prst="line">
            <a:avLst/>
          </a:prstGeom>
          <a:ln cap="flat" w="38100">
            <a:solidFill>
              <a:srgbClr val="5755FE"/>
            </a:solidFill>
            <a:prstDash val="solid"/>
            <a:headEnd type="none" len="sm" w="sm"/>
            <a:tailEnd type="arrow" len="sm" w="med"/>
          </a:ln>
        </p:spPr>
      </p:sp>
      <p:sp>
        <p:nvSpPr>
          <p:cNvPr name="AutoShape 14" id="14"/>
          <p:cNvSpPr/>
          <p:nvPr/>
        </p:nvSpPr>
        <p:spPr>
          <a:xfrm flipV="true">
            <a:off x="3248437" y="3739935"/>
            <a:ext cx="0" cy="4747033"/>
          </a:xfrm>
          <a:prstGeom prst="line">
            <a:avLst/>
          </a:prstGeom>
          <a:ln cap="flat" w="38100">
            <a:solidFill>
              <a:srgbClr val="5755FE"/>
            </a:solidFill>
            <a:prstDash val="solid"/>
            <a:headEnd type="none" len="sm" w="sm"/>
            <a:tailEnd type="none" len="sm" w="sm"/>
          </a:ln>
        </p:spPr>
      </p:sp>
      <p:grpSp>
        <p:nvGrpSpPr>
          <p:cNvPr name="Group 15" id="15"/>
          <p:cNvGrpSpPr/>
          <p:nvPr/>
        </p:nvGrpSpPr>
        <p:grpSpPr>
          <a:xfrm rot="0">
            <a:off x="373233" y="4197447"/>
            <a:ext cx="2193321" cy="2193321"/>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180018" y="0"/>
                  </a:moveTo>
                  <a:lnTo>
                    <a:pt x="632782" y="0"/>
                  </a:lnTo>
                  <a:cubicBezTo>
                    <a:pt x="732203" y="0"/>
                    <a:pt x="812800" y="80597"/>
                    <a:pt x="812800" y="180018"/>
                  </a:cubicBezTo>
                  <a:lnTo>
                    <a:pt x="812800" y="632782"/>
                  </a:lnTo>
                  <a:cubicBezTo>
                    <a:pt x="812800" y="732203"/>
                    <a:pt x="732203" y="812800"/>
                    <a:pt x="632782" y="812800"/>
                  </a:cubicBezTo>
                  <a:lnTo>
                    <a:pt x="180018" y="812800"/>
                  </a:lnTo>
                  <a:cubicBezTo>
                    <a:pt x="80597" y="812800"/>
                    <a:pt x="0" y="732203"/>
                    <a:pt x="0" y="632782"/>
                  </a:cubicBezTo>
                  <a:lnTo>
                    <a:pt x="0" y="180018"/>
                  </a:lnTo>
                  <a:cubicBezTo>
                    <a:pt x="0" y="80597"/>
                    <a:pt x="80597" y="0"/>
                    <a:pt x="180018" y="0"/>
                  </a:cubicBezTo>
                  <a:close/>
                </a:path>
              </a:pathLst>
            </a:custGeom>
            <a:solidFill>
              <a:srgbClr val="5755FE"/>
            </a:solidFill>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028700" y="650651"/>
            <a:ext cx="6375082" cy="1162050"/>
          </a:xfrm>
          <a:prstGeom prst="rect">
            <a:avLst/>
          </a:prstGeom>
        </p:spPr>
        <p:txBody>
          <a:bodyPr anchor="t" rtlCol="false" tIns="0" lIns="0" bIns="0" rIns="0">
            <a:spAutoFit/>
          </a:bodyPr>
          <a:lstStyle/>
          <a:p>
            <a:pPr algn="l">
              <a:lnSpc>
                <a:spcPts val="4320"/>
              </a:lnSpc>
            </a:pPr>
            <a:r>
              <a:rPr lang="en-US" sz="3600" b="true">
                <a:solidFill>
                  <a:srgbClr val="FFFFFF"/>
                </a:solidFill>
                <a:latin typeface="Futura Ultra-Bold"/>
                <a:ea typeface="Futura Ultra-Bold"/>
                <a:cs typeface="Futura Ultra-Bold"/>
                <a:sym typeface="Futura Ultra-Bold"/>
              </a:rPr>
              <a:t>Key Challenges</a:t>
            </a:r>
          </a:p>
          <a:p>
            <a:pPr algn="l">
              <a:lnSpc>
                <a:spcPts val="4320"/>
              </a:lnSpc>
            </a:pPr>
          </a:p>
        </p:txBody>
      </p:sp>
      <p:sp>
        <p:nvSpPr>
          <p:cNvPr name="TextBox 19" id="19"/>
          <p:cNvSpPr txBox="true"/>
          <p:nvPr/>
        </p:nvSpPr>
        <p:spPr>
          <a:xfrm rot="0">
            <a:off x="8260235" y="650651"/>
            <a:ext cx="521037" cy="619125"/>
          </a:xfrm>
          <a:prstGeom prst="rect">
            <a:avLst/>
          </a:prstGeom>
        </p:spPr>
        <p:txBody>
          <a:bodyPr anchor="t" rtlCol="false" tIns="0" lIns="0" bIns="0" rIns="0">
            <a:spAutoFit/>
          </a:bodyPr>
          <a:lstStyle/>
          <a:p>
            <a:pPr algn="ctr">
              <a:lnSpc>
                <a:spcPts val="4320"/>
              </a:lnSpc>
            </a:pPr>
            <a:r>
              <a:rPr lang="en-US" sz="3600" b="true">
                <a:solidFill>
                  <a:srgbClr val="5755FE"/>
                </a:solidFill>
                <a:latin typeface="Futura Ultra-Bold"/>
                <a:ea typeface="Futura Ultra-Bold"/>
                <a:cs typeface="Futura Ultra-Bold"/>
                <a:sym typeface="Futura Ultra-Bold"/>
              </a:rPr>
              <a:t>6</a:t>
            </a:r>
          </a:p>
        </p:txBody>
      </p:sp>
      <p:sp>
        <p:nvSpPr>
          <p:cNvPr name="TextBox 20" id="20"/>
          <p:cNvSpPr txBox="true"/>
          <p:nvPr/>
        </p:nvSpPr>
        <p:spPr>
          <a:xfrm rot="0">
            <a:off x="5041270" y="3208440"/>
            <a:ext cx="8936148" cy="1093471"/>
          </a:xfrm>
          <a:prstGeom prst="rect">
            <a:avLst/>
          </a:prstGeom>
        </p:spPr>
        <p:txBody>
          <a:bodyPr anchor="t" rtlCol="false" tIns="0" lIns="0" bIns="0" rIns="0">
            <a:spAutoFit/>
          </a:bodyPr>
          <a:lstStyle/>
          <a:p>
            <a:pPr algn="ctr">
              <a:lnSpc>
                <a:spcPts val="4319"/>
              </a:lnSpc>
            </a:pPr>
            <a:r>
              <a:rPr lang="en-US" sz="2399">
                <a:solidFill>
                  <a:srgbClr val="FFFFFF"/>
                </a:solidFill>
                <a:latin typeface="Futura"/>
                <a:ea typeface="Futura"/>
                <a:cs typeface="Futura"/>
                <a:sym typeface="Futura"/>
              </a:rPr>
              <a:t>Failed Data Export (20-byte TFRecord)</a:t>
            </a:r>
          </a:p>
          <a:p>
            <a:pPr algn="ctr">
              <a:lnSpc>
                <a:spcPts val="4319"/>
              </a:lnSpc>
            </a:pPr>
          </a:p>
        </p:txBody>
      </p:sp>
      <p:sp>
        <p:nvSpPr>
          <p:cNvPr name="TextBox 21" id="21"/>
          <p:cNvSpPr txBox="true"/>
          <p:nvPr/>
        </p:nvSpPr>
        <p:spPr>
          <a:xfrm rot="0">
            <a:off x="4965070" y="7503096"/>
            <a:ext cx="8936148" cy="1489711"/>
          </a:xfrm>
          <a:prstGeom prst="rect">
            <a:avLst/>
          </a:prstGeom>
        </p:spPr>
        <p:txBody>
          <a:bodyPr anchor="t" rtlCol="false" tIns="0" lIns="0" bIns="0" rIns="0">
            <a:spAutoFit/>
          </a:bodyPr>
          <a:lstStyle/>
          <a:p>
            <a:pPr algn="ctr">
              <a:lnSpc>
                <a:spcPts val="3959"/>
              </a:lnSpc>
            </a:pPr>
            <a:r>
              <a:rPr lang="en-US" sz="2199">
                <a:solidFill>
                  <a:srgbClr val="FFFFFF"/>
                </a:solidFill>
                <a:latin typeface="Futura"/>
                <a:ea typeface="Futura"/>
                <a:cs typeface="Futura"/>
                <a:sym typeface="Futura"/>
              </a:rPr>
              <a:t> Debugging Complexity</a:t>
            </a:r>
          </a:p>
          <a:p>
            <a:pPr algn="ctr" marL="474978" indent="-237489" lvl="1">
              <a:lnSpc>
                <a:spcPts val="3959"/>
              </a:lnSpc>
              <a:buFont typeface="Arial"/>
              <a:buChar char="•"/>
            </a:pPr>
            <a:r>
              <a:rPr lang="en-US" sz="2199">
                <a:solidFill>
                  <a:srgbClr val="FFFFFF"/>
                </a:solidFill>
                <a:latin typeface="Futura"/>
                <a:ea typeface="Futura"/>
                <a:cs typeface="Futura"/>
                <a:sym typeface="Futura"/>
              </a:rPr>
              <a:t>Limited visibility into Earth Engine’s backend.</a:t>
            </a:r>
          </a:p>
          <a:p>
            <a:pPr algn="ctr" marL="474978" indent="-237489" lvl="1">
              <a:lnSpc>
                <a:spcPts val="3959"/>
              </a:lnSpc>
              <a:buFont typeface="Arial"/>
              <a:buChar char="•"/>
            </a:pPr>
            <a:r>
              <a:rPr lang="en-US" sz="2199">
                <a:solidFill>
                  <a:srgbClr val="FFFFFF"/>
                </a:solidFill>
                <a:latin typeface="Futura"/>
                <a:ea typeface="Futura"/>
                <a:cs typeface="Futura"/>
                <a:sym typeface="Futura"/>
              </a:rPr>
              <a:t>Export tasks queue for hours before failing.</a:t>
            </a:r>
          </a:p>
        </p:txBody>
      </p:sp>
      <p:sp>
        <p:nvSpPr>
          <p:cNvPr name="TextBox 22" id="22"/>
          <p:cNvSpPr txBox="true"/>
          <p:nvPr/>
        </p:nvSpPr>
        <p:spPr>
          <a:xfrm rot="0">
            <a:off x="557578" y="4921547"/>
            <a:ext cx="1824631" cy="372562"/>
          </a:xfrm>
          <a:prstGeom prst="rect">
            <a:avLst/>
          </a:prstGeom>
        </p:spPr>
        <p:txBody>
          <a:bodyPr anchor="t" rtlCol="false" tIns="0" lIns="0" bIns="0" rIns="0">
            <a:spAutoFit/>
          </a:bodyPr>
          <a:lstStyle/>
          <a:p>
            <a:pPr algn="ctr">
              <a:lnSpc>
                <a:spcPts val="2558"/>
              </a:lnSpc>
            </a:pPr>
            <a:r>
              <a:rPr lang="en-US" sz="2132" b="true">
                <a:solidFill>
                  <a:srgbClr val="FFFFFF"/>
                </a:solidFill>
                <a:latin typeface="Futura Bold"/>
                <a:ea typeface="Futura Bold"/>
                <a:cs typeface="Futura Bold"/>
                <a:sym typeface="Futura Bold"/>
              </a:rPr>
              <a:t>Issues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DAGdhULGr1k</dc:identifier>
  <dcterms:modified xsi:type="dcterms:W3CDTF">2011-08-01T06:04:30Z</dcterms:modified>
  <cp:revision>1</cp:revision>
  <dc:title>Blue and White Business Marketing Presentation</dc:title>
</cp:coreProperties>
</file>