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Futura Bold" charset="1" panose="020B0702020204020203"/>
      <p:regular r:id="rId15"/>
    </p:embeddedFont>
    <p:embeddedFont>
      <p:font typeface="Futura Ultra-Bold" charset="1" panose="020B0802020204020204"/>
      <p:regular r:id="rId16"/>
    </p:embeddedFont>
    <p:embeddedFont>
      <p:font typeface="Futura" charset="1" panose="020B05020202040203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5755FE"/>
            </a:solidFill>
          </p:spPr>
        </p:sp>
      </p:grpSp>
      <p:sp>
        <p:nvSpPr>
          <p:cNvPr name="TextBox 4" id="4"/>
          <p:cNvSpPr txBox="true"/>
          <p:nvPr/>
        </p:nvSpPr>
        <p:spPr>
          <a:xfrm rot="0">
            <a:off x="590948" y="19050"/>
            <a:ext cx="8236043" cy="1914525"/>
          </a:xfrm>
          <a:prstGeom prst="rect">
            <a:avLst/>
          </a:prstGeom>
        </p:spPr>
        <p:txBody>
          <a:bodyPr anchor="t" rtlCol="false" tIns="0" lIns="0" bIns="0" rIns="0">
            <a:spAutoFit/>
          </a:bodyPr>
          <a:lstStyle/>
          <a:p>
            <a:pPr algn="l">
              <a:lnSpc>
                <a:spcPts val="6120"/>
              </a:lnSpc>
            </a:pPr>
            <a:r>
              <a:rPr lang="en-US" sz="5100" b="true">
                <a:solidFill>
                  <a:srgbClr val="000000"/>
                </a:solidFill>
                <a:latin typeface="Futura Bold"/>
                <a:ea typeface="Futura Bold"/>
                <a:cs typeface="Futura Bold"/>
                <a:sym typeface="Futura Bold"/>
              </a:rPr>
              <a:t>AUTOMATED SATELLITE-BASED</a:t>
            </a:r>
          </a:p>
          <a:p>
            <a:pPr algn="l">
              <a:lnSpc>
                <a:spcPts val="2160"/>
              </a:lnSpc>
            </a:pPr>
          </a:p>
        </p:txBody>
      </p:sp>
      <p:sp>
        <p:nvSpPr>
          <p:cNvPr name="TextBox 5" id="5"/>
          <p:cNvSpPr txBox="true"/>
          <p:nvPr/>
        </p:nvSpPr>
        <p:spPr>
          <a:xfrm rot="0">
            <a:off x="590948" y="1521311"/>
            <a:ext cx="6164084" cy="3707203"/>
          </a:xfrm>
          <a:prstGeom prst="rect">
            <a:avLst/>
          </a:prstGeom>
        </p:spPr>
        <p:txBody>
          <a:bodyPr anchor="t" rtlCol="false" tIns="0" lIns="0" bIns="0" rIns="0">
            <a:spAutoFit/>
          </a:bodyPr>
          <a:lstStyle/>
          <a:p>
            <a:pPr algn="l">
              <a:lnSpc>
                <a:spcPts val="7095"/>
              </a:lnSpc>
            </a:pPr>
            <a:r>
              <a:rPr lang="en-US" b="true" sz="5912">
                <a:solidFill>
                  <a:srgbClr val="000000"/>
                </a:solidFill>
                <a:latin typeface="Futura Ultra-Bold"/>
                <a:ea typeface="Futura Ultra-Bold"/>
                <a:cs typeface="Futura Ultra-Bold"/>
                <a:sym typeface="Futura Ultra-Bold"/>
              </a:rPr>
              <a:t>WILDFIRE DETECTION USING DEEP LEARNING</a:t>
            </a:r>
          </a:p>
        </p:txBody>
      </p:sp>
      <p:grpSp>
        <p:nvGrpSpPr>
          <p:cNvPr name="Group 6" id="6"/>
          <p:cNvGrpSpPr/>
          <p:nvPr/>
        </p:nvGrpSpPr>
        <p:grpSpPr>
          <a:xfrm rot="-2699999">
            <a:off x="9860567" y="-2818322"/>
            <a:ext cx="4565743" cy="7536262"/>
            <a:chOff x="0" y="0"/>
            <a:chExt cx="4163738" cy="6872708"/>
          </a:xfrm>
        </p:grpSpPr>
        <p:sp>
          <p:nvSpPr>
            <p:cNvPr name="Freeform 7" id="7"/>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5755FE"/>
            </a:solidFill>
          </p:spPr>
        </p:sp>
      </p:grpSp>
      <p:grpSp>
        <p:nvGrpSpPr>
          <p:cNvPr name="Group 8" id="8"/>
          <p:cNvGrpSpPr/>
          <p:nvPr/>
        </p:nvGrpSpPr>
        <p:grpSpPr>
          <a:xfrm rot="-2699999">
            <a:off x="12094709" y="5591409"/>
            <a:ext cx="4580404" cy="7504006"/>
            <a:chOff x="0" y="0"/>
            <a:chExt cx="4177108" cy="6843292"/>
          </a:xfrm>
        </p:grpSpPr>
        <p:sp>
          <p:nvSpPr>
            <p:cNvPr name="Freeform 9" id="9"/>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name="Group 10" id="10"/>
          <p:cNvGrpSpPr/>
          <p:nvPr/>
        </p:nvGrpSpPr>
        <p:grpSpPr>
          <a:xfrm rot="0">
            <a:off x="9746131" y="1635611"/>
            <a:ext cx="7019788" cy="7015778"/>
            <a:chOff x="0" y="0"/>
            <a:chExt cx="9359718" cy="9354370"/>
          </a:xfrm>
        </p:grpSpPr>
        <p:sp>
          <p:nvSpPr>
            <p:cNvPr name="Freeform 11" id="11"/>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2" id="12"/>
          <p:cNvGrpSpPr/>
          <p:nvPr/>
        </p:nvGrpSpPr>
        <p:grpSpPr>
          <a:xfrm rot="0">
            <a:off x="9987429" y="1873554"/>
            <a:ext cx="6537191" cy="6539891"/>
            <a:chOff x="0" y="0"/>
            <a:chExt cx="6476924" cy="6479600"/>
          </a:xfrm>
        </p:grpSpPr>
        <p:sp>
          <p:nvSpPr>
            <p:cNvPr name="Freeform 13" id="13"/>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25166" t="0" r="-25166" b="0"/>
              </a:stretch>
            </a:blipFill>
          </p:spPr>
        </p:sp>
      </p:grpSp>
      <p:sp>
        <p:nvSpPr>
          <p:cNvPr name="TextBox 14" id="14"/>
          <p:cNvSpPr txBox="true"/>
          <p:nvPr/>
        </p:nvSpPr>
        <p:spPr>
          <a:xfrm rot="0">
            <a:off x="590948" y="6094733"/>
            <a:ext cx="9396481" cy="3305728"/>
          </a:xfrm>
          <a:prstGeom prst="rect">
            <a:avLst/>
          </a:prstGeom>
        </p:spPr>
        <p:txBody>
          <a:bodyPr anchor="t" rtlCol="false" tIns="0" lIns="0" bIns="0" rIns="0">
            <a:spAutoFit/>
          </a:bodyPr>
          <a:lstStyle/>
          <a:p>
            <a:pPr algn="l">
              <a:lnSpc>
                <a:spcPts val="6367"/>
              </a:lnSpc>
            </a:pPr>
            <a:r>
              <a:rPr lang="en-US" sz="5306" b="true">
                <a:solidFill>
                  <a:srgbClr val="FFFFFF"/>
                </a:solidFill>
                <a:latin typeface="Futura Ultra-Bold"/>
                <a:ea typeface="Futura Ultra-Bold"/>
                <a:cs typeface="Futura Ultra-Bold"/>
                <a:sym typeface="Futura Ultra-Bold"/>
              </a:rPr>
              <a:t>Progress Report on Data Collection, Preprocessing, and Model Developement</a:t>
            </a:r>
          </a:p>
          <a:p>
            <a:pPr algn="l">
              <a:lnSpc>
                <a:spcPts val="636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276352"/>
            <a:ext cx="15055544" cy="5599761"/>
            <a:chOff x="0" y="0"/>
            <a:chExt cx="20074059" cy="7466348"/>
          </a:xfrm>
        </p:grpSpPr>
        <p:sp>
          <p:nvSpPr>
            <p:cNvPr name="Freeform 3" id="3"/>
            <p:cNvSpPr/>
            <p:nvPr/>
          </p:nvSpPr>
          <p:spPr>
            <a:xfrm flipH="false" flipV="false" rot="0">
              <a:off x="0" y="0"/>
              <a:ext cx="20074105" cy="7466330"/>
            </a:xfrm>
            <a:custGeom>
              <a:avLst/>
              <a:gdLst/>
              <a:ahLst/>
              <a:cxnLst/>
              <a:rect r="r" b="b" t="t" l="l"/>
              <a:pathLst>
                <a:path h="7466330" w="20074105">
                  <a:moveTo>
                    <a:pt x="0" y="0"/>
                  </a:moveTo>
                  <a:lnTo>
                    <a:pt x="20074105" y="0"/>
                  </a:lnTo>
                  <a:lnTo>
                    <a:pt x="20074105" y="7466330"/>
                  </a:lnTo>
                  <a:lnTo>
                    <a:pt x="0" y="7466330"/>
                  </a:lnTo>
                  <a:close/>
                </a:path>
              </a:pathLst>
            </a:custGeom>
            <a:solidFill>
              <a:srgbClr val="5755FE"/>
            </a:solidFill>
          </p:spPr>
        </p:sp>
      </p:grpSp>
      <p:grpSp>
        <p:nvGrpSpPr>
          <p:cNvPr name="Group 4" id="4"/>
          <p:cNvGrpSpPr/>
          <p:nvPr/>
        </p:nvGrpSpPr>
        <p:grpSpPr>
          <a:xfrm rot="0">
            <a:off x="12851788" y="3872477"/>
            <a:ext cx="4407512" cy="440751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3012248" y="4026582"/>
            <a:ext cx="4086592" cy="4099302"/>
            <a:chOff x="0" y="0"/>
            <a:chExt cx="3440244" cy="3450944"/>
          </a:xfrm>
        </p:grpSpPr>
        <p:sp>
          <p:nvSpPr>
            <p:cNvPr name="Freeform 8" id="8"/>
            <p:cNvSpPr/>
            <p:nvPr/>
          </p:nvSpPr>
          <p:spPr>
            <a:xfrm flipH="false" flipV="false" rot="0">
              <a:off x="0" y="0"/>
              <a:ext cx="3440303" cy="3450971"/>
            </a:xfrm>
            <a:custGeom>
              <a:avLst/>
              <a:gdLst/>
              <a:ahLst/>
              <a:cxnLst/>
              <a:rect r="r" b="b" t="t" l="l"/>
              <a:pathLst>
                <a:path h="3450971" w="3440303">
                  <a:moveTo>
                    <a:pt x="0" y="1725422"/>
                  </a:moveTo>
                  <a:cubicBezTo>
                    <a:pt x="0" y="772541"/>
                    <a:pt x="770128" y="0"/>
                    <a:pt x="1720088" y="0"/>
                  </a:cubicBezTo>
                  <a:cubicBezTo>
                    <a:pt x="2670048" y="0"/>
                    <a:pt x="3440303" y="772541"/>
                    <a:pt x="3440303" y="1725422"/>
                  </a:cubicBezTo>
                  <a:cubicBezTo>
                    <a:pt x="3440303" y="2678303"/>
                    <a:pt x="2670175" y="3450971"/>
                    <a:pt x="1720088" y="3450971"/>
                  </a:cubicBezTo>
                  <a:cubicBezTo>
                    <a:pt x="770001" y="3450971"/>
                    <a:pt x="0" y="2678430"/>
                    <a:pt x="0" y="1725422"/>
                  </a:cubicBezTo>
                  <a:close/>
                </a:path>
              </a:pathLst>
            </a:custGeom>
            <a:blipFill>
              <a:blip r:embed="rId2"/>
              <a:stretch>
                <a:fillRect l="-39272" t="0" r="-39272" b="0"/>
              </a:stretch>
            </a:blipFill>
          </p:spPr>
        </p:sp>
      </p:grpSp>
      <p:grpSp>
        <p:nvGrpSpPr>
          <p:cNvPr name="Group 9" id="9"/>
          <p:cNvGrpSpPr/>
          <p:nvPr/>
        </p:nvGrpSpPr>
        <p:grpSpPr>
          <a:xfrm rot="0">
            <a:off x="0" y="375066"/>
            <a:ext cx="8514087" cy="1347868"/>
            <a:chOff x="0" y="0"/>
            <a:chExt cx="11352116" cy="1797157"/>
          </a:xfrm>
        </p:grpSpPr>
        <p:sp>
          <p:nvSpPr>
            <p:cNvPr name="Freeform 10" id="10"/>
            <p:cNvSpPr/>
            <p:nvPr/>
          </p:nvSpPr>
          <p:spPr>
            <a:xfrm flipH="false" flipV="false" rot="0">
              <a:off x="0" y="0"/>
              <a:ext cx="11352149" cy="1797212"/>
            </a:xfrm>
            <a:custGeom>
              <a:avLst/>
              <a:gdLst/>
              <a:ahLst/>
              <a:cxnLst/>
              <a:rect r="r" b="b" t="t" l="l"/>
              <a:pathLst>
                <a:path h="1797212" w="11352149">
                  <a:moveTo>
                    <a:pt x="0" y="0"/>
                  </a:moveTo>
                  <a:lnTo>
                    <a:pt x="11352149" y="0"/>
                  </a:lnTo>
                  <a:lnTo>
                    <a:pt x="11352149" y="1797212"/>
                  </a:lnTo>
                  <a:lnTo>
                    <a:pt x="0" y="1797212"/>
                  </a:lnTo>
                  <a:close/>
                </a:path>
              </a:pathLst>
            </a:custGeom>
            <a:solidFill>
              <a:srgbClr val="5755FE"/>
            </a:solidFill>
          </p:spPr>
        </p:sp>
      </p:grpSp>
      <p:grpSp>
        <p:nvGrpSpPr>
          <p:cNvPr name="Group 11" id="11"/>
          <p:cNvGrpSpPr/>
          <p:nvPr/>
        </p:nvGrpSpPr>
        <p:grpSpPr>
          <a:xfrm rot="0">
            <a:off x="7897504" y="476438"/>
            <a:ext cx="1246496" cy="1246496"/>
            <a:chOff x="0" y="0"/>
            <a:chExt cx="1661994" cy="1661994"/>
          </a:xfrm>
        </p:grpSpPr>
        <p:sp>
          <p:nvSpPr>
            <p:cNvPr name="Freeform 12" id="12"/>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13" id="13"/>
          <p:cNvGrpSpPr/>
          <p:nvPr/>
        </p:nvGrpSpPr>
        <p:grpSpPr>
          <a:xfrm rot="0">
            <a:off x="7979826" y="457388"/>
            <a:ext cx="1081854" cy="1081851"/>
            <a:chOff x="0" y="0"/>
            <a:chExt cx="1442472" cy="1442468"/>
          </a:xfrm>
        </p:grpSpPr>
        <p:sp>
          <p:nvSpPr>
            <p:cNvPr name="Freeform 14" id="14"/>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15" id="15"/>
          <p:cNvSpPr txBox="true"/>
          <p:nvPr/>
        </p:nvSpPr>
        <p:spPr>
          <a:xfrm rot="0">
            <a:off x="313734" y="3289976"/>
            <a:ext cx="12538055" cy="4141800"/>
          </a:xfrm>
          <a:prstGeom prst="rect">
            <a:avLst/>
          </a:prstGeom>
        </p:spPr>
        <p:txBody>
          <a:bodyPr anchor="t" rtlCol="false" tIns="0" lIns="0" bIns="0" rIns="0">
            <a:spAutoFit/>
          </a:bodyPr>
          <a:lstStyle/>
          <a:p>
            <a:pPr algn="l">
              <a:lnSpc>
                <a:spcPts val="6461"/>
              </a:lnSpc>
            </a:pPr>
            <a:r>
              <a:rPr lang="en-US" sz="3589">
                <a:solidFill>
                  <a:srgbClr val="FFFFFF"/>
                </a:solidFill>
                <a:latin typeface="Futura"/>
                <a:ea typeface="Futura"/>
                <a:cs typeface="Futura"/>
                <a:sym typeface="Futura"/>
              </a:rPr>
              <a:t>Due to previous challenges such as failed exports and debugging complexity, a different approach has been used to collect the data.</a:t>
            </a:r>
          </a:p>
          <a:p>
            <a:pPr algn="l">
              <a:lnSpc>
                <a:spcPts val="3969"/>
              </a:lnSpc>
            </a:pPr>
          </a:p>
          <a:p>
            <a:pPr algn="l" marL="967184" indent="-483592" lvl="1">
              <a:lnSpc>
                <a:spcPts val="8063"/>
              </a:lnSpc>
              <a:buFont typeface="Arial"/>
              <a:buChar char="•"/>
            </a:pPr>
            <a:r>
              <a:rPr lang="en-US" sz="4479">
                <a:solidFill>
                  <a:srgbClr val="FFFFFF"/>
                </a:solidFill>
                <a:latin typeface="Futura"/>
                <a:ea typeface="Futura"/>
                <a:cs typeface="Futura"/>
                <a:sym typeface="Futura"/>
              </a:rPr>
              <a:t>Fire Information for Resource Management System (FIRMS) will be used.</a:t>
            </a:r>
          </a:p>
        </p:txBody>
      </p:sp>
      <p:sp>
        <p:nvSpPr>
          <p:cNvPr name="TextBox 16" id="16"/>
          <p:cNvSpPr txBox="true"/>
          <p:nvPr/>
        </p:nvSpPr>
        <p:spPr>
          <a:xfrm rot="0">
            <a:off x="8260235" y="752024"/>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2</a:t>
            </a:r>
          </a:p>
        </p:txBody>
      </p:sp>
      <p:sp>
        <p:nvSpPr>
          <p:cNvPr name="TextBox 17" id="17"/>
          <p:cNvSpPr txBox="true"/>
          <p:nvPr/>
        </p:nvSpPr>
        <p:spPr>
          <a:xfrm rot="0">
            <a:off x="1028700" y="612551"/>
            <a:ext cx="6499072" cy="1000125"/>
          </a:xfrm>
          <a:prstGeom prst="rect">
            <a:avLst/>
          </a:prstGeom>
        </p:spPr>
        <p:txBody>
          <a:bodyPr anchor="t" rtlCol="false" tIns="0" lIns="0" bIns="0" rIns="0">
            <a:spAutoFit/>
          </a:bodyPr>
          <a:lstStyle/>
          <a:p>
            <a:pPr algn="l">
              <a:lnSpc>
                <a:spcPts val="7043"/>
              </a:lnSpc>
            </a:pPr>
            <a:r>
              <a:rPr lang="en-US" sz="5869" b="true">
                <a:solidFill>
                  <a:srgbClr val="FFFFFF"/>
                </a:solidFill>
                <a:latin typeface="Futura Bold"/>
                <a:ea typeface="Futura Bold"/>
                <a:cs typeface="Futura Bold"/>
                <a:sym typeface="Futura Bold"/>
              </a:rPr>
              <a:t>Data Collection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145054" y="3012513"/>
            <a:ext cx="8650386" cy="6530089"/>
            <a:chOff x="0" y="0"/>
            <a:chExt cx="10801350" cy="8153830"/>
          </a:xfrm>
        </p:grpSpPr>
        <p:sp>
          <p:nvSpPr>
            <p:cNvPr name="Freeform 9" id="9"/>
            <p:cNvSpPr/>
            <p:nvPr/>
          </p:nvSpPr>
          <p:spPr>
            <a:xfrm flipH="false" flipV="false" rot="0">
              <a:off x="0" y="0"/>
              <a:ext cx="10801350" cy="8153811"/>
            </a:xfrm>
            <a:custGeom>
              <a:avLst/>
              <a:gdLst/>
              <a:ahLst/>
              <a:cxnLst/>
              <a:rect r="r" b="b" t="t" l="l"/>
              <a:pathLst>
                <a:path h="8153811" w="10801350">
                  <a:moveTo>
                    <a:pt x="0" y="0"/>
                  </a:moveTo>
                  <a:lnTo>
                    <a:pt x="10801350" y="0"/>
                  </a:lnTo>
                  <a:lnTo>
                    <a:pt x="10801350" y="8153811"/>
                  </a:lnTo>
                  <a:lnTo>
                    <a:pt x="0" y="8153811"/>
                  </a:lnTo>
                  <a:close/>
                </a:path>
              </a:pathLst>
            </a:custGeom>
            <a:solidFill>
              <a:srgbClr val="5755FE"/>
            </a:solidFill>
          </p:spPr>
        </p:sp>
      </p:grpSp>
      <p:sp>
        <p:nvSpPr>
          <p:cNvPr name="Freeform 10" id="10"/>
          <p:cNvSpPr/>
          <p:nvPr/>
        </p:nvSpPr>
        <p:spPr>
          <a:xfrm flipH="false" flipV="false" rot="0">
            <a:off x="9144000" y="1621562"/>
            <a:ext cx="8630007" cy="8280047"/>
          </a:xfrm>
          <a:custGeom>
            <a:avLst/>
            <a:gdLst/>
            <a:ahLst/>
            <a:cxnLst/>
            <a:rect r="r" b="b" t="t" l="l"/>
            <a:pathLst>
              <a:path h="8280047" w="8630007">
                <a:moveTo>
                  <a:pt x="0" y="0"/>
                </a:moveTo>
                <a:lnTo>
                  <a:pt x="8630007" y="0"/>
                </a:lnTo>
                <a:lnTo>
                  <a:pt x="8630007" y="8280046"/>
                </a:lnTo>
                <a:lnTo>
                  <a:pt x="0" y="8280046"/>
                </a:lnTo>
                <a:lnTo>
                  <a:pt x="0" y="0"/>
                </a:lnTo>
                <a:close/>
              </a:path>
            </a:pathLst>
          </a:custGeom>
          <a:blipFill>
            <a:blip r:embed="rId2"/>
            <a:stretch>
              <a:fillRect l="0" t="-2113" r="0" b="-2113"/>
            </a:stretch>
          </a:blipFill>
        </p:spPr>
      </p:sp>
      <p:sp>
        <p:nvSpPr>
          <p:cNvPr name="TextBox 11" id="11"/>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FIRMS</a:t>
            </a:r>
          </a:p>
        </p:txBody>
      </p:sp>
      <p:sp>
        <p:nvSpPr>
          <p:cNvPr name="TextBox 12" id="12"/>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3" id="13"/>
          <p:cNvSpPr txBox="true"/>
          <p:nvPr/>
        </p:nvSpPr>
        <p:spPr>
          <a:xfrm rot="0">
            <a:off x="318215" y="3531087"/>
            <a:ext cx="8018693" cy="5635114"/>
          </a:xfrm>
          <a:prstGeom prst="rect">
            <a:avLst/>
          </a:prstGeom>
        </p:spPr>
        <p:txBody>
          <a:bodyPr anchor="t" rtlCol="false" tIns="0" lIns="0" bIns="0" rIns="0">
            <a:spAutoFit/>
          </a:bodyPr>
          <a:lstStyle/>
          <a:p>
            <a:pPr algn="l">
              <a:lnSpc>
                <a:spcPts val="4983"/>
              </a:lnSpc>
            </a:pPr>
            <a:r>
              <a:rPr lang="en-US" sz="2768">
                <a:solidFill>
                  <a:srgbClr val="FFFFFF"/>
                </a:solidFill>
                <a:latin typeface="Futura"/>
                <a:ea typeface="Futura"/>
                <a:cs typeface="Futura"/>
                <a:sym typeface="Futura"/>
              </a:rPr>
              <a:t>The Fire Information for Resource Management System (FIRMS) is a platform developed by NASA to provide near real-time active fire data to natural resource managers and the public. Utilizing satellite observations from the Moderate Resolution Imaging Spectroradiometer (MODIS) and the Visible Infrared Imaging Radiometer Suite (VIIRS), FIRMS delivers active fire locations globally within approximately three hours of satellite observation.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27740" y="3563289"/>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sp>
        <p:nvSpPr>
          <p:cNvPr name="Freeform 10" id="10"/>
          <p:cNvSpPr/>
          <p:nvPr/>
        </p:nvSpPr>
        <p:spPr>
          <a:xfrm flipH="false" flipV="false" rot="0">
            <a:off x="8559115" y="2512406"/>
            <a:ext cx="9728885" cy="7127654"/>
          </a:xfrm>
          <a:custGeom>
            <a:avLst/>
            <a:gdLst/>
            <a:ahLst/>
            <a:cxnLst/>
            <a:rect r="r" b="b" t="t" l="l"/>
            <a:pathLst>
              <a:path h="7127654" w="9728885">
                <a:moveTo>
                  <a:pt x="0" y="0"/>
                </a:moveTo>
                <a:lnTo>
                  <a:pt x="9728885" y="0"/>
                </a:lnTo>
                <a:lnTo>
                  <a:pt x="9728885" y="7127654"/>
                </a:lnTo>
                <a:lnTo>
                  <a:pt x="0" y="7127654"/>
                </a:lnTo>
                <a:lnTo>
                  <a:pt x="0" y="0"/>
                </a:lnTo>
                <a:close/>
              </a:path>
            </a:pathLst>
          </a:custGeom>
          <a:blipFill>
            <a:blip r:embed="rId2"/>
            <a:stretch>
              <a:fillRect l="0" t="0" r="-60851" b="0"/>
            </a:stretch>
          </a:blipFill>
        </p:spPr>
      </p:sp>
      <p:sp>
        <p:nvSpPr>
          <p:cNvPr name="TextBox 11" id="11"/>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Sample Data</a:t>
            </a:r>
          </a:p>
        </p:txBody>
      </p:sp>
      <p:sp>
        <p:nvSpPr>
          <p:cNvPr name="TextBox 12" id="12"/>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3" id="13"/>
          <p:cNvSpPr txBox="true"/>
          <p:nvPr/>
        </p:nvSpPr>
        <p:spPr>
          <a:xfrm rot="0">
            <a:off x="-752132" y="3695106"/>
            <a:ext cx="7940465" cy="495300"/>
          </a:xfrm>
          <a:prstGeom prst="rect">
            <a:avLst/>
          </a:prstGeom>
        </p:spPr>
        <p:txBody>
          <a:bodyPr anchor="t" rtlCol="false" tIns="0" lIns="0" bIns="0" rIns="0">
            <a:spAutoFit/>
          </a:bodyPr>
          <a:lstStyle/>
          <a:p>
            <a:pPr algn="ctr">
              <a:lnSpc>
                <a:spcPts val="3480"/>
              </a:lnSpc>
              <a:spcBef>
                <a:spcPct val="0"/>
              </a:spcBef>
            </a:pPr>
            <a:r>
              <a:rPr lang="en-US" b="true" sz="2900">
                <a:solidFill>
                  <a:srgbClr val="FFFFFF"/>
                </a:solidFill>
                <a:latin typeface="Futura Bold"/>
                <a:ea typeface="Futura Bold"/>
                <a:cs typeface="Futura Bold"/>
                <a:sym typeface="Futura Bold"/>
              </a:rPr>
              <a:t>Satelitte Data</a:t>
            </a:r>
          </a:p>
        </p:txBody>
      </p:sp>
      <p:sp>
        <p:nvSpPr>
          <p:cNvPr name="TextBox 14" id="14"/>
          <p:cNvSpPr txBox="true"/>
          <p:nvPr/>
        </p:nvSpPr>
        <p:spPr>
          <a:xfrm rot="0">
            <a:off x="327740" y="5163019"/>
            <a:ext cx="6860593" cy="2343150"/>
          </a:xfrm>
          <a:prstGeom prst="rect">
            <a:avLst/>
          </a:prstGeom>
        </p:spPr>
        <p:txBody>
          <a:bodyPr anchor="t" rtlCol="false" tIns="0" lIns="0" bIns="0" rIns="0">
            <a:spAutoFit/>
          </a:bodyPr>
          <a:lstStyle/>
          <a:p>
            <a:pPr algn="ctr" marL="540966" indent="-270483" lvl="1">
              <a:lnSpc>
                <a:spcPts val="3006"/>
              </a:lnSpc>
              <a:buFont typeface="Arial"/>
              <a:buChar char="•"/>
            </a:pPr>
            <a:r>
              <a:rPr lang="en-US" b="true" sz="2505">
                <a:solidFill>
                  <a:srgbClr val="FFFFFF"/>
                </a:solidFill>
                <a:latin typeface="Futura Bold"/>
                <a:ea typeface="Futura Bold"/>
                <a:cs typeface="Futura Bold"/>
                <a:sym typeface="Futura Bold"/>
              </a:rPr>
              <a:t>Data covers California Area</a:t>
            </a:r>
          </a:p>
          <a:p>
            <a:pPr algn="ctr" marL="540966" indent="-270483" lvl="1">
              <a:lnSpc>
                <a:spcPts val="3006"/>
              </a:lnSpc>
              <a:buFont typeface="Arial"/>
              <a:buChar char="•"/>
            </a:pPr>
            <a:r>
              <a:rPr lang="en-US" b="true" sz="2505">
                <a:solidFill>
                  <a:srgbClr val="FFFFFF"/>
                </a:solidFill>
                <a:latin typeface="Futura Bold"/>
                <a:ea typeface="Futura Bold"/>
                <a:cs typeface="Futura Bold"/>
                <a:sym typeface="Futura Bold"/>
              </a:rPr>
              <a:t>Each red spot represents fire/hotspots picked up by all three FIRMS satelitte</a:t>
            </a:r>
          </a:p>
          <a:p>
            <a:pPr algn="ctr" marL="540966" indent="-270483" lvl="1">
              <a:lnSpc>
                <a:spcPts val="3006"/>
              </a:lnSpc>
              <a:spcBef>
                <a:spcPct val="0"/>
              </a:spcBef>
              <a:buFont typeface="Arial"/>
              <a:buChar char="•"/>
            </a:pPr>
            <a:r>
              <a:rPr lang="en-US" b="true" sz="2505">
                <a:solidFill>
                  <a:srgbClr val="FFFFFF"/>
                </a:solidFill>
                <a:latin typeface="Futura Bold"/>
                <a:ea typeface="Futura Bold"/>
                <a:cs typeface="Futura Bold"/>
                <a:sym typeface="Futura Bold"/>
              </a:rPr>
              <a:t>MODIS/Terra is used over as dynamic image to check reflectance of vegetation and burned areas.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2630390"/>
            <a:ext cx="8101012" cy="6245724"/>
            <a:chOff x="0" y="0"/>
            <a:chExt cx="10801350" cy="8327632"/>
          </a:xfrm>
        </p:grpSpPr>
        <p:sp>
          <p:nvSpPr>
            <p:cNvPr name="Freeform 9" id="9"/>
            <p:cNvSpPr/>
            <p:nvPr/>
          </p:nvSpPr>
          <p:spPr>
            <a:xfrm flipH="false" flipV="false" rot="0">
              <a:off x="0" y="0"/>
              <a:ext cx="10801350" cy="8327613"/>
            </a:xfrm>
            <a:custGeom>
              <a:avLst/>
              <a:gdLst/>
              <a:ahLst/>
              <a:cxnLst/>
              <a:rect r="r" b="b" t="t" l="l"/>
              <a:pathLst>
                <a:path h="8327613" w="10801350">
                  <a:moveTo>
                    <a:pt x="0" y="0"/>
                  </a:moveTo>
                  <a:lnTo>
                    <a:pt x="10801350" y="0"/>
                  </a:lnTo>
                  <a:lnTo>
                    <a:pt x="10801350" y="8327613"/>
                  </a:lnTo>
                  <a:lnTo>
                    <a:pt x="0" y="8327613"/>
                  </a:lnTo>
                  <a:close/>
                </a:path>
              </a:pathLst>
            </a:custGeom>
            <a:solidFill>
              <a:srgbClr val="5755FE"/>
            </a:solidFill>
          </p:spPr>
        </p:sp>
      </p:grpSp>
      <p:sp>
        <p:nvSpPr>
          <p:cNvPr name="Freeform 10" id="10"/>
          <p:cNvSpPr/>
          <p:nvPr/>
        </p:nvSpPr>
        <p:spPr>
          <a:xfrm flipH="false" flipV="false" rot="0">
            <a:off x="8514087" y="2630390"/>
            <a:ext cx="9773913" cy="6812525"/>
          </a:xfrm>
          <a:custGeom>
            <a:avLst/>
            <a:gdLst/>
            <a:ahLst/>
            <a:cxnLst/>
            <a:rect r="r" b="b" t="t" l="l"/>
            <a:pathLst>
              <a:path h="6812525" w="9773913">
                <a:moveTo>
                  <a:pt x="0" y="0"/>
                </a:moveTo>
                <a:lnTo>
                  <a:pt x="9773913" y="0"/>
                </a:lnTo>
                <a:lnTo>
                  <a:pt x="9773913" y="6812524"/>
                </a:lnTo>
                <a:lnTo>
                  <a:pt x="0" y="6812524"/>
                </a:lnTo>
                <a:lnTo>
                  <a:pt x="0" y="0"/>
                </a:lnTo>
                <a:close/>
              </a:path>
            </a:pathLst>
          </a:custGeom>
          <a:blipFill>
            <a:blip r:embed="rId2"/>
            <a:stretch>
              <a:fillRect l="-3513" t="0" r="-3513" b="0"/>
            </a:stretch>
          </a:blipFill>
        </p:spPr>
      </p:sp>
      <p:sp>
        <p:nvSpPr>
          <p:cNvPr name="TextBox 11" id="11"/>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Data Timeline</a:t>
            </a:r>
          </a:p>
        </p:txBody>
      </p:sp>
      <p:sp>
        <p:nvSpPr>
          <p:cNvPr name="TextBox 12" id="12"/>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3" id="13"/>
          <p:cNvSpPr txBox="true"/>
          <p:nvPr/>
        </p:nvSpPr>
        <p:spPr>
          <a:xfrm rot="0">
            <a:off x="478762" y="2776375"/>
            <a:ext cx="7940465" cy="6201402"/>
          </a:xfrm>
          <a:prstGeom prst="rect">
            <a:avLst/>
          </a:prstGeom>
        </p:spPr>
        <p:txBody>
          <a:bodyPr anchor="t" rtlCol="false" tIns="0" lIns="0" bIns="0" rIns="0">
            <a:spAutoFit/>
          </a:bodyPr>
          <a:lstStyle/>
          <a:p>
            <a:pPr algn="l">
              <a:lnSpc>
                <a:spcPts val="4935"/>
              </a:lnSpc>
            </a:pPr>
            <a:r>
              <a:rPr lang="en-US" sz="2741">
                <a:solidFill>
                  <a:srgbClr val="FFFFFF"/>
                </a:solidFill>
                <a:latin typeface="Futura"/>
                <a:ea typeface="Futura"/>
                <a:cs typeface="Futura"/>
                <a:sym typeface="Futura"/>
              </a:rPr>
              <a:t>Image captured covers a one day range for a period of 1 year (2024 - 2025).</a:t>
            </a:r>
          </a:p>
          <a:p>
            <a:pPr algn="l">
              <a:lnSpc>
                <a:spcPts val="4935"/>
              </a:lnSpc>
            </a:pPr>
            <a:r>
              <a:rPr lang="en-US" sz="2741">
                <a:solidFill>
                  <a:srgbClr val="FFFFFF"/>
                </a:solidFill>
                <a:latin typeface="Futura"/>
                <a:ea typeface="Futura"/>
                <a:cs typeface="Futura"/>
                <a:sym typeface="Futura"/>
              </a:rPr>
              <a:t>These images are captured as a PNG file and saved Locally for Model Training.</a:t>
            </a:r>
          </a:p>
          <a:p>
            <a:pPr algn="l">
              <a:lnSpc>
                <a:spcPts val="4935"/>
              </a:lnSpc>
            </a:pPr>
          </a:p>
          <a:p>
            <a:pPr algn="l">
              <a:lnSpc>
                <a:spcPts val="4935"/>
              </a:lnSpc>
            </a:pPr>
            <a:r>
              <a:rPr lang="en-US" sz="2741">
                <a:solidFill>
                  <a:srgbClr val="FFFFFF"/>
                </a:solidFill>
                <a:latin typeface="Futura"/>
                <a:ea typeface="Futura"/>
                <a:cs typeface="Futura"/>
                <a:sym typeface="Futura"/>
              </a:rPr>
              <a:t>Folder structure:</a:t>
            </a:r>
          </a:p>
          <a:p>
            <a:pPr algn="l">
              <a:lnSpc>
                <a:spcPts val="4935"/>
              </a:lnSpc>
            </a:pPr>
            <a:r>
              <a:rPr lang="en-US" sz="2741">
                <a:solidFill>
                  <a:srgbClr val="FFFFFF"/>
                </a:solidFill>
                <a:latin typeface="Futura"/>
                <a:ea typeface="Futura"/>
                <a:cs typeface="Futura"/>
                <a:sym typeface="Futura"/>
              </a:rPr>
              <a:t>data/  </a:t>
            </a:r>
          </a:p>
          <a:p>
            <a:pPr algn="l">
              <a:lnSpc>
                <a:spcPts val="4935"/>
              </a:lnSpc>
            </a:pPr>
            <a:r>
              <a:rPr lang="en-US" sz="2741">
                <a:solidFill>
                  <a:srgbClr val="FFFFFF"/>
                </a:solidFill>
                <a:latin typeface="Futura"/>
                <a:ea typeface="Futura"/>
                <a:cs typeface="Futura"/>
                <a:sym typeface="Futura"/>
              </a:rPr>
              <a:t>├── fire/          # Images with ≥1 hotspot  </a:t>
            </a:r>
          </a:p>
          <a:p>
            <a:pPr algn="l">
              <a:lnSpc>
                <a:spcPts val="4935"/>
              </a:lnSpc>
            </a:pPr>
            <a:r>
              <a:rPr lang="en-US" sz="2741">
                <a:solidFill>
                  <a:srgbClr val="FFFFFF"/>
                </a:solidFill>
                <a:latin typeface="Futura"/>
                <a:ea typeface="Futura"/>
                <a:cs typeface="Futura"/>
                <a:sym typeface="Futura"/>
              </a:rPr>
              <a:t>└── no_fire/       # Images with 0 hotspots  </a:t>
            </a:r>
          </a:p>
          <a:p>
            <a:pPr algn="l">
              <a:lnSpc>
                <a:spcPts val="493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3276352"/>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sp>
        <p:nvSpPr>
          <p:cNvPr name="Freeform 10" id="10"/>
          <p:cNvSpPr/>
          <p:nvPr/>
        </p:nvSpPr>
        <p:spPr>
          <a:xfrm flipH="false" flipV="false" rot="0">
            <a:off x="9144000" y="1269776"/>
            <a:ext cx="8341758" cy="9047555"/>
          </a:xfrm>
          <a:custGeom>
            <a:avLst/>
            <a:gdLst/>
            <a:ahLst/>
            <a:cxnLst/>
            <a:rect r="r" b="b" t="t" l="l"/>
            <a:pathLst>
              <a:path h="9047555" w="8341758">
                <a:moveTo>
                  <a:pt x="0" y="0"/>
                </a:moveTo>
                <a:lnTo>
                  <a:pt x="8341758" y="0"/>
                </a:lnTo>
                <a:lnTo>
                  <a:pt x="8341758" y="9047555"/>
                </a:lnTo>
                <a:lnTo>
                  <a:pt x="0" y="9047555"/>
                </a:lnTo>
                <a:lnTo>
                  <a:pt x="0" y="0"/>
                </a:lnTo>
                <a:close/>
              </a:path>
            </a:pathLst>
          </a:custGeom>
          <a:blipFill>
            <a:blip r:embed="rId2"/>
            <a:stretch>
              <a:fillRect l="0" t="-838" r="0" b="-838"/>
            </a:stretch>
          </a:blipFill>
        </p:spPr>
      </p:sp>
      <p:sp>
        <p:nvSpPr>
          <p:cNvPr name="TextBox 11" id="11"/>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Model Development</a:t>
            </a:r>
          </a:p>
        </p:txBody>
      </p:sp>
      <p:sp>
        <p:nvSpPr>
          <p:cNvPr name="TextBox 12" id="12"/>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3" id="13"/>
          <p:cNvSpPr txBox="true"/>
          <p:nvPr/>
        </p:nvSpPr>
        <p:spPr>
          <a:xfrm rot="0">
            <a:off x="478762" y="3741357"/>
            <a:ext cx="7940465" cy="3492492"/>
          </a:xfrm>
          <a:prstGeom prst="rect">
            <a:avLst/>
          </a:prstGeom>
        </p:spPr>
        <p:txBody>
          <a:bodyPr anchor="t" rtlCol="false" tIns="0" lIns="0" bIns="0" rIns="0">
            <a:spAutoFit/>
          </a:bodyPr>
          <a:lstStyle/>
          <a:p>
            <a:pPr algn="l">
              <a:lnSpc>
                <a:spcPts val="4575"/>
              </a:lnSpc>
            </a:pPr>
            <a:r>
              <a:rPr lang="en-US" sz="2541">
                <a:solidFill>
                  <a:srgbClr val="FFFFFF"/>
                </a:solidFill>
                <a:latin typeface="Futura"/>
                <a:ea typeface="Futura"/>
                <a:cs typeface="Futura"/>
                <a:sym typeface="Futura"/>
              </a:rPr>
              <a:t>Segment</a:t>
            </a:r>
            <a:r>
              <a:rPr lang="en-US" sz="2541">
                <a:solidFill>
                  <a:srgbClr val="FFFFFF"/>
                </a:solidFill>
                <a:latin typeface="Futura"/>
                <a:ea typeface="Futura"/>
                <a:cs typeface="Futura"/>
                <a:sym typeface="Futura"/>
              </a:rPr>
              <a:t>ation Model (U-Net)</a:t>
            </a:r>
          </a:p>
          <a:p>
            <a:pPr algn="l" marL="548769" indent="-274384" lvl="1">
              <a:lnSpc>
                <a:spcPts val="4575"/>
              </a:lnSpc>
              <a:buFont typeface="Arial"/>
              <a:buChar char="•"/>
            </a:pPr>
            <a:r>
              <a:rPr lang="en-US" sz="2541">
                <a:solidFill>
                  <a:srgbClr val="FFFFFF"/>
                </a:solidFill>
                <a:latin typeface="Futura"/>
                <a:ea typeface="Futura"/>
                <a:cs typeface="Futura"/>
                <a:sym typeface="Futura"/>
              </a:rPr>
              <a:t>Goal</a:t>
            </a:r>
            <a:r>
              <a:rPr lang="en-US" sz="2541">
                <a:solidFill>
                  <a:srgbClr val="FFFFFF"/>
                </a:solidFill>
                <a:latin typeface="Futura"/>
                <a:ea typeface="Futura"/>
                <a:cs typeface="Futura"/>
                <a:sym typeface="Futura"/>
              </a:rPr>
              <a:t>: Pixel-wise fire localization.</a:t>
            </a:r>
          </a:p>
          <a:p>
            <a:pPr algn="l" marL="548769" indent="-274384" lvl="1">
              <a:lnSpc>
                <a:spcPts val="4575"/>
              </a:lnSpc>
              <a:buFont typeface="Arial"/>
              <a:buChar char="•"/>
            </a:pPr>
            <a:r>
              <a:rPr lang="en-US" sz="2541">
                <a:solidFill>
                  <a:srgbClr val="FFFFFF"/>
                </a:solidFill>
                <a:latin typeface="Futura"/>
                <a:ea typeface="Futura"/>
                <a:cs typeface="Futura"/>
                <a:sym typeface="Futura"/>
              </a:rPr>
              <a:t>Input: Satellite image.</a:t>
            </a:r>
          </a:p>
          <a:p>
            <a:pPr algn="l" marL="548769" indent="-274384" lvl="1">
              <a:lnSpc>
                <a:spcPts val="4575"/>
              </a:lnSpc>
              <a:buFont typeface="Arial"/>
              <a:buChar char="•"/>
            </a:pPr>
            <a:r>
              <a:rPr lang="en-US" sz="2541">
                <a:solidFill>
                  <a:srgbClr val="FFFFFF"/>
                </a:solidFill>
                <a:latin typeface="Futura"/>
                <a:ea typeface="Futura"/>
                <a:cs typeface="Futura"/>
                <a:sym typeface="Futura"/>
              </a:rPr>
              <a:t>Output: Binary mask (fire regions = 1).</a:t>
            </a:r>
          </a:p>
          <a:p>
            <a:pPr algn="l" marL="548769" indent="-274384" lvl="1">
              <a:lnSpc>
                <a:spcPts val="4575"/>
              </a:lnSpc>
              <a:buFont typeface="Arial"/>
              <a:buChar char="•"/>
            </a:pPr>
            <a:r>
              <a:rPr lang="en-US" sz="2541">
                <a:solidFill>
                  <a:srgbClr val="FFFFFF"/>
                </a:solidFill>
                <a:latin typeface="Futura"/>
                <a:ea typeface="Futura"/>
                <a:cs typeface="Futura"/>
                <a:sym typeface="Futura"/>
              </a:rPr>
              <a:t>Loss: D</a:t>
            </a:r>
            <a:r>
              <a:rPr lang="en-US" sz="2541">
                <a:solidFill>
                  <a:srgbClr val="FFFFFF"/>
                </a:solidFill>
                <a:latin typeface="Futura"/>
                <a:ea typeface="Futura"/>
                <a:cs typeface="Futura"/>
                <a:sym typeface="Futura"/>
              </a:rPr>
              <a:t>ice Loss (handles class imbalance).</a:t>
            </a:r>
          </a:p>
          <a:p>
            <a:pPr algn="l">
              <a:lnSpc>
                <a:spcPts val="457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3276352"/>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sp>
        <p:nvSpPr>
          <p:cNvPr name="Freeform 10" id="10"/>
          <p:cNvSpPr/>
          <p:nvPr/>
        </p:nvSpPr>
        <p:spPr>
          <a:xfrm flipH="false" flipV="false" rot="0">
            <a:off x="8795440" y="1539239"/>
            <a:ext cx="8780145" cy="4804285"/>
          </a:xfrm>
          <a:custGeom>
            <a:avLst/>
            <a:gdLst/>
            <a:ahLst/>
            <a:cxnLst/>
            <a:rect r="r" b="b" t="t" l="l"/>
            <a:pathLst>
              <a:path h="4804285" w="8780145">
                <a:moveTo>
                  <a:pt x="0" y="0"/>
                </a:moveTo>
                <a:lnTo>
                  <a:pt x="8780144" y="0"/>
                </a:lnTo>
                <a:lnTo>
                  <a:pt x="8780144" y="4804285"/>
                </a:lnTo>
                <a:lnTo>
                  <a:pt x="0" y="4804285"/>
                </a:lnTo>
                <a:lnTo>
                  <a:pt x="0" y="0"/>
                </a:lnTo>
                <a:close/>
              </a:path>
            </a:pathLst>
          </a:custGeom>
          <a:blipFill>
            <a:blip r:embed="rId2"/>
            <a:stretch>
              <a:fillRect l="-20097" t="0" r="-37" b="0"/>
            </a:stretch>
          </a:blipFill>
        </p:spPr>
      </p:sp>
      <p:sp>
        <p:nvSpPr>
          <p:cNvPr name="Freeform 11" id="11"/>
          <p:cNvSpPr/>
          <p:nvPr/>
        </p:nvSpPr>
        <p:spPr>
          <a:xfrm flipH="false" flipV="false" rot="0">
            <a:off x="8795440" y="6429162"/>
            <a:ext cx="8780145" cy="3999081"/>
          </a:xfrm>
          <a:custGeom>
            <a:avLst/>
            <a:gdLst/>
            <a:ahLst/>
            <a:cxnLst/>
            <a:rect r="r" b="b" t="t" l="l"/>
            <a:pathLst>
              <a:path h="3999081" w="8780145">
                <a:moveTo>
                  <a:pt x="0" y="0"/>
                </a:moveTo>
                <a:lnTo>
                  <a:pt x="8780144" y="0"/>
                </a:lnTo>
                <a:lnTo>
                  <a:pt x="8780144" y="3999081"/>
                </a:lnTo>
                <a:lnTo>
                  <a:pt x="0" y="3999081"/>
                </a:lnTo>
                <a:lnTo>
                  <a:pt x="0" y="0"/>
                </a:lnTo>
                <a:close/>
              </a:path>
            </a:pathLst>
          </a:custGeom>
          <a:blipFill>
            <a:blip r:embed="rId3"/>
            <a:stretch>
              <a:fillRect l="0" t="0" r="0" b="0"/>
            </a:stretch>
          </a:blipFill>
        </p:spPr>
      </p:sp>
      <p:sp>
        <p:nvSpPr>
          <p:cNvPr name="TextBox 12" id="12"/>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Model Development</a:t>
            </a:r>
          </a:p>
        </p:txBody>
      </p:sp>
      <p:sp>
        <p:nvSpPr>
          <p:cNvPr name="TextBox 13" id="13"/>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4" id="14"/>
          <p:cNvSpPr txBox="true"/>
          <p:nvPr/>
        </p:nvSpPr>
        <p:spPr>
          <a:xfrm rot="0">
            <a:off x="398489" y="3504169"/>
            <a:ext cx="7940465" cy="4654542"/>
          </a:xfrm>
          <a:prstGeom prst="rect">
            <a:avLst/>
          </a:prstGeom>
        </p:spPr>
        <p:txBody>
          <a:bodyPr anchor="t" rtlCol="false" tIns="0" lIns="0" bIns="0" rIns="0">
            <a:spAutoFit/>
          </a:bodyPr>
          <a:lstStyle/>
          <a:p>
            <a:pPr algn="l">
              <a:lnSpc>
                <a:spcPts val="4575"/>
              </a:lnSpc>
            </a:pPr>
          </a:p>
          <a:p>
            <a:pPr algn="l" marL="548769" indent="-274384" lvl="1">
              <a:lnSpc>
                <a:spcPts val="4575"/>
              </a:lnSpc>
              <a:buFont typeface="Arial"/>
              <a:buChar char="•"/>
            </a:pPr>
            <a:r>
              <a:rPr lang="en-US" sz="2541">
                <a:solidFill>
                  <a:srgbClr val="FFFFFF"/>
                </a:solidFill>
                <a:latin typeface="Futura"/>
                <a:ea typeface="Futura"/>
                <a:cs typeface="Futura"/>
                <a:sym typeface="Futura"/>
              </a:rPr>
              <a:t>Classification Model (Fire vs. No-Fire)</a:t>
            </a:r>
          </a:p>
          <a:p>
            <a:pPr algn="l" marL="548769" indent="-274384" lvl="1">
              <a:lnSpc>
                <a:spcPts val="4575"/>
              </a:lnSpc>
              <a:buFont typeface="Arial"/>
              <a:buChar char="•"/>
            </a:pPr>
            <a:r>
              <a:rPr lang="en-US" sz="2541">
                <a:solidFill>
                  <a:srgbClr val="FFFFFF"/>
                </a:solidFill>
                <a:latin typeface="Futura"/>
                <a:ea typeface="Futura"/>
                <a:cs typeface="Futura"/>
                <a:sym typeface="Futura"/>
              </a:rPr>
              <a:t>Architecture: Transfer learning with EfficientNet (pre-trained on ImageNet).</a:t>
            </a:r>
          </a:p>
          <a:p>
            <a:pPr algn="l" marL="548769" indent="-274384" lvl="1">
              <a:lnSpc>
                <a:spcPts val="4575"/>
              </a:lnSpc>
              <a:buFont typeface="Arial"/>
              <a:buChar char="•"/>
            </a:pPr>
            <a:r>
              <a:rPr lang="en-US" sz="2541">
                <a:solidFill>
                  <a:srgbClr val="FFFFFF"/>
                </a:solidFill>
                <a:latin typeface="Futura"/>
                <a:ea typeface="Futura"/>
                <a:cs typeface="Futura"/>
                <a:sym typeface="Futura"/>
              </a:rPr>
              <a:t>Input: 256x256x3 PNG images.</a:t>
            </a:r>
          </a:p>
          <a:p>
            <a:pPr algn="l" marL="548769" indent="-274384" lvl="1">
              <a:lnSpc>
                <a:spcPts val="4575"/>
              </a:lnSpc>
              <a:buFont typeface="Arial"/>
              <a:buChar char="•"/>
            </a:pPr>
            <a:r>
              <a:rPr lang="en-US" sz="2541">
                <a:solidFill>
                  <a:srgbClr val="FFFFFF"/>
                </a:solidFill>
                <a:latin typeface="Futura"/>
                <a:ea typeface="Futura"/>
                <a:cs typeface="Futura"/>
                <a:sym typeface="Futura"/>
              </a:rPr>
              <a:t>Output: Binary label (0/1).</a:t>
            </a:r>
          </a:p>
          <a:p>
            <a:pPr algn="l" marL="548769" indent="-274384" lvl="1">
              <a:lnSpc>
                <a:spcPts val="4575"/>
              </a:lnSpc>
              <a:buFont typeface="Arial"/>
              <a:buChar char="•"/>
            </a:pPr>
            <a:r>
              <a:rPr lang="en-US" sz="2541">
                <a:solidFill>
                  <a:srgbClr val="FFFFFF"/>
                </a:solidFill>
                <a:latin typeface="Futura"/>
                <a:ea typeface="Futura"/>
                <a:cs typeface="Futura"/>
                <a:sym typeface="Futura"/>
              </a:rPr>
              <a:t>Metrics: Precision, Recall, F1-Score.</a:t>
            </a:r>
          </a:p>
          <a:p>
            <a:pPr algn="l">
              <a:lnSpc>
                <a:spcPts val="4575"/>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4735289" y="2813040"/>
            <a:ext cx="9548109" cy="1853790"/>
            <a:chOff x="0" y="0"/>
            <a:chExt cx="12730812" cy="2471720"/>
          </a:xfrm>
        </p:grpSpPr>
        <p:sp>
          <p:nvSpPr>
            <p:cNvPr name="Freeform 9" id="9"/>
            <p:cNvSpPr/>
            <p:nvPr/>
          </p:nvSpPr>
          <p:spPr>
            <a:xfrm flipH="false" flipV="false" rot="0">
              <a:off x="0" y="0"/>
              <a:ext cx="12730734" cy="2471674"/>
            </a:xfrm>
            <a:custGeom>
              <a:avLst/>
              <a:gdLst/>
              <a:ahLst/>
              <a:cxnLst/>
              <a:rect r="r" b="b" t="t" l="l"/>
              <a:pathLst>
                <a:path h="2471674" w="12730734">
                  <a:moveTo>
                    <a:pt x="0" y="1235837"/>
                  </a:moveTo>
                  <a:cubicBezTo>
                    <a:pt x="0" y="553339"/>
                    <a:pt x="553339" y="0"/>
                    <a:pt x="1235837" y="0"/>
                  </a:cubicBezTo>
                  <a:lnTo>
                    <a:pt x="11494897" y="0"/>
                  </a:lnTo>
                  <a:cubicBezTo>
                    <a:pt x="12177395" y="0"/>
                    <a:pt x="12730734" y="553339"/>
                    <a:pt x="12730734" y="1235837"/>
                  </a:cubicBezTo>
                  <a:cubicBezTo>
                    <a:pt x="12730734" y="1918335"/>
                    <a:pt x="12177395" y="2471674"/>
                    <a:pt x="11494897" y="2471674"/>
                  </a:cubicBezTo>
                  <a:lnTo>
                    <a:pt x="1235837" y="2471674"/>
                  </a:lnTo>
                  <a:cubicBezTo>
                    <a:pt x="553339" y="2471674"/>
                    <a:pt x="0" y="1918462"/>
                    <a:pt x="0" y="1235837"/>
                  </a:cubicBezTo>
                  <a:close/>
                </a:path>
              </a:pathLst>
            </a:custGeom>
            <a:solidFill>
              <a:srgbClr val="5755FE"/>
            </a:solidFill>
          </p:spPr>
        </p:sp>
      </p:grpSp>
      <p:grpSp>
        <p:nvGrpSpPr>
          <p:cNvPr name="Group 10" id="10"/>
          <p:cNvGrpSpPr/>
          <p:nvPr/>
        </p:nvGrpSpPr>
        <p:grpSpPr>
          <a:xfrm rot="0">
            <a:off x="4965070" y="7409052"/>
            <a:ext cx="9548109" cy="1849248"/>
            <a:chOff x="0" y="0"/>
            <a:chExt cx="12730812" cy="2465664"/>
          </a:xfrm>
        </p:grpSpPr>
        <p:sp>
          <p:nvSpPr>
            <p:cNvPr name="Freeform 11" id="11"/>
            <p:cNvSpPr/>
            <p:nvPr/>
          </p:nvSpPr>
          <p:spPr>
            <a:xfrm flipH="false" flipV="false" rot="0">
              <a:off x="0" y="0"/>
              <a:ext cx="12730734" cy="2465705"/>
            </a:xfrm>
            <a:custGeom>
              <a:avLst/>
              <a:gdLst/>
              <a:ahLst/>
              <a:cxnLst/>
              <a:rect r="r" b="b" t="t" l="l"/>
              <a:pathLst>
                <a:path h="2465705" w="12730734">
                  <a:moveTo>
                    <a:pt x="0" y="1232789"/>
                  </a:moveTo>
                  <a:cubicBezTo>
                    <a:pt x="0" y="551942"/>
                    <a:pt x="551942" y="0"/>
                    <a:pt x="1232789" y="0"/>
                  </a:cubicBezTo>
                  <a:lnTo>
                    <a:pt x="11497945" y="0"/>
                  </a:lnTo>
                  <a:cubicBezTo>
                    <a:pt x="12178792" y="0"/>
                    <a:pt x="12730734" y="551942"/>
                    <a:pt x="12730734" y="1232789"/>
                  </a:cubicBezTo>
                  <a:cubicBezTo>
                    <a:pt x="12730734" y="1913636"/>
                    <a:pt x="12178792" y="2465578"/>
                    <a:pt x="11497945" y="2465578"/>
                  </a:cubicBezTo>
                  <a:lnTo>
                    <a:pt x="1232789" y="2465578"/>
                  </a:lnTo>
                  <a:cubicBezTo>
                    <a:pt x="551942" y="2465705"/>
                    <a:pt x="0" y="1913763"/>
                    <a:pt x="0" y="1232789"/>
                  </a:cubicBezTo>
                  <a:close/>
                </a:path>
              </a:pathLst>
            </a:custGeom>
            <a:solidFill>
              <a:srgbClr val="5755FE"/>
            </a:solidFill>
          </p:spPr>
        </p:sp>
      </p:grpSp>
      <p:sp>
        <p:nvSpPr>
          <p:cNvPr name="AutoShape 12" id="12"/>
          <p:cNvSpPr/>
          <p:nvPr/>
        </p:nvSpPr>
        <p:spPr>
          <a:xfrm flipV="true">
            <a:off x="3229387" y="3739935"/>
            <a:ext cx="1505902" cy="0"/>
          </a:xfrm>
          <a:prstGeom prst="line">
            <a:avLst/>
          </a:prstGeom>
          <a:ln cap="flat" w="38100">
            <a:solidFill>
              <a:srgbClr val="5755FE"/>
            </a:solidFill>
            <a:prstDash val="solid"/>
            <a:headEnd type="none" len="sm" w="sm"/>
            <a:tailEnd type="arrow" len="sm" w="med"/>
          </a:ln>
        </p:spPr>
      </p:sp>
      <p:sp>
        <p:nvSpPr>
          <p:cNvPr name="AutoShape 13" id="13"/>
          <p:cNvSpPr/>
          <p:nvPr/>
        </p:nvSpPr>
        <p:spPr>
          <a:xfrm flipV="true">
            <a:off x="3229387" y="8467918"/>
            <a:ext cx="1505902" cy="0"/>
          </a:xfrm>
          <a:prstGeom prst="line">
            <a:avLst/>
          </a:prstGeom>
          <a:ln cap="flat" w="38100">
            <a:solidFill>
              <a:srgbClr val="5755FE"/>
            </a:solidFill>
            <a:prstDash val="solid"/>
            <a:headEnd type="none" len="sm" w="sm"/>
            <a:tailEnd type="arrow" len="sm" w="med"/>
          </a:ln>
        </p:spPr>
      </p:sp>
      <p:sp>
        <p:nvSpPr>
          <p:cNvPr name="AutoShape 14" id="14"/>
          <p:cNvSpPr/>
          <p:nvPr/>
        </p:nvSpPr>
        <p:spPr>
          <a:xfrm flipV="true">
            <a:off x="3248437" y="3739935"/>
            <a:ext cx="0" cy="4747033"/>
          </a:xfrm>
          <a:prstGeom prst="line">
            <a:avLst/>
          </a:prstGeom>
          <a:ln cap="flat" w="38100">
            <a:solidFill>
              <a:srgbClr val="5755FE"/>
            </a:solidFill>
            <a:prstDash val="solid"/>
            <a:headEnd type="none" len="sm" w="sm"/>
            <a:tailEnd type="none" len="sm" w="sm"/>
          </a:ln>
        </p:spPr>
      </p:sp>
      <p:grpSp>
        <p:nvGrpSpPr>
          <p:cNvPr name="Group 15" id="15"/>
          <p:cNvGrpSpPr/>
          <p:nvPr/>
        </p:nvGrpSpPr>
        <p:grpSpPr>
          <a:xfrm rot="0">
            <a:off x="373233" y="4197447"/>
            <a:ext cx="2193321" cy="219332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180018" y="0"/>
                  </a:moveTo>
                  <a:lnTo>
                    <a:pt x="632782" y="0"/>
                  </a:lnTo>
                  <a:cubicBezTo>
                    <a:pt x="732203" y="0"/>
                    <a:pt x="812800" y="80597"/>
                    <a:pt x="812800" y="180018"/>
                  </a:cubicBezTo>
                  <a:lnTo>
                    <a:pt x="812800" y="632782"/>
                  </a:lnTo>
                  <a:cubicBezTo>
                    <a:pt x="812800" y="732203"/>
                    <a:pt x="732203" y="812800"/>
                    <a:pt x="632782" y="812800"/>
                  </a:cubicBezTo>
                  <a:lnTo>
                    <a:pt x="180018" y="812800"/>
                  </a:lnTo>
                  <a:cubicBezTo>
                    <a:pt x="80597" y="812800"/>
                    <a:pt x="0" y="732203"/>
                    <a:pt x="0" y="632782"/>
                  </a:cubicBezTo>
                  <a:lnTo>
                    <a:pt x="0" y="180018"/>
                  </a:lnTo>
                  <a:cubicBezTo>
                    <a:pt x="0" y="80597"/>
                    <a:pt x="80597" y="0"/>
                    <a:pt x="180018" y="0"/>
                  </a:cubicBezTo>
                  <a:close/>
                </a:path>
              </a:pathLst>
            </a:custGeom>
            <a:solidFill>
              <a:srgbClr val="5755FE"/>
            </a:soli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8700" y="650651"/>
            <a:ext cx="6375082"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Next Steps</a:t>
            </a:r>
          </a:p>
        </p:txBody>
      </p:sp>
      <p:sp>
        <p:nvSpPr>
          <p:cNvPr name="TextBox 19" id="19"/>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6</a:t>
            </a:r>
          </a:p>
        </p:txBody>
      </p:sp>
      <p:sp>
        <p:nvSpPr>
          <p:cNvPr name="TextBox 20" id="20"/>
          <p:cNvSpPr txBox="true"/>
          <p:nvPr/>
        </p:nvSpPr>
        <p:spPr>
          <a:xfrm rot="0">
            <a:off x="5041270" y="3208440"/>
            <a:ext cx="8936148" cy="550546"/>
          </a:xfrm>
          <a:prstGeom prst="rect">
            <a:avLst/>
          </a:prstGeom>
        </p:spPr>
        <p:txBody>
          <a:bodyPr anchor="t" rtlCol="false" tIns="0" lIns="0" bIns="0" rIns="0">
            <a:spAutoFit/>
          </a:bodyPr>
          <a:lstStyle/>
          <a:p>
            <a:pPr algn="ctr">
              <a:lnSpc>
                <a:spcPts val="4319"/>
              </a:lnSpc>
            </a:pPr>
            <a:r>
              <a:rPr lang="en-US" sz="2399">
                <a:solidFill>
                  <a:srgbClr val="FFFFFF"/>
                </a:solidFill>
                <a:latin typeface="Futura"/>
                <a:ea typeface="Futura"/>
                <a:cs typeface="Futura"/>
                <a:sym typeface="Futura"/>
              </a:rPr>
              <a:t>Model Evaluation and Optimization</a:t>
            </a:r>
          </a:p>
        </p:txBody>
      </p:sp>
      <p:sp>
        <p:nvSpPr>
          <p:cNvPr name="TextBox 21" id="21"/>
          <p:cNvSpPr txBox="true"/>
          <p:nvPr/>
        </p:nvSpPr>
        <p:spPr>
          <a:xfrm rot="0">
            <a:off x="5041270" y="7834565"/>
            <a:ext cx="8936148" cy="499111"/>
          </a:xfrm>
          <a:prstGeom prst="rect">
            <a:avLst/>
          </a:prstGeom>
        </p:spPr>
        <p:txBody>
          <a:bodyPr anchor="t" rtlCol="false" tIns="0" lIns="0" bIns="0" rIns="0">
            <a:spAutoFit/>
          </a:bodyPr>
          <a:lstStyle/>
          <a:p>
            <a:pPr algn="ctr">
              <a:lnSpc>
                <a:spcPts val="3959"/>
              </a:lnSpc>
            </a:pPr>
            <a:r>
              <a:rPr lang="en-US" sz="2199">
                <a:solidFill>
                  <a:srgbClr val="FFFFFF"/>
                </a:solidFill>
                <a:latin typeface="Futura"/>
                <a:ea typeface="Futura"/>
                <a:cs typeface="Futura"/>
                <a:sym typeface="Futura"/>
              </a:rPr>
              <a:t>Developement of the forecasting model</a:t>
            </a:r>
          </a:p>
        </p:txBody>
      </p:sp>
      <p:sp>
        <p:nvSpPr>
          <p:cNvPr name="TextBox 22" id="22"/>
          <p:cNvSpPr txBox="true"/>
          <p:nvPr/>
        </p:nvSpPr>
        <p:spPr>
          <a:xfrm rot="0">
            <a:off x="557578" y="4921547"/>
            <a:ext cx="1824631" cy="372562"/>
          </a:xfrm>
          <a:prstGeom prst="rect">
            <a:avLst/>
          </a:prstGeom>
        </p:spPr>
        <p:txBody>
          <a:bodyPr anchor="t" rtlCol="false" tIns="0" lIns="0" bIns="0" rIns="0">
            <a:spAutoFit/>
          </a:bodyPr>
          <a:lstStyle/>
          <a:p>
            <a:pPr algn="ctr">
              <a:lnSpc>
                <a:spcPts val="2558"/>
              </a:lnSpc>
            </a:pPr>
            <a:r>
              <a:rPr lang="en-US" sz="2132" b="true">
                <a:solidFill>
                  <a:srgbClr val="FFFFFF"/>
                </a:solidFill>
                <a:latin typeface="Futura Bold"/>
                <a:ea typeface="Futura Bold"/>
                <a:cs typeface="Futura Bold"/>
                <a:sym typeface="Futura Bold"/>
              </a:rPr>
              <a:t>Issues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5755FE"/>
            </a:solidFill>
          </p:spPr>
        </p:sp>
      </p:grpSp>
      <p:sp>
        <p:nvSpPr>
          <p:cNvPr name="TextBox 4" id="4"/>
          <p:cNvSpPr txBox="true"/>
          <p:nvPr/>
        </p:nvSpPr>
        <p:spPr>
          <a:xfrm rot="0">
            <a:off x="1028700" y="3610197"/>
            <a:ext cx="8236043" cy="1552575"/>
          </a:xfrm>
          <a:prstGeom prst="rect">
            <a:avLst/>
          </a:prstGeom>
        </p:spPr>
        <p:txBody>
          <a:bodyPr anchor="t" rtlCol="false" tIns="0" lIns="0" bIns="0" rIns="0">
            <a:spAutoFit/>
          </a:bodyPr>
          <a:lstStyle/>
          <a:p>
            <a:pPr algn="l">
              <a:lnSpc>
                <a:spcPts val="10800"/>
              </a:lnSpc>
            </a:pPr>
            <a:r>
              <a:rPr lang="en-US" sz="9000">
                <a:solidFill>
                  <a:srgbClr val="000000"/>
                </a:solidFill>
                <a:latin typeface="Futura"/>
                <a:ea typeface="Futura"/>
                <a:cs typeface="Futura"/>
                <a:sym typeface="Futura"/>
              </a:rPr>
              <a:t>THANK</a:t>
            </a:r>
          </a:p>
        </p:txBody>
      </p:sp>
      <p:sp>
        <p:nvSpPr>
          <p:cNvPr name="TextBox 5" id="5"/>
          <p:cNvSpPr txBox="true"/>
          <p:nvPr/>
        </p:nvSpPr>
        <p:spPr>
          <a:xfrm rot="0">
            <a:off x="1028700" y="4981797"/>
            <a:ext cx="8236043" cy="1552575"/>
          </a:xfrm>
          <a:prstGeom prst="rect">
            <a:avLst/>
          </a:prstGeom>
        </p:spPr>
        <p:txBody>
          <a:bodyPr anchor="t" rtlCol="false" tIns="0" lIns="0" bIns="0" rIns="0">
            <a:spAutoFit/>
          </a:bodyPr>
          <a:lstStyle/>
          <a:p>
            <a:pPr algn="l">
              <a:lnSpc>
                <a:spcPts val="10800"/>
              </a:lnSpc>
            </a:pPr>
            <a:r>
              <a:rPr lang="en-US" b="true" sz="9000">
                <a:solidFill>
                  <a:srgbClr val="FFFFFF"/>
                </a:solidFill>
                <a:latin typeface="Futura Ultra-Bold"/>
                <a:ea typeface="Futura Ultra-Bold"/>
                <a:cs typeface="Futura Ultra-Bold"/>
                <a:sym typeface="Futura Ultra-Bold"/>
              </a:rPr>
              <a:t>YOU</a:t>
            </a:r>
          </a:p>
        </p:txBody>
      </p:sp>
      <p:grpSp>
        <p:nvGrpSpPr>
          <p:cNvPr name="Group 6" id="6"/>
          <p:cNvGrpSpPr/>
          <p:nvPr/>
        </p:nvGrpSpPr>
        <p:grpSpPr>
          <a:xfrm rot="-2699999">
            <a:off x="9860567" y="-2818322"/>
            <a:ext cx="4565743" cy="7536262"/>
            <a:chOff x="0" y="0"/>
            <a:chExt cx="4163738" cy="6872708"/>
          </a:xfrm>
        </p:grpSpPr>
        <p:sp>
          <p:nvSpPr>
            <p:cNvPr name="Freeform 7" id="7"/>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5755FE"/>
            </a:solidFill>
          </p:spPr>
        </p:sp>
      </p:grpSp>
      <p:grpSp>
        <p:nvGrpSpPr>
          <p:cNvPr name="Group 8" id="8"/>
          <p:cNvGrpSpPr/>
          <p:nvPr/>
        </p:nvGrpSpPr>
        <p:grpSpPr>
          <a:xfrm rot="-2699999">
            <a:off x="12094709" y="5591409"/>
            <a:ext cx="4580404" cy="7504006"/>
            <a:chOff x="0" y="0"/>
            <a:chExt cx="4177108" cy="6843292"/>
          </a:xfrm>
        </p:grpSpPr>
        <p:sp>
          <p:nvSpPr>
            <p:cNvPr name="Freeform 9" id="9"/>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name="Group 10" id="10"/>
          <p:cNvGrpSpPr/>
          <p:nvPr/>
        </p:nvGrpSpPr>
        <p:grpSpPr>
          <a:xfrm rot="0">
            <a:off x="9746131" y="1635611"/>
            <a:ext cx="7019788" cy="7015778"/>
            <a:chOff x="0" y="0"/>
            <a:chExt cx="9359718" cy="9354370"/>
          </a:xfrm>
        </p:grpSpPr>
        <p:sp>
          <p:nvSpPr>
            <p:cNvPr name="Freeform 11" id="11"/>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2" id="12"/>
          <p:cNvGrpSpPr/>
          <p:nvPr/>
        </p:nvGrpSpPr>
        <p:grpSpPr>
          <a:xfrm rot="0">
            <a:off x="9987429" y="1873554"/>
            <a:ext cx="6537191" cy="6539891"/>
            <a:chOff x="0" y="0"/>
            <a:chExt cx="6476924" cy="6479600"/>
          </a:xfrm>
        </p:grpSpPr>
        <p:sp>
          <p:nvSpPr>
            <p:cNvPr name="Freeform 13" id="13"/>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25029" t="0" r="-25029"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DAGdhULGr1k</dc:identifier>
  <dcterms:modified xsi:type="dcterms:W3CDTF">2011-08-01T06:04:30Z</dcterms:modified>
  <cp:revision>1</cp:revision>
  <dc:title>Blue and White Business Marketing Presentation</dc:title>
</cp:coreProperties>
</file>