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0" r:id="rId4"/>
    <p:sldId id="302" r:id="rId5"/>
    <p:sldId id="305" r:id="rId6"/>
    <p:sldId id="303" r:id="rId7"/>
    <p:sldId id="304" r:id="rId8"/>
    <p:sldId id="307" r:id="rId9"/>
    <p:sldId id="297" r:id="rId10"/>
    <p:sldId id="308" r:id="rId11"/>
    <p:sldId id="309" r:id="rId12"/>
    <p:sldId id="310" r:id="rId13"/>
    <p:sldId id="317" r:id="rId14"/>
    <p:sldId id="311" r:id="rId15"/>
    <p:sldId id="316" r:id="rId16"/>
    <p:sldId id="315" r:id="rId17"/>
    <p:sldId id="312" r:id="rId18"/>
    <p:sldId id="314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A49EF8-F1B1-2576-FE68-3CFF429B4E0A}" name="tshifhumulo mapasa" initials="tm" userId="0141fc77b76551d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7DF71-AF98-46E7-BF0E-EC5D87CF3272}" v="259" dt="2022-12-18T17:03:28.991"/>
    <p1510:client id="{5A85E432-B5F6-984A-BBF1-4521C7744BB0}" v="205" dt="2022-12-16T16:21:05.736"/>
    <p1510:client id="{A1553569-AD64-4186-B088-C23374A7A94E}" v="11" dt="2022-12-18T20:29:07.705"/>
    <p1510:client id="{AAD26048-722B-4FE7-9B1D-E9D5747BD8A3}" v="298" dt="2022-12-19T08:29:25.246"/>
    <p1510:client id="{B3E953CF-A37F-49F5-9465-892E1E4C14F0}" v="46" dt="2022-12-19T07:54:18.761"/>
    <p1510:client id="{C0CDD287-E92F-489D-AC98-84291332498E}" v="524" dt="2022-12-19T08:32:28.471"/>
    <p1510:client id="{CA7DF030-2DC9-4BD4-ABCB-6034759EB4C7}" v="2" dt="2022-12-18T19:14:56.009"/>
    <p1510:client id="{D2B18098-49FC-4ED7-B51D-B383D9620B4A}" v="418" dt="2022-12-18T19:38:11.901"/>
    <p1510:client id="{D9B9EF9A-E15B-4F74-9CB0-A4D0221ABA21}" v="1533" dt="2022-12-18T07:51:45.325"/>
    <p1510:client id="{DF30436A-9D14-4564-9C37-3F902E0E5AE6}" v="245" dt="2022-12-18T15:47:22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2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madevs/atp-matches-datase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ea typeface="+mj-lt"/>
                <a:cs typeface="+mj-lt"/>
              </a:rPr>
              <a:t>What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makes</a:t>
            </a:r>
            <a:r>
              <a:rPr lang="en-US" b="1">
                <a:ea typeface="+mj-lt"/>
                <a:cs typeface="+mj-lt"/>
              </a:rPr>
              <a:t> the best tennis player?</a:t>
            </a:r>
            <a:endParaRPr lang="en-US" b="1">
              <a:cs typeface="Calibri Light"/>
            </a:endParaRPr>
          </a:p>
          <a:p>
            <a:pPr algn="l"/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HAMOYE-CATBOOST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6" descr="Tennis racket and ball">
            <a:extLst>
              <a:ext uri="{FF2B5EF4-FFF2-40B4-BE49-F238E27FC236}">
                <a16:creationId xmlns:a16="http://schemas.microsoft.com/office/drawing/2014/main" id="{E369FEDE-F35B-BC47-AA5C-448F5AA1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latin typeface="Calibri"/>
                <a:cs typeface="Calibri"/>
              </a:rPr>
              <a:t> LOCATION</a:t>
            </a:r>
          </a:p>
        </p:txBody>
      </p:sp>
      <p:sp>
        <p:nvSpPr>
          <p:cNvPr id="77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1F38-0691-0AE0-A02A-7BA81468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/>
              <a:t>Switzerland, Serbia, United State of America, United Kingdom, Czech Republic, Chile and Australia have one top tennis player. However, Spain has three top players.</a:t>
            </a:r>
            <a:endParaRPr lang="en-US"/>
          </a:p>
          <a:p>
            <a:pPr marL="0"/>
            <a:endParaRPr lang="en-US" sz="170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F11A4AC-DEAB-B7CF-8F70-EBEB683A1C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964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libri"/>
                <a:ea typeface="+mj-lt"/>
                <a:cs typeface="+mj-lt"/>
              </a:rPr>
              <a:t>HEIGHT</a:t>
            </a:r>
            <a:endParaRPr lang="en-US" sz="3200">
              <a:latin typeface="Calibri"/>
              <a:ea typeface="+mj-lt"/>
              <a:cs typeface="+mj-lt"/>
            </a:endParaRPr>
          </a:p>
          <a:p>
            <a:endParaRPr lang="en-US" sz="3200" b="1">
              <a:latin typeface="Arial"/>
              <a:cs typeface="Calibri Light"/>
            </a:endParaRP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1F38-0691-0AE0-A02A-7BA81468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Calibri"/>
                <a:cs typeface="Arial"/>
              </a:rPr>
              <a:t>40% of top winners have height above the average height of players and 60% of top winners have height below the average height. 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53EAC6-46F3-0EB5-C2A0-39B1EB7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20" y="511950"/>
            <a:ext cx="6624320" cy="57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>
                <a:latin typeface="Calibri"/>
                <a:cs typeface="Arial"/>
              </a:rPr>
              <a:t>SURFACES</a:t>
            </a:r>
            <a:endParaRPr lang="en-US" sz="2800">
              <a:latin typeface="Calibri"/>
              <a:cs typeface="Calibri Light"/>
            </a:endParaRP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4F24C01-46E7-3D6A-E324-8E4B2655F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7201" y="517608"/>
            <a:ext cx="5247862" cy="5157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85556-7279-0DE0-9BDF-80631E27D645}"/>
              </a:ext>
            </a:extLst>
          </p:cNvPr>
          <p:cNvSpPr txBox="1"/>
          <p:nvPr/>
        </p:nvSpPr>
        <p:spPr>
          <a:xfrm>
            <a:off x="837236" y="2409463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Most players played most of their match on the Hard surface, followed by Clay surface. </a:t>
            </a:r>
          </a:p>
        </p:txBody>
      </p:sp>
    </p:spTree>
    <p:extLst>
      <p:ext uri="{BB962C8B-B14F-4D97-AF65-F5344CB8AC3E}">
        <p14:creationId xmlns:p14="http://schemas.microsoft.com/office/powerpoint/2010/main" val="354911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>
                <a:latin typeface="Calibri"/>
                <a:cs typeface="Arial"/>
              </a:rPr>
              <a:t>SURFACES</a:t>
            </a:r>
            <a:endParaRPr lang="en-US" sz="2800">
              <a:latin typeface="Calibri"/>
              <a:cs typeface="Calibri Light"/>
            </a:endParaRP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384B3E4-2577-23B7-284A-389FDCC4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0" y="721883"/>
            <a:ext cx="5181600" cy="5190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2E35D-BAF3-B466-E90D-866442C38D4A}"/>
              </a:ext>
            </a:extLst>
          </p:cNvPr>
          <p:cNvSpPr txBox="1"/>
          <p:nvPr/>
        </p:nvSpPr>
        <p:spPr>
          <a:xfrm>
            <a:off x="921926" y="2323629"/>
            <a:ext cx="333022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However, more aces were accumulated on the Grass surface and least on the Clay surface.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209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>
                <a:latin typeface="Calibri"/>
                <a:ea typeface="+mj-lt"/>
                <a:cs typeface="+mj-lt"/>
              </a:rPr>
              <a:t>FIRST AND SECOND SERVE WINS</a:t>
            </a:r>
            <a:endParaRPr lang="en-US" sz="2800" b="1">
              <a:latin typeface="Calibri"/>
              <a:cs typeface="Calibri Light"/>
            </a:endParaRP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E6D7C960-4D46-AC43-0ED3-F1DD7ED8D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1" t="26349" r="22241" b="19760"/>
          <a:stretch/>
        </p:blipFill>
        <p:spPr>
          <a:xfrm>
            <a:off x="4832064" y="1170432"/>
            <a:ext cx="7102962" cy="437041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32AB37-2D76-CA3F-BC94-FB38A022E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314" y="2201803"/>
            <a:ext cx="4149525" cy="33385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Top winners win an average of 35.6 first serve and 15.62 second serve. Which means top winners win first serve two times more than the second serve.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E1760-7451-9DDA-4BC3-4305E05F4BD6}"/>
              </a:ext>
            </a:extLst>
          </p:cNvPr>
          <p:cNvSpPr txBox="1"/>
          <p:nvPr/>
        </p:nvSpPr>
        <p:spPr>
          <a:xfrm>
            <a:off x="5313680" y="944880"/>
            <a:ext cx="3708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The average first and second serve wins</a:t>
            </a:r>
          </a:p>
        </p:txBody>
      </p:sp>
    </p:spTree>
    <p:extLst>
      <p:ext uri="{BB962C8B-B14F-4D97-AF65-F5344CB8AC3E}">
        <p14:creationId xmlns:p14="http://schemas.microsoft.com/office/powerpoint/2010/main" val="232291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>
                <a:latin typeface="Calibri"/>
                <a:ea typeface="+mj-lt"/>
                <a:cs typeface="+mj-lt"/>
              </a:rPr>
              <a:t>DOUBLE FAULTS</a:t>
            </a:r>
            <a:endParaRPr lang="en-US" sz="2800">
              <a:latin typeface="Calibri"/>
              <a:cs typeface="Calibri Light"/>
            </a:endParaRP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1F38-0691-0AE0-A02A-7BA81468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Calibri"/>
                <a:cs typeface="Arial"/>
              </a:rPr>
              <a:t>Most top winners face low double faults than the an average winner. However, this is with exception of Lleyton.</a:t>
            </a:r>
          </a:p>
        </p:txBody>
      </p:sp>
      <p:pic>
        <p:nvPicPr>
          <p:cNvPr id="8" name="Picture 2" descr="Chart&#10;&#10;Description automatically generated">
            <a:extLst>
              <a:ext uri="{FF2B5EF4-FFF2-40B4-BE49-F238E27FC236}">
                <a16:creationId xmlns:a16="http://schemas.microsoft.com/office/drawing/2014/main" id="{E41FD749-9C6C-EA77-81D9-820D13D2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337" y="643468"/>
            <a:ext cx="68566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6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34" y="1003603"/>
            <a:ext cx="3410712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>
                <a:latin typeface="Calibri"/>
                <a:ea typeface="+mj-lt"/>
                <a:cs typeface="+mj-lt"/>
              </a:rPr>
              <a:t>TOP TEN MOST PLAYED TOURNAMENTS</a:t>
            </a:r>
            <a:endParaRPr lang="en-US"/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32AB37-2D76-CA3F-BC94-FB38A022E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364" y="2214295"/>
            <a:ext cx="4087066" cy="1702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Ten of the most played tournaments from the year 2000 to 2017 have over 1000 events.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E1760-7451-9DDA-4BC3-4305E05F4BD6}"/>
              </a:ext>
            </a:extLst>
          </p:cNvPr>
          <p:cNvSpPr txBox="1"/>
          <p:nvPr/>
        </p:nvSpPr>
        <p:spPr>
          <a:xfrm>
            <a:off x="5313680" y="944880"/>
            <a:ext cx="3708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23A52AE-B5E7-4C50-03BE-B272B132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925" y="696357"/>
            <a:ext cx="7565392" cy="46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6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>
                <a:latin typeface="Calibri"/>
                <a:ea typeface="+mj-lt"/>
                <a:cs typeface="+mj-lt"/>
              </a:rPr>
              <a:t>TOP TOURNAMENTS WINS OF TOP 10 WINNERS</a:t>
            </a:r>
            <a:endParaRPr lang="en-US" sz="2800" b="1" err="1">
              <a:latin typeface="Calibri"/>
              <a:cs typeface="Calibri Light"/>
            </a:endParaRP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1F38-0691-0AE0-A02A-7BA81468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Calibri"/>
                <a:cs typeface="Arial"/>
              </a:rPr>
              <a:t>Most of the top ten winners dominated at least 3 of the top 4 tournaments.</a:t>
            </a:r>
            <a:endParaRPr lang="en-US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The top 3 winners won all four tournaments.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A6D634F-B31F-291B-769F-A91FF7EE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663" y="160396"/>
            <a:ext cx="6877985" cy="66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3E-570D-5A89-5CE6-6A3781A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842834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>
                <a:latin typeface="Calibri"/>
                <a:cs typeface="Arial"/>
              </a:rPr>
              <a:t>CONCLUSION</a:t>
            </a:r>
            <a:r>
              <a:rPr lang="en-US" sz="3600" b="1">
                <a:latin typeface="Calibri"/>
                <a:cs typeface="Arial"/>
              </a:rPr>
              <a:t> </a:t>
            </a:r>
            <a:endParaRPr lang="en-US">
              <a:latin typeface="Calibri"/>
            </a:endParaRPr>
          </a:p>
          <a:p>
            <a:endParaRPr lang="en-US" sz="3600" b="1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7E1BC-688D-03E1-D8D8-EEA13601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0" r="15202"/>
          <a:stretch/>
        </p:blipFill>
        <p:spPr>
          <a:xfrm>
            <a:off x="7555261" y="-1630"/>
            <a:ext cx="463986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228550-A22C-2507-A86C-FD42C5F9ADEB}"/>
              </a:ext>
            </a:extLst>
          </p:cNvPr>
          <p:cNvSpPr txBox="1"/>
          <p:nvPr/>
        </p:nvSpPr>
        <p:spPr>
          <a:xfrm>
            <a:off x="702198" y="1570300"/>
            <a:ext cx="6717174" cy="4662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1. Best players maximize their aces on the Grass surface. 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2. Clay is the natural surface of Spain and this surface is very vital for the development of a player.  Thus, to become the top player, it is vital to practice on Clay surface.</a:t>
            </a:r>
          </a:p>
          <a:p>
            <a:pPr algn="just"/>
            <a:r>
              <a:rPr lang="en-US">
                <a:ea typeface="+mn-lt"/>
                <a:cs typeface="+mn-lt"/>
              </a:rPr>
              <a:t>3. Top players take advantage of their first serve. However, if they fail during their first serve, they still have potential of winning their second serve. </a:t>
            </a:r>
            <a:endParaRPr lang="en-GB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4. Top player are coached in the direction of reducing the number of double faults.  </a:t>
            </a:r>
          </a:p>
          <a:p>
            <a:pPr algn="just"/>
            <a:r>
              <a:rPr lang="en-US">
                <a:ea typeface="+mn-lt"/>
                <a:cs typeface="+mn-lt"/>
              </a:rPr>
              <a:t>5. The height of player has a minimal bearing on the performance of the top players. </a:t>
            </a:r>
          </a:p>
          <a:p>
            <a:pPr algn="just"/>
            <a:r>
              <a:rPr lang="en-GB">
                <a:ea typeface="+mn-lt"/>
                <a:cs typeface="+mn-lt"/>
              </a:rPr>
              <a:t>6. To be considered as a top or outstanding tennis player, it is crucial to really dominate at least 2 or 3 of the top ten tennis tournaments</a:t>
            </a:r>
            <a:endParaRPr lang="en-US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endParaRPr lang="en-US">
              <a:cs typeface="Calibri" panose="020F0502020204030204"/>
            </a:endParaRPr>
          </a:p>
          <a:p>
            <a:pPr algn="ctr"/>
            <a:endParaRPr lang="en-US">
              <a:cs typeface="Segoe UI"/>
            </a:endParaRPr>
          </a:p>
          <a:p>
            <a:pPr algn="ctr"/>
            <a:r>
              <a:rPr lang="en-GB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42414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C2D23-4F03-33DB-D30D-037FBA054F5B}"/>
              </a:ext>
            </a:extLst>
          </p:cNvPr>
          <p:cNvSpPr txBox="1"/>
          <p:nvPr/>
        </p:nvSpPr>
        <p:spPr>
          <a:xfrm>
            <a:off x="1524000" y="1376363"/>
            <a:ext cx="9144000" cy="25215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latin typeface="+mj-lt"/>
                <a:ea typeface="+mj-ea"/>
                <a:cs typeface="+mj-cs"/>
              </a:rPr>
              <a:t>THANK YOU FOR HAVING US.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>
                <a:latin typeface="+mj-lt"/>
                <a:ea typeface="+mj-ea"/>
                <a:cs typeface="+mj-cs"/>
              </a:rPr>
              <a:t>CATBOOST FAMILY</a:t>
            </a:r>
            <a:endParaRPr lang="en-US" sz="2400" b="1" kern="1200">
              <a:latin typeface="+mj-lt"/>
              <a:ea typeface="+mj-ea"/>
              <a:cs typeface="Calibri Ligh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DED1-96E0-E01F-5734-9E48DE60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>
                <a:cs typeface="Calibri Light"/>
              </a:rPr>
              <a:t>CATBOOST FAMILY 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67B6C-5246-BF1F-E6F6-63C3FEC2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482439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PRESENTERS</a:t>
            </a:r>
          </a:p>
          <a:p>
            <a:r>
              <a:rPr lang="en-GB" sz="1900">
                <a:ea typeface="+mn-lt"/>
                <a:cs typeface="+mn-lt"/>
              </a:rPr>
              <a:t>Othniel </a:t>
            </a:r>
            <a:r>
              <a:rPr lang="en-GB" sz="1900" err="1">
                <a:ea typeface="+mn-lt"/>
                <a:cs typeface="+mn-lt"/>
              </a:rPr>
              <a:t>Mejabi</a:t>
            </a:r>
            <a:endParaRPr lang="en-GB" sz="1900" err="1">
              <a:cs typeface="Calibri"/>
            </a:endParaRPr>
          </a:p>
          <a:p>
            <a:r>
              <a:rPr lang="en-GB" sz="1900">
                <a:ea typeface="+mn-lt"/>
                <a:cs typeface="+mn-lt"/>
              </a:rPr>
              <a:t>Monica Nahabwe</a:t>
            </a:r>
          </a:p>
          <a:p>
            <a:pPr marL="0" indent="0">
              <a:buNone/>
            </a:pPr>
            <a:endParaRPr lang="en-GB" sz="19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REPRESENTATIVES</a:t>
            </a:r>
          </a:p>
          <a:p>
            <a:r>
              <a:rPr lang="en-GB" sz="1900" b="1">
                <a:ea typeface="+mn-lt"/>
                <a:cs typeface="+mn-lt"/>
              </a:rPr>
              <a:t>Project Lead</a:t>
            </a:r>
            <a:r>
              <a:rPr lang="en-GB" sz="1900">
                <a:ea typeface="+mn-lt"/>
                <a:cs typeface="+mn-lt"/>
              </a:rPr>
              <a:t>: </a:t>
            </a:r>
            <a:r>
              <a:rPr lang="en-GB" sz="1900" err="1">
                <a:ea typeface="+mn-lt"/>
                <a:cs typeface="+mn-lt"/>
              </a:rPr>
              <a:t>Tshifhumulo</a:t>
            </a:r>
            <a:r>
              <a:rPr lang="en-GB" sz="1900">
                <a:ea typeface="+mn-lt"/>
                <a:cs typeface="+mn-lt"/>
              </a:rPr>
              <a:t> Mapasa</a:t>
            </a:r>
            <a:endParaRPr lang="en-US" sz="1900">
              <a:ea typeface="+mn-lt"/>
              <a:cs typeface="+mn-lt"/>
            </a:endParaRPr>
          </a:p>
          <a:p>
            <a:r>
              <a:rPr lang="en-GB" sz="1900" b="1">
                <a:ea typeface="+mn-lt"/>
                <a:cs typeface="+mn-lt"/>
              </a:rPr>
              <a:t>Assistant Project Lead</a:t>
            </a:r>
            <a:r>
              <a:rPr lang="en-GB" sz="1900">
                <a:ea typeface="+mn-lt"/>
                <a:cs typeface="+mn-lt"/>
              </a:rPr>
              <a:t>: Bolutito Ayodeji</a:t>
            </a:r>
            <a:endParaRPr lang="en-US" sz="1900">
              <a:ea typeface="+mn-lt"/>
              <a:cs typeface="+mn-lt"/>
            </a:endParaRPr>
          </a:p>
          <a:p>
            <a:r>
              <a:rPr lang="en-GB" sz="1900" b="1">
                <a:ea typeface="+mn-lt"/>
                <a:cs typeface="+mn-lt"/>
              </a:rPr>
              <a:t>Query Analyst</a:t>
            </a:r>
            <a:r>
              <a:rPr lang="en-GB" sz="1900">
                <a:ea typeface="+mn-lt"/>
                <a:cs typeface="+mn-lt"/>
              </a:rPr>
              <a:t>: Monica Nahabwe</a:t>
            </a:r>
          </a:p>
          <a:p>
            <a:endParaRPr lang="en-GB" sz="1900">
              <a:ea typeface="+mn-lt"/>
              <a:cs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4ABC20-22A0-F444-A042-9EA99649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06556"/>
              </p:ext>
            </p:extLst>
          </p:nvPr>
        </p:nvGraphicFramePr>
        <p:xfrm>
          <a:off x="6806969" y="200211"/>
          <a:ext cx="4646976" cy="62064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646976">
                  <a:extLst>
                    <a:ext uri="{9D8B030D-6E8A-4147-A177-3AD203B41FA5}">
                      <a16:colId xmlns:a16="http://schemas.microsoft.com/office/drawing/2014/main" val="3445127561"/>
                    </a:ext>
                  </a:extLst>
                </a:gridCol>
              </a:tblGrid>
              <a:tr h="715752">
                <a:tc>
                  <a:txBody>
                    <a:bodyPr/>
                    <a:lstStyle/>
                    <a:p>
                      <a:pPr fontAlgn="base"/>
                      <a:r>
                        <a:rPr lang="en-GB" sz="2700" b="1">
                          <a:solidFill>
                            <a:schemeClr val="tx1"/>
                          </a:solidFill>
                          <a:effectLst/>
                        </a:rPr>
                        <a:t>Team Members</a:t>
                      </a:r>
                      <a:r>
                        <a:rPr lang="en-GB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834835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algn="just" fontAlgn="auto"/>
                      <a:r>
                        <a:rPr lang="en-GB" sz="19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Shedrack</a:t>
                      </a:r>
                      <a:r>
                        <a:rPr lang="en-GB" sz="19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David</a:t>
                      </a: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750566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9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Ayoola Damilare</a:t>
                      </a:r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5440"/>
                  </a:ext>
                </a:extLst>
              </a:tr>
              <a:tr h="57691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Othniel </a:t>
                      </a:r>
                      <a:r>
                        <a:rPr lang="en-GB" sz="19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Mejabi</a:t>
                      </a:r>
                      <a:endParaRPr lang="en-GB" sz="1900" b="0" i="0" u="none" strike="noStrike" noProof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26460"/>
                  </a:ext>
                </a:extLst>
              </a:tr>
              <a:tr h="667911">
                <a:tc>
                  <a:txBody>
                    <a:bodyPr/>
                    <a:lstStyle/>
                    <a:p>
                      <a:pPr fontAlgn="auto"/>
                      <a:r>
                        <a:rPr lang="en-GB" sz="1900">
                          <a:solidFill>
                            <a:schemeClr val="tx1"/>
                          </a:solidFill>
                          <a:effectLst/>
                        </a:rPr>
                        <a:t>Oreoluwa </a:t>
                      </a:r>
                      <a:r>
                        <a:rPr lang="en-GB" sz="1900" err="1">
                          <a:solidFill>
                            <a:schemeClr val="tx1"/>
                          </a:solidFill>
                          <a:effectLst/>
                        </a:rPr>
                        <a:t>Sobiye</a:t>
                      </a: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744297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fontAlgn="auto"/>
                      <a:r>
                        <a:rPr lang="en-GB" sz="190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r>
                        <a:rPr lang="en-GB" sz="19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Mukhtar Abdulquadir </a:t>
                      </a:r>
                      <a:endParaRPr lang="en-GB" sz="1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95860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fontAlgn="auto"/>
                      <a:r>
                        <a:rPr lang="en-GB" sz="190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r>
                        <a:rPr lang="en-GB" sz="19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Chinelo Okeke</a:t>
                      </a:r>
                      <a:endParaRPr lang="en-GB" sz="19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969955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fontAlgn="auto"/>
                      <a:r>
                        <a:rPr lang="en-GB" sz="190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r>
                        <a:rPr lang="en-GB" sz="19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Ramahadi</a:t>
                      </a:r>
                      <a:r>
                        <a:rPr lang="en-GB" sz="19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9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Moheane</a:t>
                      </a: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29741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fontAlgn="base"/>
                      <a:r>
                        <a:rPr lang="en-GB" sz="1900">
                          <a:solidFill>
                            <a:schemeClr val="tx1"/>
                          </a:solidFill>
                          <a:effectLst/>
                        </a:rPr>
                        <a:t>Jeff Bassey </a:t>
                      </a:r>
                      <a:r>
                        <a:rPr lang="en-GB" sz="1900" err="1">
                          <a:solidFill>
                            <a:schemeClr val="tx1"/>
                          </a:solidFill>
                          <a:effectLst/>
                        </a:rPr>
                        <a:t>Okoi</a:t>
                      </a:r>
                    </a:p>
                  </a:txBody>
                  <a:tcPr marL="272709" marR="204532" marT="136354" marB="1363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790925"/>
                  </a:ext>
                </a:extLst>
              </a:tr>
              <a:tr h="606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9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Philip Obekpa</a:t>
                      </a:r>
                    </a:p>
                  </a:txBody>
                  <a:tcPr marL="272709" marR="204531" marT="136354" marB="136354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01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6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3E-570D-5A89-5CE6-6A3781A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842834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>
                <a:latin typeface="Calibri"/>
                <a:cs typeface="Arial"/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F939-DF03-8C45-5FFF-2E1C5EF890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1123" y="2203099"/>
            <a:ext cx="6701097" cy="3020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Problem Statement</a:t>
            </a:r>
            <a:endParaRPr lang="en-US" sz="24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Objectives and Audience</a:t>
            </a:r>
            <a:endParaRPr lang="en-US" sz="24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lang="en-US" sz="2400">
                <a:latin typeface="Calibri"/>
                <a:cs typeface="Calibri"/>
              </a:rPr>
              <a:t> Approach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Dataset Description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Results</a:t>
            </a:r>
            <a:endParaRPr lang="en-US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Conclusion</a:t>
            </a: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>
              <a:latin typeface="Arial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7E1BC-688D-03E1-D8D8-EEA13601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0" r="15202"/>
          <a:stretch/>
        </p:blipFill>
        <p:spPr>
          <a:xfrm>
            <a:off x="7597595" y="-118046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477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3E-570D-5A89-5CE6-6A3781A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842834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>
                <a:latin typeface="Calibri"/>
                <a:cs typeface="Arial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F939-DF03-8C45-5FFF-2E1C5EF890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1123" y="2203099"/>
            <a:ext cx="6701097" cy="302040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>
                <a:latin typeface="Calibri"/>
                <a:cs typeface="Arial"/>
              </a:rPr>
              <a:t>Tennis has become very popular and is supported worldwide. Moreover, it is </a:t>
            </a:r>
            <a:r>
              <a:rPr lang="en-US" sz="2400">
                <a:latin typeface="Calibri"/>
                <a:ea typeface="+mn-lt"/>
                <a:cs typeface="+mn-lt"/>
              </a:rPr>
              <a:t>an officially recognized Olympic sport.</a:t>
            </a:r>
            <a:endParaRPr lang="en-US" sz="2400">
              <a:latin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>
                <a:latin typeface="Calibri"/>
                <a:cs typeface="Arial"/>
              </a:rPr>
              <a:t>However, there is little information about the characteristics and performance indicators of top players.</a:t>
            </a:r>
            <a:r>
              <a:rPr lang="en-US" sz="2400">
                <a:latin typeface="Calibri"/>
                <a:ea typeface="+mn-lt"/>
                <a:cs typeface="Arial"/>
              </a:rPr>
              <a:t> The performance indicators can be used by players, coaches and sport scientists to better prepare players and improve performance. </a:t>
            </a:r>
            <a:endParaRPr lang="en-US" sz="2400">
              <a:latin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>
                <a:latin typeface="Calibri"/>
                <a:cs typeface="Arial"/>
              </a:rPr>
              <a:t>Our project will address this gap by analyzing the Association of Tennis Professional matches dataset from 2000 to 2017. </a:t>
            </a:r>
            <a:endParaRPr lang="en-US" sz="24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7E1BC-688D-03E1-D8D8-EEA13601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0" r="15202"/>
          <a:stretch/>
        </p:blipFill>
        <p:spPr>
          <a:xfrm>
            <a:off x="7597595" y="-118046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632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3E-570D-5A89-5CE6-6A3781A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842834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>
                <a:latin typeface="Calibri"/>
                <a:cs typeface="Arial"/>
              </a:rPr>
              <a:t>OBJECTIVES AND AUDIENCE</a:t>
            </a:r>
            <a:endParaRPr lang="en-US" sz="3600" u="sng">
              <a:latin typeface="Calibri"/>
              <a:ea typeface="+mj-lt"/>
              <a:cs typeface="+mj-lt"/>
            </a:endParaRPr>
          </a:p>
          <a:p>
            <a:endParaRPr lang="en-US" sz="3600" b="1" u="sng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F939-DF03-8C45-5FFF-2E1C5EF890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1123" y="2203099"/>
            <a:ext cx="6701097" cy="302040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sz="2400" b="1" u="sng">
                <a:latin typeface="Calibri"/>
                <a:cs typeface="Arial"/>
              </a:rPr>
              <a:t>Objectives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To identify the top tennis </a:t>
            </a:r>
            <a:r>
              <a:rPr lang="en-US" sz="2400">
                <a:latin typeface="Calibri"/>
                <a:cs typeface="Calibri"/>
              </a:rPr>
              <a:t>players.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alibri"/>
                <a:cs typeface="Calibri"/>
              </a:rPr>
              <a:t>To establish the demographic characteristics of the top tennis layers</a:t>
            </a:r>
            <a:r>
              <a:rPr lang="en-US" sz="2400">
                <a:latin typeface="Calibri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alibri"/>
                <a:cs typeface="Calibri"/>
              </a:rPr>
              <a:t>To establish the key performance indicator of top best players.</a:t>
            </a:r>
            <a:endParaRPr lang="en-US" sz="240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u="sng">
                <a:latin typeface="Calibri"/>
                <a:cs typeface="Calibri"/>
              </a:rPr>
              <a:t>Target audience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alibri"/>
                <a:cs typeface="Calibri"/>
              </a:rPr>
              <a:t>Tennis managers/agencies.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alibri"/>
                <a:cs typeface="Calibri"/>
              </a:rPr>
              <a:t>Underperforming and aspiring tennis players.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Arial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7E1BC-688D-03E1-D8D8-EEA13601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0" r="15202"/>
          <a:stretch/>
        </p:blipFill>
        <p:spPr>
          <a:xfrm>
            <a:off x="7597595" y="-118046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379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3E-570D-5A89-5CE6-6A3781A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842834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u="sng">
                <a:latin typeface="Calibri"/>
                <a:cs typeface="Arial"/>
              </a:rPr>
              <a:t>OUR APPROACH</a:t>
            </a:r>
            <a:endParaRPr lang="en-US" sz="3600" u="sng">
              <a:latin typeface="Calibri"/>
              <a:ea typeface="+mj-lt"/>
              <a:cs typeface="+mj-lt"/>
            </a:endParaRPr>
          </a:p>
          <a:p>
            <a:endParaRPr lang="en-US" sz="3600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F939-DF03-8C45-5FFF-2E1C5EF890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1123" y="1673934"/>
            <a:ext cx="7357263" cy="4427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>
                <a:ea typeface="+mn-lt"/>
                <a:cs typeface="+mn-lt"/>
              </a:rPr>
              <a:t>Data Wrangling and Preparation</a:t>
            </a:r>
            <a:r>
              <a:rPr lang="en-US" sz="2400" u="sng">
                <a:ea typeface="+mn-lt"/>
                <a:cs typeface="+mn-lt"/>
              </a:rPr>
              <a:t>: 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Merged tables and dropped features. 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Removed duplicates and missing values.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Formatted the datasets.</a:t>
            </a:r>
          </a:p>
          <a:p>
            <a:pPr marL="0" indent="0">
              <a:buNone/>
            </a:pPr>
            <a:r>
              <a:rPr lang="en-US" sz="2400" b="1" u="sng">
                <a:ea typeface="+mn-lt"/>
                <a:cs typeface="+mn-lt"/>
              </a:rPr>
              <a:t>Data Analysis</a:t>
            </a:r>
            <a:r>
              <a:rPr lang="en-US" sz="2400">
                <a:ea typeface="+mn-lt"/>
                <a:cs typeface="+mn-lt"/>
              </a:rPr>
              <a:t>: 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Statistical Analysis : Employed descriptive statistics to compare top ten winners.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u="sng">
                <a:ea typeface="+mn-lt"/>
                <a:cs typeface="+mn-lt"/>
              </a:rPr>
              <a:t>Findings and Discussions</a:t>
            </a: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Visualized findings by graphs and charts.</a:t>
            </a:r>
          </a:p>
          <a:p>
            <a:pPr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Conclusion drawn from the trends.</a:t>
            </a:r>
          </a:p>
          <a:p>
            <a:pPr>
              <a:buFont typeface="Arial,Sans-Serif"/>
              <a:buChar char="•"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Arial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7E1BC-688D-03E1-D8D8-EEA13601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0" r="15202"/>
          <a:stretch/>
        </p:blipFill>
        <p:spPr>
          <a:xfrm>
            <a:off x="7597595" y="-118046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158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3E-570D-5A89-5CE6-6A3781A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842834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>
                <a:latin typeface="Calibri"/>
                <a:cs typeface="Arial"/>
              </a:rPr>
              <a:t>DATASET DESCRIPTION</a:t>
            </a:r>
            <a:endParaRPr lang="en-US" sz="3600" u="sng">
              <a:latin typeface="Calibri"/>
              <a:ea typeface="+mj-lt"/>
              <a:cs typeface="+mj-lt"/>
            </a:endParaRPr>
          </a:p>
          <a:p>
            <a:endParaRPr lang="en-US" sz="3600" b="1" u="sng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7E1BC-688D-03E1-D8D8-EEA13601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0" r="15202"/>
          <a:stretch/>
        </p:blipFill>
        <p:spPr>
          <a:xfrm>
            <a:off x="7555261" y="-1630"/>
            <a:ext cx="463986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8E863-8E37-1A23-3B5E-F7C0FDC2A836}"/>
              </a:ext>
            </a:extLst>
          </p:cNvPr>
          <p:cNvSpPr txBox="1"/>
          <p:nvPr/>
        </p:nvSpPr>
        <p:spPr>
          <a:xfrm>
            <a:off x="66146" y="2352145"/>
            <a:ext cx="745860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ORIGIN: </a:t>
            </a:r>
            <a:r>
              <a:rPr lang="en-GB" sz="2400">
                <a:latin typeface="Calibri"/>
                <a:cs typeface="Calibri"/>
              </a:rPr>
              <a:t>Our dataset was downloaded from Kaggle (</a:t>
            </a:r>
            <a:r>
              <a:rPr lang="en-GB" sz="2400">
                <a:latin typeface="Calibri"/>
                <a:cs typeface="Calibri"/>
                <a:hlinkClick r:id="rId3"/>
              </a:rPr>
              <a:t>https://www.kaggle.com/datasets/gmadevs/atp-matches-dataset</a:t>
            </a:r>
            <a:r>
              <a:rPr lang="en-GB" sz="2400">
                <a:latin typeface="Calibri"/>
                <a:cs typeface="Calibri"/>
              </a:rPr>
              <a:t>). It contains eighteen tables about the association of tennis professional matches from 2000 to 2017. Each table consist of 49 columns, with features about the tournaments, winners and losers. </a:t>
            </a:r>
          </a:p>
        </p:txBody>
      </p:sp>
    </p:spTree>
    <p:extLst>
      <p:ext uri="{BB962C8B-B14F-4D97-AF65-F5344CB8AC3E}">
        <p14:creationId xmlns:p14="http://schemas.microsoft.com/office/powerpoint/2010/main" val="40094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5795" y="1773376"/>
            <a:ext cx="6116333" cy="2793864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HAMOYE-CATBOOST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6" descr="Tennis racket and ball">
            <a:extLst>
              <a:ext uri="{FF2B5EF4-FFF2-40B4-BE49-F238E27FC236}">
                <a16:creationId xmlns:a16="http://schemas.microsoft.com/office/drawing/2014/main" id="{E369FEDE-F35B-BC47-AA5C-448F5AA1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6E2F-1F0E-6FA5-A127-9ED3C78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12" y="769852"/>
            <a:ext cx="4047451" cy="1356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latin typeface="Calibri"/>
                <a:cs typeface="Calibri"/>
              </a:rPr>
              <a:t>TOP 10 WINNERS WITH MOST WINS</a:t>
            </a:r>
            <a:endParaRPr lang="en-US" sz="2800">
              <a:ea typeface="+mj-lt"/>
              <a:cs typeface="+mj-lt"/>
            </a:endParaRPr>
          </a:p>
          <a:p>
            <a:endParaRPr lang="en-US" sz="2800" b="1">
              <a:cs typeface="Calibri Light"/>
            </a:endParaRP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1F38-0691-0AE0-A02A-7BA81468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7" y="2359152"/>
            <a:ext cx="3490456" cy="36731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Roger Federer                    </a:t>
            </a:r>
            <a:endParaRPr lang="en-US" sz="18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Rafael Nadal         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Novak Djokovic      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David Ferrer        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Andy Roddick       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Lleyton Hewitt     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Andy Murray        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Tommy Robredo      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Tomas Berdych        </a:t>
            </a:r>
          </a:p>
          <a:p>
            <a:pPr marL="457200" indent="-457200">
              <a:buAutoNum type="arabicPeriod"/>
            </a:pPr>
            <a:r>
              <a:rPr lang="en-US" sz="1800">
                <a:ea typeface="+mn-lt"/>
                <a:cs typeface="+mn-lt"/>
              </a:rPr>
              <a:t>Nikolay Davydenko   </a:t>
            </a: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</p:txBody>
      </p:sp>
      <p:pic>
        <p:nvPicPr>
          <p:cNvPr id="8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54365DC-7D0B-5168-1FEE-9B4C4CF9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85" y="333897"/>
            <a:ext cx="6370801" cy="57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What makes the best tennis player? </vt:lpstr>
      <vt:lpstr>CATBOOST FAMILY </vt:lpstr>
      <vt:lpstr>PRESENTATION OUTLINE</vt:lpstr>
      <vt:lpstr>PROBLEM STATEMENT</vt:lpstr>
      <vt:lpstr>OBJECTIVES AND AUDIENCE </vt:lpstr>
      <vt:lpstr>OUR APPROACH </vt:lpstr>
      <vt:lpstr>DATASET DESCRIPTION </vt:lpstr>
      <vt:lpstr>RESULTS</vt:lpstr>
      <vt:lpstr>TOP 10 WINNERS WITH MOST WINS </vt:lpstr>
      <vt:lpstr> LOCATION</vt:lpstr>
      <vt:lpstr>HEIGHT </vt:lpstr>
      <vt:lpstr>SURFACES</vt:lpstr>
      <vt:lpstr>SURFACES</vt:lpstr>
      <vt:lpstr>FIRST AND SECOND SERVE WINS</vt:lpstr>
      <vt:lpstr>DOUBLE FAULTS</vt:lpstr>
      <vt:lpstr>TOP TEN MOST PLAYED TOURNAMENTS</vt:lpstr>
      <vt:lpstr>TOP TOURNAMENTS WINS OF TOP 10 WINNERS</vt:lpstr>
      <vt:lpstr>CONCLUSION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2022-12-13T13:50:18Z</dcterms:created>
  <dcterms:modified xsi:type="dcterms:W3CDTF">2022-12-19T08:33:51Z</dcterms:modified>
</cp:coreProperties>
</file>