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Quattrocento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iF+6wUh38u9EvXvGZM8AFvX4/q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QuattrocentoSans-bold.fntdata"/><Relationship Id="rId11" Type="http://schemas.openxmlformats.org/officeDocument/2006/relationships/slide" Target="slides/slide7.xml"/><Relationship Id="rId22" Type="http://schemas.openxmlformats.org/officeDocument/2006/relationships/font" Target="fonts/QuattrocentoSans-boldItalic.fntdata"/><Relationship Id="rId10" Type="http://schemas.openxmlformats.org/officeDocument/2006/relationships/slide" Target="slides/slide6.xml"/><Relationship Id="rId21" Type="http://schemas.openxmlformats.org/officeDocument/2006/relationships/font" Target="fonts/QuattrocentoSans-italic.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QuattrocentoSans-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arn.microsoft.com/en-us/azure/azure-portal/azure-portal-dashboards"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arn.microsoft.com/en-us/azure/sentinel/overview" TargetMode="External"/><Relationship Id="rId3" Type="http://schemas.openxmlformats.org/officeDocument/2006/relationships/hyperlink" Target="https://learn.microsoft.com/en-us/azure/defender-for-cloud/defender-for-cloud-introduction"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arn.microsoft.com/en-us/azure/azure-monitor/agents/data-collection-rule-azure-monitor-agent" TargetMode="External"/><Relationship Id="rId3" Type="http://schemas.openxmlformats.org/officeDocument/2006/relationships/hyperlink" Target="https://learn.microsoft.com/en-us/azure/azure-monitor/agents/agents-overview#supported-operating-system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arn.microsoft.com/en-us/azure/azure-monitor/essentials/data-collection-rule-overview"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deck is a template for What The Hack lectures.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It is recommended that Coaches deliver mini-lectures ahead of each Challenge that set context for the challenge and introduce &amp; explain any key technologies.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At a minimum, it is handy to have a slide with the key goals of each challenge to display on the screen when running the hack in-person.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7" name="Google Shape;12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Template for a lecture slide with bullets (if you need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Try to NOT use bullet lists in your presentation.  </a:t>
            </a:r>
            <a:endParaRPr/>
          </a:p>
          <a:p>
            <a:pPr indent="0" lvl="0" marL="0" rtl="0" algn="l">
              <a:spcBef>
                <a:spcPts val="0"/>
              </a:spcBef>
              <a:spcAft>
                <a:spcPts val="0"/>
              </a:spcAft>
              <a:buNone/>
            </a:pPr>
            <a:r>
              <a:rPr lang="en-US"/>
              <a:t>Diagrams, puppy pictures, etc are always better. ☺</a:t>
            </a:r>
            <a:endParaRPr/>
          </a:p>
        </p:txBody>
      </p:sp>
      <p:sp>
        <p:nvSpPr>
          <p:cNvPr id="251" name="Google Shape;25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1F2328"/>
                </a:solidFill>
                <a:latin typeface="Arial"/>
                <a:ea typeface="Arial"/>
                <a:cs typeface="Arial"/>
                <a:sym typeface="Arial"/>
              </a:rPr>
              <a:t>You can create different types of alerts in Azure Monitor:</a:t>
            </a:r>
            <a:endParaRPr/>
          </a:p>
          <a:p>
            <a:pPr indent="-76200" lvl="0" marL="0" rtl="0" algn="l">
              <a:spcBef>
                <a:spcPts val="0"/>
              </a:spcBef>
              <a:spcAft>
                <a:spcPts val="0"/>
              </a:spcAft>
              <a:buClr>
                <a:srgbClr val="1F2328"/>
              </a:buClr>
              <a:buSzPts val="1200"/>
              <a:buFont typeface="Arial"/>
              <a:buChar char="•"/>
            </a:pPr>
            <a:r>
              <a:rPr b="0" i="0" lang="en-US">
                <a:solidFill>
                  <a:srgbClr val="1F2328"/>
                </a:solidFill>
                <a:latin typeface="Arial"/>
                <a:ea typeface="Arial"/>
                <a:cs typeface="Arial"/>
                <a:sym typeface="Arial"/>
              </a:rPr>
              <a:t>A Metric alert rule monitors a resource by evaluating conditions on the resource metrics at regular intervals. Metric alerts are useful when you want to be alerted about data that requires little or no manipulation.</a:t>
            </a:r>
            <a:endParaRPr/>
          </a:p>
          <a:p>
            <a:pPr indent="-76200" lvl="0" marL="0" rtl="0" algn="l">
              <a:spcBef>
                <a:spcPts val="0"/>
              </a:spcBef>
              <a:spcAft>
                <a:spcPts val="0"/>
              </a:spcAft>
              <a:buClr>
                <a:srgbClr val="1F2328"/>
              </a:buClr>
              <a:buSzPts val="1200"/>
              <a:buFont typeface="Arial"/>
              <a:buChar char="•"/>
            </a:pPr>
            <a:r>
              <a:rPr b="0" i="0" lang="en-US">
                <a:solidFill>
                  <a:srgbClr val="1F2328"/>
                </a:solidFill>
                <a:latin typeface="Arial"/>
                <a:ea typeface="Arial"/>
                <a:cs typeface="Arial"/>
                <a:sym typeface="Arial"/>
              </a:rPr>
              <a:t>A Log alert rule monitors a resource by using a Log Analytics query to evaluate resource logs at a set frequency. You can use KQL queries to perform advanced logic operations in the condition of the alert rule.</a:t>
            </a:r>
            <a:endParaRPr/>
          </a:p>
          <a:p>
            <a:pPr indent="-76200" lvl="0" marL="0" rtl="0" algn="l">
              <a:spcBef>
                <a:spcPts val="0"/>
              </a:spcBef>
              <a:spcAft>
                <a:spcPts val="0"/>
              </a:spcAft>
              <a:buClr>
                <a:srgbClr val="1F2328"/>
              </a:buClr>
              <a:buSzPts val="1200"/>
              <a:buFont typeface="Arial"/>
              <a:buChar char="•"/>
            </a:pPr>
            <a:r>
              <a:rPr b="0" i="0" lang="en-US">
                <a:solidFill>
                  <a:srgbClr val="1F2328"/>
                </a:solidFill>
                <a:latin typeface="Arial"/>
                <a:ea typeface="Arial"/>
                <a:cs typeface="Arial"/>
                <a:sym typeface="Arial"/>
              </a:rPr>
              <a:t>An Activity log alert rule monitors a resource by checking the Activity logs for a new activity log event that matches the defined conditions. For example, you might want to be notified when a production VM is deleted or a Service Health event occurs.</a:t>
            </a:r>
            <a:endParaRPr/>
          </a:p>
          <a:p>
            <a:pPr indent="0" lvl="0" marL="0" rtl="0" algn="l">
              <a:spcBef>
                <a:spcPts val="0"/>
              </a:spcBef>
              <a:spcAft>
                <a:spcPts val="0"/>
              </a:spcAft>
              <a:buNone/>
            </a:pPr>
            <a:r>
              <a:t/>
            </a:r>
            <a:endParaRPr>
              <a:latin typeface="Calibri"/>
              <a:ea typeface="Calibri"/>
              <a:cs typeface="Calibri"/>
              <a:sym typeface="Calibri"/>
            </a:endParaRPr>
          </a:p>
        </p:txBody>
      </p:sp>
      <p:sp>
        <p:nvSpPr>
          <p:cNvPr id="259" name="Google Shape;259;p1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Quattrocento Sans"/>
              <a:ea typeface="Quattrocento Sans"/>
              <a:cs typeface="Quattrocento Sans"/>
              <a:sym typeface="Quattrocento Sans"/>
            </a:endParaRPr>
          </a:p>
        </p:txBody>
      </p:sp>
      <p:sp>
        <p:nvSpPr>
          <p:cNvPr id="260" name="Google Shape;260;p1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571500" marR="0" rtl="0" algn="l">
              <a:lnSpc>
                <a:spcPct val="100000"/>
              </a:lnSpc>
              <a:spcBef>
                <a:spcPts val="0"/>
              </a:spcBef>
              <a:spcAft>
                <a:spcPts val="0"/>
              </a:spcAft>
              <a:buClr>
                <a:srgbClr val="000000"/>
              </a:buClr>
              <a:buSzPts val="400"/>
              <a:buFont typeface="Quattrocento Sans"/>
              <a:buNone/>
            </a:pPr>
            <a:r>
              <a:rPr b="0" i="0" lang="en-US" sz="400" u="none" cap="none" strike="noStrike">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261" name="Google Shape;261;p1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Quattrocento Sans"/>
              <a:buNone/>
            </a:pPr>
            <a:r>
              <a:rPr b="0" i="0" lang="en-US" sz="1200" u="none" cap="none" strike="noStrike">
                <a:solidFill>
                  <a:srgbClr val="000000"/>
                </a:solidFill>
                <a:latin typeface="Quattrocento Sans"/>
                <a:ea typeface="Quattrocento Sans"/>
                <a:cs typeface="Quattrocento Sans"/>
                <a:sym typeface="Quattrocento Sans"/>
              </a:rPr>
              <a:t>9/11/23 10:55 PM</a:t>
            </a:r>
            <a:endParaRPr b="0" i="0" sz="1200" u="none" cap="none" strike="noStrike">
              <a:solidFill>
                <a:srgbClr val="000000"/>
              </a:solidFill>
              <a:latin typeface="Quattrocento Sans"/>
              <a:ea typeface="Quattrocento Sans"/>
              <a:cs typeface="Quattrocento Sans"/>
              <a:sym typeface="Quattrocento Sans"/>
            </a:endParaRPr>
          </a:p>
        </p:txBody>
      </p:sp>
      <p:sp>
        <p:nvSpPr>
          <p:cNvPr id="262" name="Google Shape;26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Quattrocento Sans"/>
              <a:buNone/>
            </a:pPr>
            <a:fld id="{00000000-1234-1234-1234-123412341234}" type="slidenum">
              <a:rPr b="0" i="0" lang="en-US" sz="1200" u="none" cap="none" strike="noStrike">
                <a:solidFill>
                  <a:srgbClr val="000000"/>
                </a:solidFill>
                <a:latin typeface="Quattrocento Sans"/>
                <a:ea typeface="Quattrocento Sans"/>
                <a:cs typeface="Quattrocento Sans"/>
                <a:sym typeface="Quattrocento Sans"/>
              </a:rPr>
              <a:t>‹#›</a:t>
            </a:fld>
            <a:endParaRPr b="0" i="0" sz="1200" u="none" cap="none" strike="noStrike">
              <a:solidFill>
                <a:srgbClr val="000000"/>
              </a:solidFill>
              <a:latin typeface="Quattrocento Sans"/>
              <a:ea typeface="Quattrocento Sans"/>
              <a:cs typeface="Quattrocento Sans"/>
              <a:sym typeface="Quattrocento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u="sng" strike="noStrike">
                <a:solidFill>
                  <a:schemeClr val="hlink"/>
                </a:solidFill>
                <a:latin typeface="Quattrocento Sans"/>
                <a:ea typeface="Quattrocento Sans"/>
                <a:cs typeface="Quattrocento Sans"/>
                <a:sym typeface="Quattrocento Sans"/>
                <a:hlinkClick r:id="rId2"/>
              </a:rPr>
              <a:t>Azure dashboards</a:t>
            </a:r>
            <a:r>
              <a:rPr b="0" i="0" lang="en-US">
                <a:solidFill>
                  <a:srgbClr val="161616"/>
                </a:solidFill>
                <a:latin typeface="Quattrocento Sans"/>
                <a:ea typeface="Quattrocento Sans"/>
                <a:cs typeface="Quattrocento Sans"/>
                <a:sym typeface="Quattrocento Sans"/>
              </a:rPr>
              <a:t> are useful in providing a "single pane of glass" of your Azure infrastructure and services. While a workbook provides richer functionality, a dashboard can combine Azure Monitor data with data from other Azure services.</a:t>
            </a:r>
            <a:endParaRPr/>
          </a:p>
        </p:txBody>
      </p:sp>
      <p:sp>
        <p:nvSpPr>
          <p:cNvPr id="285" name="Google Shape;28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For each challenge, list out the key high-level goals.</a:t>
            </a:r>
            <a:endParaRPr/>
          </a:p>
          <a:p>
            <a:pPr indent="0" lvl="0" marL="0" rtl="0" algn="l">
              <a:spcBef>
                <a:spcPts val="0"/>
              </a:spcBef>
              <a:spcAft>
                <a:spcPts val="0"/>
              </a:spcAft>
              <a:buNone/>
            </a:pPr>
            <a:r>
              <a:rPr lang="en-US"/>
              <a:t>If there are important specifications, list them here, or remind students to “read the student guide!” </a:t>
            </a:r>
            <a:endParaRPr/>
          </a:p>
        </p:txBody>
      </p:sp>
      <p:sp>
        <p:nvSpPr>
          <p:cNvPr id="292" name="Google Shape;292;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Thank students for attending and share the link to the What The Hack website with them.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3" name="Google Shape;303;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Coaches/Presenters for THIS hack/lecture event should be listed on this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Original contributors to the hack content &amp; these slides include: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Please list original contributors to this hack here in the speaker notes and give them credit when delivering this content.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&lt;Original Author 1&gt;</a:t>
            </a:r>
            <a:endParaRPr/>
          </a:p>
          <a:p>
            <a:pPr indent="0" lvl="0" marL="0" rtl="0" algn="l">
              <a:spcBef>
                <a:spcPts val="0"/>
              </a:spcBef>
              <a:spcAft>
                <a:spcPts val="0"/>
              </a:spcAft>
              <a:buNone/>
            </a:pPr>
            <a:r>
              <a:rPr lang="en-US"/>
              <a:t>&lt;Original Author 2&gt;</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rPr lang="en-US"/>
              <a:t>&lt;Original Author N&gt;</a:t>
            </a:r>
            <a:endParaRPr/>
          </a:p>
        </p:txBody>
      </p:sp>
      <p:sp>
        <p:nvSpPr>
          <p:cNvPr id="134" name="Google Shape;13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Modify this slide and add the pre-reqs specific to your hack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Each challenge slide should list the key goals for the challenge.</a:t>
            </a:r>
            <a:endParaRPr/>
          </a:p>
          <a:p>
            <a:pPr indent="0" lvl="0" marL="0" rtl="0" algn="l">
              <a:spcBef>
                <a:spcPts val="0"/>
              </a:spcBef>
              <a:spcAft>
                <a:spcPts val="0"/>
              </a:spcAft>
              <a:buNone/>
            </a:pPr>
            <a:r>
              <a:t/>
            </a:r>
            <a:endParaRPr/>
          </a:p>
        </p:txBody>
      </p:sp>
      <p:sp>
        <p:nvSpPr>
          <p:cNvPr id="150" name="Google Shape;15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1F2328"/>
                </a:solidFill>
                <a:latin typeface="Arial"/>
                <a:ea typeface="Arial"/>
                <a:cs typeface="Arial"/>
                <a:sym typeface="Arial"/>
              </a:rPr>
              <a:t>After deploying your initial solution for eShopOnWeb, you want to make sure that the telemetry is collected from the VMs deployed and display the results on a dashboard for visualization and alerting purposes. By default Azure Monitoring collects only host-level metrics - like CPU utilization, disk and network usage - for all virtual machines and virtual machine scale sets without any additional software. For more insight into your virtual machines, you can collect guest-level log and performance data using Azure Monitor Agent.</a:t>
            </a:r>
            <a:endParaRPr/>
          </a:p>
          <a:p>
            <a:pPr indent="0" lvl="0" marL="0" rtl="0" algn="l">
              <a:spcBef>
                <a:spcPts val="0"/>
              </a:spcBef>
              <a:spcAft>
                <a:spcPts val="0"/>
              </a:spcAft>
              <a:buNone/>
            </a:pPr>
            <a:r>
              <a:t/>
            </a:r>
            <a:endParaRPr b="0" i="0">
              <a:solidFill>
                <a:srgbClr val="1F2328"/>
              </a:solidFill>
              <a:latin typeface="Arial"/>
              <a:ea typeface="Arial"/>
              <a:cs typeface="Arial"/>
              <a:sym typeface="Arial"/>
            </a:endParaRPr>
          </a:p>
          <a:p>
            <a:pPr indent="0" lvl="0" marL="0" rtl="0" algn="l">
              <a:spcBef>
                <a:spcPts val="0"/>
              </a:spcBef>
              <a:spcAft>
                <a:spcPts val="0"/>
              </a:spcAft>
              <a:buNone/>
            </a:pPr>
            <a:r>
              <a:rPr b="0" i="0" lang="en-US">
                <a:solidFill>
                  <a:srgbClr val="1F2328"/>
                </a:solidFill>
                <a:latin typeface="Arial"/>
                <a:ea typeface="Arial"/>
                <a:cs typeface="Arial"/>
                <a:sym typeface="Arial"/>
              </a:rPr>
              <a:t>To accomplish this task, you will need to understand the concept of metrics and logs, how to collect them into Azure Monitor, how to configure different types of alerts, and display results in an Azure Dashboard.</a:t>
            </a:r>
            <a:endParaRPr/>
          </a:p>
          <a:p>
            <a:pPr indent="0" lvl="0" marL="0" rtl="0" algn="l">
              <a:spcBef>
                <a:spcPts val="0"/>
              </a:spcBef>
              <a:spcAft>
                <a:spcPts val="0"/>
              </a:spcAft>
              <a:buNone/>
            </a:pPr>
            <a:r>
              <a:t/>
            </a:r>
            <a:endParaRPr b="0" i="0">
              <a:solidFill>
                <a:srgbClr val="1F2328"/>
              </a:solidFill>
              <a:latin typeface="Arial"/>
              <a:ea typeface="Arial"/>
              <a:cs typeface="Arial"/>
              <a:sym typeface="Arial"/>
            </a:endParaRPr>
          </a:p>
          <a:p>
            <a:pPr indent="0" lvl="0" marL="0" rtl="0" algn="l">
              <a:spcBef>
                <a:spcPts val="0"/>
              </a:spcBef>
              <a:spcAft>
                <a:spcPts val="0"/>
              </a:spcAft>
              <a:buNone/>
            </a:pPr>
            <a:r>
              <a:rPr b="0" i="0" lang="en-US">
                <a:solidFill>
                  <a:srgbClr val="1F2328"/>
                </a:solidFill>
                <a:latin typeface="Arial"/>
                <a:ea typeface="Arial"/>
                <a:cs typeface="Arial"/>
                <a:sym typeface="Arial"/>
              </a:rPr>
              <a:t>Once you have configured the dashboard, alerts, and diagnostics data to be collected, you will use two tools to simulate a load on the eShopOnWeb resources:</a:t>
            </a:r>
            <a:endParaRPr/>
          </a:p>
          <a:p>
            <a:pPr indent="-76200" lvl="0" marL="0" rtl="0" algn="l">
              <a:spcBef>
                <a:spcPts val="0"/>
              </a:spcBef>
              <a:spcAft>
                <a:spcPts val="0"/>
              </a:spcAft>
              <a:buClr>
                <a:srgbClr val="1F2328"/>
              </a:buClr>
              <a:buSzPts val="1200"/>
              <a:buFont typeface="Arial"/>
              <a:buChar char="•"/>
            </a:pPr>
            <a:r>
              <a:rPr b="0" i="0" lang="en-US">
                <a:solidFill>
                  <a:srgbClr val="1F2328"/>
                </a:solidFill>
                <a:latin typeface="Arial"/>
                <a:ea typeface="Arial"/>
                <a:cs typeface="Arial"/>
                <a:sym typeface="Arial"/>
              </a:rPr>
              <a:t>HammerDB - A benchmarking and load testing tool for the world's most popular databases, including SQL Server.</a:t>
            </a:r>
            <a:endParaRPr/>
          </a:p>
          <a:p>
            <a:pPr indent="-76200" lvl="0" marL="0" rtl="0" algn="l">
              <a:spcBef>
                <a:spcPts val="0"/>
              </a:spcBef>
              <a:spcAft>
                <a:spcPts val="0"/>
              </a:spcAft>
              <a:buClr>
                <a:srgbClr val="1F2328"/>
              </a:buClr>
              <a:buSzPts val="1200"/>
              <a:buFont typeface="Arial"/>
              <a:buChar char="•"/>
            </a:pPr>
            <a:r>
              <a:rPr b="0" i="0" lang="en-US">
                <a:solidFill>
                  <a:srgbClr val="1F2328"/>
                </a:solidFill>
                <a:latin typeface="Arial"/>
                <a:ea typeface="Arial"/>
                <a:cs typeface="Arial"/>
                <a:sym typeface="Arial"/>
              </a:rPr>
              <a:t>A custom script that produces CPU load on the eShopOnWeb website.</a:t>
            </a:r>
            <a:endParaRPr/>
          </a:p>
          <a:p>
            <a:pPr indent="0" lvl="0" marL="0" rtl="0" algn="l">
              <a:spcBef>
                <a:spcPts val="0"/>
              </a:spcBef>
              <a:spcAft>
                <a:spcPts val="0"/>
              </a:spcAft>
              <a:buNone/>
            </a:pPr>
            <a:r>
              <a:t/>
            </a:r>
            <a:endParaRPr/>
          </a:p>
        </p:txBody>
      </p:sp>
      <p:sp>
        <p:nvSpPr>
          <p:cNvPr id="158" name="Google Shape;15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1F2328"/>
                </a:solidFill>
                <a:latin typeface="Arial"/>
                <a:ea typeface="Arial"/>
                <a:cs typeface="Arial"/>
                <a:sym typeface="Arial"/>
              </a:rPr>
              <a:t>Azure Monitor is a comprehensive monitoring solution for collecting, analyzing, and responding to telemetry from your cloud and on-premises environments.</a:t>
            </a:r>
            <a:endParaRPr/>
          </a:p>
        </p:txBody>
      </p:sp>
      <p:sp>
        <p:nvSpPr>
          <p:cNvPr id="165" name="Google Shape;165;p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000000"/>
              </a:solidFill>
            </a:endParaRPr>
          </a:p>
        </p:txBody>
      </p:sp>
      <p:sp>
        <p:nvSpPr>
          <p:cNvPr id="166" name="Google Shape;166;p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167" name="Google Shape;167;p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solidFill>
                  <a:srgbClr val="000000"/>
                </a:solidFill>
              </a:rPr>
              <a:t>9/11/23 10:55 PM</a:t>
            </a:r>
            <a:endParaRPr>
              <a:solidFill>
                <a:srgbClr val="000000"/>
              </a:solidFill>
            </a:endParaRPr>
          </a:p>
        </p:txBody>
      </p:sp>
      <p:sp>
        <p:nvSpPr>
          <p:cNvPr id="168" name="Google Shape;16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 how does Azure Monitor work. </a:t>
            </a:r>
            <a:endParaRPr/>
          </a:p>
          <a:p>
            <a:pPr indent="0" lvl="0" marL="0" rtl="0" algn="l">
              <a:spcBef>
                <a:spcPts val="0"/>
              </a:spcBef>
              <a:spcAft>
                <a:spcPts val="0"/>
              </a:spcAft>
              <a:buNone/>
            </a:pPr>
            <a:r>
              <a:rPr lang="en-US"/>
              <a:t>1) It all starts with collecting telemetry. Azure Monitor can collect data from Application, Network, Infrastructure and you can also ingest your own custom data. All the data is stored in centralized, fully managed logs and metrics stores. So what can you do with all the data:</a:t>
            </a:r>
            <a:endParaRPr/>
          </a:p>
          <a:p>
            <a:pPr indent="-181240" lvl="0" marL="181240" rtl="0" algn="l">
              <a:spcBef>
                <a:spcPts val="0"/>
              </a:spcBef>
              <a:spcAft>
                <a:spcPts val="0"/>
              </a:spcAft>
              <a:buClr>
                <a:schemeClr val="dk1"/>
              </a:buClr>
              <a:buSzPts val="1200"/>
              <a:buFont typeface="Calibri"/>
              <a:buChar char="-"/>
            </a:pPr>
            <a:r>
              <a:rPr lang="en-US"/>
              <a:t>Typically you start with insights which are end to end experiences we have put together for canonical scenarios or resources such as applications, containers, VMs, network, storage etc. Insights provide guidance and help troubleshoot and root cause issues quickly with a drill down experience.</a:t>
            </a:r>
            <a:endParaRPr/>
          </a:p>
          <a:p>
            <a:pPr indent="-181240" lvl="0" marL="181240" rtl="0" algn="l">
              <a:spcBef>
                <a:spcPts val="0"/>
              </a:spcBef>
              <a:spcAft>
                <a:spcPts val="0"/>
              </a:spcAft>
              <a:buClr>
                <a:schemeClr val="dk1"/>
              </a:buClr>
              <a:buSzPts val="1200"/>
              <a:buFont typeface="Calibri"/>
              <a:buChar char="-"/>
            </a:pPr>
            <a:r>
              <a:rPr lang="en-US"/>
              <a:t>You may in certain cases, just want to visualize the data. For that we provide Azure dashboards, Power BI integrations and a more native experience called Workbooks.</a:t>
            </a:r>
            <a:endParaRPr/>
          </a:p>
          <a:p>
            <a:pPr indent="-181240" lvl="0" marL="181240" rtl="0" algn="l">
              <a:spcBef>
                <a:spcPts val="0"/>
              </a:spcBef>
              <a:spcAft>
                <a:spcPts val="0"/>
              </a:spcAft>
              <a:buClr>
                <a:schemeClr val="dk1"/>
              </a:buClr>
              <a:buSzPts val="1200"/>
              <a:buFont typeface="Calibri"/>
              <a:buChar char="-"/>
            </a:pPr>
            <a:r>
              <a:rPr lang="en-US"/>
              <a:t>After visualizing the data, you may form some hypothesis and want to test them out. For that you need access to the raw data stores. For that we provide metrics explorer and a powerful big data platform called Log Analytics that is capable of querying petabytes of data within seconds.</a:t>
            </a:r>
            <a:endParaRPr/>
          </a:p>
          <a:p>
            <a:pPr indent="-181240" lvl="0" marL="181240" rtl="0" algn="l">
              <a:spcBef>
                <a:spcPts val="0"/>
              </a:spcBef>
              <a:spcAft>
                <a:spcPts val="0"/>
              </a:spcAft>
              <a:buClr>
                <a:schemeClr val="dk1"/>
              </a:buClr>
              <a:buSzPts val="1200"/>
              <a:buFont typeface="Calibri"/>
              <a:buChar char="-"/>
            </a:pPr>
            <a:r>
              <a:rPr lang="en-US"/>
              <a:t>If you want to pro-active and take corrective actions, you can create alerts and runbooks to auto remedy an issue. Or if it’s a capacity issue, you can choose to scale-in or scale-out</a:t>
            </a:r>
            <a:endParaRPr/>
          </a:p>
          <a:p>
            <a:pPr indent="-181240" lvl="0" marL="181240" rtl="0" algn="l">
              <a:spcBef>
                <a:spcPts val="0"/>
              </a:spcBef>
              <a:spcAft>
                <a:spcPts val="0"/>
              </a:spcAft>
              <a:buClr>
                <a:schemeClr val="dk1"/>
              </a:buClr>
              <a:buSzPts val="1200"/>
              <a:buFont typeface="Calibri"/>
              <a:buChar char="-"/>
            </a:pPr>
            <a:r>
              <a:rPr lang="en-US"/>
              <a:t>Finally, we know that monitoring isn’t done is silos. Azure Monitor provides out of the box integration with popular ITSM and DevOps tools. You can again use APIs, EventHub and Logic Apps to build custom integrations.</a:t>
            </a:r>
            <a:endParaRPr/>
          </a:p>
          <a:p>
            <a:pPr indent="-105040" lvl="0" marL="18124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rPr b="1" i="0" lang="en-US">
                <a:solidFill>
                  <a:srgbClr val="1F2328"/>
                </a:solidFill>
                <a:latin typeface="Arial"/>
                <a:ea typeface="Arial"/>
                <a:cs typeface="Arial"/>
                <a:sym typeface="Arial"/>
              </a:rPr>
              <a:t>Azure Monitor Metrics and Logs</a:t>
            </a:r>
            <a:endParaRPr/>
          </a:p>
          <a:p>
            <a:pPr indent="0" lvl="0" marL="0" rtl="0" algn="l">
              <a:spcBef>
                <a:spcPts val="0"/>
              </a:spcBef>
              <a:spcAft>
                <a:spcPts val="0"/>
              </a:spcAft>
              <a:buNone/>
            </a:pPr>
            <a:r>
              <a:rPr b="0" i="0" lang="en-US">
                <a:solidFill>
                  <a:srgbClr val="1F2328"/>
                </a:solidFill>
                <a:latin typeface="Arial"/>
                <a:ea typeface="Arial"/>
                <a:cs typeface="Arial"/>
                <a:sym typeface="Arial"/>
              </a:rPr>
              <a:t>Azure Monitor Logs is a feature of Azure Monitor that collects and organizes log and performance data from monitored resources into Log Analytics workspaces. Azure Monitor Logs is one half of the data platform that supports Azure Monitor. The other is Azure Monitor Metrics, which stores lightweight numeric data in a time-series database. Azure Monitor Metrics can support near real time scenarios, so it's useful for alerting and fast detection of issues. Azure Monitor Metrics can only store numeric data in a particular structure, whereas Azure Monitor Logs can store a variety of data types that have their own structures. You can also perform complex analysis on Azure Monitor Logs data by using KQL queries, which can't be used for analysis of Azure Monitor Metrics data.</a:t>
            </a:r>
            <a:endParaRPr/>
          </a:p>
          <a:p>
            <a:pPr indent="-105040" lvl="0" marL="181240" rtl="0" algn="l">
              <a:spcBef>
                <a:spcPts val="0"/>
              </a:spcBef>
              <a:spcAft>
                <a:spcPts val="0"/>
              </a:spcAft>
              <a:buClr>
                <a:schemeClr val="dk1"/>
              </a:buClr>
              <a:buSzPts val="1200"/>
              <a:buFont typeface="Calibri"/>
              <a:buNone/>
            </a:pPr>
            <a:r>
              <a:t/>
            </a:r>
            <a:endParaRPr/>
          </a:p>
        </p:txBody>
      </p:sp>
      <p:sp>
        <p:nvSpPr>
          <p:cNvPr id="195" name="Google Shape;195;p6: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000000"/>
              </a:solidFill>
            </a:endParaRPr>
          </a:p>
        </p:txBody>
      </p:sp>
      <p:sp>
        <p:nvSpPr>
          <p:cNvPr id="196" name="Google Shape;196;p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197" name="Google Shape;197;p6: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solidFill>
                  <a:srgbClr val="000000"/>
                </a:solidFill>
              </a:rPr>
              <a:t>9/11/23 10:55 PM</a:t>
            </a:r>
            <a:endParaRPr>
              <a:solidFill>
                <a:srgbClr val="000000"/>
              </a:solidFill>
            </a:endParaRPr>
          </a:p>
        </p:txBody>
      </p:sp>
      <p:sp>
        <p:nvSpPr>
          <p:cNvPr id="198" name="Google Shape;19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1F2328"/>
                </a:solidFill>
                <a:latin typeface="Arial"/>
                <a:ea typeface="Arial"/>
                <a:cs typeface="Arial"/>
                <a:sym typeface="Arial"/>
              </a:rPr>
              <a:t>By default Azure Monitoring collects only host-level metrics - like CPU utilization, disk and network usage - for all virtual machines and virtual machine scale sets without any additional software. For more insight into your virtual machines, you can collect guest-level log and performance data using Azure Monitor Agent.</a:t>
            </a:r>
            <a:endParaRPr/>
          </a:p>
          <a:p>
            <a:pPr indent="0" lvl="0" marL="0" rtl="0" algn="l">
              <a:spcBef>
                <a:spcPts val="0"/>
              </a:spcBef>
              <a:spcAft>
                <a:spcPts val="0"/>
              </a:spcAft>
              <a:buNone/>
            </a:pPr>
            <a:r>
              <a:t/>
            </a:r>
            <a:endParaRPr b="0" i="0">
              <a:solidFill>
                <a:srgbClr val="161616"/>
              </a:solidFill>
              <a:latin typeface="Quattrocento Sans"/>
              <a:ea typeface="Quattrocento Sans"/>
              <a:cs typeface="Quattrocento Sans"/>
              <a:sym typeface="Quattrocento Sans"/>
            </a:endParaRPr>
          </a:p>
          <a:p>
            <a:pPr indent="0" lvl="0" marL="0" rtl="0" algn="l">
              <a:spcBef>
                <a:spcPts val="0"/>
              </a:spcBef>
              <a:spcAft>
                <a:spcPts val="0"/>
              </a:spcAft>
              <a:buNone/>
            </a:pPr>
            <a:r>
              <a:rPr b="0" i="0" lang="en-US">
                <a:solidFill>
                  <a:srgbClr val="161616"/>
                </a:solidFill>
                <a:latin typeface="Quattrocento Sans"/>
                <a:ea typeface="Quattrocento Sans"/>
                <a:cs typeface="Quattrocento Sans"/>
                <a:sym typeface="Quattrocento Sans"/>
              </a:rPr>
              <a:t>Azure Monitor Agent (AMA) collects monitoring data from the guest operating system of Azure and hybrid virtual machines and delivers it to Azure Monitor for use by features, insights, and other services, such as </a:t>
            </a:r>
            <a:r>
              <a:rPr b="0" i="0" lang="en-US" u="sng" strike="noStrike">
                <a:solidFill>
                  <a:schemeClr val="hlink"/>
                </a:solidFill>
                <a:latin typeface="Quattrocento Sans"/>
                <a:ea typeface="Quattrocento Sans"/>
                <a:cs typeface="Quattrocento Sans"/>
                <a:sym typeface="Quattrocento Sans"/>
                <a:hlinkClick r:id="rId2"/>
              </a:rPr>
              <a:t>Microsoft Sentinel</a:t>
            </a:r>
            <a:r>
              <a:rPr b="0" i="0" lang="en-US">
                <a:solidFill>
                  <a:srgbClr val="161616"/>
                </a:solidFill>
                <a:latin typeface="Quattrocento Sans"/>
                <a:ea typeface="Quattrocento Sans"/>
                <a:cs typeface="Quattrocento Sans"/>
                <a:sym typeface="Quattrocento Sans"/>
              </a:rPr>
              <a:t> and </a:t>
            </a:r>
            <a:r>
              <a:rPr b="0" i="0" lang="en-US" u="sng" strike="noStrike">
                <a:solidFill>
                  <a:schemeClr val="hlink"/>
                </a:solidFill>
                <a:latin typeface="Quattrocento Sans"/>
                <a:ea typeface="Quattrocento Sans"/>
                <a:cs typeface="Quattrocento Sans"/>
                <a:sym typeface="Quattrocento Sans"/>
                <a:hlinkClick r:id="rId3"/>
              </a:rPr>
              <a:t>Microsoft Defender for Cloud</a:t>
            </a:r>
            <a:r>
              <a:rPr b="0" i="0" lang="en-US">
                <a:solidFill>
                  <a:srgbClr val="161616"/>
                </a:solidFill>
                <a:latin typeface="Quattrocento Sans"/>
                <a:ea typeface="Quattrocento Sans"/>
                <a:cs typeface="Quattrocento Sans"/>
                <a:sym typeface="Quattrocento Sans"/>
              </a:rPr>
              <a:t>. Azure Monitor Agent replaces all of Azure Monitor's legacy monitoring agents. </a:t>
            </a:r>
            <a:endParaRPr/>
          </a:p>
          <a:p>
            <a:pPr indent="0" lvl="0" marL="0" rtl="0" algn="l">
              <a:spcBef>
                <a:spcPts val="0"/>
              </a:spcBef>
              <a:spcAft>
                <a:spcPts val="0"/>
              </a:spcAft>
              <a:buNone/>
            </a:pPr>
            <a:r>
              <a:t/>
            </a:r>
            <a:endParaRPr b="0" i="0">
              <a:solidFill>
                <a:srgbClr val="161616"/>
              </a:solidFill>
              <a:latin typeface="Quattrocento Sans"/>
              <a:ea typeface="Quattrocento Sans"/>
              <a:cs typeface="Quattrocento Sans"/>
              <a:sym typeface="Quattrocento Sans"/>
            </a:endParaRPr>
          </a:p>
          <a:p>
            <a:pPr indent="0" lvl="0" marL="0" rtl="0" algn="l">
              <a:spcBef>
                <a:spcPts val="0"/>
              </a:spcBef>
              <a:spcAft>
                <a:spcPts val="0"/>
              </a:spcAft>
              <a:buNone/>
            </a:pPr>
            <a:r>
              <a:rPr b="1" i="0" lang="en-US">
                <a:solidFill>
                  <a:srgbClr val="1F2328"/>
                </a:solidFill>
                <a:latin typeface="Arial"/>
                <a:ea typeface="Arial"/>
                <a:cs typeface="Arial"/>
                <a:sym typeface="Arial"/>
              </a:rPr>
              <a:t>Azure Monitor Agent</a:t>
            </a:r>
            <a:endParaRPr/>
          </a:p>
          <a:p>
            <a:pPr indent="0" lvl="0" marL="0" rtl="0" algn="l">
              <a:spcBef>
                <a:spcPts val="0"/>
              </a:spcBef>
              <a:spcAft>
                <a:spcPts val="0"/>
              </a:spcAft>
              <a:buNone/>
            </a:pPr>
            <a:r>
              <a:rPr b="0" i="0" lang="en-US">
                <a:solidFill>
                  <a:srgbClr val="1F2328"/>
                </a:solidFill>
                <a:latin typeface="Arial"/>
                <a:ea typeface="Arial"/>
                <a:cs typeface="Arial"/>
                <a:sym typeface="Arial"/>
              </a:rPr>
              <a:t>Azure Monitor Agent collects monitoring data from the guest operating system of Azure and hybrid virtual machines and delivers it to Azure Monitor for use by features, insights, and other services. Azure Monitor Agent uses Data collection rules, where you define which data you want each agent to collect and where to send.</a:t>
            </a:r>
            <a:endParaRPr/>
          </a:p>
          <a:p>
            <a:pPr indent="0" lvl="0" marL="0" rtl="0" algn="l">
              <a:spcBef>
                <a:spcPts val="0"/>
              </a:spcBef>
              <a:spcAft>
                <a:spcPts val="0"/>
              </a:spcAft>
              <a:buNone/>
            </a:pPr>
            <a:r>
              <a:rPr lang="en-US"/>
              <a:t>Note Azure Monitor Agent (AMA) replaces several legacy monitoring agents, like the Log Analytics Agent (Microsoft Monitoring Agent, MMA, OMS), Diagnostics agent and Telegraf agent. The legacy Log Analytics agent will not be supported after August 2024. For this reason, we will be using </a:t>
            </a:r>
            <a:r>
              <a:rPr b="1" lang="en-US"/>
              <a:t>only the Azure Monitor Agent (AMA)</a:t>
            </a:r>
            <a:r>
              <a:rPr lang="en-US"/>
              <a:t> in this Hackathon, we won't be using any of the legacy agents.</a:t>
            </a:r>
            <a:endParaRPr/>
          </a:p>
          <a:p>
            <a:pPr indent="0" lvl="0" marL="0" rtl="0" algn="l">
              <a:spcBef>
                <a:spcPts val="0"/>
              </a:spcBef>
              <a:spcAft>
                <a:spcPts val="0"/>
              </a:spcAft>
              <a:buNone/>
            </a:pPr>
            <a:r>
              <a:t/>
            </a:r>
            <a:endParaRPr/>
          </a:p>
        </p:txBody>
      </p:sp>
      <p:sp>
        <p:nvSpPr>
          <p:cNvPr id="208" name="Google Shape;20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76200" lvl="0" marL="0" rtl="0" algn="l">
              <a:spcBef>
                <a:spcPts val="0"/>
              </a:spcBef>
              <a:spcAft>
                <a:spcPts val="0"/>
              </a:spcAft>
              <a:buClr>
                <a:srgbClr val="161616"/>
              </a:buClr>
              <a:buSzPts val="1200"/>
              <a:buFont typeface="Arial"/>
              <a:buChar char="•"/>
            </a:pPr>
            <a:r>
              <a:rPr b="1" i="0" lang="en-US">
                <a:solidFill>
                  <a:srgbClr val="161616"/>
                </a:solidFill>
                <a:latin typeface="Quattrocento Sans"/>
                <a:ea typeface="Quattrocento Sans"/>
                <a:cs typeface="Quattrocento Sans"/>
                <a:sym typeface="Quattrocento Sans"/>
              </a:rPr>
              <a:t>Cost savings</a:t>
            </a:r>
            <a:r>
              <a:rPr b="0" i="0" lang="en-US">
                <a:solidFill>
                  <a:srgbClr val="161616"/>
                </a:solidFill>
                <a:latin typeface="Quattrocento Sans"/>
                <a:ea typeface="Quattrocento Sans"/>
                <a:cs typeface="Quattrocento Sans"/>
                <a:sym typeface="Quattrocento Sans"/>
              </a:rPr>
              <a:t> by </a:t>
            </a:r>
            <a:r>
              <a:rPr b="0" i="0" lang="en-US" u="sng" strike="noStrike">
                <a:solidFill>
                  <a:srgbClr val="161616"/>
                </a:solidFill>
                <a:latin typeface="Quattrocento Sans"/>
                <a:ea typeface="Quattrocento Sans"/>
                <a:cs typeface="Quattrocento Sans"/>
                <a:sym typeface="Quattrocento Sans"/>
                <a:hlinkClick r:id="rId2">
                  <a:extLst>
                    <a:ext uri="{A12FA001-AC4F-418D-AE19-62706E023703}">
                      <ahyp:hlinkClr val="tx"/>
                    </a:ext>
                  </a:extLst>
                </a:hlinkClick>
              </a:rPr>
              <a:t>using data collection rules</a:t>
            </a:r>
            <a:r>
              <a:rPr b="0" i="0" lang="en-US">
                <a:solidFill>
                  <a:srgbClr val="161616"/>
                </a:solidFill>
                <a:latin typeface="Quattrocento Sans"/>
                <a:ea typeface="Quattrocento Sans"/>
                <a:cs typeface="Quattrocento Sans"/>
                <a:sym typeface="Quattrocento Sans"/>
              </a:rPr>
              <a:t>:</a:t>
            </a:r>
            <a:endParaRPr/>
          </a:p>
          <a:p>
            <a:pPr indent="-285750" lvl="1" marL="742950" rtl="0" algn="l">
              <a:spcBef>
                <a:spcPts val="0"/>
              </a:spcBef>
              <a:spcAft>
                <a:spcPts val="0"/>
              </a:spcAft>
              <a:buClr>
                <a:srgbClr val="161616"/>
              </a:buClr>
              <a:buSzPts val="1200"/>
              <a:buFont typeface="Arial"/>
              <a:buChar char="•"/>
            </a:pPr>
            <a:r>
              <a:rPr b="0" i="0" lang="en-US">
                <a:solidFill>
                  <a:srgbClr val="161616"/>
                </a:solidFill>
                <a:latin typeface="Quattrocento Sans"/>
                <a:ea typeface="Quattrocento Sans"/>
                <a:cs typeface="Quattrocento Sans"/>
                <a:sym typeface="Quattrocento Sans"/>
              </a:rPr>
              <a:t>Enables targeted and granular data collection for a machine or subset(s) of machines, as compared to the "all or nothing" approach of legacy agents.</a:t>
            </a:r>
            <a:endParaRPr/>
          </a:p>
          <a:p>
            <a:pPr indent="-285750" lvl="1" marL="742950" rtl="0" algn="l">
              <a:spcBef>
                <a:spcPts val="0"/>
              </a:spcBef>
              <a:spcAft>
                <a:spcPts val="0"/>
              </a:spcAft>
              <a:buClr>
                <a:srgbClr val="161616"/>
              </a:buClr>
              <a:buSzPts val="1200"/>
              <a:buFont typeface="Arial"/>
              <a:buChar char="•"/>
            </a:pPr>
            <a:r>
              <a:rPr b="0" i="0" lang="en-US">
                <a:solidFill>
                  <a:srgbClr val="161616"/>
                </a:solidFill>
                <a:latin typeface="Quattrocento Sans"/>
                <a:ea typeface="Quattrocento Sans"/>
                <a:cs typeface="Quattrocento Sans"/>
                <a:sym typeface="Quattrocento Sans"/>
              </a:rPr>
              <a:t>Allows filtering rules and data transformations to reduce the overall data volume being uploaded, thus lowering ingestion and storage costs significantly.</a:t>
            </a:r>
            <a:endParaRPr/>
          </a:p>
          <a:p>
            <a:pPr indent="-76200" lvl="0" marL="0" rtl="0" algn="l">
              <a:spcBef>
                <a:spcPts val="0"/>
              </a:spcBef>
              <a:spcAft>
                <a:spcPts val="0"/>
              </a:spcAft>
              <a:buClr>
                <a:srgbClr val="161616"/>
              </a:buClr>
              <a:buSzPts val="1200"/>
              <a:buFont typeface="Arial"/>
              <a:buChar char="•"/>
            </a:pPr>
            <a:r>
              <a:rPr b="1" i="0" lang="en-US">
                <a:solidFill>
                  <a:srgbClr val="161616"/>
                </a:solidFill>
                <a:latin typeface="Quattrocento Sans"/>
                <a:ea typeface="Quattrocento Sans"/>
                <a:cs typeface="Quattrocento Sans"/>
                <a:sym typeface="Quattrocento Sans"/>
              </a:rPr>
              <a:t>Simpler management</a:t>
            </a:r>
            <a:r>
              <a:rPr b="0" i="0" lang="en-US">
                <a:solidFill>
                  <a:srgbClr val="161616"/>
                </a:solidFill>
                <a:latin typeface="Quattrocento Sans"/>
                <a:ea typeface="Quattrocento Sans"/>
                <a:cs typeface="Quattrocento Sans"/>
                <a:sym typeface="Quattrocento Sans"/>
              </a:rPr>
              <a:t> including efficient troubleshooting:</a:t>
            </a:r>
            <a:endParaRPr/>
          </a:p>
          <a:p>
            <a:pPr indent="-285750" lvl="1" marL="742950" rtl="0" algn="l">
              <a:spcBef>
                <a:spcPts val="0"/>
              </a:spcBef>
              <a:spcAft>
                <a:spcPts val="0"/>
              </a:spcAft>
              <a:buClr>
                <a:srgbClr val="161616"/>
              </a:buClr>
              <a:buSzPts val="1200"/>
              <a:buFont typeface="Arial"/>
              <a:buChar char="•"/>
            </a:pPr>
            <a:r>
              <a:rPr b="0" i="0" lang="en-US">
                <a:solidFill>
                  <a:srgbClr val="161616"/>
                </a:solidFill>
                <a:latin typeface="Quattrocento Sans"/>
                <a:ea typeface="Quattrocento Sans"/>
                <a:cs typeface="Quattrocento Sans"/>
                <a:sym typeface="Quattrocento Sans"/>
              </a:rPr>
              <a:t>Supports data uploads to multiple destinations (multiple Log Analytics workspaces, i.e. </a:t>
            </a:r>
            <a:r>
              <a:rPr b="0" i="1" lang="en-US">
                <a:solidFill>
                  <a:srgbClr val="161616"/>
                </a:solidFill>
                <a:latin typeface="Quattrocento Sans"/>
                <a:ea typeface="Quattrocento Sans"/>
                <a:cs typeface="Quattrocento Sans"/>
                <a:sym typeface="Quattrocento Sans"/>
              </a:rPr>
              <a:t>multihoming</a:t>
            </a:r>
            <a:r>
              <a:rPr b="0" i="0" lang="en-US">
                <a:solidFill>
                  <a:srgbClr val="161616"/>
                </a:solidFill>
                <a:latin typeface="Quattrocento Sans"/>
                <a:ea typeface="Quattrocento Sans"/>
                <a:cs typeface="Quattrocento Sans"/>
                <a:sym typeface="Quattrocento Sans"/>
              </a:rPr>
              <a:t> on Windows and Linux) including cross-region and cross-tenant data collection (using Azure LightHouse).</a:t>
            </a:r>
            <a:endParaRPr/>
          </a:p>
          <a:p>
            <a:pPr indent="-285750" lvl="1" marL="742950" rtl="0" algn="l">
              <a:spcBef>
                <a:spcPts val="0"/>
              </a:spcBef>
              <a:spcAft>
                <a:spcPts val="0"/>
              </a:spcAft>
              <a:buClr>
                <a:srgbClr val="161616"/>
              </a:buClr>
              <a:buSzPts val="1200"/>
              <a:buFont typeface="Arial"/>
              <a:buChar char="•"/>
            </a:pPr>
            <a:r>
              <a:rPr b="0" i="0" lang="en-US">
                <a:solidFill>
                  <a:srgbClr val="161616"/>
                </a:solidFill>
                <a:latin typeface="Quattrocento Sans"/>
                <a:ea typeface="Quattrocento Sans"/>
                <a:cs typeface="Quattrocento Sans"/>
                <a:sym typeface="Quattrocento Sans"/>
              </a:rPr>
              <a:t>Centralized agent configuration "in the cloud" for enterprise scale throughout the data collection lifecycle, from onboarding to deployment to updates and changes over time.</a:t>
            </a:r>
            <a:endParaRPr/>
          </a:p>
          <a:p>
            <a:pPr indent="-285750" lvl="1" marL="742950" rtl="0" algn="l">
              <a:spcBef>
                <a:spcPts val="0"/>
              </a:spcBef>
              <a:spcAft>
                <a:spcPts val="0"/>
              </a:spcAft>
              <a:buClr>
                <a:srgbClr val="161616"/>
              </a:buClr>
              <a:buSzPts val="1200"/>
              <a:buFont typeface="Arial"/>
              <a:buChar char="•"/>
            </a:pPr>
            <a:r>
              <a:rPr b="0" i="0" lang="en-US">
                <a:solidFill>
                  <a:srgbClr val="161616"/>
                </a:solidFill>
                <a:latin typeface="Quattrocento Sans"/>
                <a:ea typeface="Quattrocento Sans"/>
                <a:cs typeface="Quattrocento Sans"/>
                <a:sym typeface="Quattrocento Sans"/>
              </a:rPr>
              <a:t>Any change in configuration is rolled out to all agents automatically, without requiring a client side deployment.</a:t>
            </a:r>
            <a:endParaRPr/>
          </a:p>
          <a:p>
            <a:pPr indent="-285750" lvl="1" marL="742950" rtl="0" algn="l">
              <a:spcBef>
                <a:spcPts val="0"/>
              </a:spcBef>
              <a:spcAft>
                <a:spcPts val="0"/>
              </a:spcAft>
              <a:buClr>
                <a:srgbClr val="161616"/>
              </a:buClr>
              <a:buSzPts val="1200"/>
              <a:buFont typeface="Arial"/>
              <a:buChar char="•"/>
            </a:pPr>
            <a:r>
              <a:rPr b="0" i="0" lang="en-US">
                <a:solidFill>
                  <a:srgbClr val="161616"/>
                </a:solidFill>
                <a:latin typeface="Quattrocento Sans"/>
                <a:ea typeface="Quattrocento Sans"/>
                <a:cs typeface="Quattrocento Sans"/>
                <a:sym typeface="Quattrocento Sans"/>
              </a:rPr>
              <a:t>Greater transparency and control of more capabilities and services, such as Microsoft Sentinel, Defender for Cloud, and VM Insights.</a:t>
            </a:r>
            <a:endParaRPr/>
          </a:p>
          <a:p>
            <a:pPr indent="-76200" lvl="0" marL="0" rtl="0" algn="l">
              <a:spcBef>
                <a:spcPts val="0"/>
              </a:spcBef>
              <a:spcAft>
                <a:spcPts val="0"/>
              </a:spcAft>
              <a:buClr>
                <a:srgbClr val="161616"/>
              </a:buClr>
              <a:buSzPts val="1200"/>
              <a:buFont typeface="Arial"/>
              <a:buChar char="•"/>
            </a:pPr>
            <a:r>
              <a:rPr b="1" i="0" lang="en-US">
                <a:solidFill>
                  <a:srgbClr val="161616"/>
                </a:solidFill>
                <a:latin typeface="Quattrocento Sans"/>
                <a:ea typeface="Quattrocento Sans"/>
                <a:cs typeface="Quattrocento Sans"/>
                <a:sym typeface="Quattrocento Sans"/>
              </a:rPr>
              <a:t>Security and Performance</a:t>
            </a:r>
            <a:endParaRPr b="0" i="0">
              <a:solidFill>
                <a:srgbClr val="161616"/>
              </a:solidFill>
              <a:latin typeface="Quattrocento Sans"/>
              <a:ea typeface="Quattrocento Sans"/>
              <a:cs typeface="Quattrocento Sans"/>
              <a:sym typeface="Quattrocento Sans"/>
            </a:endParaRPr>
          </a:p>
          <a:p>
            <a:pPr indent="-285750" lvl="1" marL="742950" rtl="0" algn="l">
              <a:spcBef>
                <a:spcPts val="0"/>
              </a:spcBef>
              <a:spcAft>
                <a:spcPts val="0"/>
              </a:spcAft>
              <a:buClr>
                <a:srgbClr val="161616"/>
              </a:buClr>
              <a:buSzPts val="1200"/>
              <a:buFont typeface="Arial"/>
              <a:buChar char="•"/>
            </a:pPr>
            <a:r>
              <a:rPr b="0" i="0" lang="en-US">
                <a:solidFill>
                  <a:srgbClr val="161616"/>
                </a:solidFill>
                <a:latin typeface="Quattrocento Sans"/>
                <a:ea typeface="Quattrocento Sans"/>
                <a:cs typeface="Quattrocento Sans"/>
                <a:sym typeface="Quattrocento Sans"/>
              </a:rPr>
              <a:t>Enhanced security through Managed Identity and Azure Active Directory (Azure AD) tokens (for clients).</a:t>
            </a:r>
            <a:endParaRPr/>
          </a:p>
          <a:p>
            <a:pPr indent="-285750" lvl="1" marL="742950" rtl="0" algn="l">
              <a:spcBef>
                <a:spcPts val="0"/>
              </a:spcBef>
              <a:spcAft>
                <a:spcPts val="0"/>
              </a:spcAft>
              <a:buClr>
                <a:srgbClr val="161616"/>
              </a:buClr>
              <a:buSzPts val="1200"/>
              <a:buFont typeface="Arial"/>
              <a:buChar char="•"/>
            </a:pPr>
            <a:r>
              <a:rPr b="0" i="0" lang="en-US">
                <a:solidFill>
                  <a:srgbClr val="161616"/>
                </a:solidFill>
                <a:latin typeface="Quattrocento Sans"/>
                <a:ea typeface="Quattrocento Sans"/>
                <a:cs typeface="Quattrocento Sans"/>
                <a:sym typeface="Quattrocento Sans"/>
              </a:rPr>
              <a:t>Higher event throughput that is 25% better than the legacy Log Analytics (MMA/OMS) agents.</a:t>
            </a:r>
            <a:endParaRPr/>
          </a:p>
          <a:p>
            <a:pPr indent="-76200" lvl="0" marL="0" rtl="0" algn="l">
              <a:spcBef>
                <a:spcPts val="0"/>
              </a:spcBef>
              <a:spcAft>
                <a:spcPts val="0"/>
              </a:spcAft>
              <a:buClr>
                <a:srgbClr val="161616"/>
              </a:buClr>
              <a:buSzPts val="1200"/>
              <a:buFont typeface="Arial"/>
              <a:buChar char="•"/>
            </a:pPr>
            <a:r>
              <a:rPr b="1" i="0" lang="en-US">
                <a:solidFill>
                  <a:srgbClr val="161616"/>
                </a:solidFill>
                <a:latin typeface="Quattrocento Sans"/>
                <a:ea typeface="Quattrocento Sans"/>
                <a:cs typeface="Quattrocento Sans"/>
                <a:sym typeface="Quattrocento Sans"/>
              </a:rPr>
              <a:t>A single agent</a:t>
            </a:r>
            <a:r>
              <a:rPr b="0" i="0" lang="en-US">
                <a:solidFill>
                  <a:srgbClr val="161616"/>
                </a:solidFill>
                <a:latin typeface="Quattrocento Sans"/>
                <a:ea typeface="Quattrocento Sans"/>
                <a:cs typeface="Quattrocento Sans"/>
                <a:sym typeface="Quattrocento Sans"/>
              </a:rPr>
              <a:t> that serves all data collection needs across </a:t>
            </a:r>
            <a:r>
              <a:rPr b="0" i="0" lang="en-US" u="sng" strike="noStrike">
                <a:solidFill>
                  <a:srgbClr val="161616"/>
                </a:solidFill>
                <a:latin typeface="Quattrocento Sans"/>
                <a:ea typeface="Quattrocento Sans"/>
                <a:cs typeface="Quattrocento Sans"/>
                <a:sym typeface="Quattrocento Sans"/>
                <a:hlinkClick r:id="rId3">
                  <a:extLst>
                    <a:ext uri="{A12FA001-AC4F-418D-AE19-62706E023703}">
                      <ahyp:hlinkClr val="tx"/>
                    </a:ext>
                  </a:extLst>
                </a:hlinkClick>
              </a:rPr>
              <a:t>supported</a:t>
            </a:r>
            <a:r>
              <a:rPr b="0" i="0" lang="en-US">
                <a:solidFill>
                  <a:srgbClr val="161616"/>
                </a:solidFill>
                <a:latin typeface="Quattrocento Sans"/>
                <a:ea typeface="Quattrocento Sans"/>
                <a:cs typeface="Quattrocento Sans"/>
                <a:sym typeface="Quattrocento Sans"/>
              </a:rPr>
              <a:t> servers and client devices. A single agent is the goal, although Azure Monitor Agent is currently converging with the Log Analytics agents.</a:t>
            </a:r>
            <a:endParaRPr/>
          </a:p>
          <a:p>
            <a:pPr indent="0" lvl="0" marL="0" rtl="0" algn="l">
              <a:spcBef>
                <a:spcPts val="0"/>
              </a:spcBef>
              <a:spcAft>
                <a:spcPts val="0"/>
              </a:spcAft>
              <a:buNone/>
            </a:pPr>
            <a:r>
              <a:t/>
            </a:r>
            <a:endParaRPr/>
          </a:p>
        </p:txBody>
      </p:sp>
      <p:sp>
        <p:nvSpPr>
          <p:cNvPr id="216" name="Google Shape;216;p8: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p:txBody>
      </p:sp>
      <p:sp>
        <p:nvSpPr>
          <p:cNvPr id="217" name="Google Shape;217;p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
              <a:buFont typeface="Quattrocento Sans"/>
              <a:buNone/>
            </a:pPr>
            <a:r>
              <a:rPr b="0" i="0" lang="en-US" sz="400" u="none" cap="none" strike="noStrike">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218" name="Google Shape;218;p8: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9/11/23 10:55 PM</a:t>
            </a:r>
            <a:endParaRPr b="0" i="0" sz="1200" u="none" cap="none" strike="noStrike">
              <a:solidFill>
                <a:srgbClr val="000000"/>
              </a:solidFill>
              <a:latin typeface="Calibri"/>
              <a:ea typeface="Calibri"/>
              <a:cs typeface="Calibri"/>
              <a:sym typeface="Calibri"/>
            </a:endParaRPr>
          </a:p>
        </p:txBody>
      </p:sp>
      <p:sp>
        <p:nvSpPr>
          <p:cNvPr id="219" name="Google Shape;21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u="sng" strike="noStrike">
                <a:solidFill>
                  <a:srgbClr val="161616"/>
                </a:solidFill>
                <a:latin typeface="Quattrocento Sans"/>
                <a:ea typeface="Quattrocento Sans"/>
                <a:cs typeface="Quattrocento Sans"/>
                <a:sym typeface="Quattrocento Sans"/>
                <a:hlinkClick r:id="rId2">
                  <a:extLst>
                    <a:ext uri="{A12FA001-AC4F-418D-AE19-62706E023703}">
                      <ahyp:hlinkClr val="tx"/>
                    </a:ext>
                  </a:extLst>
                </a:hlinkClick>
              </a:rPr>
              <a:t>Data Collection Rules (DCRs)</a:t>
            </a:r>
            <a:r>
              <a:rPr b="0" i="0" lang="en-US">
                <a:solidFill>
                  <a:srgbClr val="161616"/>
                </a:solidFill>
                <a:latin typeface="Quattrocento Sans"/>
                <a:ea typeface="Quattrocento Sans"/>
                <a:cs typeface="Quattrocento Sans"/>
                <a:sym typeface="Quattrocento Sans"/>
              </a:rPr>
              <a:t> determine how to collect and process telemetry sent to Azure. Some data collection rules will be created and managed by Azure Monitor, while you may create others to customize data collection for your particular requirements. This article discusses some best practices that should be applied when creating your own DCRs.</a:t>
            </a:r>
            <a:endParaRPr/>
          </a:p>
          <a:p>
            <a:pPr indent="0" lvl="0" marL="0" rtl="0" algn="l">
              <a:spcBef>
                <a:spcPts val="0"/>
              </a:spcBef>
              <a:spcAft>
                <a:spcPts val="0"/>
              </a:spcAft>
              <a:buNone/>
            </a:pPr>
            <a:r>
              <a:rPr b="0" i="0" lang="en-US">
                <a:solidFill>
                  <a:srgbClr val="161616"/>
                </a:solidFill>
                <a:latin typeface="Quattrocento Sans"/>
                <a:ea typeface="Quattrocento Sans"/>
                <a:cs typeface="Quattrocento Sans"/>
                <a:sym typeface="Quattrocento Sans"/>
              </a:rPr>
              <a:t>When creating a DCR, there are some aspects that need to be considered such as:</a:t>
            </a:r>
            <a:endParaRPr/>
          </a:p>
          <a:p>
            <a:pPr indent="-76200" lvl="0" marL="0" rtl="0" algn="l">
              <a:spcBef>
                <a:spcPts val="0"/>
              </a:spcBef>
              <a:spcAft>
                <a:spcPts val="0"/>
              </a:spcAft>
              <a:buClr>
                <a:srgbClr val="161616"/>
              </a:buClr>
              <a:buSzPts val="1200"/>
              <a:buFont typeface="Arial"/>
              <a:buChar char="•"/>
            </a:pPr>
            <a:r>
              <a:rPr b="0" i="0" lang="en-US">
                <a:solidFill>
                  <a:srgbClr val="161616"/>
                </a:solidFill>
                <a:latin typeface="Quattrocento Sans"/>
                <a:ea typeface="Quattrocento Sans"/>
                <a:cs typeface="Quattrocento Sans"/>
                <a:sym typeface="Quattrocento Sans"/>
              </a:rPr>
              <a:t>The type of data that will be collected, also known as data source type (performance, events)</a:t>
            </a:r>
            <a:endParaRPr/>
          </a:p>
          <a:p>
            <a:pPr indent="-76200" lvl="0" marL="0" rtl="0" algn="l">
              <a:spcBef>
                <a:spcPts val="0"/>
              </a:spcBef>
              <a:spcAft>
                <a:spcPts val="0"/>
              </a:spcAft>
              <a:buClr>
                <a:srgbClr val="161616"/>
              </a:buClr>
              <a:buSzPts val="1200"/>
              <a:buFont typeface="Arial"/>
              <a:buChar char="•"/>
            </a:pPr>
            <a:r>
              <a:rPr b="0" i="0" lang="en-US">
                <a:solidFill>
                  <a:srgbClr val="161616"/>
                </a:solidFill>
                <a:latin typeface="Quattrocento Sans"/>
                <a:ea typeface="Quattrocento Sans"/>
                <a:cs typeface="Quattrocento Sans"/>
                <a:sym typeface="Quattrocento Sans"/>
              </a:rPr>
              <a:t>The target Virtual Machines to which the DCR will be associated with</a:t>
            </a:r>
            <a:endParaRPr/>
          </a:p>
          <a:p>
            <a:pPr indent="-76200" lvl="0" marL="0" rtl="0" algn="l">
              <a:spcBef>
                <a:spcPts val="0"/>
              </a:spcBef>
              <a:spcAft>
                <a:spcPts val="0"/>
              </a:spcAft>
              <a:buClr>
                <a:srgbClr val="161616"/>
              </a:buClr>
              <a:buSzPts val="1200"/>
              <a:buFont typeface="Arial"/>
              <a:buChar char="•"/>
            </a:pPr>
            <a:r>
              <a:rPr b="0" i="0" lang="en-US">
                <a:solidFill>
                  <a:srgbClr val="161616"/>
                </a:solidFill>
                <a:latin typeface="Quattrocento Sans"/>
                <a:ea typeface="Quattrocento Sans"/>
                <a:cs typeface="Quattrocento Sans"/>
                <a:sym typeface="Quattrocento Sans"/>
              </a:rPr>
              <a:t>The destination of collected data</a:t>
            </a:r>
            <a:endParaRPr/>
          </a:p>
        </p:txBody>
      </p:sp>
      <p:sp>
        <p:nvSpPr>
          <p:cNvPr id="242" name="Google Shape;24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jpg"/><Relationship Id="rId4"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262626"/>
        </a:solidFill>
      </p:bgPr>
    </p:bg>
    <p:spTree>
      <p:nvGrpSpPr>
        <p:cNvPr id="16" name="Shape 16"/>
        <p:cNvGrpSpPr/>
        <p:nvPr/>
      </p:nvGrpSpPr>
      <p:grpSpPr>
        <a:xfrm>
          <a:off x="0" y="0"/>
          <a:ext cx="0" cy="0"/>
          <a:chOff x="0" y="0"/>
          <a:chExt cx="0" cy="0"/>
        </a:xfrm>
      </p:grpSpPr>
      <p:sp>
        <p:nvSpPr>
          <p:cNvPr id="17" name="Google Shape;17;p46"/>
          <p:cNvSpPr txBox="1"/>
          <p:nvPr>
            <p:ph type="ctrTitle"/>
          </p:nvPr>
        </p:nvSpPr>
        <p:spPr>
          <a:xfrm>
            <a:off x="1524000" y="2062162"/>
            <a:ext cx="9144000" cy="1856695"/>
          </a:xfrm>
          <a:prstGeom prst="rect">
            <a:avLst/>
          </a:prstGeom>
          <a:noFill/>
          <a:ln>
            <a:noFill/>
          </a:ln>
        </p:spPr>
        <p:txBody>
          <a:bodyPr anchorCtr="1" anchor="b" bIns="45700" lIns="91425" spcFirstLastPara="1" rIns="91425" wrap="square" tIns="45700">
            <a:normAutofit/>
          </a:bodyPr>
          <a:lstStyle>
            <a:lvl1pPr lvl="0" algn="ctr">
              <a:lnSpc>
                <a:spcPct val="90000"/>
              </a:lnSpc>
              <a:spcBef>
                <a:spcPts val="0"/>
              </a:spcBef>
              <a:spcAft>
                <a:spcPts val="0"/>
              </a:spcAft>
              <a:buClr>
                <a:srgbClr val="9966FF"/>
              </a:buClr>
              <a:buSzPts val="5400"/>
              <a:buFont typeface="Quattrocento Sans"/>
              <a:buNone/>
              <a:defRPr sz="5400">
                <a:solidFill>
                  <a:srgbClr val="9966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6"/>
          <p:cNvSpPr txBox="1"/>
          <p:nvPr>
            <p:ph idx="1" type="subTitle"/>
          </p:nvPr>
        </p:nvSpPr>
        <p:spPr>
          <a:xfrm>
            <a:off x="1524000" y="3918857"/>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FFC000"/>
              </a:buClr>
              <a:buSzPts val="3200"/>
              <a:buNone/>
              <a:defRPr b="1" sz="3200">
                <a:solidFill>
                  <a:srgbClr val="FFC000"/>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Text&#10;&#10;Description automatically generated" id="22" name="Google Shape;22;p46"/>
          <p:cNvPicPr preferRelativeResize="0"/>
          <p:nvPr/>
        </p:nvPicPr>
        <p:blipFill rotWithShape="1">
          <a:blip r:embed="rId2">
            <a:alphaModFix/>
          </a:blip>
          <a:srcRect b="0" l="0" r="0" t="0"/>
          <a:stretch/>
        </p:blipFill>
        <p:spPr>
          <a:xfrm>
            <a:off x="1802610" y="23813"/>
            <a:ext cx="8586780" cy="2227730"/>
          </a:xfrm>
          <a:prstGeom prst="rect">
            <a:avLst/>
          </a:prstGeom>
          <a:noFill/>
          <a:ln>
            <a:noFill/>
          </a:ln>
        </p:spPr>
      </p:pic>
      <p:sp>
        <p:nvSpPr>
          <p:cNvPr id="23" name="Google Shape;23;p46"/>
          <p:cNvSpPr txBox="1"/>
          <p:nvPr/>
        </p:nvSpPr>
        <p:spPr>
          <a:xfrm>
            <a:off x="11752976" y="6535024"/>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icture content">
  <p:cSld name="Three picture content">
    <p:spTree>
      <p:nvGrpSpPr>
        <p:cNvPr id="60" name="Shape 60"/>
        <p:cNvGrpSpPr/>
        <p:nvPr/>
      </p:nvGrpSpPr>
      <p:grpSpPr>
        <a:xfrm>
          <a:off x="0" y="0"/>
          <a:ext cx="0" cy="0"/>
          <a:chOff x="0" y="0"/>
          <a:chExt cx="0" cy="0"/>
        </a:xfrm>
      </p:grpSpPr>
      <p:sp>
        <p:nvSpPr>
          <p:cNvPr id="61" name="Google Shape;61;p61"/>
          <p:cNvSpPr txBox="1"/>
          <p:nvPr>
            <p:ph type="title"/>
          </p:nvPr>
        </p:nvSpPr>
        <p:spPr>
          <a:xfrm>
            <a:off x="588263" y="457200"/>
            <a:ext cx="11018520" cy="98323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61"/>
          <p:cNvSpPr txBox="1"/>
          <p:nvPr>
            <p:ph idx="1" type="body"/>
          </p:nvPr>
        </p:nvSpPr>
        <p:spPr>
          <a:xfrm>
            <a:off x="582613" y="5689600"/>
            <a:ext cx="3475037" cy="5794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Clr>
                <a:schemeClr val="dk1"/>
              </a:buClr>
              <a:buSzPts val="1800"/>
              <a:buNone/>
              <a:defRPr sz="1800">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This photo is a 'placeholder' only. Drag or drop your photo here, or click and tap the center to insert a photo." id="63" name="Google Shape;63;p61"/>
          <p:cNvPicPr preferRelativeResize="0"/>
          <p:nvPr>
            <p:ph idx="2" type="pic"/>
          </p:nvPr>
        </p:nvPicPr>
        <p:blipFill/>
        <p:spPr>
          <a:xfrm>
            <a:off x="582612" y="2025650"/>
            <a:ext cx="3474720" cy="3474720"/>
          </a:xfrm>
          <a:prstGeom prst="rect">
            <a:avLst/>
          </a:prstGeom>
          <a:blipFill rotWithShape="1">
            <a:blip r:embed="rId2">
              <a:alphaModFix/>
            </a:blip>
            <a:stretch>
              <a:fillRect b="0" l="0" r="0" t="0"/>
            </a:stretch>
          </a:blipFill>
          <a:ln>
            <a:noFill/>
          </a:ln>
        </p:spPr>
      </p:pic>
      <p:sp>
        <p:nvSpPr>
          <p:cNvPr id="64" name="Google Shape;64;p61"/>
          <p:cNvSpPr txBox="1"/>
          <p:nvPr>
            <p:ph idx="3" type="body"/>
          </p:nvPr>
        </p:nvSpPr>
        <p:spPr>
          <a:xfrm>
            <a:off x="4358640" y="5689600"/>
            <a:ext cx="3475037" cy="5794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Clr>
                <a:schemeClr val="dk1"/>
              </a:buClr>
              <a:buSzPts val="1800"/>
              <a:buNone/>
              <a:defRPr sz="1800">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This photo is a 'placeholder' only. Drag or drop your photo here, or click and tap the center to insert a photo." id="65" name="Google Shape;65;p61"/>
          <p:cNvPicPr preferRelativeResize="0"/>
          <p:nvPr>
            <p:ph idx="4" type="pic"/>
          </p:nvPr>
        </p:nvPicPr>
        <p:blipFill/>
        <p:spPr>
          <a:xfrm>
            <a:off x="4358640" y="2025650"/>
            <a:ext cx="3474720" cy="3474720"/>
          </a:xfrm>
          <a:prstGeom prst="rect">
            <a:avLst/>
          </a:prstGeom>
          <a:blipFill rotWithShape="1">
            <a:blip r:embed="rId3">
              <a:alphaModFix/>
            </a:blip>
            <a:stretch>
              <a:fillRect b="0" l="0" r="0" t="0"/>
            </a:stretch>
          </a:blipFill>
          <a:ln>
            <a:noFill/>
          </a:ln>
        </p:spPr>
      </p:pic>
      <p:sp>
        <p:nvSpPr>
          <p:cNvPr id="66" name="Google Shape;66;p61"/>
          <p:cNvSpPr txBox="1"/>
          <p:nvPr>
            <p:ph idx="5" type="body"/>
          </p:nvPr>
        </p:nvSpPr>
        <p:spPr>
          <a:xfrm>
            <a:off x="8134351" y="5689600"/>
            <a:ext cx="3475037" cy="5794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Clr>
                <a:schemeClr val="dk1"/>
              </a:buClr>
              <a:buSzPts val="1800"/>
              <a:buNone/>
              <a:defRPr sz="1800">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This photo is a 'placeholder' only. Drag or drop your photo here, or click and tap the center to insert a photo." id="67" name="Google Shape;67;p61"/>
          <p:cNvPicPr preferRelativeResize="0"/>
          <p:nvPr>
            <p:ph idx="6" type="pic"/>
          </p:nvPr>
        </p:nvPicPr>
        <p:blipFill/>
        <p:spPr>
          <a:xfrm>
            <a:off x="8132063" y="2025650"/>
            <a:ext cx="3474720" cy="3474720"/>
          </a:xfrm>
          <a:prstGeom prst="rect">
            <a:avLst/>
          </a:prstGeom>
          <a:blipFill rotWithShape="1">
            <a:blip r:embed="rId4">
              <a:alphaModFix/>
            </a:blip>
            <a:stretch>
              <a:fillRect b="0" l="0" r="0" t="0"/>
            </a:stretch>
          </a:blipFill>
          <a:ln>
            <a:noFill/>
          </a:ln>
        </p:spPr>
      </p:pic>
      <p:sp>
        <p:nvSpPr>
          <p:cNvPr id="68" name="Google Shape;68;p61"/>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A3A3A3"/>
                </a:solidFill>
                <a:latin typeface="Calibri"/>
                <a:ea typeface="Calibri"/>
                <a:cs typeface="Calibri"/>
                <a:sym typeface="Calibri"/>
              </a:rPr>
              <a:t>ELT layout</a:t>
            </a:r>
            <a:endParaRPr/>
          </a:p>
        </p:txBody>
      </p:sp>
    </p:spTree>
  </p:cSld>
  <p:clrMapOvr>
    <a:masterClrMapping/>
  </p:clrMapOvr>
  <p:transition>
    <p:fade/>
  </p:transition>
  <p:extLst>
    <p:ext uri="{DCECCB84-F9BA-43D5-87BE-67443E8EF086}">
      <p15:sldGuideLst>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guide id="8" orient="horz" pos="346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69" name="Shape 69"/>
        <p:cNvGrpSpPr/>
        <p:nvPr/>
      </p:nvGrpSpPr>
      <p:grpSpPr>
        <a:xfrm>
          <a:off x="0" y="0"/>
          <a:ext cx="0" cy="0"/>
          <a:chOff x="0" y="0"/>
          <a:chExt cx="0" cy="0"/>
        </a:xfrm>
      </p:grpSpPr>
      <p:sp>
        <p:nvSpPr>
          <p:cNvPr id="70" name="Google Shape;70;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54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66"/>
          <p:cNvSpPr txBox="1"/>
          <p:nvPr>
            <p:ph idx="1" type="body"/>
          </p:nvPr>
        </p:nvSpPr>
        <p:spPr>
          <a:xfrm>
            <a:off x="584200" y="1435100"/>
            <a:ext cx="11018838" cy="48339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solidFill>
                  <a:schemeClr val="dk1"/>
                </a:solidFill>
              </a:defRPr>
            </a:lvl1pPr>
            <a:lvl2pPr indent="-381000" lvl="1" marL="914400" algn="l">
              <a:lnSpc>
                <a:spcPct val="90000"/>
              </a:lnSpc>
              <a:spcBef>
                <a:spcPts val="500"/>
              </a:spcBef>
              <a:spcAft>
                <a:spcPts val="0"/>
              </a:spcAft>
              <a:buClr>
                <a:schemeClr val="dk1"/>
              </a:buClr>
              <a:buSzPts val="2400"/>
              <a:buChar char="•"/>
              <a:defRPr>
                <a:solidFill>
                  <a:schemeClr val="dk1"/>
                </a:solidFill>
              </a:defRPr>
            </a:lvl2pPr>
            <a:lvl3pPr indent="-355600" lvl="2" marL="1371600" algn="l">
              <a:lnSpc>
                <a:spcPct val="90000"/>
              </a:lnSpc>
              <a:spcBef>
                <a:spcPts val="500"/>
              </a:spcBef>
              <a:spcAft>
                <a:spcPts val="0"/>
              </a:spcAft>
              <a:buClr>
                <a:schemeClr val="dk1"/>
              </a:buClr>
              <a:buSzPts val="2000"/>
              <a:buChar char="•"/>
              <a:defRPr>
                <a:solidFill>
                  <a:schemeClr val="dk1"/>
                </a:solidFill>
              </a:defRPr>
            </a:lvl3pPr>
            <a:lvl4pPr indent="-342900" lvl="3" marL="1828800" algn="l">
              <a:lnSpc>
                <a:spcPct val="90000"/>
              </a:lnSpc>
              <a:spcBef>
                <a:spcPts val="500"/>
              </a:spcBef>
              <a:spcAft>
                <a:spcPts val="0"/>
              </a:spcAft>
              <a:buClr>
                <a:schemeClr val="dk1"/>
              </a:buClr>
              <a:buSzPts val="1800"/>
              <a:buChar char="•"/>
              <a:defRPr>
                <a:solidFill>
                  <a:schemeClr val="dk1"/>
                </a:solidFill>
              </a:defRPr>
            </a:lvl4pPr>
            <a:lvl5pPr indent="-342900" lvl="4" marL="2286000" algn="l">
              <a:lnSpc>
                <a:spcPct val="90000"/>
              </a:lnSpc>
              <a:spcBef>
                <a:spcPts val="500"/>
              </a:spcBef>
              <a:spcAft>
                <a:spcPts val="0"/>
              </a:spcAft>
              <a:buClr>
                <a:schemeClr val="dk1"/>
              </a:buClr>
              <a:buSzPts val="1800"/>
              <a:buChar char="•"/>
              <a:defRPr>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66"/>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A3A3A3"/>
                </a:solidFill>
                <a:latin typeface="Calibri"/>
                <a:ea typeface="Calibri"/>
                <a:cs typeface="Calibri"/>
                <a:sym typeface="Calibri"/>
              </a:rPr>
              <a:t>ELT layout</a:t>
            </a:r>
            <a:endParaRPr/>
          </a:p>
        </p:txBody>
      </p:sp>
    </p:spTree>
  </p:cSld>
  <p:clrMapOvr>
    <a:masterClrMapping/>
  </p:clrMapOvr>
  <p:transition>
    <p:fade/>
  </p:transition>
  <p:extLst>
    <p:ext uri="{DCECCB84-F9BA-43D5-87BE-67443E8EF086}">
      <p15:sldGuideLst>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3" name="Shape 73"/>
        <p:cNvGrpSpPr/>
        <p:nvPr/>
      </p:nvGrpSpPr>
      <p:grpSpPr>
        <a:xfrm>
          <a:off x="0" y="0"/>
          <a:ext cx="0" cy="0"/>
          <a:chOff x="0" y="0"/>
          <a:chExt cx="0" cy="0"/>
        </a:xfrm>
      </p:grpSpPr>
      <p:sp>
        <p:nvSpPr>
          <p:cNvPr id="74" name="Google Shape;74;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6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6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0" name="Shape 80"/>
        <p:cNvGrpSpPr/>
        <p:nvPr/>
      </p:nvGrpSpPr>
      <p:grpSpPr>
        <a:xfrm>
          <a:off x="0" y="0"/>
          <a:ext cx="0" cy="0"/>
          <a:chOff x="0" y="0"/>
          <a:chExt cx="0" cy="0"/>
        </a:xfrm>
      </p:grpSpPr>
      <p:sp>
        <p:nvSpPr>
          <p:cNvPr id="81" name="Google Shape;81;p6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6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3" name="Google Shape;83;p6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6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5" name="Google Shape;85;p6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9" name="Shape 89"/>
        <p:cNvGrpSpPr/>
        <p:nvPr/>
      </p:nvGrpSpPr>
      <p:grpSpPr>
        <a:xfrm>
          <a:off x="0" y="0"/>
          <a:ext cx="0" cy="0"/>
          <a:chOff x="0" y="0"/>
          <a:chExt cx="0" cy="0"/>
        </a:xfrm>
      </p:grpSpPr>
      <p:sp>
        <p:nvSpPr>
          <p:cNvPr id="90" name="Google Shape;90;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3" name="Shape 93"/>
        <p:cNvGrpSpPr/>
        <p:nvPr/>
      </p:nvGrpSpPr>
      <p:grpSpPr>
        <a:xfrm>
          <a:off x="0" y="0"/>
          <a:ext cx="0" cy="0"/>
          <a:chOff x="0" y="0"/>
          <a:chExt cx="0" cy="0"/>
        </a:xfrm>
      </p:grpSpPr>
      <p:sp>
        <p:nvSpPr>
          <p:cNvPr id="94" name="Google Shape;94;p7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2060"/>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7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96" name="Google Shape;96;p7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7" name="Google Shape;97;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0" name="Shape 100"/>
        <p:cNvGrpSpPr/>
        <p:nvPr/>
      </p:nvGrpSpPr>
      <p:grpSpPr>
        <a:xfrm>
          <a:off x="0" y="0"/>
          <a:ext cx="0" cy="0"/>
          <a:chOff x="0" y="0"/>
          <a:chExt cx="0" cy="0"/>
        </a:xfrm>
      </p:grpSpPr>
      <p:sp>
        <p:nvSpPr>
          <p:cNvPr id="101" name="Google Shape;101;p7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2060"/>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72"/>
          <p:cNvSpPr/>
          <p:nvPr>
            <p:ph idx="2" type="pic"/>
          </p:nvPr>
        </p:nvSpPr>
        <p:spPr>
          <a:xfrm>
            <a:off x="5183188" y="987425"/>
            <a:ext cx="6172200" cy="4873625"/>
          </a:xfrm>
          <a:prstGeom prst="rect">
            <a:avLst/>
          </a:prstGeom>
          <a:noFill/>
          <a:ln>
            <a:noFill/>
          </a:ln>
        </p:spPr>
      </p:sp>
      <p:sp>
        <p:nvSpPr>
          <p:cNvPr id="103" name="Google Shape;103;p7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4" name="Google Shape;104;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7" name="Shape 107"/>
        <p:cNvGrpSpPr/>
        <p:nvPr/>
      </p:nvGrpSpPr>
      <p:grpSpPr>
        <a:xfrm>
          <a:off x="0" y="0"/>
          <a:ext cx="0" cy="0"/>
          <a:chOff x="0" y="0"/>
          <a:chExt cx="0" cy="0"/>
        </a:xfrm>
      </p:grpSpPr>
      <p:sp>
        <p:nvSpPr>
          <p:cNvPr id="108" name="Google Shape;108;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7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3" name="Shape 113"/>
        <p:cNvGrpSpPr/>
        <p:nvPr/>
      </p:nvGrpSpPr>
      <p:grpSpPr>
        <a:xfrm>
          <a:off x="0" y="0"/>
          <a:ext cx="0" cy="0"/>
          <a:chOff x="0" y="0"/>
          <a:chExt cx="0" cy="0"/>
        </a:xfrm>
      </p:grpSpPr>
      <p:sp>
        <p:nvSpPr>
          <p:cNvPr id="114" name="Google Shape;114;p7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7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ccent Color 1">
  <p:cSld name="Section Title Accent Color 1">
    <p:spTree>
      <p:nvGrpSpPr>
        <p:cNvPr id="119" name="Shape 119"/>
        <p:cNvGrpSpPr/>
        <p:nvPr/>
      </p:nvGrpSpPr>
      <p:grpSpPr>
        <a:xfrm>
          <a:off x="0" y="0"/>
          <a:ext cx="0" cy="0"/>
          <a:chOff x="0" y="0"/>
          <a:chExt cx="0" cy="0"/>
        </a:xfrm>
      </p:grpSpPr>
      <p:sp>
        <p:nvSpPr>
          <p:cNvPr id="120" name="Google Shape;120;p75"/>
          <p:cNvSpPr txBox="1"/>
          <p:nvPr>
            <p:ph type="title"/>
          </p:nvPr>
        </p:nvSpPr>
        <p:spPr>
          <a:xfrm>
            <a:off x="269240" y="2084173"/>
            <a:ext cx="11653523" cy="1158793"/>
          </a:xfrm>
          <a:prstGeom prst="rect">
            <a:avLst/>
          </a:prstGeom>
          <a:noFill/>
          <a:ln>
            <a:noFill/>
          </a:ln>
        </p:spPr>
        <p:txBody>
          <a:bodyPr anchorCtr="0" anchor="t" bIns="91425" lIns="91425" spcFirstLastPara="1" rIns="91425" wrap="square" tIns="91425">
            <a:spAutoFit/>
          </a:bodyPr>
          <a:lstStyle>
            <a:lvl1pPr lvl="0" algn="l">
              <a:lnSpc>
                <a:spcPct val="90000"/>
              </a:lnSpc>
              <a:spcBef>
                <a:spcPts val="0"/>
              </a:spcBef>
              <a:spcAft>
                <a:spcPts val="0"/>
              </a:spcAft>
              <a:buClr>
                <a:srgbClr val="002060"/>
              </a:buClr>
              <a:buSzPts val="7056"/>
              <a:buFont typeface="Quattrocento Sans"/>
              <a:buNone/>
              <a:defRPr sz="7056">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47"/>
          <p:cNvSpPr txBox="1"/>
          <p:nvPr>
            <p:ph type="title"/>
          </p:nvPr>
        </p:nvSpPr>
        <p:spPr>
          <a:xfrm>
            <a:off x="485861" y="29565"/>
            <a:ext cx="1125872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2060"/>
              </a:buClr>
              <a:buSzPts val="5400"/>
              <a:buFont typeface="Quattrocento Sans"/>
              <a:buNone/>
              <a:defRPr sz="5400">
                <a:solidFill>
                  <a:srgbClr val="00206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7"/>
          <p:cNvSpPr txBox="1"/>
          <p:nvPr>
            <p:ph idx="1" type="body"/>
          </p:nvPr>
        </p:nvSpPr>
        <p:spPr>
          <a:xfrm>
            <a:off x="838200" y="1426129"/>
            <a:ext cx="10515600" cy="483205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21" name="Shape 121"/>
        <p:cNvGrpSpPr/>
        <p:nvPr/>
      </p:nvGrpSpPr>
      <p:grpSpPr>
        <a:xfrm>
          <a:off x="0" y="0"/>
          <a:ext cx="0" cy="0"/>
          <a:chOff x="0" y="0"/>
          <a:chExt cx="0" cy="0"/>
        </a:xfrm>
      </p:grpSpPr>
      <p:sp>
        <p:nvSpPr>
          <p:cNvPr id="122" name="Google Shape;122;p7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76"/>
          <p:cNvSpPr txBox="1"/>
          <p:nvPr>
            <p:ph idx="1" type="body"/>
          </p:nvPr>
        </p:nvSpPr>
        <p:spPr>
          <a:xfrm>
            <a:off x="584200" y="1435497"/>
            <a:ext cx="11018520" cy="230832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p:cSld name="Title, Sub-Title, and Content">
    <p:spTree>
      <p:nvGrpSpPr>
        <p:cNvPr id="30" name="Shape 30"/>
        <p:cNvGrpSpPr/>
        <p:nvPr/>
      </p:nvGrpSpPr>
      <p:grpSpPr>
        <a:xfrm>
          <a:off x="0" y="0"/>
          <a:ext cx="0" cy="0"/>
          <a:chOff x="0" y="0"/>
          <a:chExt cx="0" cy="0"/>
        </a:xfrm>
      </p:grpSpPr>
      <p:sp>
        <p:nvSpPr>
          <p:cNvPr id="31" name="Google Shape;31;p48"/>
          <p:cNvSpPr txBox="1"/>
          <p:nvPr>
            <p:ph type="title"/>
          </p:nvPr>
        </p:nvSpPr>
        <p:spPr>
          <a:xfrm>
            <a:off x="487709" y="78937"/>
            <a:ext cx="11189766" cy="88801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2060"/>
              </a:buClr>
              <a:buSzPts val="5400"/>
              <a:buFont typeface="Quattrocento Sans"/>
              <a:buNone/>
              <a:defRPr b="1" sz="5400">
                <a:solidFill>
                  <a:srgbClr val="00206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8"/>
          <p:cNvSpPr txBox="1"/>
          <p:nvPr>
            <p:ph idx="1" type="body"/>
          </p:nvPr>
        </p:nvSpPr>
        <p:spPr>
          <a:xfrm>
            <a:off x="848436" y="1685557"/>
            <a:ext cx="10515600" cy="456690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48"/>
          <p:cNvSpPr txBox="1"/>
          <p:nvPr>
            <p:ph idx="2" type="body"/>
          </p:nvPr>
        </p:nvSpPr>
        <p:spPr>
          <a:xfrm>
            <a:off x="491705" y="903894"/>
            <a:ext cx="11189766" cy="61436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030A0"/>
              </a:buClr>
              <a:buSzPts val="3200"/>
              <a:buNone/>
              <a:defRPr b="1" sz="3200">
                <a:solidFill>
                  <a:srgbClr val="7030A0"/>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rgbClr val="262626"/>
        </a:solidFill>
      </p:bgPr>
    </p:bg>
    <p:spTree>
      <p:nvGrpSpPr>
        <p:cNvPr id="37" name="Shape 37"/>
        <p:cNvGrpSpPr/>
        <p:nvPr/>
      </p:nvGrpSpPr>
      <p:grpSpPr>
        <a:xfrm>
          <a:off x="0" y="0"/>
          <a:ext cx="0" cy="0"/>
          <a:chOff x="0" y="0"/>
          <a:chExt cx="0" cy="0"/>
        </a:xfrm>
      </p:grpSpPr>
      <p:sp>
        <p:nvSpPr>
          <p:cNvPr id="38" name="Google Shape;38;p49"/>
          <p:cNvSpPr txBox="1"/>
          <p:nvPr>
            <p:ph type="title"/>
          </p:nvPr>
        </p:nvSpPr>
        <p:spPr>
          <a:xfrm>
            <a:off x="831850" y="1317852"/>
            <a:ext cx="10515600" cy="2132919"/>
          </a:xfrm>
          <a:prstGeom prst="rect">
            <a:avLst/>
          </a:prstGeom>
          <a:noFill/>
          <a:ln>
            <a:noFill/>
          </a:ln>
        </p:spPr>
        <p:txBody>
          <a:bodyPr anchorCtr="1" anchor="b" bIns="45700" lIns="91425" spcFirstLastPara="1" rIns="91425" wrap="square" tIns="45700">
            <a:normAutofit/>
          </a:bodyPr>
          <a:lstStyle>
            <a:lvl1pPr lvl="0" algn="l">
              <a:lnSpc>
                <a:spcPct val="90000"/>
              </a:lnSpc>
              <a:spcBef>
                <a:spcPts val="0"/>
              </a:spcBef>
              <a:spcAft>
                <a:spcPts val="0"/>
              </a:spcAft>
              <a:buClr>
                <a:schemeClr val="lt1"/>
              </a:buClr>
              <a:buSzPts val="6600"/>
              <a:buFont typeface="Quattrocento Sans"/>
              <a:buNone/>
              <a:defRPr sz="6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9"/>
          <p:cNvSpPr txBox="1"/>
          <p:nvPr>
            <p:ph idx="1" type="body"/>
          </p:nvPr>
        </p:nvSpPr>
        <p:spPr>
          <a:xfrm>
            <a:off x="831850" y="3450771"/>
            <a:ext cx="10515600" cy="1500187"/>
          </a:xfrm>
          <a:prstGeom prst="rect">
            <a:avLst/>
          </a:prstGeom>
          <a:noFill/>
          <a:ln>
            <a:noFill/>
          </a:ln>
        </p:spPr>
        <p:txBody>
          <a:bodyPr anchorCtr="1" anchor="t" bIns="45700" lIns="91425" spcFirstLastPara="1" rIns="91425" wrap="square" tIns="45700">
            <a:normAutofit/>
          </a:bodyPr>
          <a:lstStyle>
            <a:lvl1pPr indent="-228600" lvl="0" marL="457200" algn="l">
              <a:lnSpc>
                <a:spcPct val="90000"/>
              </a:lnSpc>
              <a:spcBef>
                <a:spcPts val="1000"/>
              </a:spcBef>
              <a:spcAft>
                <a:spcPts val="0"/>
              </a:spcAft>
              <a:buClr>
                <a:srgbClr val="9966FF"/>
              </a:buClr>
              <a:buSzPts val="4400"/>
              <a:buNone/>
              <a:defRPr sz="4400">
                <a:solidFill>
                  <a:srgbClr val="9966FF"/>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0" name="Google Shape;40;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Text&#10;&#10;Description automatically generated with medium confidence" id="43" name="Google Shape;43;p49"/>
          <p:cNvPicPr preferRelativeResize="0"/>
          <p:nvPr/>
        </p:nvPicPr>
        <p:blipFill rotWithShape="1">
          <a:blip r:embed="rId2">
            <a:alphaModFix/>
          </a:blip>
          <a:srcRect b="0" l="0" r="0" t="0"/>
          <a:stretch/>
        </p:blipFill>
        <p:spPr>
          <a:xfrm>
            <a:off x="8366549" y="-360558"/>
            <a:ext cx="4173794" cy="196424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50"/>
          <p:cNvSpPr txBox="1"/>
          <p:nvPr>
            <p:ph type="title"/>
          </p:nvPr>
        </p:nvSpPr>
        <p:spPr>
          <a:xfrm>
            <a:off x="838200" y="4398"/>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49" name="Shape 49"/>
        <p:cNvGrpSpPr/>
        <p:nvPr/>
      </p:nvGrpSpPr>
      <p:grpSpPr>
        <a:xfrm>
          <a:off x="0" y="0"/>
          <a:ext cx="0" cy="0"/>
          <a:chOff x="0" y="0"/>
          <a:chExt cx="0" cy="0"/>
        </a:xfrm>
      </p:grpSpPr>
      <p:sp>
        <p:nvSpPr>
          <p:cNvPr id="50" name="Google Shape;50;p51"/>
          <p:cNvSpPr txBox="1"/>
          <p:nvPr>
            <p:ph type="title"/>
          </p:nvPr>
        </p:nvSpPr>
        <p:spPr>
          <a:xfrm>
            <a:off x="455995" y="620428"/>
            <a:ext cx="11306469" cy="403137"/>
          </a:xfrm>
          <a:prstGeom prst="rect">
            <a:avLst/>
          </a:prstGeom>
          <a:noFill/>
          <a:ln>
            <a:noFill/>
          </a:ln>
        </p:spPr>
        <p:txBody>
          <a:bodyPr anchorCtr="0" anchor="ctr" bIns="0" lIns="0" spcFirstLastPara="1" rIns="0" wrap="square" tIns="0">
            <a:spAutoFit/>
          </a:bodyPr>
          <a:lstStyle>
            <a:lvl1pPr lvl="0" algn="l">
              <a:lnSpc>
                <a:spcPct val="114280"/>
              </a:lnSpc>
              <a:spcBef>
                <a:spcPts val="0"/>
              </a:spcBef>
              <a:spcAft>
                <a:spcPts val="0"/>
              </a:spcAft>
              <a:buClr>
                <a:schemeClr val="dk1"/>
              </a:buClr>
              <a:buSzPts val="2745"/>
              <a:buFont typeface="Quattrocento Sans"/>
              <a:buNone/>
              <a:defRPr sz="2745" strike="noStrik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1"/>
          <p:cNvSpPr txBox="1"/>
          <p:nvPr>
            <p:ph idx="11" type="ftr"/>
          </p:nvPr>
        </p:nvSpPr>
        <p:spPr>
          <a:xfrm>
            <a:off x="361838" y="6450194"/>
            <a:ext cx="11586711" cy="1182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686">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Non-bulleted text">
  <p:cSld name="Title &amp; Non-bulleted text">
    <p:spTree>
      <p:nvGrpSpPr>
        <p:cNvPr id="52" name="Shape 52"/>
        <p:cNvGrpSpPr/>
        <p:nvPr/>
      </p:nvGrpSpPr>
      <p:grpSpPr>
        <a:xfrm>
          <a:off x="0" y="0"/>
          <a:ext cx="0" cy="0"/>
          <a:chOff x="0" y="0"/>
          <a:chExt cx="0" cy="0"/>
        </a:xfrm>
      </p:grpSpPr>
      <p:sp>
        <p:nvSpPr>
          <p:cNvPr id="53" name="Google Shape;53;p52"/>
          <p:cNvSpPr txBox="1"/>
          <p:nvPr>
            <p:ph type="title"/>
          </p:nvPr>
        </p:nvSpPr>
        <p:spPr>
          <a:xfrm>
            <a:off x="588263" y="457200"/>
            <a:ext cx="11016647" cy="55399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52"/>
          <p:cNvSpPr txBox="1"/>
          <p:nvPr>
            <p:ph idx="1" type="body"/>
          </p:nvPr>
        </p:nvSpPr>
        <p:spPr>
          <a:xfrm>
            <a:off x="586390" y="1434370"/>
            <a:ext cx="11018520" cy="2308324"/>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800"/>
              <a:buNone/>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2 Column">
  <p:cSld name="Blank 12 Column">
    <p:spTree>
      <p:nvGrpSpPr>
        <p:cNvPr id="55" name="Shape 55"/>
        <p:cNvGrpSpPr/>
        <p:nvPr/>
      </p:nvGrpSpPr>
      <p:grpSpPr>
        <a:xfrm>
          <a:off x="0" y="0"/>
          <a:ext cx="0" cy="0"/>
          <a:chOff x="0" y="0"/>
          <a:chExt cx="0" cy="0"/>
        </a:xfrm>
      </p:grpSpPr>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61">
          <p15:clr>
            <a:srgbClr val="A4A3A4"/>
          </p15:clr>
        </p15:guide>
        <p15:guide id="10" pos="3348">
          <p15:clr>
            <a:srgbClr val="A4A3A4"/>
          </p15:clr>
        </p15:guide>
        <p15:guide id="11" pos="3754">
          <p15:clr>
            <a:srgbClr val="A4A3A4"/>
          </p15:clr>
        </p15:guide>
        <p15:guide id="12" pos="3931">
          <p15:clr>
            <a:srgbClr val="A4A3A4"/>
          </p15:clr>
        </p15:guide>
        <p15:guide id="13" pos="4342">
          <p15:clr>
            <a:srgbClr val="A4A3A4"/>
          </p15:clr>
        </p15:guide>
        <p15:guide id="14" pos="4531">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56" name="Shape 56"/>
        <p:cNvGrpSpPr/>
        <p:nvPr/>
      </p:nvGrpSpPr>
      <p:grpSpPr>
        <a:xfrm>
          <a:off x="0" y="0"/>
          <a:ext cx="0" cy="0"/>
          <a:chOff x="0" y="0"/>
          <a:chExt cx="0" cy="0"/>
        </a:xfrm>
      </p:grpSpPr>
      <p:sp>
        <p:nvSpPr>
          <p:cNvPr id="57" name="Google Shape;57;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54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60"/>
          <p:cNvSpPr txBox="1"/>
          <p:nvPr>
            <p:ph idx="1" type="body"/>
          </p:nvPr>
        </p:nvSpPr>
        <p:spPr>
          <a:xfrm>
            <a:off x="584200" y="1435100"/>
            <a:ext cx="11018838" cy="48339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solidFill>
                  <a:schemeClr val="dk1"/>
                </a:solidFill>
              </a:defRPr>
            </a:lvl1pPr>
            <a:lvl2pPr indent="-381000" lvl="1" marL="914400" algn="l">
              <a:lnSpc>
                <a:spcPct val="90000"/>
              </a:lnSpc>
              <a:spcBef>
                <a:spcPts val="500"/>
              </a:spcBef>
              <a:spcAft>
                <a:spcPts val="0"/>
              </a:spcAft>
              <a:buClr>
                <a:schemeClr val="dk1"/>
              </a:buClr>
              <a:buSzPts val="2400"/>
              <a:buChar char="•"/>
              <a:defRPr>
                <a:solidFill>
                  <a:schemeClr val="dk1"/>
                </a:solidFill>
              </a:defRPr>
            </a:lvl2pPr>
            <a:lvl3pPr indent="-355600" lvl="2" marL="1371600" algn="l">
              <a:lnSpc>
                <a:spcPct val="90000"/>
              </a:lnSpc>
              <a:spcBef>
                <a:spcPts val="500"/>
              </a:spcBef>
              <a:spcAft>
                <a:spcPts val="0"/>
              </a:spcAft>
              <a:buClr>
                <a:schemeClr val="dk1"/>
              </a:buClr>
              <a:buSzPts val="2000"/>
              <a:buChar char="•"/>
              <a:defRPr>
                <a:solidFill>
                  <a:schemeClr val="dk1"/>
                </a:solidFill>
              </a:defRPr>
            </a:lvl3pPr>
            <a:lvl4pPr indent="-342900" lvl="3" marL="1828800" algn="l">
              <a:lnSpc>
                <a:spcPct val="90000"/>
              </a:lnSpc>
              <a:spcBef>
                <a:spcPts val="500"/>
              </a:spcBef>
              <a:spcAft>
                <a:spcPts val="0"/>
              </a:spcAft>
              <a:buClr>
                <a:schemeClr val="dk1"/>
              </a:buClr>
              <a:buSzPts val="1800"/>
              <a:buChar char="•"/>
              <a:defRPr>
                <a:solidFill>
                  <a:schemeClr val="dk1"/>
                </a:solidFill>
              </a:defRPr>
            </a:lvl4pPr>
            <a:lvl5pPr indent="-342900" lvl="4" marL="2286000" algn="l">
              <a:lnSpc>
                <a:spcPct val="90000"/>
              </a:lnSpc>
              <a:spcBef>
                <a:spcPts val="500"/>
              </a:spcBef>
              <a:spcAft>
                <a:spcPts val="0"/>
              </a:spcAft>
              <a:buClr>
                <a:schemeClr val="dk1"/>
              </a:buClr>
              <a:buSzPts val="1800"/>
              <a:buChar char="•"/>
              <a:defRPr>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60"/>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A3A3A3"/>
                </a:solidFill>
                <a:latin typeface="Calibri"/>
                <a:ea typeface="Calibri"/>
                <a:cs typeface="Calibri"/>
                <a:sym typeface="Calibri"/>
              </a:rPr>
              <a:t>ELT layout</a:t>
            </a:r>
            <a:endParaRPr/>
          </a:p>
        </p:txBody>
      </p:sp>
    </p:spTree>
  </p:cSld>
  <p:clrMapOvr>
    <a:masterClrMapping/>
  </p:clrMapOvr>
  <p:transition>
    <p:fade/>
  </p:transition>
  <p:extLst>
    <p:ext uri="{DCECCB84-F9BA-43D5-87BE-67443E8EF086}">
      <p15:sldGuideLst>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02060"/>
              </a:buClr>
              <a:buSzPts val="5400"/>
              <a:buFont typeface="Quattrocento Sans"/>
              <a:buNone/>
              <a:defRPr b="1" i="0" sz="5400" u="none" cap="none" strike="noStrike">
                <a:solidFill>
                  <a:srgbClr val="002060"/>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Text&#10;&#10;Description automatically generated" id="15" name="Google Shape;15;p45"/>
          <p:cNvPicPr preferRelativeResize="0"/>
          <p:nvPr/>
        </p:nvPicPr>
        <p:blipFill rotWithShape="1">
          <a:blip r:embed="rId1">
            <a:alphaModFix/>
          </a:blip>
          <a:srcRect b="0" l="0" r="0" t="0"/>
          <a:stretch/>
        </p:blipFill>
        <p:spPr>
          <a:xfrm>
            <a:off x="10935552" y="5741630"/>
            <a:ext cx="1293696" cy="12924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aka.ms/wt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7.png"/><Relationship Id="rId5" Type="http://schemas.openxmlformats.org/officeDocument/2006/relationships/image" Target="../media/image23.png"/><Relationship Id="rId6" Type="http://schemas.openxmlformats.org/officeDocument/2006/relationships/image" Target="../media/image11.png"/><Relationship Id="rId7"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learn.microsoft.com/en-us/azure/azure-monitor/agents/log-analytics-agent" TargetMode="External"/><Relationship Id="rId4" Type="http://schemas.openxmlformats.org/officeDocument/2006/relationships/hyperlink" Target="https://learn.microsoft.com/en-us/azure/azure-monitor/agents/agents-overview" TargetMode="External"/><Relationship Id="rId5" Type="http://schemas.openxmlformats.org/officeDocument/2006/relationships/hyperlink" Target="https://learn.microsoft.com/en-us/azure/azure-monitor/agents/log-analytics-agent" TargetMode="External"/><Relationship Id="rId6" Type="http://schemas.openxmlformats.org/officeDocument/2006/relationships/hyperlink" Target="https://learn.microsoft.com/en-us/azure/azure-monitor/agents/diagnostics-extension-overview" TargetMode="External"/><Relationship Id="rId7" Type="http://schemas.openxmlformats.org/officeDocument/2006/relationships/hyperlink" Target="https://learn.microsoft.com/en-us/azure/azure-monitor/essentials/collect-custom-metrics-linux-telegraf" TargetMode="External"/><Relationship Id="rId8" Type="http://schemas.openxmlformats.org/officeDocument/2006/relationships/hyperlink" Target="https://learn.microsoft.com/en-us/azure/azure-monitor/vm/vminsights-dependency-agent-maintenanc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hyperlink" Target="https://learn.microsoft.com/en-us/azure/azure-monitor/essentials/data-collection-rule-best-practic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128" name="Shape 128"/>
        <p:cNvGrpSpPr/>
        <p:nvPr/>
      </p:nvGrpSpPr>
      <p:grpSpPr>
        <a:xfrm>
          <a:off x="0" y="0"/>
          <a:ext cx="0" cy="0"/>
          <a:chOff x="0" y="0"/>
          <a:chExt cx="0" cy="0"/>
        </a:xfrm>
      </p:grpSpPr>
      <p:sp>
        <p:nvSpPr>
          <p:cNvPr id="129" name="Google Shape;129;p1"/>
          <p:cNvSpPr txBox="1"/>
          <p:nvPr>
            <p:ph type="ctrTitle"/>
          </p:nvPr>
        </p:nvSpPr>
        <p:spPr>
          <a:xfrm>
            <a:off x="1524000" y="2062162"/>
            <a:ext cx="9144000" cy="1856695"/>
          </a:xfrm>
          <a:prstGeom prst="rect">
            <a:avLst/>
          </a:prstGeom>
          <a:noFill/>
          <a:ln>
            <a:noFill/>
          </a:ln>
        </p:spPr>
        <p:txBody>
          <a:bodyPr anchorCtr="1" anchor="b" bIns="45700" lIns="91425" spcFirstLastPara="1" rIns="91425" wrap="square" tIns="45700">
            <a:normAutofit/>
          </a:bodyPr>
          <a:lstStyle/>
          <a:p>
            <a:pPr indent="0" lvl="0" marL="0" rtl="0" algn="ctr">
              <a:lnSpc>
                <a:spcPct val="90000"/>
              </a:lnSpc>
              <a:spcBef>
                <a:spcPts val="0"/>
              </a:spcBef>
              <a:spcAft>
                <a:spcPts val="0"/>
              </a:spcAft>
              <a:buClr>
                <a:srgbClr val="9966FF"/>
              </a:buClr>
              <a:buSzPts val="5400"/>
              <a:buFont typeface="Quattrocento Sans"/>
              <a:buNone/>
            </a:pPr>
            <a:r>
              <a:rPr lang="en-US"/>
              <a:t>New Relic Mastery</a:t>
            </a:r>
            <a:endParaRPr/>
          </a:p>
        </p:txBody>
      </p:sp>
      <p:sp>
        <p:nvSpPr>
          <p:cNvPr id="130" name="Google Shape;130;p1"/>
          <p:cNvSpPr txBox="1"/>
          <p:nvPr>
            <p:ph idx="1" type="subTitle"/>
          </p:nvPr>
        </p:nvSpPr>
        <p:spPr>
          <a:xfrm>
            <a:off x="1524000" y="3918857"/>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C000"/>
              </a:buClr>
              <a:buSzPts val="3200"/>
              <a:buNone/>
            </a:pPr>
            <a:r>
              <a:rPr lang="en-US"/>
              <a:t>Azure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0"/>
          <p:cNvSpPr txBox="1"/>
          <p:nvPr>
            <p:ph type="title"/>
          </p:nvPr>
        </p:nvSpPr>
        <p:spPr>
          <a:xfrm>
            <a:off x="487709" y="78937"/>
            <a:ext cx="11189766" cy="88801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002060"/>
              </a:buClr>
              <a:buSzPct val="100000"/>
              <a:buFont typeface="Quattrocento Sans"/>
              <a:buNone/>
            </a:pPr>
            <a:r>
              <a:rPr b="1" lang="en-US" sz="6000">
                <a:solidFill>
                  <a:srgbClr val="002060"/>
                </a:solidFill>
                <a:latin typeface="Quattrocento Sans"/>
                <a:ea typeface="Quattrocento Sans"/>
                <a:cs typeface="Quattrocento Sans"/>
                <a:sym typeface="Quattrocento Sans"/>
              </a:rPr>
              <a:t>Data Collection Rules</a:t>
            </a:r>
            <a:endParaRPr b="1" sz="5400">
              <a:solidFill>
                <a:srgbClr val="7030A0"/>
              </a:solidFill>
              <a:latin typeface="Quattrocento Sans"/>
              <a:ea typeface="Quattrocento Sans"/>
              <a:cs typeface="Quattrocento Sans"/>
              <a:sym typeface="Quattrocento Sans"/>
            </a:endParaRPr>
          </a:p>
        </p:txBody>
      </p:sp>
      <p:sp>
        <p:nvSpPr>
          <p:cNvPr id="254" name="Google Shape;254;p10"/>
          <p:cNvSpPr txBox="1"/>
          <p:nvPr>
            <p:ph idx="2" type="body"/>
          </p:nvPr>
        </p:nvSpPr>
        <p:spPr>
          <a:xfrm>
            <a:off x="491705" y="903894"/>
            <a:ext cx="11189766" cy="6143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030A0"/>
              </a:buClr>
              <a:buSzPts val="3200"/>
              <a:buNone/>
            </a:pPr>
            <a:r>
              <a:rPr b="1" lang="en-US" sz="3200">
                <a:solidFill>
                  <a:srgbClr val="7030A0"/>
                </a:solidFill>
                <a:latin typeface="Quattrocento Sans"/>
                <a:ea typeface="Quattrocento Sans"/>
                <a:cs typeface="Quattrocento Sans"/>
                <a:sym typeface="Quattrocento Sans"/>
              </a:rPr>
              <a:t>Create via Portal</a:t>
            </a:r>
            <a:endParaRPr/>
          </a:p>
        </p:txBody>
      </p:sp>
      <p:pic>
        <p:nvPicPr>
          <p:cNvPr descr="Screenshot that shows DCRs in the Azure portal." id="255" name="Google Shape;255;p10"/>
          <p:cNvPicPr preferRelativeResize="0"/>
          <p:nvPr>
            <p:ph idx="1" type="body"/>
          </p:nvPr>
        </p:nvPicPr>
        <p:blipFill rotWithShape="1">
          <a:blip r:embed="rId3">
            <a:alphaModFix/>
          </a:blip>
          <a:srcRect b="0" l="0" r="0" t="0"/>
          <a:stretch/>
        </p:blipFill>
        <p:spPr>
          <a:xfrm>
            <a:off x="487708" y="1464466"/>
            <a:ext cx="9586060" cy="51734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11"/>
          <p:cNvPicPr preferRelativeResize="0"/>
          <p:nvPr/>
        </p:nvPicPr>
        <p:blipFill rotWithShape="1">
          <a:blip r:embed="rId3">
            <a:alphaModFix/>
          </a:blip>
          <a:srcRect b="0" l="0" r="0" t="4682"/>
          <a:stretch/>
        </p:blipFill>
        <p:spPr>
          <a:xfrm>
            <a:off x="4169200" y="1579418"/>
            <a:ext cx="7698108" cy="4296443"/>
          </a:xfrm>
          <a:prstGeom prst="rect">
            <a:avLst/>
          </a:prstGeom>
          <a:noFill/>
          <a:ln>
            <a:noFill/>
          </a:ln>
        </p:spPr>
      </p:pic>
      <p:sp>
        <p:nvSpPr>
          <p:cNvPr id="265" name="Google Shape;265;p11"/>
          <p:cNvSpPr txBox="1"/>
          <p:nvPr/>
        </p:nvSpPr>
        <p:spPr>
          <a:xfrm>
            <a:off x="424736" y="366733"/>
            <a:ext cx="11563350" cy="553998"/>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2060"/>
              </a:buClr>
              <a:buSzPts val="5400"/>
              <a:buFont typeface="Quattrocento Sans"/>
              <a:buNone/>
            </a:pPr>
            <a:r>
              <a:rPr b="1" lang="en-US" sz="5400">
                <a:solidFill>
                  <a:srgbClr val="002060"/>
                </a:solidFill>
                <a:latin typeface="Quattrocento Sans"/>
                <a:ea typeface="Quattrocento Sans"/>
                <a:cs typeface="Quattrocento Sans"/>
                <a:sym typeface="Quattrocento Sans"/>
              </a:rPr>
              <a:t>Azure Monitor Alerts</a:t>
            </a:r>
            <a:endParaRPr/>
          </a:p>
        </p:txBody>
      </p:sp>
      <p:grpSp>
        <p:nvGrpSpPr>
          <p:cNvPr id="266" name="Google Shape;266;p11"/>
          <p:cNvGrpSpPr/>
          <p:nvPr/>
        </p:nvGrpSpPr>
        <p:grpSpPr>
          <a:xfrm>
            <a:off x="270783" y="3816639"/>
            <a:ext cx="4039398" cy="365709"/>
            <a:chOff x="426425" y="2112033"/>
            <a:chExt cx="3960554" cy="358570"/>
          </a:xfrm>
        </p:grpSpPr>
        <p:sp>
          <p:nvSpPr>
            <p:cNvPr id="267" name="Google Shape;267;p11"/>
            <p:cNvSpPr/>
            <p:nvPr/>
          </p:nvSpPr>
          <p:spPr>
            <a:xfrm>
              <a:off x="912336" y="2133874"/>
              <a:ext cx="3474643" cy="2414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1A1A1A"/>
                </a:buClr>
                <a:buSzPts val="1600"/>
                <a:buFont typeface="Quattrocento Sans"/>
                <a:buNone/>
              </a:pPr>
              <a:r>
                <a:rPr b="0" i="0" lang="en-US" sz="1600" u="none" cap="none" strike="noStrike">
                  <a:solidFill>
                    <a:srgbClr val="1A1A1A"/>
                  </a:solidFill>
                  <a:latin typeface="Quattrocento Sans"/>
                  <a:ea typeface="Quattrocento Sans"/>
                  <a:cs typeface="Quattrocento Sans"/>
                  <a:sym typeface="Quattrocento Sans"/>
                </a:rPr>
                <a:t>Unified Alert lifecycle Management</a:t>
              </a:r>
              <a:endParaRPr/>
            </a:p>
          </p:txBody>
        </p:sp>
        <p:sp>
          <p:nvSpPr>
            <p:cNvPr id="268" name="Google Shape;268;p11" title="Icon of a arrow in a circle pointed right"/>
            <p:cNvSpPr/>
            <p:nvPr/>
          </p:nvSpPr>
          <p:spPr>
            <a:xfrm>
              <a:off x="426425" y="2112033"/>
              <a:ext cx="360207" cy="358570"/>
            </a:xfrm>
            <a:custGeom>
              <a:rect b="b" l="l" r="r" t="t"/>
              <a:pathLst>
                <a:path extrusionOk="0" h="303" w="304">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cap="sq" cmpd="sng" w="1905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750"/>
                <a:buFont typeface="Calibri"/>
                <a:buNone/>
              </a:pPr>
              <a:r>
                <a:t/>
              </a:r>
              <a:endParaRPr b="0" i="0" sz="1750" u="none" cap="none" strike="noStrike">
                <a:solidFill>
                  <a:srgbClr val="505050"/>
                </a:solidFill>
                <a:latin typeface="Quattrocento Sans"/>
                <a:ea typeface="Quattrocento Sans"/>
                <a:cs typeface="Quattrocento Sans"/>
                <a:sym typeface="Quattrocento Sans"/>
              </a:endParaRPr>
            </a:p>
          </p:txBody>
        </p:sp>
      </p:grpSp>
      <p:grpSp>
        <p:nvGrpSpPr>
          <p:cNvPr id="269" name="Google Shape;269;p11"/>
          <p:cNvGrpSpPr/>
          <p:nvPr/>
        </p:nvGrpSpPr>
        <p:grpSpPr>
          <a:xfrm>
            <a:off x="270783" y="1949708"/>
            <a:ext cx="4060632" cy="365709"/>
            <a:chOff x="426425" y="3666045"/>
            <a:chExt cx="3981372" cy="358570"/>
          </a:xfrm>
        </p:grpSpPr>
        <p:sp>
          <p:nvSpPr>
            <p:cNvPr id="270" name="Google Shape;270;p11"/>
            <p:cNvSpPr/>
            <p:nvPr/>
          </p:nvSpPr>
          <p:spPr>
            <a:xfrm>
              <a:off x="891515" y="3707099"/>
              <a:ext cx="3516282" cy="26404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1A1A1A"/>
                </a:buClr>
                <a:buSzPts val="1750"/>
                <a:buFont typeface="Quattrocento Sans"/>
                <a:buNone/>
              </a:pPr>
              <a:r>
                <a:rPr b="0" i="0" lang="en-US" sz="1750" u="none" cap="none" strike="noStrike">
                  <a:solidFill>
                    <a:srgbClr val="1A1A1A"/>
                  </a:solidFill>
                  <a:latin typeface="Quattrocento Sans"/>
                  <a:ea typeface="Quattrocento Sans"/>
                  <a:cs typeface="Quattrocento Sans"/>
                  <a:sym typeface="Quattrocento Sans"/>
                </a:rPr>
                <a:t>One Alert Mgmt experience</a:t>
              </a:r>
              <a:endParaRPr/>
            </a:p>
          </p:txBody>
        </p:sp>
        <p:sp>
          <p:nvSpPr>
            <p:cNvPr id="271" name="Google Shape;271;p11" title="Icon of a arrow in a circle pointed right"/>
            <p:cNvSpPr/>
            <p:nvPr/>
          </p:nvSpPr>
          <p:spPr>
            <a:xfrm>
              <a:off x="426425" y="3666045"/>
              <a:ext cx="360207" cy="358570"/>
            </a:xfrm>
            <a:custGeom>
              <a:rect b="b" l="l" r="r" t="t"/>
              <a:pathLst>
                <a:path extrusionOk="0" h="303" w="304">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cap="sq" cmpd="sng" w="1905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750"/>
                <a:buFont typeface="Calibri"/>
                <a:buNone/>
              </a:pPr>
              <a:r>
                <a:t/>
              </a:r>
              <a:endParaRPr b="0" i="0" sz="1750" u="none" cap="none" strike="noStrike">
                <a:solidFill>
                  <a:srgbClr val="505050"/>
                </a:solidFill>
                <a:latin typeface="Quattrocento Sans"/>
                <a:ea typeface="Quattrocento Sans"/>
                <a:cs typeface="Quattrocento Sans"/>
                <a:sym typeface="Quattrocento Sans"/>
              </a:endParaRPr>
            </a:p>
          </p:txBody>
        </p:sp>
      </p:grpSp>
      <p:grpSp>
        <p:nvGrpSpPr>
          <p:cNvPr id="272" name="Google Shape;272;p11"/>
          <p:cNvGrpSpPr/>
          <p:nvPr/>
        </p:nvGrpSpPr>
        <p:grpSpPr>
          <a:xfrm>
            <a:off x="270783" y="4709683"/>
            <a:ext cx="4064777" cy="365709"/>
            <a:chOff x="426425" y="4250976"/>
            <a:chExt cx="3985437" cy="358570"/>
          </a:xfrm>
        </p:grpSpPr>
        <p:sp>
          <p:nvSpPr>
            <p:cNvPr id="273" name="Google Shape;273;p11"/>
            <p:cNvSpPr/>
            <p:nvPr/>
          </p:nvSpPr>
          <p:spPr>
            <a:xfrm>
              <a:off x="912337" y="4263466"/>
              <a:ext cx="3499525" cy="26404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1A1A1A"/>
                </a:buClr>
                <a:buSzPts val="1750"/>
                <a:buFont typeface="Quattrocento Sans"/>
                <a:buNone/>
              </a:pPr>
              <a:r>
                <a:rPr b="0" i="0" lang="en-US" sz="1750" u="none" cap="none" strike="noStrike">
                  <a:solidFill>
                    <a:srgbClr val="1A1A1A"/>
                  </a:solidFill>
                  <a:latin typeface="Quattrocento Sans"/>
                  <a:ea typeface="Quattrocento Sans"/>
                  <a:cs typeface="Quattrocento Sans"/>
                  <a:sym typeface="Quattrocento Sans"/>
                </a:rPr>
                <a:t>Smart grouping to reduce noise</a:t>
              </a:r>
              <a:endParaRPr/>
            </a:p>
          </p:txBody>
        </p:sp>
        <p:sp>
          <p:nvSpPr>
            <p:cNvPr id="274" name="Google Shape;274;p11" title="Icon of a arrow in a circle pointed right"/>
            <p:cNvSpPr/>
            <p:nvPr/>
          </p:nvSpPr>
          <p:spPr>
            <a:xfrm>
              <a:off x="426425" y="4250976"/>
              <a:ext cx="360207" cy="358570"/>
            </a:xfrm>
            <a:custGeom>
              <a:rect b="b" l="l" r="r" t="t"/>
              <a:pathLst>
                <a:path extrusionOk="0" h="303" w="304">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cap="sq" cmpd="sng" w="1905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750"/>
                <a:buFont typeface="Calibri"/>
                <a:buNone/>
              </a:pPr>
              <a:r>
                <a:t/>
              </a:r>
              <a:endParaRPr b="0" i="0" sz="1750" u="none" cap="none" strike="noStrike">
                <a:solidFill>
                  <a:srgbClr val="505050"/>
                </a:solidFill>
                <a:latin typeface="Quattrocento Sans"/>
                <a:ea typeface="Quattrocento Sans"/>
                <a:cs typeface="Quattrocento Sans"/>
                <a:sym typeface="Quattrocento Sans"/>
              </a:endParaRPr>
            </a:p>
          </p:txBody>
        </p:sp>
      </p:grpSp>
      <p:grpSp>
        <p:nvGrpSpPr>
          <p:cNvPr id="275" name="Google Shape;275;p11"/>
          <p:cNvGrpSpPr/>
          <p:nvPr/>
        </p:nvGrpSpPr>
        <p:grpSpPr>
          <a:xfrm>
            <a:off x="270783" y="2760579"/>
            <a:ext cx="4039398" cy="538609"/>
            <a:chOff x="426425" y="4751145"/>
            <a:chExt cx="3960553" cy="528095"/>
          </a:xfrm>
        </p:grpSpPr>
        <p:sp>
          <p:nvSpPr>
            <p:cNvPr id="276" name="Google Shape;276;p11"/>
            <p:cNvSpPr/>
            <p:nvPr/>
          </p:nvSpPr>
          <p:spPr>
            <a:xfrm>
              <a:off x="887453" y="4751145"/>
              <a:ext cx="3499525" cy="52809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1A1A1A"/>
                </a:buClr>
                <a:buSzPts val="1750"/>
                <a:buFont typeface="Quattrocento Sans"/>
                <a:buNone/>
              </a:pPr>
              <a:r>
                <a:rPr b="0" i="0" lang="en-US" sz="1750" u="none" cap="none" strike="noStrike">
                  <a:solidFill>
                    <a:srgbClr val="1A1A1A"/>
                  </a:solidFill>
                  <a:latin typeface="Quattrocento Sans"/>
                  <a:ea typeface="Quattrocento Sans"/>
                  <a:cs typeface="Quattrocento Sans"/>
                  <a:sym typeface="Quattrocento Sans"/>
                </a:rPr>
                <a:t>Configure Alerts at Scale </a:t>
              </a:r>
              <a:br>
                <a:rPr b="0" i="0" lang="en-US" sz="1750" u="none" cap="none" strike="noStrike">
                  <a:solidFill>
                    <a:srgbClr val="1A1A1A"/>
                  </a:solidFill>
                  <a:latin typeface="Quattrocento Sans"/>
                  <a:ea typeface="Quattrocento Sans"/>
                  <a:cs typeface="Quattrocento Sans"/>
                  <a:sym typeface="Quattrocento Sans"/>
                </a:rPr>
              </a:br>
              <a:r>
                <a:rPr b="0" i="0" lang="en-US" sz="1750" u="none" cap="none" strike="noStrike">
                  <a:solidFill>
                    <a:srgbClr val="1A1A1A"/>
                  </a:solidFill>
                  <a:latin typeface="Quattrocento Sans"/>
                  <a:ea typeface="Quattrocento Sans"/>
                  <a:cs typeface="Quattrocento Sans"/>
                  <a:sym typeface="Quattrocento Sans"/>
                </a:rPr>
                <a:t>Multi-resource alerting</a:t>
              </a:r>
              <a:endParaRPr/>
            </a:p>
          </p:txBody>
        </p:sp>
        <p:sp>
          <p:nvSpPr>
            <p:cNvPr id="277" name="Google Shape;277;p11" title="Icon of a arrow in a circle pointed right"/>
            <p:cNvSpPr/>
            <p:nvPr/>
          </p:nvSpPr>
          <p:spPr>
            <a:xfrm>
              <a:off x="426425" y="4835908"/>
              <a:ext cx="360207" cy="358570"/>
            </a:xfrm>
            <a:custGeom>
              <a:rect b="b" l="l" r="r" t="t"/>
              <a:pathLst>
                <a:path extrusionOk="0" h="303" w="304">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cap="sq" cmpd="sng" w="1905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750"/>
                <a:buFont typeface="Calibri"/>
                <a:buNone/>
              </a:pPr>
              <a:r>
                <a:t/>
              </a:r>
              <a:endParaRPr b="0" i="0" sz="1750" u="none" cap="none" strike="noStrike">
                <a:solidFill>
                  <a:srgbClr val="505050"/>
                </a:solidFill>
                <a:latin typeface="Quattrocento Sans"/>
                <a:ea typeface="Quattrocento Sans"/>
                <a:cs typeface="Quattrocento Sans"/>
                <a:sym typeface="Quattrocento Sans"/>
              </a:endParaRPr>
            </a:p>
          </p:txBody>
        </p:sp>
      </p:grpSp>
      <p:pic>
        <p:nvPicPr>
          <p:cNvPr descr="Azure Monitor" id="278" name="Google Shape;278;p11"/>
          <p:cNvPicPr preferRelativeResize="0"/>
          <p:nvPr/>
        </p:nvPicPr>
        <p:blipFill rotWithShape="1">
          <a:blip r:embed="rId4">
            <a:alphaModFix/>
          </a:blip>
          <a:srcRect b="0" l="0" r="0" t="0"/>
          <a:stretch/>
        </p:blipFill>
        <p:spPr>
          <a:xfrm>
            <a:off x="10667457" y="234046"/>
            <a:ext cx="1252229" cy="1252229"/>
          </a:xfrm>
          <a:prstGeom prst="ellipse">
            <a:avLst/>
          </a:prstGeom>
          <a:noFill/>
          <a:ln>
            <a:noFill/>
          </a:ln>
        </p:spPr>
      </p:pic>
      <p:grpSp>
        <p:nvGrpSpPr>
          <p:cNvPr id="279" name="Google Shape;279;p11"/>
          <p:cNvGrpSpPr/>
          <p:nvPr/>
        </p:nvGrpSpPr>
        <p:grpSpPr>
          <a:xfrm>
            <a:off x="270783" y="5643156"/>
            <a:ext cx="4064777" cy="365709"/>
            <a:chOff x="426425" y="4250976"/>
            <a:chExt cx="3985437" cy="358570"/>
          </a:xfrm>
        </p:grpSpPr>
        <p:sp>
          <p:nvSpPr>
            <p:cNvPr id="280" name="Google Shape;280;p11"/>
            <p:cNvSpPr/>
            <p:nvPr/>
          </p:nvSpPr>
          <p:spPr>
            <a:xfrm>
              <a:off x="912337" y="4282675"/>
              <a:ext cx="3499525" cy="26404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1A1A1A"/>
                </a:buClr>
                <a:buSzPts val="1750"/>
                <a:buFont typeface="Quattrocento Sans"/>
                <a:buNone/>
              </a:pPr>
              <a:r>
                <a:rPr b="0" i="0" lang="en-US" sz="1750" u="none" cap="none" strike="noStrike">
                  <a:solidFill>
                    <a:srgbClr val="1A1A1A"/>
                  </a:solidFill>
                  <a:latin typeface="Quattrocento Sans"/>
                  <a:ea typeface="Quattrocento Sans"/>
                  <a:cs typeface="Quattrocento Sans"/>
                  <a:sym typeface="Quattrocento Sans"/>
                </a:rPr>
                <a:t>Dynamic threshold base Alerting</a:t>
              </a:r>
              <a:endParaRPr/>
            </a:p>
          </p:txBody>
        </p:sp>
        <p:sp>
          <p:nvSpPr>
            <p:cNvPr id="281" name="Google Shape;281;p11" title="Icon of a arrow in a circle pointed right"/>
            <p:cNvSpPr/>
            <p:nvPr/>
          </p:nvSpPr>
          <p:spPr>
            <a:xfrm>
              <a:off x="426425" y="4250976"/>
              <a:ext cx="360207" cy="358570"/>
            </a:xfrm>
            <a:custGeom>
              <a:rect b="b" l="l" r="r" t="t"/>
              <a:pathLst>
                <a:path extrusionOk="0" h="303" w="304">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cap="sq" cmpd="sng" w="1905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750"/>
                <a:buFont typeface="Calibri"/>
                <a:buNone/>
              </a:pPr>
              <a:r>
                <a:t/>
              </a:r>
              <a:endParaRPr b="0" i="0" sz="1750" u="none" cap="none" strike="noStrike">
                <a:solidFill>
                  <a:srgbClr val="505050"/>
                </a:solidFill>
                <a:latin typeface="Quattrocento Sans"/>
                <a:ea typeface="Quattrocento Sans"/>
                <a:cs typeface="Quattrocento Sans"/>
                <a:sym typeface="Quattrocento Sans"/>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2"/>
          <p:cNvSpPr txBox="1"/>
          <p:nvPr>
            <p:ph type="title"/>
          </p:nvPr>
        </p:nvSpPr>
        <p:spPr>
          <a:xfrm>
            <a:off x="487709" y="78937"/>
            <a:ext cx="11189766" cy="88801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002060"/>
              </a:buClr>
              <a:buSzPct val="100000"/>
              <a:buFont typeface="Quattrocento Sans"/>
              <a:buNone/>
            </a:pPr>
            <a:r>
              <a:rPr b="1" lang="en-US" sz="6000">
                <a:solidFill>
                  <a:srgbClr val="002060"/>
                </a:solidFill>
                <a:latin typeface="Quattrocento Sans"/>
                <a:ea typeface="Quattrocento Sans"/>
                <a:cs typeface="Quattrocento Sans"/>
                <a:sym typeface="Quattrocento Sans"/>
              </a:rPr>
              <a:t>Azure Dashboards</a:t>
            </a:r>
            <a:endParaRPr b="1" sz="5400">
              <a:solidFill>
                <a:srgbClr val="7030A0"/>
              </a:solidFill>
              <a:latin typeface="Quattrocento Sans"/>
              <a:ea typeface="Quattrocento Sans"/>
              <a:cs typeface="Quattrocento Sans"/>
              <a:sym typeface="Quattrocento Sans"/>
            </a:endParaRPr>
          </a:p>
        </p:txBody>
      </p:sp>
      <p:pic>
        <p:nvPicPr>
          <p:cNvPr descr="Screenshot that shows an example of an Azure dashboard with customizable information." id="288" name="Google Shape;288;p12"/>
          <p:cNvPicPr preferRelativeResize="0"/>
          <p:nvPr>
            <p:ph idx="1" type="body"/>
          </p:nvPr>
        </p:nvPicPr>
        <p:blipFill rotWithShape="1">
          <a:blip r:embed="rId3">
            <a:alphaModFix/>
          </a:blip>
          <a:srcRect b="0" l="0" r="0" t="0"/>
          <a:stretch/>
        </p:blipFill>
        <p:spPr>
          <a:xfrm>
            <a:off x="546854" y="1102044"/>
            <a:ext cx="10226161" cy="552159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3"/>
          <p:cNvSpPr txBox="1"/>
          <p:nvPr>
            <p:ph type="title"/>
          </p:nvPr>
        </p:nvSpPr>
        <p:spPr>
          <a:xfrm>
            <a:off x="487709" y="78937"/>
            <a:ext cx="11189766" cy="88801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002060"/>
              </a:buClr>
              <a:buSzPts val="5400"/>
              <a:buFont typeface="Quattrocento Sans"/>
              <a:buNone/>
            </a:pPr>
            <a:r>
              <a:rPr b="1" lang="en-US" sz="5400">
                <a:solidFill>
                  <a:srgbClr val="002060"/>
                </a:solidFill>
                <a:latin typeface="Quattrocento Sans"/>
                <a:ea typeface="Quattrocento Sans"/>
                <a:cs typeface="Quattrocento Sans"/>
                <a:sym typeface="Quattrocento Sans"/>
              </a:rPr>
              <a:t>Challenge #1</a:t>
            </a:r>
            <a:endParaRPr b="1" sz="3200">
              <a:solidFill>
                <a:srgbClr val="7030A0"/>
              </a:solidFill>
              <a:latin typeface="Quattrocento Sans"/>
              <a:ea typeface="Quattrocento Sans"/>
              <a:cs typeface="Quattrocento Sans"/>
              <a:sym typeface="Quattrocento Sans"/>
            </a:endParaRPr>
          </a:p>
        </p:txBody>
      </p:sp>
      <p:sp>
        <p:nvSpPr>
          <p:cNvPr id="295" name="Google Shape;295;p13"/>
          <p:cNvSpPr txBox="1"/>
          <p:nvPr>
            <p:ph idx="1" type="body"/>
          </p:nvPr>
        </p:nvSpPr>
        <p:spPr>
          <a:xfrm>
            <a:off x="553250" y="1685557"/>
            <a:ext cx="10810786" cy="456690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latin typeface="Quattrocento Sans"/>
                <a:ea typeface="Quattrocento Sans"/>
                <a:cs typeface="Quattrocento Sans"/>
                <a:sym typeface="Quattrocento Sans"/>
              </a:rPr>
              <a:t>To accomplish this task, you will need to understand the concept of metrics and logs, how to collect them into Azure Monitor, how to configure different types of alerts, and display results in an Azure Dashboard.</a:t>
            </a:r>
            <a:endParaRPr/>
          </a:p>
          <a:p>
            <a:pPr indent="0" lvl="0" marL="0" rtl="0" algn="l">
              <a:lnSpc>
                <a:spcPct val="90000"/>
              </a:lnSpc>
              <a:spcBef>
                <a:spcPts val="1000"/>
              </a:spcBef>
              <a:spcAft>
                <a:spcPts val="0"/>
              </a:spcAft>
              <a:buClr>
                <a:schemeClr val="dk1"/>
              </a:buClr>
              <a:buSzPts val="2400"/>
              <a:buNone/>
            </a:pPr>
            <a:r>
              <a:t/>
            </a:r>
            <a:endParaRPr sz="2400">
              <a:latin typeface="Quattrocento Sans"/>
              <a:ea typeface="Quattrocento Sans"/>
              <a:cs typeface="Quattrocento Sans"/>
              <a:sym typeface="Quattrocento Sans"/>
            </a:endParaRPr>
          </a:p>
          <a:p>
            <a:pPr indent="0" lvl="0" marL="0" rtl="0" algn="l">
              <a:lnSpc>
                <a:spcPct val="90000"/>
              </a:lnSpc>
              <a:spcBef>
                <a:spcPts val="1000"/>
              </a:spcBef>
              <a:spcAft>
                <a:spcPts val="0"/>
              </a:spcAft>
              <a:buClr>
                <a:schemeClr val="dk1"/>
              </a:buClr>
              <a:buSzPts val="2400"/>
              <a:buNone/>
            </a:pPr>
            <a:r>
              <a:rPr lang="en-US" sz="2400"/>
              <a:t>Once you have configured the dashboard, alerts, and diagnostics data to be collected, you will use two tools to simulate a load on the eShopOnWeb resources:</a:t>
            </a:r>
            <a:endParaRPr/>
          </a:p>
          <a:p>
            <a:pPr indent="-228600" lvl="0" marL="228600" rtl="0" algn="l">
              <a:lnSpc>
                <a:spcPct val="90000"/>
              </a:lnSpc>
              <a:spcBef>
                <a:spcPts val="1000"/>
              </a:spcBef>
              <a:spcAft>
                <a:spcPts val="0"/>
              </a:spcAft>
              <a:buClr>
                <a:schemeClr val="dk1"/>
              </a:buClr>
              <a:buSzPts val="2400"/>
              <a:buChar char="•"/>
            </a:pPr>
            <a:r>
              <a:rPr lang="en-US" sz="2400"/>
              <a:t>HammerDB - A benchmarking and load testing tool for the world's most popular databases, including SQL Server.</a:t>
            </a:r>
            <a:endParaRPr/>
          </a:p>
          <a:p>
            <a:pPr indent="-228600" lvl="0" marL="228600" rtl="0" algn="l">
              <a:lnSpc>
                <a:spcPct val="90000"/>
              </a:lnSpc>
              <a:spcBef>
                <a:spcPts val="1000"/>
              </a:spcBef>
              <a:spcAft>
                <a:spcPts val="0"/>
              </a:spcAft>
              <a:buClr>
                <a:schemeClr val="dk1"/>
              </a:buClr>
              <a:buSzPts val="2400"/>
              <a:buChar char="•"/>
            </a:pPr>
            <a:r>
              <a:rPr lang="en-US" sz="2400"/>
              <a:t>A custom script that produces CPU load on the eShopOnWeb website.</a:t>
            </a:r>
            <a:endParaRPr/>
          </a:p>
          <a:p>
            <a:pPr indent="0" lvl="0" marL="0" rtl="0" algn="l">
              <a:lnSpc>
                <a:spcPct val="90000"/>
              </a:lnSpc>
              <a:spcBef>
                <a:spcPts val="1000"/>
              </a:spcBef>
              <a:spcAft>
                <a:spcPts val="0"/>
              </a:spcAft>
              <a:buClr>
                <a:schemeClr val="dk1"/>
              </a:buClr>
              <a:buSzPts val="3200"/>
              <a:buNone/>
            </a:pPr>
            <a:r>
              <a:t/>
            </a:r>
            <a:endParaRPr sz="3200">
              <a:latin typeface="Quattrocento Sans"/>
              <a:ea typeface="Quattrocento Sans"/>
              <a:cs typeface="Quattrocento Sans"/>
              <a:sym typeface="Quattrocento Sans"/>
            </a:endParaRPr>
          </a:p>
        </p:txBody>
      </p:sp>
      <p:sp>
        <p:nvSpPr>
          <p:cNvPr id="296" name="Google Shape;296;p13"/>
          <p:cNvSpPr txBox="1"/>
          <p:nvPr>
            <p:ph idx="2" type="body"/>
          </p:nvPr>
        </p:nvSpPr>
        <p:spPr>
          <a:xfrm>
            <a:off x="491705" y="903894"/>
            <a:ext cx="11189766" cy="6143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030A0"/>
              </a:buClr>
              <a:buSzPts val="3200"/>
              <a:buNone/>
            </a:pPr>
            <a:r>
              <a:rPr lang="en-US"/>
              <a:t>Monitoring Basics: Metrics, Logs, Alerts and Dashboards</a:t>
            </a:r>
            <a:endParaRPr/>
          </a:p>
        </p:txBody>
      </p:sp>
      <p:sp>
        <p:nvSpPr>
          <p:cNvPr id="297" name="Google Shape;297;p13"/>
          <p:cNvSpPr txBox="1"/>
          <p:nvPr/>
        </p:nvSpPr>
        <p:spPr>
          <a:xfrm>
            <a:off x="5034987" y="1307939"/>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13"/>
          <p:cNvSpPr txBox="1"/>
          <p:nvPr/>
        </p:nvSpPr>
        <p:spPr>
          <a:xfrm>
            <a:off x="5775767" y="1088020"/>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 name="Google Shape;299;p13"/>
          <p:cNvSpPr txBox="1"/>
          <p:nvPr/>
        </p:nvSpPr>
        <p:spPr>
          <a:xfrm>
            <a:off x="6111433" y="1157468"/>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304" name="Shape 304"/>
        <p:cNvGrpSpPr/>
        <p:nvPr/>
      </p:nvGrpSpPr>
      <p:grpSpPr>
        <a:xfrm>
          <a:off x="0" y="0"/>
          <a:ext cx="0" cy="0"/>
          <a:chOff x="0" y="0"/>
          <a:chExt cx="0" cy="0"/>
        </a:xfrm>
      </p:grpSpPr>
      <p:sp>
        <p:nvSpPr>
          <p:cNvPr id="305" name="Google Shape;305;p44"/>
          <p:cNvSpPr txBox="1"/>
          <p:nvPr>
            <p:ph type="ctrTitle"/>
          </p:nvPr>
        </p:nvSpPr>
        <p:spPr>
          <a:xfrm>
            <a:off x="1524000" y="2062162"/>
            <a:ext cx="9144000" cy="1856695"/>
          </a:xfrm>
          <a:prstGeom prst="rect">
            <a:avLst/>
          </a:prstGeom>
          <a:noFill/>
          <a:ln>
            <a:noFill/>
          </a:ln>
        </p:spPr>
        <p:txBody>
          <a:bodyPr anchorCtr="1" anchor="b" bIns="45700" lIns="91425" spcFirstLastPara="1" rIns="91425" wrap="square" tIns="45700">
            <a:normAutofit/>
          </a:bodyPr>
          <a:lstStyle/>
          <a:p>
            <a:pPr indent="0" lvl="0" marL="0" rtl="0" algn="ctr">
              <a:lnSpc>
                <a:spcPct val="90000"/>
              </a:lnSpc>
              <a:spcBef>
                <a:spcPts val="0"/>
              </a:spcBef>
              <a:spcAft>
                <a:spcPts val="0"/>
              </a:spcAft>
              <a:buClr>
                <a:srgbClr val="9966FF"/>
              </a:buClr>
              <a:buSzPts val="5400"/>
              <a:buFont typeface="Quattrocento Sans"/>
              <a:buNone/>
            </a:pPr>
            <a:r>
              <a:rPr lang="en-US">
                <a:solidFill>
                  <a:srgbClr val="9966FF"/>
                </a:solidFill>
                <a:latin typeface="Quattrocento Sans"/>
                <a:ea typeface="Quattrocento Sans"/>
                <a:cs typeface="Quattrocento Sans"/>
                <a:sym typeface="Quattrocento Sans"/>
              </a:rPr>
              <a:t>Thank You for Attending!</a:t>
            </a:r>
            <a:endParaRPr>
              <a:solidFill>
                <a:srgbClr val="FFC000"/>
              </a:solidFill>
            </a:endParaRPr>
          </a:p>
        </p:txBody>
      </p:sp>
      <p:sp>
        <p:nvSpPr>
          <p:cNvPr id="306" name="Google Shape;306;p44"/>
          <p:cNvSpPr txBox="1"/>
          <p:nvPr>
            <p:ph idx="1" type="subTitle"/>
          </p:nvPr>
        </p:nvSpPr>
        <p:spPr>
          <a:xfrm>
            <a:off x="1524000" y="3918857"/>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C000"/>
              </a:buClr>
              <a:buSzPts val="4800"/>
              <a:buNone/>
            </a:pPr>
            <a:r>
              <a:rPr b="1" lang="en-US" sz="4800" u="sng">
                <a:solidFill>
                  <a:srgbClr val="FFC000"/>
                </a:solidFill>
                <a:hlinkClick r:id="rId3">
                  <a:extLst>
                    <a:ext uri="{A12FA001-AC4F-418D-AE19-62706E023703}">
                      <ahyp:hlinkClr val="tx"/>
                    </a:ext>
                  </a:extLst>
                </a:hlinkClick>
              </a:rPr>
              <a:t>https://aka.ms/wth</a:t>
            </a:r>
            <a:endParaRPr b="1"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descr="A sign in the dark&#10;&#10;Description automatically generated" id="136" name="Google Shape;136;p2"/>
          <p:cNvPicPr preferRelativeResize="0"/>
          <p:nvPr/>
        </p:nvPicPr>
        <p:blipFill rotWithShape="1">
          <a:blip r:embed="rId3">
            <a:alphaModFix/>
          </a:blip>
          <a:srcRect b="0" l="0" r="0" t="0"/>
          <a:stretch/>
        </p:blipFill>
        <p:spPr>
          <a:xfrm>
            <a:off x="2492037" y="259976"/>
            <a:ext cx="7123481" cy="1748118"/>
          </a:xfrm>
          <a:prstGeom prst="rect">
            <a:avLst/>
          </a:prstGeom>
          <a:noFill/>
          <a:ln>
            <a:noFill/>
          </a:ln>
        </p:spPr>
      </p:pic>
      <p:sp>
        <p:nvSpPr>
          <p:cNvPr id="137" name="Google Shape;137;p2"/>
          <p:cNvSpPr txBox="1"/>
          <p:nvPr>
            <p:ph idx="1" type="body"/>
          </p:nvPr>
        </p:nvSpPr>
        <p:spPr>
          <a:xfrm>
            <a:off x="845671" y="2107614"/>
            <a:ext cx="10515600" cy="612478"/>
          </a:xfrm>
          <a:prstGeom prst="rect">
            <a:avLst/>
          </a:prstGeom>
          <a:noFill/>
          <a:ln>
            <a:noFill/>
          </a:ln>
        </p:spPr>
        <p:txBody>
          <a:bodyPr anchorCtr="0" anchor="t" bIns="45700" lIns="91425" spcFirstLastPara="1" rIns="91425" wrap="square" tIns="45700">
            <a:normAutofit fontScale="25000" lnSpcReduction="20000"/>
          </a:bodyPr>
          <a:lstStyle/>
          <a:p>
            <a:pPr indent="0" lvl="0" marL="0" rtl="0" algn="ctr">
              <a:lnSpc>
                <a:spcPct val="90000"/>
              </a:lnSpc>
              <a:spcBef>
                <a:spcPts val="0"/>
              </a:spcBef>
              <a:spcAft>
                <a:spcPts val="0"/>
              </a:spcAft>
              <a:buClr>
                <a:srgbClr val="7030A0"/>
              </a:buClr>
              <a:buSzPct val="100000"/>
              <a:buNone/>
            </a:pPr>
            <a:r>
              <a:rPr lang="en-US" sz="12800">
                <a:solidFill>
                  <a:srgbClr val="7030A0"/>
                </a:solidFill>
              </a:rPr>
              <a:t>New Relic</a:t>
            </a:r>
            <a:endParaRPr/>
          </a:p>
          <a:p>
            <a:pPr indent="0" lvl="0" marL="0" rtl="0" algn="ctr">
              <a:lnSpc>
                <a:spcPct val="90000"/>
              </a:lnSpc>
              <a:spcBef>
                <a:spcPts val="1000"/>
              </a:spcBef>
              <a:spcAft>
                <a:spcPts val="0"/>
              </a:spcAft>
              <a:buClr>
                <a:srgbClr val="7030A0"/>
              </a:buClr>
              <a:buSzPct val="100000"/>
              <a:buNone/>
            </a:pPr>
            <a:r>
              <a:rPr lang="en-US" sz="14400">
                <a:solidFill>
                  <a:srgbClr val="7030A0"/>
                </a:solidFill>
                <a:latin typeface="Quattrocento Sans"/>
                <a:ea typeface="Quattrocento Sans"/>
                <a:cs typeface="Quattrocento Sans"/>
                <a:sym typeface="Quattrocento Sans"/>
              </a:rPr>
              <a:t>Welcome &amp; Intros</a:t>
            </a:r>
            <a:endParaRPr i="1" sz="14400">
              <a:solidFill>
                <a:srgbClr val="7030A0"/>
              </a:solidFill>
              <a:latin typeface="Quattrocento Sans"/>
              <a:ea typeface="Quattrocento Sans"/>
              <a:cs typeface="Quattrocento Sans"/>
              <a:sym typeface="Quattrocento Sans"/>
            </a:endParaRPr>
          </a:p>
          <a:p>
            <a:pPr indent="0" lvl="0" marL="0" rtl="0" algn="ctr">
              <a:lnSpc>
                <a:spcPct val="90000"/>
              </a:lnSpc>
              <a:spcBef>
                <a:spcPts val="1000"/>
              </a:spcBef>
              <a:spcAft>
                <a:spcPts val="0"/>
              </a:spcAft>
              <a:buClr>
                <a:schemeClr val="dk1"/>
              </a:buClr>
              <a:buSzPct val="100000"/>
              <a:buNone/>
            </a:pPr>
            <a:r>
              <a:t/>
            </a:r>
            <a:endParaRPr>
              <a:latin typeface="Quattrocento Sans"/>
              <a:ea typeface="Quattrocento Sans"/>
              <a:cs typeface="Quattrocento Sans"/>
              <a:sym typeface="Quattrocento Sans"/>
            </a:endParaRPr>
          </a:p>
        </p:txBody>
      </p:sp>
      <p:sp>
        <p:nvSpPr>
          <p:cNvPr id="138" name="Google Shape;138;p2"/>
          <p:cNvSpPr txBox="1"/>
          <p:nvPr/>
        </p:nvSpPr>
        <p:spPr>
          <a:xfrm>
            <a:off x="-1005840" y="901337"/>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39" name="Google Shape;139;p2"/>
          <p:cNvSpPr txBox="1"/>
          <p:nvPr/>
        </p:nvSpPr>
        <p:spPr>
          <a:xfrm>
            <a:off x="547209" y="3429000"/>
            <a:ext cx="4005942"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Quattrocento Sans"/>
              <a:buNone/>
            </a:pPr>
            <a:r>
              <a:rPr b="1" i="0" lang="en-US" sz="2800" u="none" cap="none" strike="noStrike">
                <a:solidFill>
                  <a:srgbClr val="000000"/>
                </a:solidFill>
                <a:latin typeface="Quattrocento Sans"/>
                <a:ea typeface="Quattrocento Sans"/>
                <a:cs typeface="Quattrocento Sans"/>
                <a:sym typeface="Quattrocento Sans"/>
              </a:rPr>
              <a:t>&lt;Coach Name&gt;</a:t>
            </a:r>
            <a:endParaRPr/>
          </a:p>
        </p:txBody>
      </p:sp>
      <p:sp>
        <p:nvSpPr>
          <p:cNvPr id="140" name="Google Shape;140;p2"/>
          <p:cNvSpPr txBox="1"/>
          <p:nvPr/>
        </p:nvSpPr>
        <p:spPr>
          <a:xfrm>
            <a:off x="895552" y="3952220"/>
            <a:ext cx="3338286" cy="461665"/>
          </a:xfrm>
          <a:prstGeom prst="rect">
            <a:avLst/>
          </a:prstGeom>
          <a:solidFill>
            <a:srgbClr val="7030A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00"/>
              </a:buClr>
              <a:buSzPts val="2400"/>
              <a:buFont typeface="Quattrocento Sans"/>
              <a:buNone/>
            </a:pPr>
            <a:r>
              <a:rPr b="0" i="0" lang="en-US" sz="2400" u="none" cap="none" strike="noStrike">
                <a:solidFill>
                  <a:srgbClr val="FFFF00"/>
                </a:solidFill>
                <a:latin typeface="Quattrocento Sans"/>
                <a:ea typeface="Quattrocento Sans"/>
                <a:cs typeface="Quattrocento Sans"/>
                <a:sym typeface="Quattrocento Sans"/>
              </a:rPr>
              <a:t>&lt;Coach Title&gt;</a:t>
            </a:r>
            <a:endParaRPr/>
          </a:p>
        </p:txBody>
      </p:sp>
      <p:sp>
        <p:nvSpPr>
          <p:cNvPr id="141" name="Google Shape;141;p2"/>
          <p:cNvSpPr txBox="1"/>
          <p:nvPr/>
        </p:nvSpPr>
        <p:spPr>
          <a:xfrm>
            <a:off x="7505794" y="3454753"/>
            <a:ext cx="4005942"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Quattrocento Sans"/>
              <a:buNone/>
            </a:pPr>
            <a:r>
              <a:rPr b="1" i="0" lang="en-US" sz="2800" u="none" cap="none" strike="noStrike">
                <a:solidFill>
                  <a:srgbClr val="000000"/>
                </a:solidFill>
                <a:latin typeface="Quattrocento Sans"/>
                <a:ea typeface="Quattrocento Sans"/>
                <a:cs typeface="Quattrocento Sans"/>
                <a:sym typeface="Quattrocento Sans"/>
              </a:rPr>
              <a:t>&lt;Coach Name&gt;</a:t>
            </a:r>
            <a:endParaRPr/>
          </a:p>
        </p:txBody>
      </p:sp>
      <p:sp>
        <p:nvSpPr>
          <p:cNvPr id="142" name="Google Shape;142;p2"/>
          <p:cNvSpPr txBox="1"/>
          <p:nvPr/>
        </p:nvSpPr>
        <p:spPr>
          <a:xfrm>
            <a:off x="7854137" y="3977973"/>
            <a:ext cx="3338286" cy="461665"/>
          </a:xfrm>
          <a:prstGeom prst="rect">
            <a:avLst/>
          </a:prstGeom>
          <a:solidFill>
            <a:srgbClr val="7030A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00"/>
              </a:buClr>
              <a:buSzPts val="2400"/>
              <a:buFont typeface="Quattrocento Sans"/>
              <a:buNone/>
            </a:pPr>
            <a:r>
              <a:rPr b="0" i="0" lang="en-US" sz="2400" u="none" cap="none" strike="noStrike">
                <a:solidFill>
                  <a:srgbClr val="FFFF00"/>
                </a:solidFill>
                <a:latin typeface="Quattrocento Sans"/>
                <a:ea typeface="Quattrocento Sans"/>
                <a:cs typeface="Quattrocento Sans"/>
                <a:sym typeface="Quattrocento Sans"/>
              </a:rPr>
              <a:t>&lt;Coach Title&gt;</a:t>
            </a:r>
            <a:endParaRPr/>
          </a:p>
        </p:txBody>
      </p:sp>
      <p:sp>
        <p:nvSpPr>
          <p:cNvPr id="143" name="Google Shape;143;p2"/>
          <p:cNvSpPr txBox="1"/>
          <p:nvPr/>
        </p:nvSpPr>
        <p:spPr>
          <a:xfrm>
            <a:off x="547209" y="4585655"/>
            <a:ext cx="4005942"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Quattrocento Sans"/>
              <a:buNone/>
            </a:pPr>
            <a:r>
              <a:rPr b="1" i="0" lang="en-US" sz="2800" u="none" cap="none" strike="noStrike">
                <a:solidFill>
                  <a:srgbClr val="000000"/>
                </a:solidFill>
                <a:latin typeface="Quattrocento Sans"/>
                <a:ea typeface="Quattrocento Sans"/>
                <a:cs typeface="Quattrocento Sans"/>
                <a:sym typeface="Quattrocento Sans"/>
              </a:rPr>
              <a:t>&lt;Coach Name&gt;</a:t>
            </a:r>
            <a:endParaRPr/>
          </a:p>
        </p:txBody>
      </p:sp>
      <p:sp>
        <p:nvSpPr>
          <p:cNvPr id="144" name="Google Shape;144;p2"/>
          <p:cNvSpPr txBox="1"/>
          <p:nvPr/>
        </p:nvSpPr>
        <p:spPr>
          <a:xfrm>
            <a:off x="895552" y="5108875"/>
            <a:ext cx="3338286" cy="461665"/>
          </a:xfrm>
          <a:prstGeom prst="rect">
            <a:avLst/>
          </a:prstGeom>
          <a:solidFill>
            <a:srgbClr val="7030A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00"/>
              </a:buClr>
              <a:buSzPts val="2400"/>
              <a:buFont typeface="Quattrocento Sans"/>
              <a:buNone/>
            </a:pPr>
            <a:r>
              <a:rPr b="0" i="0" lang="en-US" sz="2400" u="none" cap="none" strike="noStrike">
                <a:solidFill>
                  <a:srgbClr val="FFFF00"/>
                </a:solidFill>
                <a:latin typeface="Quattrocento Sans"/>
                <a:ea typeface="Quattrocento Sans"/>
                <a:cs typeface="Quattrocento Sans"/>
                <a:sym typeface="Quattrocento Sans"/>
              </a:rPr>
              <a:t>&lt;Coach Title&gt;</a:t>
            </a:r>
            <a:endParaRPr/>
          </a:p>
        </p:txBody>
      </p:sp>
      <p:sp>
        <p:nvSpPr>
          <p:cNvPr id="145" name="Google Shape;145;p2"/>
          <p:cNvSpPr txBox="1"/>
          <p:nvPr/>
        </p:nvSpPr>
        <p:spPr>
          <a:xfrm>
            <a:off x="7505794" y="4585655"/>
            <a:ext cx="4005942"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Quattrocento Sans"/>
              <a:buNone/>
            </a:pPr>
            <a:r>
              <a:rPr b="1" i="0" lang="en-US" sz="2800" u="none" cap="none" strike="noStrike">
                <a:solidFill>
                  <a:srgbClr val="000000"/>
                </a:solidFill>
                <a:latin typeface="Quattrocento Sans"/>
                <a:ea typeface="Quattrocento Sans"/>
                <a:cs typeface="Quattrocento Sans"/>
                <a:sym typeface="Quattrocento Sans"/>
              </a:rPr>
              <a:t>&lt;Coach Name&gt;</a:t>
            </a:r>
            <a:endParaRPr/>
          </a:p>
        </p:txBody>
      </p:sp>
      <p:sp>
        <p:nvSpPr>
          <p:cNvPr id="146" name="Google Shape;146;p2"/>
          <p:cNvSpPr txBox="1"/>
          <p:nvPr/>
        </p:nvSpPr>
        <p:spPr>
          <a:xfrm>
            <a:off x="7854137" y="5108875"/>
            <a:ext cx="3338286" cy="461665"/>
          </a:xfrm>
          <a:prstGeom prst="rect">
            <a:avLst/>
          </a:prstGeom>
          <a:solidFill>
            <a:srgbClr val="7030A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00"/>
              </a:buClr>
              <a:buSzPts val="2400"/>
              <a:buFont typeface="Quattrocento Sans"/>
              <a:buNone/>
            </a:pPr>
            <a:r>
              <a:rPr b="0" i="0" lang="en-US" sz="2400" u="none" cap="none" strike="noStrike">
                <a:solidFill>
                  <a:srgbClr val="FFFF00"/>
                </a:solidFill>
                <a:latin typeface="Quattrocento Sans"/>
                <a:ea typeface="Quattrocento Sans"/>
                <a:cs typeface="Quattrocento Sans"/>
                <a:sym typeface="Quattrocento Sans"/>
              </a:rPr>
              <a:t>&lt;Coach Title&gt;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
          <p:cNvSpPr txBox="1"/>
          <p:nvPr>
            <p:ph type="title"/>
          </p:nvPr>
        </p:nvSpPr>
        <p:spPr>
          <a:xfrm>
            <a:off x="487709" y="78937"/>
            <a:ext cx="11189766" cy="88801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002060"/>
              </a:buClr>
              <a:buSzPts val="5400"/>
              <a:buFont typeface="Quattrocento Sans"/>
              <a:buNone/>
            </a:pPr>
            <a:r>
              <a:rPr b="1" lang="en-US" sz="5400">
                <a:solidFill>
                  <a:srgbClr val="002060"/>
                </a:solidFill>
                <a:latin typeface="Quattrocento Sans"/>
                <a:ea typeface="Quattrocento Sans"/>
                <a:cs typeface="Quattrocento Sans"/>
                <a:sym typeface="Quattrocento Sans"/>
              </a:rPr>
              <a:t>Challenge Zero</a:t>
            </a:r>
            <a:endParaRPr b="1" sz="3200">
              <a:solidFill>
                <a:srgbClr val="7030A0"/>
              </a:solidFill>
              <a:latin typeface="Quattrocento Sans"/>
              <a:ea typeface="Quattrocento Sans"/>
              <a:cs typeface="Quattrocento Sans"/>
              <a:sym typeface="Quattrocento Sans"/>
            </a:endParaRPr>
          </a:p>
        </p:txBody>
      </p:sp>
      <p:sp>
        <p:nvSpPr>
          <p:cNvPr id="153" name="Google Shape;153;p3"/>
          <p:cNvSpPr txBox="1"/>
          <p:nvPr>
            <p:ph idx="1" type="body"/>
          </p:nvPr>
        </p:nvSpPr>
        <p:spPr>
          <a:xfrm>
            <a:off x="848436" y="1685557"/>
            <a:ext cx="10515600" cy="456690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800"/>
              <a:buChar char="•"/>
            </a:pPr>
            <a:r>
              <a:t/>
            </a:r>
            <a:endParaRPr sz="2800">
              <a:latin typeface="Quattrocento Sans"/>
              <a:ea typeface="Quattrocento Sans"/>
              <a:cs typeface="Quattrocento Sans"/>
              <a:sym typeface="Quattrocento Sans"/>
            </a:endParaRPr>
          </a:p>
        </p:txBody>
      </p:sp>
      <p:sp>
        <p:nvSpPr>
          <p:cNvPr id="154" name="Google Shape;154;p3"/>
          <p:cNvSpPr txBox="1"/>
          <p:nvPr>
            <p:ph idx="2" type="body"/>
          </p:nvPr>
        </p:nvSpPr>
        <p:spPr>
          <a:xfrm>
            <a:off x="491705" y="903894"/>
            <a:ext cx="11189766" cy="6143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030A0"/>
              </a:buClr>
              <a:buSzPts val="3200"/>
              <a:buNone/>
            </a:pPr>
            <a:r>
              <a:rPr b="1" lang="en-US" sz="3200">
                <a:solidFill>
                  <a:srgbClr val="7030A0"/>
                </a:solidFill>
                <a:latin typeface="Quattrocento Sans"/>
                <a:ea typeface="Quattrocento Sans"/>
                <a:cs typeface="Quattrocento Sans"/>
                <a:sym typeface="Quattrocento Sans"/>
              </a:rPr>
              <a:t>Get your machines ready!</a:t>
            </a:r>
            <a:endParaRPr sz="3200">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
          <p:cNvSpPr txBox="1"/>
          <p:nvPr>
            <p:ph type="title"/>
          </p:nvPr>
        </p:nvSpPr>
        <p:spPr>
          <a:xfrm>
            <a:off x="831850" y="1317852"/>
            <a:ext cx="10515600" cy="2132919"/>
          </a:xfrm>
          <a:prstGeom prst="rect">
            <a:avLst/>
          </a:prstGeom>
          <a:noFill/>
          <a:ln>
            <a:noFill/>
          </a:ln>
        </p:spPr>
        <p:txBody>
          <a:bodyPr anchorCtr="1"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600"/>
              <a:buFont typeface="Quattrocento Sans"/>
              <a:buNone/>
            </a:pPr>
            <a:r>
              <a:rPr lang="en-US"/>
              <a:t>Challenge 1 </a:t>
            </a:r>
            <a:endParaRPr/>
          </a:p>
        </p:txBody>
      </p:sp>
      <p:sp>
        <p:nvSpPr>
          <p:cNvPr id="161" name="Google Shape;161;p4"/>
          <p:cNvSpPr txBox="1"/>
          <p:nvPr>
            <p:ph idx="1" type="body"/>
          </p:nvPr>
        </p:nvSpPr>
        <p:spPr>
          <a:xfrm>
            <a:off x="831850" y="3450771"/>
            <a:ext cx="10515600" cy="1500187"/>
          </a:xfrm>
          <a:prstGeom prst="rect">
            <a:avLst/>
          </a:prstGeom>
          <a:noFill/>
          <a:ln>
            <a:noFill/>
          </a:ln>
        </p:spPr>
        <p:txBody>
          <a:bodyPr anchorCtr="1" anchor="t" bIns="45700" lIns="91425" spcFirstLastPara="1" rIns="91425" wrap="square" tIns="45700">
            <a:normAutofit/>
          </a:bodyPr>
          <a:lstStyle/>
          <a:p>
            <a:pPr indent="0" lvl="0" marL="0" rtl="0" algn="ctr">
              <a:lnSpc>
                <a:spcPct val="90000"/>
              </a:lnSpc>
              <a:spcBef>
                <a:spcPts val="0"/>
              </a:spcBef>
              <a:spcAft>
                <a:spcPts val="0"/>
              </a:spcAft>
              <a:buClr>
                <a:srgbClr val="9966FF"/>
              </a:buClr>
              <a:buSzPts val="4400"/>
              <a:buNone/>
            </a:pPr>
            <a:r>
              <a:rPr lang="en-US"/>
              <a:t>Basic Instrumentation and Integration with Azure's New Relic App Service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5"/>
          <p:cNvPicPr preferRelativeResize="0"/>
          <p:nvPr/>
        </p:nvPicPr>
        <p:blipFill rotWithShape="1">
          <a:blip r:embed="rId3">
            <a:alphaModFix/>
          </a:blip>
          <a:srcRect b="0" l="0" r="0" t="0"/>
          <a:stretch/>
        </p:blipFill>
        <p:spPr>
          <a:xfrm>
            <a:off x="4990154" y="2127465"/>
            <a:ext cx="6994593" cy="3776221"/>
          </a:xfrm>
          <a:prstGeom prst="rect">
            <a:avLst/>
          </a:prstGeom>
          <a:noFill/>
          <a:ln>
            <a:noFill/>
          </a:ln>
          <a:effectLst>
            <a:outerShdw blurRad="292100" rotWithShape="0" algn="tl" dir="2700000" dist="139700">
              <a:srgbClr val="333333">
                <a:alpha val="64705"/>
              </a:srgbClr>
            </a:outerShdw>
          </a:effectLst>
        </p:spPr>
      </p:pic>
      <p:pic>
        <p:nvPicPr>
          <p:cNvPr id="171" name="Google Shape;171;p5"/>
          <p:cNvPicPr preferRelativeResize="0"/>
          <p:nvPr/>
        </p:nvPicPr>
        <p:blipFill rotWithShape="1">
          <a:blip r:embed="rId4">
            <a:alphaModFix/>
          </a:blip>
          <a:srcRect b="0" l="0" r="0" t="0"/>
          <a:stretch/>
        </p:blipFill>
        <p:spPr>
          <a:xfrm>
            <a:off x="4982212" y="1668322"/>
            <a:ext cx="7087368" cy="4280441"/>
          </a:xfrm>
          <a:prstGeom prst="rect">
            <a:avLst/>
          </a:prstGeom>
          <a:noFill/>
          <a:ln>
            <a:noFill/>
          </a:ln>
          <a:effectLst>
            <a:outerShdw blurRad="292100" rotWithShape="0" algn="tl" dir="2700000" dist="139700">
              <a:srgbClr val="333333">
                <a:alpha val="64705"/>
              </a:srgbClr>
            </a:outerShdw>
          </a:effectLst>
        </p:spPr>
      </p:pic>
      <p:pic>
        <p:nvPicPr>
          <p:cNvPr id="172" name="Google Shape;172;p5"/>
          <p:cNvPicPr preferRelativeResize="0"/>
          <p:nvPr/>
        </p:nvPicPr>
        <p:blipFill rotWithShape="1">
          <a:blip r:embed="rId5">
            <a:alphaModFix/>
          </a:blip>
          <a:srcRect b="0" l="0" r="8005" t="0"/>
          <a:stretch/>
        </p:blipFill>
        <p:spPr>
          <a:xfrm>
            <a:off x="5230935" y="1869775"/>
            <a:ext cx="6839869" cy="3619128"/>
          </a:xfrm>
          <a:prstGeom prst="rect">
            <a:avLst/>
          </a:prstGeom>
          <a:noFill/>
          <a:ln>
            <a:noFill/>
          </a:ln>
          <a:effectLst>
            <a:outerShdw blurRad="292100" rotWithShape="0" algn="tl" dir="2700000" dist="139700">
              <a:srgbClr val="333333">
                <a:alpha val="64705"/>
              </a:srgbClr>
            </a:outerShdw>
          </a:effectLst>
        </p:spPr>
      </p:pic>
      <p:pic>
        <p:nvPicPr>
          <p:cNvPr id="173" name="Google Shape;173;p5"/>
          <p:cNvPicPr preferRelativeResize="0"/>
          <p:nvPr/>
        </p:nvPicPr>
        <p:blipFill rotWithShape="1">
          <a:blip r:embed="rId6">
            <a:alphaModFix/>
          </a:blip>
          <a:srcRect b="0" l="0" r="0" t="0"/>
          <a:stretch/>
        </p:blipFill>
        <p:spPr>
          <a:xfrm>
            <a:off x="4922967" y="1728328"/>
            <a:ext cx="7195087" cy="4360339"/>
          </a:xfrm>
          <a:prstGeom prst="rect">
            <a:avLst/>
          </a:prstGeom>
          <a:noFill/>
          <a:ln>
            <a:noFill/>
          </a:ln>
          <a:effectLst>
            <a:outerShdw blurRad="292100" rotWithShape="0" algn="tl" dir="2700000" dist="139700">
              <a:srgbClr val="333333">
                <a:alpha val="64705"/>
              </a:srgbClr>
            </a:outerShdw>
          </a:effectLst>
        </p:spPr>
      </p:pic>
      <p:pic>
        <p:nvPicPr>
          <p:cNvPr id="174" name="Google Shape;174;p5"/>
          <p:cNvPicPr preferRelativeResize="0"/>
          <p:nvPr/>
        </p:nvPicPr>
        <p:blipFill rotWithShape="1">
          <a:blip r:embed="rId7">
            <a:alphaModFix/>
          </a:blip>
          <a:srcRect b="0" l="0" r="0" t="0"/>
          <a:stretch/>
        </p:blipFill>
        <p:spPr>
          <a:xfrm>
            <a:off x="4963169" y="1738773"/>
            <a:ext cx="6952391" cy="4399037"/>
          </a:xfrm>
          <a:prstGeom prst="rect">
            <a:avLst/>
          </a:prstGeom>
          <a:noFill/>
          <a:ln>
            <a:noFill/>
          </a:ln>
          <a:effectLst>
            <a:outerShdw blurRad="292100" rotWithShape="0" algn="tl" dir="2700000" dist="139700">
              <a:srgbClr val="333333">
                <a:alpha val="64705"/>
              </a:srgbClr>
            </a:outerShdw>
          </a:effectLst>
        </p:spPr>
      </p:pic>
      <p:sp>
        <p:nvSpPr>
          <p:cNvPr id="175" name="Google Shape;175;p5"/>
          <p:cNvSpPr txBox="1"/>
          <p:nvPr/>
        </p:nvSpPr>
        <p:spPr>
          <a:xfrm>
            <a:off x="428759" y="368907"/>
            <a:ext cx="11555152" cy="738121"/>
          </a:xfrm>
          <a:prstGeom prst="rect">
            <a:avLst/>
          </a:prstGeom>
          <a:noFill/>
          <a:ln>
            <a:noFill/>
          </a:ln>
        </p:spPr>
        <p:txBody>
          <a:bodyPr anchorCtr="0" anchor="b" bIns="45700" lIns="91425" spcFirstLastPara="1" rIns="91425" wrap="square" tIns="45700">
            <a:normAutofit fontScale="90000" lnSpcReduction="20000"/>
          </a:bodyPr>
          <a:lstStyle/>
          <a:p>
            <a:pPr indent="0" lvl="0" marL="0" marR="0" rtl="0" algn="l">
              <a:lnSpc>
                <a:spcPct val="90000"/>
              </a:lnSpc>
              <a:spcBef>
                <a:spcPts val="0"/>
              </a:spcBef>
              <a:spcAft>
                <a:spcPts val="0"/>
              </a:spcAft>
              <a:buClr>
                <a:srgbClr val="002060"/>
              </a:buClr>
              <a:buSzPct val="100000"/>
              <a:buFont typeface="Quattrocento Sans"/>
              <a:buNone/>
            </a:pPr>
            <a:r>
              <a:rPr b="1" lang="en-US" sz="6000">
                <a:solidFill>
                  <a:srgbClr val="002060"/>
                </a:solidFill>
                <a:latin typeface="Quattrocento Sans"/>
                <a:ea typeface="Quattrocento Sans"/>
                <a:cs typeface="Quattrocento Sans"/>
                <a:sym typeface="Quattrocento Sans"/>
              </a:rPr>
              <a:t>Azure Monitor</a:t>
            </a:r>
            <a:endParaRPr/>
          </a:p>
        </p:txBody>
      </p:sp>
      <p:grpSp>
        <p:nvGrpSpPr>
          <p:cNvPr id="176" name="Google Shape;176;p5"/>
          <p:cNvGrpSpPr/>
          <p:nvPr/>
        </p:nvGrpSpPr>
        <p:grpSpPr>
          <a:xfrm>
            <a:off x="207257" y="2712918"/>
            <a:ext cx="4782061" cy="575485"/>
            <a:chOff x="426425" y="2112033"/>
            <a:chExt cx="4692049" cy="564653"/>
          </a:xfrm>
        </p:grpSpPr>
        <p:sp>
          <p:nvSpPr>
            <p:cNvPr id="177" name="Google Shape;177;p5"/>
            <p:cNvSpPr/>
            <p:nvPr/>
          </p:nvSpPr>
          <p:spPr>
            <a:xfrm>
              <a:off x="912337" y="2155512"/>
              <a:ext cx="4206137" cy="52117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726">
                  <a:solidFill>
                    <a:srgbClr val="1A1A1A"/>
                  </a:solidFill>
                  <a:latin typeface="Quattrocento Sans"/>
                  <a:ea typeface="Quattrocento Sans"/>
                  <a:cs typeface="Quattrocento Sans"/>
                  <a:sym typeface="Quattrocento Sans"/>
                </a:rPr>
                <a:t>Correlate issues at </a:t>
              </a:r>
              <a:r>
                <a:rPr lang="en-US" sz="1726">
                  <a:solidFill>
                    <a:srgbClr val="0070C0"/>
                  </a:solidFill>
                  <a:latin typeface="Quattrocento Sans"/>
                  <a:ea typeface="Quattrocento Sans"/>
                  <a:cs typeface="Quattrocento Sans"/>
                  <a:sym typeface="Quattrocento Sans"/>
                </a:rPr>
                <a:t>infra level </a:t>
              </a:r>
              <a:r>
                <a:rPr lang="en-US" sz="1726">
                  <a:solidFill>
                    <a:srgbClr val="1A1A1A"/>
                  </a:solidFill>
                  <a:latin typeface="Quattrocento Sans"/>
                  <a:ea typeface="Quattrocento Sans"/>
                  <a:cs typeface="Quattrocento Sans"/>
                  <a:sym typeface="Quattrocento Sans"/>
                </a:rPr>
                <a:t>with insights for VMs, containers, network, etc.</a:t>
              </a:r>
              <a:endParaRPr/>
            </a:p>
          </p:txBody>
        </p:sp>
        <p:sp>
          <p:nvSpPr>
            <p:cNvPr id="178" name="Google Shape;178;p5" title="Icon of a arrow in a circle pointed right"/>
            <p:cNvSpPr/>
            <p:nvPr/>
          </p:nvSpPr>
          <p:spPr>
            <a:xfrm>
              <a:off x="426425" y="2112033"/>
              <a:ext cx="360207" cy="358570"/>
            </a:xfrm>
            <a:custGeom>
              <a:rect b="b" l="l" r="r" t="t"/>
              <a:pathLst>
                <a:path extrusionOk="0" h="303" w="304">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cap="sq" cmpd="sng" w="19050">
              <a:solidFill>
                <a:schemeClr val="dk2"/>
              </a:solidFill>
              <a:prstDash val="solid"/>
              <a:miter lim="800000"/>
              <a:headEnd len="sm" w="sm" type="none"/>
              <a:tailEnd len="sm" w="sm" type="none"/>
            </a:ln>
          </p:spPr>
          <p:txBody>
            <a:bodyPr anchorCtr="0" anchor="ctr" bIns="45675" lIns="91350" spcFirstLastPara="1" rIns="91350" wrap="square" tIns="45675">
              <a:noAutofit/>
            </a:bodyPr>
            <a:lstStyle/>
            <a:p>
              <a:pPr indent="0" lvl="0" marL="0" marR="0" rtl="0" algn="l">
                <a:spcBef>
                  <a:spcPts val="0"/>
                </a:spcBef>
                <a:spcAft>
                  <a:spcPts val="0"/>
                </a:spcAft>
                <a:buNone/>
              </a:pPr>
              <a:r>
                <a:t/>
              </a:r>
              <a:endParaRPr sz="2000">
                <a:solidFill>
                  <a:srgbClr val="505050"/>
                </a:solidFill>
                <a:latin typeface="Quattrocento Sans"/>
                <a:ea typeface="Quattrocento Sans"/>
                <a:cs typeface="Quattrocento Sans"/>
                <a:sym typeface="Quattrocento Sans"/>
              </a:endParaRPr>
            </a:p>
          </p:txBody>
        </p:sp>
      </p:grpSp>
      <p:grpSp>
        <p:nvGrpSpPr>
          <p:cNvPr id="179" name="Google Shape;179;p5"/>
          <p:cNvGrpSpPr/>
          <p:nvPr/>
        </p:nvGrpSpPr>
        <p:grpSpPr>
          <a:xfrm>
            <a:off x="207256" y="3710112"/>
            <a:ext cx="4298622" cy="575485"/>
            <a:chOff x="426425" y="4250976"/>
            <a:chExt cx="4217708" cy="564652"/>
          </a:xfrm>
        </p:grpSpPr>
        <p:sp>
          <p:nvSpPr>
            <p:cNvPr id="180" name="Google Shape;180;p5"/>
            <p:cNvSpPr/>
            <p:nvPr/>
          </p:nvSpPr>
          <p:spPr>
            <a:xfrm>
              <a:off x="912336" y="4294455"/>
              <a:ext cx="3731797" cy="52117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726">
                  <a:solidFill>
                    <a:srgbClr val="1A1A1A"/>
                  </a:solidFill>
                  <a:latin typeface="Quattrocento Sans"/>
                  <a:ea typeface="Quattrocento Sans"/>
                  <a:cs typeface="Quattrocento Sans"/>
                  <a:sym typeface="Quattrocento Sans"/>
                </a:rPr>
                <a:t>Operationalize at scale with smart </a:t>
              </a:r>
              <a:r>
                <a:rPr lang="en-US" sz="1726">
                  <a:solidFill>
                    <a:srgbClr val="0070C0"/>
                  </a:solidFill>
                  <a:latin typeface="Quattrocento Sans"/>
                  <a:ea typeface="Quattrocento Sans"/>
                  <a:cs typeface="Quattrocento Sans"/>
                  <a:sym typeface="Quattrocento Sans"/>
                </a:rPr>
                <a:t>alerts</a:t>
              </a:r>
              <a:r>
                <a:rPr lang="en-US" sz="1726">
                  <a:solidFill>
                    <a:srgbClr val="1A1A1A"/>
                  </a:solidFill>
                  <a:latin typeface="Quattrocento Sans"/>
                  <a:ea typeface="Quattrocento Sans"/>
                  <a:cs typeface="Quattrocento Sans"/>
                  <a:sym typeface="Quattrocento Sans"/>
                </a:rPr>
                <a:t> and automated </a:t>
              </a:r>
              <a:r>
                <a:rPr lang="en-US" sz="1726">
                  <a:solidFill>
                    <a:srgbClr val="0070C0"/>
                  </a:solidFill>
                  <a:latin typeface="Quattrocento Sans"/>
                  <a:ea typeface="Quattrocento Sans"/>
                  <a:cs typeface="Quattrocento Sans"/>
                  <a:sym typeface="Quattrocento Sans"/>
                </a:rPr>
                <a:t>actions</a:t>
              </a:r>
              <a:endParaRPr/>
            </a:p>
          </p:txBody>
        </p:sp>
        <p:sp>
          <p:nvSpPr>
            <p:cNvPr id="181" name="Google Shape;181;p5" title="Icon of a arrow in a circle pointed right"/>
            <p:cNvSpPr/>
            <p:nvPr/>
          </p:nvSpPr>
          <p:spPr>
            <a:xfrm>
              <a:off x="426425" y="4250976"/>
              <a:ext cx="360207" cy="358570"/>
            </a:xfrm>
            <a:custGeom>
              <a:rect b="b" l="l" r="r" t="t"/>
              <a:pathLst>
                <a:path extrusionOk="0" h="303" w="304">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cap="sq" cmpd="sng" w="19050">
              <a:solidFill>
                <a:schemeClr val="dk2"/>
              </a:solidFill>
              <a:prstDash val="solid"/>
              <a:miter lim="800000"/>
              <a:headEnd len="sm" w="sm" type="none"/>
              <a:tailEnd len="sm" w="sm" type="none"/>
            </a:ln>
          </p:spPr>
          <p:txBody>
            <a:bodyPr anchorCtr="0" anchor="ctr" bIns="45675" lIns="91350" spcFirstLastPara="1" rIns="91350" wrap="square" tIns="45675">
              <a:noAutofit/>
            </a:bodyPr>
            <a:lstStyle/>
            <a:p>
              <a:pPr indent="0" lvl="0" marL="0" marR="0" rtl="0" algn="l">
                <a:spcBef>
                  <a:spcPts val="0"/>
                </a:spcBef>
                <a:spcAft>
                  <a:spcPts val="0"/>
                </a:spcAft>
                <a:buNone/>
              </a:pPr>
              <a:r>
                <a:t/>
              </a:r>
              <a:endParaRPr sz="2000">
                <a:solidFill>
                  <a:srgbClr val="505050"/>
                </a:solidFill>
                <a:latin typeface="Quattrocento Sans"/>
                <a:ea typeface="Quattrocento Sans"/>
                <a:cs typeface="Quattrocento Sans"/>
                <a:sym typeface="Quattrocento Sans"/>
              </a:endParaRPr>
            </a:p>
          </p:txBody>
        </p:sp>
      </p:grpSp>
      <p:grpSp>
        <p:nvGrpSpPr>
          <p:cNvPr id="182" name="Google Shape;182;p5"/>
          <p:cNvGrpSpPr/>
          <p:nvPr/>
        </p:nvGrpSpPr>
        <p:grpSpPr>
          <a:xfrm>
            <a:off x="207256" y="1793035"/>
            <a:ext cx="4646525" cy="575485"/>
            <a:chOff x="426425" y="4835908"/>
            <a:chExt cx="4559063" cy="564652"/>
          </a:xfrm>
        </p:grpSpPr>
        <p:sp>
          <p:nvSpPr>
            <p:cNvPr id="183" name="Google Shape;183;p5"/>
            <p:cNvSpPr/>
            <p:nvPr/>
          </p:nvSpPr>
          <p:spPr>
            <a:xfrm>
              <a:off x="912337" y="4879387"/>
              <a:ext cx="4073151" cy="52117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726">
                  <a:solidFill>
                    <a:srgbClr val="1A1A1A"/>
                  </a:solidFill>
                  <a:latin typeface="Quattrocento Sans"/>
                  <a:ea typeface="Quattrocento Sans"/>
                  <a:cs typeface="Quattrocento Sans"/>
                  <a:sym typeface="Quattrocento Sans"/>
                </a:rPr>
                <a:t>Detect &amp; diagnose issues across </a:t>
              </a:r>
              <a:r>
                <a:rPr lang="en-US" sz="1726">
                  <a:solidFill>
                    <a:srgbClr val="0070C0"/>
                  </a:solidFill>
                  <a:latin typeface="Quattrocento Sans"/>
                  <a:ea typeface="Quattrocento Sans"/>
                  <a:cs typeface="Quattrocento Sans"/>
                  <a:sym typeface="Quattrocento Sans"/>
                </a:rPr>
                <a:t>apps and dependencies</a:t>
              </a:r>
              <a:r>
                <a:rPr lang="en-US" sz="1726">
                  <a:solidFill>
                    <a:srgbClr val="1A1A1A"/>
                  </a:solidFill>
                  <a:latin typeface="Quattrocento Sans"/>
                  <a:ea typeface="Quattrocento Sans"/>
                  <a:cs typeface="Quattrocento Sans"/>
                  <a:sym typeface="Quattrocento Sans"/>
                </a:rPr>
                <a:t> with application insights</a:t>
              </a:r>
              <a:endParaRPr/>
            </a:p>
          </p:txBody>
        </p:sp>
        <p:sp>
          <p:nvSpPr>
            <p:cNvPr id="184" name="Google Shape;184;p5" title="Icon of a arrow in a circle pointed right"/>
            <p:cNvSpPr/>
            <p:nvPr/>
          </p:nvSpPr>
          <p:spPr>
            <a:xfrm>
              <a:off x="426425" y="4835908"/>
              <a:ext cx="360207" cy="358570"/>
            </a:xfrm>
            <a:custGeom>
              <a:rect b="b" l="l" r="r" t="t"/>
              <a:pathLst>
                <a:path extrusionOk="0" h="303" w="304">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cap="sq" cmpd="sng" w="19050">
              <a:solidFill>
                <a:schemeClr val="dk2"/>
              </a:solidFill>
              <a:prstDash val="solid"/>
              <a:miter lim="800000"/>
              <a:headEnd len="sm" w="sm" type="none"/>
              <a:tailEnd len="sm" w="sm" type="none"/>
            </a:ln>
          </p:spPr>
          <p:txBody>
            <a:bodyPr anchorCtr="0" anchor="ctr" bIns="45675" lIns="91350" spcFirstLastPara="1" rIns="91350" wrap="square" tIns="45675">
              <a:noAutofit/>
            </a:bodyPr>
            <a:lstStyle/>
            <a:p>
              <a:pPr indent="0" lvl="0" marL="0" marR="0" rtl="0" algn="l">
                <a:spcBef>
                  <a:spcPts val="0"/>
                </a:spcBef>
                <a:spcAft>
                  <a:spcPts val="0"/>
                </a:spcAft>
                <a:buNone/>
              </a:pPr>
              <a:r>
                <a:t/>
              </a:r>
              <a:endParaRPr sz="2000">
                <a:solidFill>
                  <a:srgbClr val="505050"/>
                </a:solidFill>
                <a:latin typeface="Quattrocento Sans"/>
                <a:ea typeface="Quattrocento Sans"/>
                <a:cs typeface="Quattrocento Sans"/>
                <a:sym typeface="Quattrocento Sans"/>
              </a:endParaRPr>
            </a:p>
          </p:txBody>
        </p:sp>
      </p:grpSp>
      <p:grpSp>
        <p:nvGrpSpPr>
          <p:cNvPr id="185" name="Google Shape;185;p5"/>
          <p:cNvGrpSpPr/>
          <p:nvPr/>
        </p:nvGrpSpPr>
        <p:grpSpPr>
          <a:xfrm>
            <a:off x="207257" y="4707303"/>
            <a:ext cx="4315701" cy="575485"/>
            <a:chOff x="426425" y="4250976"/>
            <a:chExt cx="4234465" cy="564652"/>
          </a:xfrm>
        </p:grpSpPr>
        <p:sp>
          <p:nvSpPr>
            <p:cNvPr id="186" name="Google Shape;186;p5"/>
            <p:cNvSpPr/>
            <p:nvPr/>
          </p:nvSpPr>
          <p:spPr>
            <a:xfrm>
              <a:off x="912336" y="4294455"/>
              <a:ext cx="3748554" cy="52117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726">
                  <a:solidFill>
                    <a:srgbClr val="1A1A1A"/>
                  </a:solidFill>
                  <a:latin typeface="Quattrocento Sans"/>
                  <a:ea typeface="Quattrocento Sans"/>
                  <a:cs typeface="Quattrocento Sans"/>
                  <a:sym typeface="Quattrocento Sans"/>
                </a:rPr>
                <a:t>Drill down with </a:t>
              </a:r>
              <a:r>
                <a:rPr lang="en-US" sz="1726">
                  <a:solidFill>
                    <a:srgbClr val="0070C0"/>
                  </a:solidFill>
                  <a:latin typeface="Quattrocento Sans"/>
                  <a:ea typeface="Quattrocento Sans"/>
                  <a:cs typeface="Quattrocento Sans"/>
                  <a:sym typeface="Quattrocento Sans"/>
                </a:rPr>
                <a:t>log analytics </a:t>
              </a:r>
              <a:r>
                <a:rPr lang="en-US" sz="1726">
                  <a:solidFill>
                    <a:srgbClr val="1A1A1A"/>
                  </a:solidFill>
                  <a:latin typeface="Quattrocento Sans"/>
                  <a:ea typeface="Quattrocento Sans"/>
                  <a:cs typeface="Quattrocento Sans"/>
                  <a:sym typeface="Quattrocento Sans"/>
                </a:rPr>
                <a:t>for troubleshooting &amp; deeper diagnostics</a:t>
              </a:r>
              <a:endParaRPr/>
            </a:p>
          </p:txBody>
        </p:sp>
        <p:sp>
          <p:nvSpPr>
            <p:cNvPr id="187" name="Google Shape;187;p5" title="Icon of a arrow in a circle pointed right"/>
            <p:cNvSpPr/>
            <p:nvPr/>
          </p:nvSpPr>
          <p:spPr>
            <a:xfrm>
              <a:off x="426425" y="4250976"/>
              <a:ext cx="360207" cy="358570"/>
            </a:xfrm>
            <a:custGeom>
              <a:rect b="b" l="l" r="r" t="t"/>
              <a:pathLst>
                <a:path extrusionOk="0" h="303" w="304">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cap="sq" cmpd="sng" w="19050">
              <a:solidFill>
                <a:schemeClr val="dk2"/>
              </a:solidFill>
              <a:prstDash val="solid"/>
              <a:miter lim="800000"/>
              <a:headEnd len="sm" w="sm" type="none"/>
              <a:tailEnd len="sm" w="sm" type="none"/>
            </a:ln>
          </p:spPr>
          <p:txBody>
            <a:bodyPr anchorCtr="0" anchor="ctr" bIns="45675" lIns="91350" spcFirstLastPara="1" rIns="91350" wrap="square" tIns="45675">
              <a:noAutofit/>
            </a:bodyPr>
            <a:lstStyle/>
            <a:p>
              <a:pPr indent="0" lvl="0" marL="0" marR="0" rtl="0" algn="l">
                <a:spcBef>
                  <a:spcPts val="0"/>
                </a:spcBef>
                <a:spcAft>
                  <a:spcPts val="0"/>
                </a:spcAft>
                <a:buNone/>
              </a:pPr>
              <a:r>
                <a:t/>
              </a:r>
              <a:endParaRPr sz="2000">
                <a:solidFill>
                  <a:srgbClr val="505050"/>
                </a:solidFill>
                <a:latin typeface="Quattrocento Sans"/>
                <a:ea typeface="Quattrocento Sans"/>
                <a:cs typeface="Quattrocento Sans"/>
                <a:sym typeface="Quattrocento Sans"/>
              </a:endParaRPr>
            </a:p>
          </p:txBody>
        </p:sp>
      </p:grpSp>
      <p:grpSp>
        <p:nvGrpSpPr>
          <p:cNvPr id="188" name="Google Shape;188;p5"/>
          <p:cNvGrpSpPr/>
          <p:nvPr/>
        </p:nvGrpSpPr>
        <p:grpSpPr>
          <a:xfrm>
            <a:off x="207257" y="5704494"/>
            <a:ext cx="4315701" cy="575485"/>
            <a:chOff x="426425" y="4250976"/>
            <a:chExt cx="4234465" cy="564652"/>
          </a:xfrm>
        </p:grpSpPr>
        <p:sp>
          <p:nvSpPr>
            <p:cNvPr id="189" name="Google Shape;189;p5"/>
            <p:cNvSpPr/>
            <p:nvPr/>
          </p:nvSpPr>
          <p:spPr>
            <a:xfrm>
              <a:off x="912336" y="4294455"/>
              <a:ext cx="3748554" cy="52117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726">
                  <a:solidFill>
                    <a:srgbClr val="1A1A1A"/>
                  </a:solidFill>
                  <a:latin typeface="Quattrocento Sans"/>
                  <a:ea typeface="Quattrocento Sans"/>
                  <a:cs typeface="Quattrocento Sans"/>
                  <a:sym typeface="Quattrocento Sans"/>
                </a:rPr>
                <a:t>Create </a:t>
              </a:r>
              <a:r>
                <a:rPr lang="en-US" sz="1726">
                  <a:solidFill>
                    <a:srgbClr val="0070C0"/>
                  </a:solidFill>
                  <a:latin typeface="Quattrocento Sans"/>
                  <a:ea typeface="Quattrocento Sans"/>
                  <a:cs typeface="Quattrocento Sans"/>
                  <a:sym typeface="Quattrocento Sans"/>
                </a:rPr>
                <a:t>visualizations</a:t>
              </a:r>
              <a:r>
                <a:rPr lang="en-US" sz="1726">
                  <a:solidFill>
                    <a:srgbClr val="1A1A1A"/>
                  </a:solidFill>
                  <a:latin typeface="Quattrocento Sans"/>
                  <a:ea typeface="Quattrocento Sans"/>
                  <a:cs typeface="Quattrocento Sans"/>
                  <a:sym typeface="Quattrocento Sans"/>
                </a:rPr>
                <a:t> with Azure dashboards, workbooks &amp; Grafana</a:t>
              </a:r>
              <a:endParaRPr/>
            </a:p>
          </p:txBody>
        </p:sp>
        <p:sp>
          <p:nvSpPr>
            <p:cNvPr id="190" name="Google Shape;190;p5" title="Icon of a arrow in a circle pointed right"/>
            <p:cNvSpPr/>
            <p:nvPr/>
          </p:nvSpPr>
          <p:spPr>
            <a:xfrm>
              <a:off x="426425" y="4250976"/>
              <a:ext cx="360207" cy="358570"/>
            </a:xfrm>
            <a:custGeom>
              <a:rect b="b" l="l" r="r" t="t"/>
              <a:pathLst>
                <a:path extrusionOk="0" h="303" w="304">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cap="sq" cmpd="sng" w="19050">
              <a:solidFill>
                <a:schemeClr val="dk2"/>
              </a:solidFill>
              <a:prstDash val="solid"/>
              <a:miter lim="800000"/>
              <a:headEnd len="sm" w="sm" type="none"/>
              <a:tailEnd len="sm" w="sm" type="none"/>
            </a:ln>
          </p:spPr>
          <p:txBody>
            <a:bodyPr anchorCtr="0" anchor="ctr" bIns="45675" lIns="91350" spcFirstLastPara="1" rIns="91350" wrap="square" tIns="45675">
              <a:noAutofit/>
            </a:bodyPr>
            <a:lstStyle/>
            <a:p>
              <a:pPr indent="0" lvl="0" marL="0" marR="0" rtl="0" algn="l">
                <a:spcBef>
                  <a:spcPts val="0"/>
                </a:spcBef>
                <a:spcAft>
                  <a:spcPts val="0"/>
                </a:spcAft>
                <a:buNone/>
              </a:pPr>
              <a:r>
                <a:t/>
              </a:r>
              <a:endParaRPr sz="2000">
                <a:solidFill>
                  <a:srgbClr val="505050"/>
                </a:solidFill>
                <a:latin typeface="Quattrocento Sans"/>
                <a:ea typeface="Quattrocento Sans"/>
                <a:cs typeface="Quattrocento Sans"/>
                <a:sym typeface="Quattrocento Sans"/>
              </a:endParaRPr>
            </a:p>
          </p:txBody>
        </p:sp>
      </p:grpSp>
      <p:sp>
        <p:nvSpPr>
          <p:cNvPr id="191" name="Google Shape;191;p5"/>
          <p:cNvSpPr txBox="1"/>
          <p:nvPr/>
        </p:nvSpPr>
        <p:spPr>
          <a:xfrm>
            <a:off x="428759" y="954314"/>
            <a:ext cx="11189766" cy="6143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7030A0"/>
              </a:buClr>
              <a:buSzPts val="3200"/>
              <a:buFont typeface="Arial"/>
              <a:buNone/>
            </a:pPr>
            <a:r>
              <a:rPr b="1" lang="en-US" sz="3200">
                <a:solidFill>
                  <a:srgbClr val="7030A0"/>
                </a:solidFill>
                <a:latin typeface="Quattrocento Sans"/>
                <a:ea typeface="Quattrocento Sans"/>
                <a:cs typeface="Quattrocento Sans"/>
                <a:sym typeface="Quattrocento Sans"/>
              </a:rPr>
              <a:t>Observability Scenarios</a:t>
            </a:r>
            <a:endParaRPr sz="2800">
              <a:solidFill>
                <a:schemeClr val="dk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par>
                                <p:cTn fill="hold" nodeType="withEffect" presetClass="entr" presetID="2" presetSubtype="2">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500"/>
                                        <p:tgtEl>
                                          <p:spTgt spid="17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par>
                                <p:cTn fill="hold" nodeType="withEffect" presetClass="exit" presetID="10" presetSubtype="0">
                                  <p:stCondLst>
                                    <p:cond delay="0"/>
                                  </p:stCondLst>
                                  <p:childTnLst>
                                    <p:animEffect filter="fade" transition="out">
                                      <p:cBhvr>
                                        <p:cTn dur="500"/>
                                        <p:tgtEl>
                                          <p:spTgt spid="170"/>
                                        </p:tgtEl>
                                      </p:cBhvr>
                                    </p:animEffect>
                                    <p:set>
                                      <p:cBhvr>
                                        <p:cTn dur="1" fill="hold">
                                          <p:stCondLst>
                                            <p:cond delay="500"/>
                                          </p:stCondLst>
                                        </p:cTn>
                                        <p:tgtEl>
                                          <p:spTgt spid="170"/>
                                        </p:tgtEl>
                                        <p:attrNameLst>
                                          <p:attrName>style.visibility</p:attrName>
                                        </p:attrNameLst>
                                      </p:cBhvr>
                                      <p:to>
                                        <p:strVal val="hidden"/>
                                      </p:to>
                                    </p:set>
                                  </p:childTnLst>
                                </p:cTn>
                              </p:par>
                              <p:par>
                                <p:cTn fill="hold" nodeType="withEffect" presetClass="entr" presetID="2" presetSubtype="2">
                                  <p:stCondLst>
                                    <p:cond delay="0"/>
                                  </p:stCondLst>
                                  <p:childTnLst>
                                    <p:set>
                                      <p:cBhvr>
                                        <p:cTn dur="1" fill="hold">
                                          <p:stCondLst>
                                            <p:cond delay="0"/>
                                          </p:stCondLst>
                                        </p:cTn>
                                        <p:tgtEl>
                                          <p:spTgt spid="171"/>
                                        </p:tgtEl>
                                        <p:attrNameLst>
                                          <p:attrName>style.visibility</p:attrName>
                                        </p:attrNameLst>
                                      </p:cBhvr>
                                      <p:to>
                                        <p:strVal val="visible"/>
                                      </p:to>
                                    </p:set>
                                    <p:anim calcmode="lin" valueType="num">
                                      <p:cBhvr additive="base">
                                        <p:cTn dur="500"/>
                                        <p:tgtEl>
                                          <p:spTgt spid="17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par>
                                <p:cTn fill="hold" nodeType="withEffect" presetClass="exit" presetID="10" presetSubtype="0">
                                  <p:stCondLst>
                                    <p:cond delay="0"/>
                                  </p:stCondLst>
                                  <p:childTnLst>
                                    <p:animEffect filter="fade" transition="out">
                                      <p:cBhvr>
                                        <p:cTn dur="500"/>
                                        <p:tgtEl>
                                          <p:spTgt spid="171"/>
                                        </p:tgtEl>
                                      </p:cBhvr>
                                    </p:animEffect>
                                    <p:set>
                                      <p:cBhvr>
                                        <p:cTn dur="1" fill="hold">
                                          <p:stCondLst>
                                            <p:cond delay="500"/>
                                          </p:stCondLst>
                                        </p:cTn>
                                        <p:tgtEl>
                                          <p:spTgt spid="171"/>
                                        </p:tgtEl>
                                        <p:attrNameLst>
                                          <p:attrName>style.visibility</p:attrName>
                                        </p:attrNameLst>
                                      </p:cBhvr>
                                      <p:to>
                                        <p:strVal val="hidden"/>
                                      </p:to>
                                    </p:set>
                                  </p:childTnLst>
                                </p:cTn>
                              </p:par>
                              <p:par>
                                <p:cTn fill="hold" nodeType="withEffect" presetClass="entr" presetID="2" presetSubtype="2">
                                  <p:stCondLst>
                                    <p:cond delay="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500"/>
                                        <p:tgtEl>
                                          <p:spTgt spid="17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par>
                                <p:cTn fill="hold" nodeType="withEffect" presetClass="exit" presetID="10" presetSubtype="0">
                                  <p:stCondLst>
                                    <p:cond delay="0"/>
                                  </p:stCondLst>
                                  <p:childTnLst>
                                    <p:animEffect filter="fade" transition="out">
                                      <p:cBhvr>
                                        <p:cTn dur="500"/>
                                        <p:tgtEl>
                                          <p:spTgt spid="172"/>
                                        </p:tgtEl>
                                      </p:cBhvr>
                                    </p:animEffect>
                                    <p:set>
                                      <p:cBhvr>
                                        <p:cTn dur="1" fill="hold">
                                          <p:stCondLst>
                                            <p:cond delay="500"/>
                                          </p:stCondLst>
                                        </p:cTn>
                                        <p:tgtEl>
                                          <p:spTgt spid="172"/>
                                        </p:tgtEl>
                                        <p:attrNameLst>
                                          <p:attrName>style.visibility</p:attrName>
                                        </p:attrNameLst>
                                      </p:cBhvr>
                                      <p:to>
                                        <p:strVal val="hidden"/>
                                      </p:to>
                                    </p:set>
                                  </p:childTnLst>
                                </p:cTn>
                              </p:par>
                              <p:par>
                                <p:cTn fill="hold" nodeType="withEffect" presetClass="entr" presetID="2" presetSubtype="2">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500"/>
                                        <p:tgtEl>
                                          <p:spTgt spid="17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par>
                                <p:cTn fill="hold" nodeType="withEffect" presetClass="exit" presetID="10" presetSubtype="0">
                                  <p:stCondLst>
                                    <p:cond delay="0"/>
                                  </p:stCondLst>
                                  <p:childTnLst>
                                    <p:animEffect filter="fade" transition="out">
                                      <p:cBhvr>
                                        <p:cTn dur="500"/>
                                        <p:tgtEl>
                                          <p:spTgt spid="173"/>
                                        </p:tgtEl>
                                      </p:cBhvr>
                                    </p:animEffect>
                                    <p:set>
                                      <p:cBhvr>
                                        <p:cTn dur="1" fill="hold">
                                          <p:stCondLst>
                                            <p:cond delay="500"/>
                                          </p:stCondLst>
                                        </p:cTn>
                                        <p:tgtEl>
                                          <p:spTgt spid="173"/>
                                        </p:tgtEl>
                                        <p:attrNameLst>
                                          <p:attrName>style.visibility</p:attrName>
                                        </p:attrNameLst>
                                      </p:cBhvr>
                                      <p:to>
                                        <p:strVal val="hidden"/>
                                      </p:to>
                                    </p:set>
                                  </p:childTnLst>
                                </p:cTn>
                              </p:par>
                              <p:par>
                                <p:cTn fill="hold" nodeType="withEffect" presetClass="entr" presetID="2" presetSubtype="2">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500"/>
                                        <p:tgtEl>
                                          <p:spTgt spid="17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6"/>
          <p:cNvSpPr txBox="1"/>
          <p:nvPr/>
        </p:nvSpPr>
        <p:spPr>
          <a:xfrm>
            <a:off x="228247" y="673077"/>
            <a:ext cx="11306469" cy="403079"/>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2060"/>
              </a:buClr>
              <a:buSzPts val="5400"/>
              <a:buFont typeface="Quattrocento Sans"/>
              <a:buNone/>
            </a:pPr>
            <a:r>
              <a:rPr b="1" lang="en-US" sz="5400">
                <a:solidFill>
                  <a:srgbClr val="002060"/>
                </a:solidFill>
                <a:latin typeface="Quattrocento Sans"/>
                <a:ea typeface="Quattrocento Sans"/>
                <a:cs typeface="Quattrocento Sans"/>
                <a:sym typeface="Quattrocento Sans"/>
              </a:rPr>
              <a:t>How Azure Monitor works</a:t>
            </a:r>
            <a:endParaRPr/>
          </a:p>
        </p:txBody>
      </p:sp>
      <p:grpSp>
        <p:nvGrpSpPr>
          <p:cNvPr id="201" name="Google Shape;201;p6"/>
          <p:cNvGrpSpPr/>
          <p:nvPr/>
        </p:nvGrpSpPr>
        <p:grpSpPr>
          <a:xfrm>
            <a:off x="305087" y="1473574"/>
            <a:ext cx="11813767" cy="5283715"/>
            <a:chOff x="311204" y="802429"/>
            <a:chExt cx="12050658" cy="5389665"/>
          </a:xfrm>
        </p:grpSpPr>
        <p:pic>
          <p:nvPicPr>
            <p:cNvPr id="202" name="Google Shape;202;p6"/>
            <p:cNvPicPr preferRelativeResize="0"/>
            <p:nvPr/>
          </p:nvPicPr>
          <p:blipFill rotWithShape="1">
            <a:blip r:embed="rId3">
              <a:alphaModFix/>
            </a:blip>
            <a:srcRect b="0" l="0" r="0" t="0"/>
            <a:stretch/>
          </p:blipFill>
          <p:spPr>
            <a:xfrm>
              <a:off x="4643130" y="802429"/>
              <a:ext cx="7718732" cy="5389665"/>
            </a:xfrm>
            <a:prstGeom prst="rect">
              <a:avLst/>
            </a:prstGeom>
            <a:noFill/>
            <a:ln>
              <a:noFill/>
            </a:ln>
          </p:spPr>
        </p:pic>
        <p:pic>
          <p:nvPicPr>
            <p:cNvPr id="203" name="Google Shape;203;p6"/>
            <p:cNvPicPr preferRelativeResize="0"/>
            <p:nvPr/>
          </p:nvPicPr>
          <p:blipFill rotWithShape="1">
            <a:blip r:embed="rId4">
              <a:alphaModFix/>
            </a:blip>
            <a:srcRect b="0" l="0" r="34059" t="0"/>
            <a:stretch/>
          </p:blipFill>
          <p:spPr>
            <a:xfrm>
              <a:off x="311204" y="1802724"/>
              <a:ext cx="4098871" cy="3674824"/>
            </a:xfrm>
            <a:prstGeom prst="rect">
              <a:avLst/>
            </a:prstGeom>
            <a:noFill/>
            <a:ln>
              <a:noFill/>
            </a:ln>
          </p:spPr>
        </p:pic>
        <p:pic>
          <p:nvPicPr>
            <p:cNvPr id="204" name="Google Shape;204;p6"/>
            <p:cNvPicPr preferRelativeResize="0"/>
            <p:nvPr/>
          </p:nvPicPr>
          <p:blipFill rotWithShape="1">
            <a:blip r:embed="rId5">
              <a:alphaModFix/>
            </a:blip>
            <a:srcRect b="0" l="0" r="0" t="0"/>
            <a:stretch/>
          </p:blipFill>
          <p:spPr>
            <a:xfrm>
              <a:off x="4410075" y="3202631"/>
              <a:ext cx="923925" cy="399405"/>
            </a:xfrm>
            <a:prstGeom prst="rect">
              <a:avLst/>
            </a:prstGeom>
            <a:noFill/>
            <a:ln>
              <a:noFill/>
            </a:ln>
          </p:spPr>
        </p:pic>
      </p:gr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7"/>
          <p:cNvSpPr txBox="1"/>
          <p:nvPr>
            <p:ph type="title"/>
          </p:nvPr>
        </p:nvSpPr>
        <p:spPr>
          <a:xfrm>
            <a:off x="487709" y="78937"/>
            <a:ext cx="11189766" cy="88801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002060"/>
              </a:buClr>
              <a:buSzPct val="100000"/>
              <a:buFont typeface="Quattrocento Sans"/>
              <a:buNone/>
            </a:pPr>
            <a:r>
              <a:rPr b="1" lang="en-US" sz="6000">
                <a:solidFill>
                  <a:srgbClr val="002060"/>
                </a:solidFill>
                <a:latin typeface="Quattrocento Sans"/>
                <a:ea typeface="Quattrocento Sans"/>
                <a:cs typeface="Quattrocento Sans"/>
                <a:sym typeface="Quattrocento Sans"/>
              </a:rPr>
              <a:t>Agents in Azure Monitor</a:t>
            </a:r>
            <a:endParaRPr b="1" sz="5400">
              <a:solidFill>
                <a:srgbClr val="7030A0"/>
              </a:solidFill>
              <a:latin typeface="Quattrocento Sans"/>
              <a:ea typeface="Quattrocento Sans"/>
              <a:cs typeface="Quattrocento Sans"/>
              <a:sym typeface="Quattrocento Sans"/>
            </a:endParaRPr>
          </a:p>
        </p:txBody>
      </p:sp>
      <p:sp>
        <p:nvSpPr>
          <p:cNvPr id="211" name="Google Shape;211;p7"/>
          <p:cNvSpPr txBox="1"/>
          <p:nvPr/>
        </p:nvSpPr>
        <p:spPr>
          <a:xfrm>
            <a:off x="641350" y="1409700"/>
            <a:ext cx="10610849" cy="4478149"/>
          </a:xfrm>
          <a:prstGeom prst="rect">
            <a:avLst/>
          </a:prstGeom>
          <a:noFill/>
          <a:ln>
            <a:noFill/>
          </a:ln>
        </p:spPr>
        <p:txBody>
          <a:bodyPr anchorCtr="0" anchor="t" bIns="0" lIns="0" spcFirstLastPara="1" rIns="0" wrap="square" tIns="0">
            <a:spAutoFit/>
          </a:bodyPr>
          <a:lstStyle/>
          <a:p>
            <a:pPr indent="-171450" lvl="0" marL="285750" marR="0" rtl="0" algn="l">
              <a:spcBef>
                <a:spcPts val="0"/>
              </a:spcBef>
              <a:spcAft>
                <a:spcPts val="0"/>
              </a:spcAft>
              <a:buClr>
                <a:schemeClr val="dk1"/>
              </a:buClr>
              <a:buSzPts val="1800"/>
              <a:buFont typeface="Arial"/>
              <a:buNone/>
            </a:pPr>
            <a:r>
              <a:t/>
            </a:r>
            <a:endParaRPr b="0" i="0" sz="1800" u="sng">
              <a:solidFill>
                <a:srgbClr val="171717"/>
              </a:solidFill>
              <a:latin typeface="Calibri"/>
              <a:ea typeface="Calibri"/>
              <a:cs typeface="Calibri"/>
              <a:sym typeface="Calibri"/>
              <a:hlinkClick r:id="rId3">
                <a:extLst>
                  <a:ext uri="{A12FA001-AC4F-418D-AE19-62706E023703}">
                    <ahyp:hlinkClr val="tx"/>
                  </a:ext>
                </a:extLst>
              </a:hlinkClick>
            </a:endParaRPr>
          </a:p>
          <a:p>
            <a:pPr indent="-285750" lvl="0" marL="285750" marR="0" rtl="0" algn="l">
              <a:spcBef>
                <a:spcPts val="1800"/>
              </a:spcBef>
              <a:spcAft>
                <a:spcPts val="0"/>
              </a:spcAft>
              <a:buClr>
                <a:srgbClr val="171717"/>
              </a:buClr>
              <a:buSzPts val="1800"/>
              <a:buFont typeface="Arial"/>
              <a:buChar char="•"/>
            </a:pPr>
            <a:r>
              <a:rPr lang="en-US" sz="1800" u="sng">
                <a:solidFill>
                  <a:srgbClr val="171717"/>
                </a:solidFill>
                <a:latin typeface="Calibri"/>
                <a:ea typeface="Calibri"/>
                <a:cs typeface="Calibri"/>
                <a:sym typeface="Calibri"/>
                <a:hlinkClick r:id="rId4">
                  <a:extLst>
                    <a:ext uri="{A12FA001-AC4F-418D-AE19-62706E023703}">
                      <ahyp:hlinkClr val="tx"/>
                    </a:ext>
                  </a:extLst>
                </a:hlinkClick>
              </a:rPr>
              <a:t>Azure Monitor Agent (AMA): </a:t>
            </a:r>
            <a:r>
              <a:rPr lang="en-US" sz="1800">
                <a:solidFill>
                  <a:srgbClr val="171717"/>
                </a:solidFill>
                <a:latin typeface="Calibri"/>
                <a:ea typeface="Calibri"/>
                <a:cs typeface="Calibri"/>
                <a:sym typeface="Calibri"/>
              </a:rPr>
              <a:t>Sends data from Azure VMs and on-prem machines to a </a:t>
            </a:r>
            <a:r>
              <a:rPr b="1" lang="en-US" sz="1800">
                <a:solidFill>
                  <a:srgbClr val="171717"/>
                </a:solidFill>
                <a:latin typeface="Calibri"/>
                <a:ea typeface="Calibri"/>
                <a:cs typeface="Calibri"/>
                <a:sym typeface="Calibri"/>
              </a:rPr>
              <a:t>Log Analytics workspace or Azure Monitor Metrics </a:t>
            </a:r>
            <a:r>
              <a:rPr lang="en-US" sz="1800">
                <a:solidFill>
                  <a:srgbClr val="171717"/>
                </a:solidFill>
                <a:latin typeface="Calibri"/>
                <a:ea typeface="Calibri"/>
                <a:cs typeface="Calibri"/>
                <a:sym typeface="Calibri"/>
              </a:rPr>
              <a:t>for use by features, insights, and other monitoring solutions and services. </a:t>
            </a:r>
            <a:br>
              <a:rPr lang="en-US" sz="1800">
                <a:solidFill>
                  <a:srgbClr val="171717"/>
                </a:solidFill>
                <a:latin typeface="Calibri"/>
                <a:ea typeface="Calibri"/>
                <a:cs typeface="Calibri"/>
                <a:sym typeface="Calibri"/>
              </a:rPr>
            </a:br>
            <a:r>
              <a:rPr lang="en-US" sz="1800">
                <a:solidFill>
                  <a:srgbClr val="171717"/>
                </a:solidFill>
                <a:latin typeface="Calibri"/>
                <a:ea typeface="Calibri"/>
                <a:cs typeface="Calibri"/>
                <a:sym typeface="Calibri"/>
              </a:rPr>
              <a:t>Azure Monitor Agent replaces all of Azure Monitor's legacy monitoring agents.</a:t>
            </a:r>
            <a:endParaRPr/>
          </a:p>
          <a:p>
            <a:pPr indent="-285750" lvl="0" marL="285750" marR="0" rtl="0" algn="l">
              <a:spcBef>
                <a:spcPts val="1800"/>
              </a:spcBef>
              <a:spcAft>
                <a:spcPts val="0"/>
              </a:spcAft>
              <a:buClr>
                <a:srgbClr val="171717"/>
              </a:buClr>
              <a:buSzPts val="1800"/>
              <a:buFont typeface="Arial"/>
              <a:buChar char="•"/>
            </a:pPr>
            <a:r>
              <a:rPr b="0" i="0" lang="en-US" sz="1800" u="sng">
                <a:solidFill>
                  <a:srgbClr val="171717"/>
                </a:solidFill>
                <a:latin typeface="Calibri"/>
                <a:ea typeface="Calibri"/>
                <a:cs typeface="Calibri"/>
                <a:sym typeface="Calibri"/>
                <a:hlinkClick r:id="rId5">
                  <a:extLst>
                    <a:ext uri="{A12FA001-AC4F-418D-AE19-62706E023703}">
                      <ahyp:hlinkClr val="tx"/>
                    </a:ext>
                  </a:extLst>
                </a:hlinkClick>
              </a:rPr>
              <a:t>Log Analytics Agent (MMA/OMS)</a:t>
            </a:r>
            <a:r>
              <a:rPr b="0" i="0" lang="en-US" sz="1800">
                <a:solidFill>
                  <a:srgbClr val="171717"/>
                </a:solidFill>
                <a:latin typeface="Calibri"/>
                <a:ea typeface="Calibri"/>
                <a:cs typeface="Calibri"/>
                <a:sym typeface="Calibri"/>
              </a:rPr>
              <a:t>: Legacy. To be </a:t>
            </a:r>
            <a:r>
              <a:rPr lang="en-US" sz="1800">
                <a:solidFill>
                  <a:srgbClr val="171717"/>
                </a:solidFill>
                <a:latin typeface="Calibri"/>
                <a:ea typeface="Calibri"/>
                <a:cs typeface="Calibri"/>
                <a:sym typeface="Calibri"/>
              </a:rPr>
              <a:t>retired 31 August </a:t>
            </a:r>
            <a:r>
              <a:rPr b="0" i="0" lang="en-US" sz="1800">
                <a:solidFill>
                  <a:srgbClr val="171717"/>
                </a:solidFill>
                <a:latin typeface="Calibri"/>
                <a:ea typeface="Calibri"/>
                <a:cs typeface="Calibri"/>
                <a:sym typeface="Calibri"/>
              </a:rPr>
              <a:t>2024. Sends data from Azure VMs and on-prem </a:t>
            </a:r>
            <a:r>
              <a:rPr lang="en-US" sz="1800">
                <a:solidFill>
                  <a:srgbClr val="171717"/>
                </a:solidFill>
                <a:latin typeface="Calibri"/>
                <a:ea typeface="Calibri"/>
                <a:cs typeface="Calibri"/>
                <a:sym typeface="Calibri"/>
              </a:rPr>
              <a:t>machines </a:t>
            </a:r>
            <a:r>
              <a:rPr b="0" i="0" lang="en-US" sz="1800">
                <a:solidFill>
                  <a:srgbClr val="171717"/>
                </a:solidFill>
                <a:latin typeface="Calibri"/>
                <a:ea typeface="Calibri"/>
                <a:cs typeface="Calibri"/>
                <a:sym typeface="Calibri"/>
              </a:rPr>
              <a:t>to a </a:t>
            </a:r>
            <a:r>
              <a:rPr b="1" i="0" lang="en-US" sz="1800">
                <a:solidFill>
                  <a:srgbClr val="171717"/>
                </a:solidFill>
                <a:latin typeface="Calibri"/>
                <a:ea typeface="Calibri"/>
                <a:cs typeface="Calibri"/>
                <a:sym typeface="Calibri"/>
              </a:rPr>
              <a:t>Log Analytics workspace </a:t>
            </a:r>
            <a:r>
              <a:rPr b="0" i="0" lang="en-US" sz="1800">
                <a:solidFill>
                  <a:srgbClr val="171717"/>
                </a:solidFill>
                <a:latin typeface="Calibri"/>
                <a:ea typeface="Calibri"/>
                <a:cs typeface="Calibri"/>
                <a:sym typeface="Calibri"/>
              </a:rPr>
              <a:t>and supports monitoring solutions and services.</a:t>
            </a:r>
            <a:endParaRPr/>
          </a:p>
          <a:p>
            <a:pPr indent="-285750" lvl="0" marL="285750" marR="0" rtl="0" algn="l">
              <a:spcBef>
                <a:spcPts val="1800"/>
              </a:spcBef>
              <a:spcAft>
                <a:spcPts val="0"/>
              </a:spcAft>
              <a:buClr>
                <a:srgbClr val="171717"/>
              </a:buClr>
              <a:buSzPts val="1800"/>
              <a:buFont typeface="Arial"/>
              <a:buChar char="•"/>
            </a:pPr>
            <a:r>
              <a:rPr b="0" i="0" lang="en-US" sz="1800" u="sng" strike="noStrike">
                <a:solidFill>
                  <a:srgbClr val="171717"/>
                </a:solidFill>
                <a:latin typeface="Calibri"/>
                <a:ea typeface="Calibri"/>
                <a:cs typeface="Calibri"/>
                <a:sym typeface="Calibri"/>
                <a:hlinkClick r:id="rId6">
                  <a:extLst>
                    <a:ext uri="{A12FA001-AC4F-418D-AE19-62706E023703}">
                      <ahyp:hlinkClr val="tx"/>
                    </a:ext>
                  </a:extLst>
                </a:hlinkClick>
              </a:rPr>
              <a:t>Diagnostics extension (WAD/LAD)</a:t>
            </a:r>
            <a:r>
              <a:rPr b="0" i="0" lang="en-US" sz="1800">
                <a:solidFill>
                  <a:srgbClr val="171717"/>
                </a:solidFill>
                <a:latin typeface="Calibri"/>
                <a:ea typeface="Calibri"/>
                <a:cs typeface="Calibri"/>
                <a:sym typeface="Calibri"/>
              </a:rPr>
              <a:t>: Legacy. Sends data from Azure VMs to </a:t>
            </a:r>
            <a:r>
              <a:rPr b="1" i="0" lang="en-US" sz="1800">
                <a:solidFill>
                  <a:srgbClr val="171717"/>
                </a:solidFill>
                <a:latin typeface="Calibri"/>
                <a:ea typeface="Calibri"/>
                <a:cs typeface="Calibri"/>
                <a:sym typeface="Calibri"/>
              </a:rPr>
              <a:t>Azure Monitor Metrics </a:t>
            </a:r>
            <a:r>
              <a:rPr b="0" i="0" lang="en-US" sz="1800">
                <a:solidFill>
                  <a:srgbClr val="171717"/>
                </a:solidFill>
                <a:latin typeface="Calibri"/>
                <a:ea typeface="Calibri"/>
                <a:cs typeface="Calibri"/>
                <a:sym typeface="Calibri"/>
              </a:rPr>
              <a:t>(</a:t>
            </a:r>
            <a:r>
              <a:rPr b="1" i="0" lang="en-US" sz="1800">
                <a:solidFill>
                  <a:srgbClr val="171717"/>
                </a:solidFill>
                <a:latin typeface="Calibri"/>
                <a:ea typeface="Calibri"/>
                <a:cs typeface="Calibri"/>
                <a:sym typeface="Calibri"/>
              </a:rPr>
              <a:t>Windows only</a:t>
            </a:r>
            <a:r>
              <a:rPr b="0" i="0" lang="en-US" sz="1800">
                <a:solidFill>
                  <a:srgbClr val="171717"/>
                </a:solidFill>
                <a:latin typeface="Calibri"/>
                <a:ea typeface="Calibri"/>
                <a:cs typeface="Calibri"/>
                <a:sym typeface="Calibri"/>
              </a:rPr>
              <a:t>), Azure Event Hubs, and Azure Storage. </a:t>
            </a:r>
            <a:endParaRPr/>
          </a:p>
          <a:p>
            <a:pPr indent="-285750" lvl="0" marL="285750" marR="0" rtl="0" algn="l">
              <a:spcBef>
                <a:spcPts val="1800"/>
              </a:spcBef>
              <a:spcAft>
                <a:spcPts val="0"/>
              </a:spcAft>
              <a:buClr>
                <a:srgbClr val="171717"/>
              </a:buClr>
              <a:buSzPts val="1800"/>
              <a:buFont typeface="Arial"/>
              <a:buChar char="•"/>
            </a:pPr>
            <a:r>
              <a:rPr lang="en-US" sz="1800" u="sng">
                <a:solidFill>
                  <a:srgbClr val="171717"/>
                </a:solidFill>
                <a:latin typeface="Calibri"/>
                <a:ea typeface="Calibri"/>
                <a:cs typeface="Calibri"/>
                <a:sym typeface="Calibri"/>
                <a:hlinkClick r:id="rId7">
                  <a:extLst>
                    <a:ext uri="{A12FA001-AC4F-418D-AE19-62706E023703}">
                      <ahyp:hlinkClr val="tx"/>
                    </a:ext>
                  </a:extLst>
                </a:hlinkClick>
              </a:rPr>
              <a:t>Telegraf agent</a:t>
            </a:r>
            <a:r>
              <a:rPr lang="en-US" sz="1800">
                <a:solidFill>
                  <a:srgbClr val="171717"/>
                </a:solidFill>
                <a:latin typeface="Calibri"/>
                <a:ea typeface="Calibri"/>
                <a:cs typeface="Calibri"/>
                <a:sym typeface="Calibri"/>
              </a:rPr>
              <a:t>: Legacy. Sends data to </a:t>
            </a:r>
            <a:r>
              <a:rPr b="1" lang="en-US" sz="1800">
                <a:solidFill>
                  <a:srgbClr val="171717"/>
                </a:solidFill>
                <a:latin typeface="Calibri"/>
                <a:ea typeface="Calibri"/>
                <a:cs typeface="Calibri"/>
                <a:sym typeface="Calibri"/>
              </a:rPr>
              <a:t>Azure Monitor Metrics </a:t>
            </a:r>
            <a:r>
              <a:rPr lang="en-US" sz="1800">
                <a:solidFill>
                  <a:srgbClr val="171717"/>
                </a:solidFill>
                <a:latin typeface="Calibri"/>
                <a:ea typeface="Calibri"/>
                <a:cs typeface="Calibri"/>
                <a:sym typeface="Calibri"/>
              </a:rPr>
              <a:t>(</a:t>
            </a:r>
            <a:r>
              <a:rPr b="1" lang="en-US" sz="1800">
                <a:solidFill>
                  <a:srgbClr val="171717"/>
                </a:solidFill>
                <a:latin typeface="Calibri"/>
                <a:ea typeface="Calibri"/>
                <a:cs typeface="Calibri"/>
                <a:sym typeface="Calibri"/>
              </a:rPr>
              <a:t>Linux only</a:t>
            </a:r>
            <a:r>
              <a:rPr lang="en-US" sz="1800">
                <a:solidFill>
                  <a:srgbClr val="171717"/>
                </a:solidFill>
                <a:latin typeface="Calibri"/>
                <a:ea typeface="Calibri"/>
                <a:cs typeface="Calibri"/>
                <a:sym typeface="Calibri"/>
              </a:rPr>
              <a:t>). </a:t>
            </a:r>
            <a:endParaRPr/>
          </a:p>
          <a:p>
            <a:pPr indent="-285750" lvl="0" marL="285750" marR="0" rtl="0" algn="l">
              <a:spcBef>
                <a:spcPts val="1800"/>
              </a:spcBef>
              <a:spcAft>
                <a:spcPts val="0"/>
              </a:spcAft>
              <a:buClr>
                <a:srgbClr val="171717"/>
              </a:buClr>
              <a:buSzPts val="1800"/>
              <a:buFont typeface="Arial"/>
              <a:buChar char="•"/>
            </a:pPr>
            <a:r>
              <a:rPr lang="en-US" sz="1800" u="sng">
                <a:solidFill>
                  <a:srgbClr val="171717"/>
                </a:solidFill>
                <a:latin typeface="Calibri"/>
                <a:ea typeface="Calibri"/>
                <a:cs typeface="Calibri"/>
                <a:sym typeface="Calibri"/>
                <a:hlinkClick r:id="rId8">
                  <a:extLst>
                    <a:ext uri="{A12FA001-AC4F-418D-AE19-62706E023703}">
                      <ahyp:hlinkClr val="tx"/>
                    </a:ext>
                  </a:extLst>
                </a:hlinkClick>
              </a:rPr>
              <a:t>Dependency Agent</a:t>
            </a:r>
            <a:r>
              <a:rPr lang="en-US" sz="1800">
                <a:solidFill>
                  <a:srgbClr val="171717"/>
                </a:solidFill>
                <a:latin typeface="Calibri"/>
                <a:ea typeface="Calibri"/>
                <a:cs typeface="Calibri"/>
                <a:sym typeface="Calibri"/>
              </a:rPr>
              <a:t>: Collects data about processes running on the virtual machine and external process dependencies.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7"/>
          <p:cNvSpPr txBox="1"/>
          <p:nvPr>
            <p:ph idx="2" type="body"/>
          </p:nvPr>
        </p:nvSpPr>
        <p:spPr>
          <a:xfrm>
            <a:off x="491705" y="903894"/>
            <a:ext cx="11189766" cy="6143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030A0"/>
              </a:buClr>
              <a:buSzPts val="3200"/>
              <a:buNone/>
            </a:pPr>
            <a:r>
              <a:rPr lang="en-US"/>
              <a:t>Required for VM guest-level telemetry collection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8"/>
          <p:cNvSpPr txBox="1"/>
          <p:nvPr>
            <p:ph type="title"/>
          </p:nvPr>
        </p:nvSpPr>
        <p:spPr>
          <a:xfrm>
            <a:off x="588263" y="457200"/>
            <a:ext cx="11016647" cy="55399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2060"/>
              </a:buClr>
              <a:buSzPct val="100000"/>
              <a:buFont typeface="Quattrocento Sans"/>
              <a:buNone/>
            </a:pPr>
            <a:r>
              <a:rPr lang="en-US"/>
              <a:t>Azure Monitor Agent</a:t>
            </a:r>
            <a:endParaRPr/>
          </a:p>
        </p:txBody>
      </p:sp>
      <p:grpSp>
        <p:nvGrpSpPr>
          <p:cNvPr id="222" name="Google Shape;222;p8"/>
          <p:cNvGrpSpPr/>
          <p:nvPr/>
        </p:nvGrpSpPr>
        <p:grpSpPr>
          <a:xfrm>
            <a:off x="855574" y="1947953"/>
            <a:ext cx="10480851" cy="3317016"/>
            <a:chOff x="207259" y="43630"/>
            <a:chExt cx="10480851" cy="3317016"/>
          </a:xfrm>
        </p:grpSpPr>
        <p:sp>
          <p:nvSpPr>
            <p:cNvPr id="223" name="Google Shape;223;p8"/>
            <p:cNvSpPr/>
            <p:nvPr/>
          </p:nvSpPr>
          <p:spPr>
            <a:xfrm>
              <a:off x="207259" y="43630"/>
              <a:ext cx="1369144" cy="1369144"/>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397470" y="233840"/>
              <a:ext cx="988723" cy="988723"/>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1869792" y="43630"/>
              <a:ext cx="3227270" cy="13691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txBox="1"/>
            <p:nvPr/>
          </p:nvSpPr>
          <p:spPr>
            <a:xfrm>
              <a:off x="1869792" y="43630"/>
              <a:ext cx="3227270" cy="1369144"/>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Cost reduction</a:t>
              </a:r>
              <a:endParaRPr/>
            </a:p>
            <a:p>
              <a:pPr indent="0" lvl="0" marL="0" marR="0" rtl="0" algn="l">
                <a:lnSpc>
                  <a:spcPct val="100000"/>
                </a:lnSpc>
                <a:spcBef>
                  <a:spcPts val="840"/>
                </a:spcBef>
                <a:spcAft>
                  <a:spcPts val="0"/>
                </a:spcAft>
                <a:buClr>
                  <a:schemeClr val="dk1"/>
                </a:buClr>
                <a:buSzPts val="1400"/>
                <a:buFont typeface="Calibri"/>
                <a:buNone/>
              </a:pPr>
              <a:r>
                <a:rPr b="0" lang="en-US" sz="1400">
                  <a:solidFill>
                    <a:schemeClr val="dk1"/>
                  </a:solidFill>
                  <a:latin typeface="Calibri"/>
                  <a:ea typeface="Calibri"/>
                  <a:cs typeface="Calibri"/>
                  <a:sym typeface="Calibri"/>
                </a:rPr>
                <a:t>- Targeted data collection</a:t>
              </a:r>
              <a:endParaRPr/>
            </a:p>
            <a:p>
              <a:pPr indent="0" lvl="0" marL="0" marR="0" rtl="0" algn="l">
                <a:lnSpc>
                  <a:spcPct val="100000"/>
                </a:lnSpc>
                <a:spcBef>
                  <a:spcPts val="490"/>
                </a:spcBef>
                <a:spcAft>
                  <a:spcPts val="0"/>
                </a:spcAft>
                <a:buClr>
                  <a:schemeClr val="dk1"/>
                </a:buClr>
                <a:buSzPts val="1400"/>
                <a:buFont typeface="Calibri"/>
                <a:buNone/>
              </a:pPr>
              <a:r>
                <a:rPr b="0" lang="en-US" sz="1400">
                  <a:solidFill>
                    <a:schemeClr val="dk1"/>
                  </a:solidFill>
                  <a:latin typeface="Calibri"/>
                  <a:ea typeface="Calibri"/>
                  <a:cs typeface="Calibri"/>
                  <a:sym typeface="Calibri"/>
                </a:rPr>
                <a:t>- Data filtering, aggregation</a:t>
              </a:r>
              <a:endParaRPr/>
            </a:p>
          </p:txBody>
        </p:sp>
        <p:sp>
          <p:nvSpPr>
            <p:cNvPr id="227" name="Google Shape;227;p8"/>
            <p:cNvSpPr/>
            <p:nvPr/>
          </p:nvSpPr>
          <p:spPr>
            <a:xfrm>
              <a:off x="5659389" y="43630"/>
              <a:ext cx="1369144" cy="136914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p:nvPr/>
          </p:nvSpPr>
          <p:spPr>
            <a:xfrm>
              <a:off x="5739132" y="123373"/>
              <a:ext cx="1209658" cy="1209658"/>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7311756" y="155530"/>
              <a:ext cx="3227270" cy="13691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txBox="1"/>
            <p:nvPr/>
          </p:nvSpPr>
          <p:spPr>
            <a:xfrm>
              <a:off x="7311756" y="155530"/>
              <a:ext cx="3227270" cy="1369144"/>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Simplified management</a:t>
              </a:r>
              <a:endParaRPr/>
            </a:p>
            <a:p>
              <a:pPr indent="0" lvl="0" marL="0" marR="0" rtl="0" algn="l">
                <a:lnSpc>
                  <a:spcPct val="100000"/>
                </a:lnSpc>
                <a:spcBef>
                  <a:spcPts val="840"/>
                </a:spcBef>
                <a:spcAft>
                  <a:spcPts val="0"/>
                </a:spcAft>
                <a:buClr>
                  <a:schemeClr val="dk1"/>
                </a:buClr>
                <a:buSzPts val="1400"/>
                <a:buFont typeface="Calibri"/>
                <a:buNone/>
              </a:pPr>
              <a:r>
                <a:rPr b="0" lang="en-US" sz="1400">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Multi homing </a:t>
              </a:r>
              <a:endParaRPr/>
            </a:p>
            <a:p>
              <a:pPr indent="0" lvl="0" marL="0" marR="0" rtl="0" algn="l">
                <a:lnSpc>
                  <a:spcPct val="100000"/>
                </a:lnSpc>
                <a:spcBef>
                  <a:spcPts val="490"/>
                </a:spcBef>
                <a:spcAft>
                  <a:spcPts val="0"/>
                </a:spcAft>
                <a:buClr>
                  <a:schemeClr val="dk1"/>
                </a:buClr>
                <a:buSzPts val="1400"/>
                <a:buFont typeface="Calibri"/>
                <a:buNone/>
              </a:pPr>
              <a:r>
                <a:rPr lang="en-US" sz="1400">
                  <a:solidFill>
                    <a:schemeClr val="dk1"/>
                  </a:solidFill>
                  <a:latin typeface="Calibri"/>
                  <a:ea typeface="Calibri"/>
                  <a:cs typeface="Calibri"/>
                  <a:sym typeface="Calibri"/>
                </a:rPr>
                <a:t>- Easily </a:t>
              </a:r>
              <a:r>
                <a:rPr i="1" lang="en-US" sz="1400">
                  <a:solidFill>
                    <a:schemeClr val="dk1"/>
                  </a:solidFill>
                  <a:latin typeface="Calibri"/>
                  <a:ea typeface="Calibri"/>
                  <a:cs typeface="Calibri"/>
                  <a:sym typeface="Calibri"/>
                </a:rPr>
                <a:t>onboard -&gt; deploy -&gt; update </a:t>
              </a:r>
              <a:r>
                <a:rPr lang="en-US" sz="1400">
                  <a:solidFill>
                    <a:schemeClr val="dk1"/>
                  </a:solidFill>
                  <a:latin typeface="Calibri"/>
                  <a:ea typeface="Calibri"/>
                  <a:cs typeface="Calibri"/>
                  <a:sym typeface="Calibri"/>
                </a:rPr>
                <a:t>at scale</a:t>
              </a:r>
              <a:endParaRPr/>
            </a:p>
            <a:p>
              <a:pPr indent="0" lvl="0" marL="0" marR="0" rtl="0" algn="l">
                <a:lnSpc>
                  <a:spcPct val="100000"/>
                </a:lnSpc>
                <a:spcBef>
                  <a:spcPts val="490"/>
                </a:spcBef>
                <a:spcAft>
                  <a:spcPts val="0"/>
                </a:spcAft>
                <a:buClr>
                  <a:schemeClr val="dk1"/>
                </a:buClr>
                <a:buSzPts val="1400"/>
                <a:buFont typeface="Calibri"/>
                <a:buNone/>
              </a:pPr>
              <a:r>
                <a:rPr lang="en-US" sz="1400">
                  <a:solidFill>
                    <a:schemeClr val="dk1"/>
                  </a:solidFill>
                  <a:latin typeface="Calibri"/>
                  <a:ea typeface="Calibri"/>
                  <a:cs typeface="Calibri"/>
                  <a:sym typeface="Calibri"/>
                </a:rPr>
                <a:t>- Transparency and control via extensibility</a:t>
              </a:r>
              <a:endParaRPr/>
            </a:p>
            <a:p>
              <a:pPr indent="0" lvl="0" marL="0" marR="0" rtl="0" algn="l">
                <a:lnSpc>
                  <a:spcPct val="100000"/>
                </a:lnSpc>
                <a:spcBef>
                  <a:spcPts val="490"/>
                </a:spcBef>
                <a:spcAft>
                  <a:spcPts val="0"/>
                </a:spcAft>
                <a:buClr>
                  <a:schemeClr val="dk1"/>
                </a:buClr>
                <a:buSzPts val="1400"/>
                <a:buFont typeface="Calibri"/>
                <a:buNone/>
              </a:pPr>
              <a:r>
                <a:rPr lang="en-US" sz="1400">
                  <a:solidFill>
                    <a:schemeClr val="dk1"/>
                  </a:solidFill>
                  <a:latin typeface="Calibri"/>
                  <a:ea typeface="Calibri"/>
                  <a:cs typeface="Calibri"/>
                  <a:sym typeface="Calibri"/>
                </a:rPr>
                <a:t>- Seamless management for Azure &amp; hybrid</a:t>
              </a:r>
              <a:endParaRPr b="0" sz="1400">
                <a:solidFill>
                  <a:schemeClr val="dk1"/>
                </a:solidFill>
                <a:latin typeface="Calibri"/>
                <a:ea typeface="Calibri"/>
                <a:cs typeface="Calibri"/>
                <a:sym typeface="Calibri"/>
              </a:endParaRPr>
            </a:p>
          </p:txBody>
        </p:sp>
        <p:sp>
          <p:nvSpPr>
            <p:cNvPr id="231" name="Google Shape;231;p8"/>
            <p:cNvSpPr/>
            <p:nvPr/>
          </p:nvSpPr>
          <p:spPr>
            <a:xfrm>
              <a:off x="207259" y="1991502"/>
              <a:ext cx="1369144" cy="1369144"/>
            </a:xfrm>
            <a:prstGeom prst="ellipse">
              <a:avLst/>
            </a:prstGeom>
            <a:solidFill>
              <a:srgbClr val="548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a:off x="494779" y="2279022"/>
              <a:ext cx="794104" cy="794104"/>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a:off x="1801971" y="1961024"/>
              <a:ext cx="3505105" cy="13691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txBox="1"/>
            <p:nvPr/>
          </p:nvSpPr>
          <p:spPr>
            <a:xfrm>
              <a:off x="1801971" y="1961024"/>
              <a:ext cx="3505105" cy="1369144"/>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Security and performance</a:t>
              </a:r>
              <a:endParaRPr/>
            </a:p>
            <a:p>
              <a:pPr indent="0" lvl="0" marL="0" marR="0" rtl="0" algn="l">
                <a:lnSpc>
                  <a:spcPct val="100000"/>
                </a:lnSpc>
                <a:spcBef>
                  <a:spcPts val="840"/>
                </a:spcBef>
                <a:spcAft>
                  <a:spcPts val="0"/>
                </a:spcAft>
                <a:buClr>
                  <a:schemeClr val="dk1"/>
                </a:buClr>
                <a:buSzPts val="1400"/>
                <a:buFont typeface="Calibri"/>
                <a:buNone/>
              </a:pPr>
              <a:r>
                <a:rPr b="0" lang="en-US" sz="1400">
                  <a:solidFill>
                    <a:schemeClr val="dk1"/>
                  </a:solidFill>
                  <a:latin typeface="Calibri"/>
                  <a:ea typeface="Calibri"/>
                  <a:cs typeface="Calibri"/>
                  <a:sym typeface="Calibri"/>
                </a:rPr>
                <a:t>- Modern auth (MI, AAD)</a:t>
              </a:r>
              <a:endParaRPr/>
            </a:p>
            <a:p>
              <a:pPr indent="0" lvl="0" marL="0" marR="0" rtl="0" algn="l">
                <a:lnSpc>
                  <a:spcPct val="100000"/>
                </a:lnSpc>
                <a:spcBef>
                  <a:spcPts val="490"/>
                </a:spcBef>
                <a:spcAft>
                  <a:spcPts val="0"/>
                </a:spcAft>
                <a:buClr>
                  <a:schemeClr val="dk1"/>
                </a:buClr>
                <a:buSzPts val="1400"/>
                <a:buFont typeface="Calibri"/>
                <a:buNone/>
              </a:pPr>
              <a:r>
                <a:rPr b="0" lang="en-US" sz="1400">
                  <a:solidFill>
                    <a:schemeClr val="dk1"/>
                  </a:solidFill>
                  <a:latin typeface="Calibri"/>
                  <a:ea typeface="Calibri"/>
                  <a:cs typeface="Calibri"/>
                  <a:sym typeface="Calibri"/>
                </a:rPr>
                <a:t>- Higher EPS </a:t>
              </a:r>
              <a:endParaRPr/>
            </a:p>
            <a:p>
              <a:pPr indent="0" lvl="0" marL="0" marR="0" rtl="0" algn="l">
                <a:lnSpc>
                  <a:spcPct val="100000"/>
                </a:lnSpc>
                <a:spcBef>
                  <a:spcPts val="490"/>
                </a:spcBef>
                <a:spcAft>
                  <a:spcPts val="0"/>
                </a:spcAft>
                <a:buClr>
                  <a:schemeClr val="dk1"/>
                </a:buClr>
                <a:buSzPts val="1400"/>
                <a:buFont typeface="Calibri"/>
                <a:buNone/>
              </a:pPr>
              <a:r>
                <a:rPr b="0" lang="en-US" sz="1400">
                  <a:solidFill>
                    <a:schemeClr val="dk1"/>
                  </a:solidFill>
                  <a:latin typeface="Calibri"/>
                  <a:ea typeface="Calibri"/>
                  <a:cs typeface="Calibri"/>
                  <a:sym typeface="Calibri"/>
                </a:rPr>
                <a:t>- Efficient resource utilization</a:t>
              </a:r>
              <a:endParaRPr/>
            </a:p>
          </p:txBody>
        </p:sp>
        <p:sp>
          <p:nvSpPr>
            <p:cNvPr id="235" name="Google Shape;235;p8"/>
            <p:cNvSpPr/>
            <p:nvPr/>
          </p:nvSpPr>
          <p:spPr>
            <a:xfrm>
              <a:off x="5798307" y="1991502"/>
              <a:ext cx="1369144" cy="1369144"/>
            </a:xfrm>
            <a:prstGeom prst="ellipse">
              <a:avLst/>
            </a:prstGeom>
            <a:solidFill>
              <a:srgbClr val="599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a:off x="6085828" y="2279022"/>
              <a:ext cx="794104" cy="794104"/>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a:off x="7460840" y="1991502"/>
              <a:ext cx="3227270" cy="13691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txBox="1"/>
            <p:nvPr/>
          </p:nvSpPr>
          <p:spPr>
            <a:xfrm>
              <a:off x="7460840" y="1991502"/>
              <a:ext cx="3227270" cy="1369144"/>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Single monitoring agent</a:t>
              </a:r>
              <a:endParaRPr/>
            </a:p>
            <a:p>
              <a:pPr indent="0" lvl="0" marL="0" marR="0" rtl="0" algn="l">
                <a:lnSpc>
                  <a:spcPct val="100000"/>
                </a:lnSpc>
                <a:spcBef>
                  <a:spcPts val="840"/>
                </a:spcBef>
                <a:spcAft>
                  <a:spcPts val="0"/>
                </a:spcAft>
                <a:buClr>
                  <a:schemeClr val="dk1"/>
                </a:buClr>
                <a:buSzPts val="1400"/>
                <a:buFont typeface="Calibri"/>
                <a:buNone/>
              </a:pPr>
              <a:r>
                <a:rPr b="0" lang="en-US" sz="1400">
                  <a:solidFill>
                    <a:schemeClr val="dk1"/>
                  </a:solidFill>
                  <a:latin typeface="Calibri"/>
                  <a:ea typeface="Calibri"/>
                  <a:cs typeface="Calibri"/>
                  <a:sym typeface="Calibri"/>
                </a:rPr>
                <a:t>- All data sources and data types</a:t>
              </a:r>
              <a:endParaRPr/>
            </a:p>
            <a:p>
              <a:pPr indent="0" lvl="0" marL="0" marR="0" rtl="0" algn="l">
                <a:lnSpc>
                  <a:spcPct val="100000"/>
                </a:lnSpc>
                <a:spcBef>
                  <a:spcPts val="490"/>
                </a:spcBef>
                <a:spcAft>
                  <a:spcPts val="0"/>
                </a:spcAft>
                <a:buClr>
                  <a:schemeClr val="dk1"/>
                </a:buClr>
                <a:buSzPts val="1400"/>
                <a:buFont typeface="Calibri"/>
                <a:buNone/>
              </a:pPr>
              <a:r>
                <a:rPr b="0" lang="en-US" sz="1400">
                  <a:solidFill>
                    <a:schemeClr val="dk1"/>
                  </a:solidFill>
                  <a:latin typeface="Calibri"/>
                  <a:ea typeface="Calibri"/>
                  <a:cs typeface="Calibri"/>
                  <a:sym typeface="Calibri"/>
                </a:rPr>
                <a:t>- All destinations</a:t>
              </a:r>
              <a:endParaRPr/>
            </a:p>
            <a:p>
              <a:pPr indent="0" lvl="0" marL="0" marR="0" rtl="0" algn="l">
                <a:lnSpc>
                  <a:spcPct val="100000"/>
                </a:lnSpc>
                <a:spcBef>
                  <a:spcPts val="490"/>
                </a:spcBef>
                <a:spcAft>
                  <a:spcPts val="0"/>
                </a:spcAft>
                <a:buClr>
                  <a:schemeClr val="dk1"/>
                </a:buClr>
                <a:buSzPts val="1400"/>
                <a:buFont typeface="Calibri"/>
                <a:buNone/>
              </a:pPr>
              <a:r>
                <a:rPr b="0" lang="en-US" sz="1400">
                  <a:solidFill>
                    <a:schemeClr val="dk1"/>
                  </a:solidFill>
                  <a:latin typeface="Calibri"/>
                  <a:ea typeface="Calibri"/>
                  <a:cs typeface="Calibri"/>
                  <a:sym typeface="Calibri"/>
                </a:rPr>
                <a:t>- All features in one</a:t>
              </a:r>
              <a:endParaRPr/>
            </a:p>
          </p:txBody>
        </p:sp>
      </p:gr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9"/>
          <p:cNvSpPr txBox="1"/>
          <p:nvPr>
            <p:ph type="title"/>
          </p:nvPr>
        </p:nvSpPr>
        <p:spPr>
          <a:xfrm>
            <a:off x="487709" y="78937"/>
            <a:ext cx="11189766" cy="88801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002060"/>
              </a:buClr>
              <a:buSzPct val="100000"/>
              <a:buFont typeface="Quattrocento Sans"/>
              <a:buNone/>
            </a:pPr>
            <a:r>
              <a:rPr b="1" lang="en-US" sz="6000">
                <a:solidFill>
                  <a:srgbClr val="002060"/>
                </a:solidFill>
                <a:latin typeface="Quattrocento Sans"/>
                <a:ea typeface="Quattrocento Sans"/>
                <a:cs typeface="Quattrocento Sans"/>
                <a:sym typeface="Quattrocento Sans"/>
              </a:rPr>
              <a:t>Azure Monitor Agent</a:t>
            </a:r>
            <a:endParaRPr b="1" sz="5400">
              <a:solidFill>
                <a:srgbClr val="7030A0"/>
              </a:solidFill>
              <a:latin typeface="Quattrocento Sans"/>
              <a:ea typeface="Quattrocento Sans"/>
              <a:cs typeface="Quattrocento Sans"/>
              <a:sym typeface="Quattrocento Sans"/>
            </a:endParaRPr>
          </a:p>
        </p:txBody>
      </p:sp>
      <p:sp>
        <p:nvSpPr>
          <p:cNvPr id="245" name="Google Shape;245;p9"/>
          <p:cNvSpPr txBox="1"/>
          <p:nvPr>
            <p:ph idx="2" type="body"/>
          </p:nvPr>
        </p:nvSpPr>
        <p:spPr>
          <a:xfrm>
            <a:off x="491705" y="903894"/>
            <a:ext cx="11189766" cy="6143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030A0"/>
              </a:buClr>
              <a:buSzPts val="3200"/>
              <a:buNone/>
            </a:pPr>
            <a:r>
              <a:rPr b="1" lang="en-US" sz="3200">
                <a:solidFill>
                  <a:srgbClr val="7030A0"/>
                </a:solidFill>
                <a:latin typeface="Quattrocento Sans"/>
                <a:ea typeface="Quattrocento Sans"/>
                <a:cs typeface="Quattrocento Sans"/>
                <a:sym typeface="Quattrocento Sans"/>
              </a:rPr>
              <a:t>Data Collection Rules</a:t>
            </a:r>
            <a:endParaRPr/>
          </a:p>
        </p:txBody>
      </p:sp>
      <p:pic>
        <p:nvPicPr>
          <p:cNvPr descr="Screenshot of data collection rules to virtual machines relation." id="246" name="Google Shape;246;p9"/>
          <p:cNvPicPr preferRelativeResize="0"/>
          <p:nvPr>
            <p:ph idx="1" type="body"/>
          </p:nvPr>
        </p:nvPicPr>
        <p:blipFill rotWithShape="1">
          <a:blip r:embed="rId3">
            <a:alphaModFix/>
          </a:blip>
          <a:srcRect b="0" l="0" r="0" t="0"/>
          <a:stretch/>
        </p:blipFill>
        <p:spPr>
          <a:xfrm>
            <a:off x="579684" y="1450262"/>
            <a:ext cx="8107665" cy="5012012"/>
          </a:xfrm>
          <a:prstGeom prst="rect">
            <a:avLst/>
          </a:prstGeom>
          <a:noFill/>
          <a:ln>
            <a:noFill/>
          </a:ln>
        </p:spPr>
      </p:pic>
      <p:sp>
        <p:nvSpPr>
          <p:cNvPr id="247" name="Google Shape;247;p9"/>
          <p:cNvSpPr txBox="1"/>
          <p:nvPr/>
        </p:nvSpPr>
        <p:spPr>
          <a:xfrm>
            <a:off x="487709" y="6462274"/>
            <a:ext cx="719632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u="sng">
                <a:solidFill>
                  <a:schemeClr val="dk1"/>
                </a:solidFill>
                <a:latin typeface="Calibri"/>
                <a:ea typeface="Calibri"/>
                <a:cs typeface="Calibri"/>
                <a:sym typeface="Calibri"/>
                <a:hlinkClick r:id="rId4">
                  <a:extLst>
                    <a:ext uri="{A12FA001-AC4F-418D-AE19-62706E023703}">
                      <ahyp:hlinkClr val="tx"/>
                    </a:ext>
                  </a:extLst>
                </a:hlinkClick>
              </a:rPr>
              <a:t>Best practices for data collection rule creation and management in Azure Monitor</a:t>
            </a:r>
            <a:endParaRPr sz="16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2022-05-07T20:57:19Z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0x0101002D60DD8F652F1944BE71621823B93445</vt:lpwstr>
  </property>
  <property fmtid="{D5CDD505-2E9C-101B-9397-08002B2CF9AE}" pid="3" name="MediaServiceImageTags">
    <vt:lpwstr/>
  </property>
</Properties>
</file>