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 id="2147483756" r:id="rId2"/>
  </p:sldMasterIdLst>
  <p:notesMasterIdLst>
    <p:notesMasterId r:id="rId43"/>
  </p:notesMasterIdLst>
  <p:sldIdLst>
    <p:sldId id="274" r:id="rId3"/>
    <p:sldId id="271" r:id="rId4"/>
    <p:sldId id="272" r:id="rId5"/>
    <p:sldId id="275" r:id="rId6"/>
    <p:sldId id="277" r:id="rId7"/>
    <p:sldId id="278" r:id="rId8"/>
    <p:sldId id="280" r:id="rId9"/>
    <p:sldId id="308" r:id="rId10"/>
    <p:sldId id="309" r:id="rId11"/>
    <p:sldId id="281"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310" r:id="rId26"/>
    <p:sldId id="296" r:id="rId27"/>
    <p:sldId id="297" r:id="rId28"/>
    <p:sldId id="298" r:id="rId29"/>
    <p:sldId id="299" r:id="rId30"/>
    <p:sldId id="300" r:id="rId31"/>
    <p:sldId id="311" r:id="rId32"/>
    <p:sldId id="321" r:id="rId33"/>
    <p:sldId id="318" r:id="rId34"/>
    <p:sldId id="323" r:id="rId35"/>
    <p:sldId id="317" r:id="rId36"/>
    <p:sldId id="322" r:id="rId37"/>
    <p:sldId id="320" r:id="rId38"/>
    <p:sldId id="315" r:id="rId39"/>
    <p:sldId id="302" r:id="rId40"/>
    <p:sldId id="303" r:id="rId41"/>
    <p:sldId id="30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0D7ACC-7A72-4103-83AA-6AA6FB1C88AA}">
          <p14:sldIdLst>
            <p14:sldId id="274"/>
          </p14:sldIdLst>
        </p14:section>
        <p14:section name="Untitled Section" id="{CAEB947B-7875-49F9-87F6-12269E537005}">
          <p14:sldIdLst>
            <p14:sldId id="271"/>
            <p14:sldId id="272"/>
            <p14:sldId id="275"/>
            <p14:sldId id="277"/>
            <p14:sldId id="278"/>
            <p14:sldId id="280"/>
            <p14:sldId id="308"/>
            <p14:sldId id="309"/>
            <p14:sldId id="281"/>
            <p14:sldId id="283"/>
            <p14:sldId id="284"/>
            <p14:sldId id="285"/>
            <p14:sldId id="286"/>
            <p14:sldId id="287"/>
            <p14:sldId id="288"/>
            <p14:sldId id="289"/>
            <p14:sldId id="290"/>
            <p14:sldId id="291"/>
            <p14:sldId id="292"/>
            <p14:sldId id="293"/>
            <p14:sldId id="294"/>
            <p14:sldId id="295"/>
            <p14:sldId id="310"/>
            <p14:sldId id="296"/>
            <p14:sldId id="297"/>
            <p14:sldId id="298"/>
            <p14:sldId id="299"/>
            <p14:sldId id="300"/>
            <p14:sldId id="311"/>
            <p14:sldId id="321"/>
            <p14:sldId id="318"/>
            <p14:sldId id="323"/>
            <p14:sldId id="317"/>
            <p14:sldId id="322"/>
            <p14:sldId id="320"/>
            <p14:sldId id="315"/>
            <p14:sldId id="302"/>
            <p14:sldId id="303"/>
            <p14:sldId id="304"/>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pos="39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772F1-6E07-433B-AD67-C20F0F017443}" v="119" dt="2023-02-26T19:31:19.768"/>
    <p1510:client id="{7F06E19F-750F-4559-A850-7A89ABA768B4}" v="290" dt="2023-02-25T18:21:42.786"/>
    <p1510:client id="{BEC4E1E4-69CE-402A-BB23-0296C813206A}" v="2201" dt="2023-02-26T13:49:51.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77" d="100"/>
          <a:sy n="77" d="100"/>
        </p:scale>
        <p:origin x="144" y="182"/>
      </p:cViewPr>
      <p:guideLst>
        <p:guide pos="3840"/>
        <p:guide orient="horz" pos="2160"/>
        <p:guide pos="39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1BD86-E722-486D-B79C-44B565D0109E}"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FBC9-22D4-4444-A1B4-719B250D0857}" type="slidenum">
              <a:rPr lang="en-US" smtClean="0"/>
              <a:t>‹#›</a:t>
            </a:fld>
            <a:endParaRPr lang="en-US"/>
          </a:p>
        </p:txBody>
      </p:sp>
    </p:spTree>
    <p:extLst>
      <p:ext uri="{BB962C8B-B14F-4D97-AF65-F5344CB8AC3E}">
        <p14:creationId xmlns:p14="http://schemas.microsoft.com/office/powerpoint/2010/main" val="2173730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3012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713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40357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384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3/20/2023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535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884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586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064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586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576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738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96641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3/20/2023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31508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71284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3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245806" y="639097"/>
            <a:ext cx="6656441" cy="3686015"/>
          </a:xfrm>
        </p:spPr>
        <p:txBody>
          <a:bodyPr>
            <a:normAutofit fontScale="90000"/>
          </a:bodyPr>
          <a:lstStyle/>
          <a:p>
            <a:r>
              <a:rPr lang="en-US" sz="8000" dirty="0"/>
              <a:t>CREDIT SCORE FORECASTIG</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467369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Problem Structuring</a:t>
            </a:r>
            <a:endParaRPr lang="en-US" dirty="0"/>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39495" y="1435607"/>
            <a:ext cx="10708607" cy="4857037"/>
          </a:xfrm>
        </p:spPr>
        <p:txBody>
          <a:bodyPr vert="horz" lIns="91440" tIns="45720" rIns="91440" bIns="45720" rtlCol="0" anchor="t">
            <a:normAutofit/>
          </a:bodyPr>
          <a:lstStyle/>
          <a:p>
            <a:pPr marL="457200" indent="-457200">
              <a:buFont typeface="+mj-lt"/>
              <a:buAutoNum type="arabicPeriod" startAt="3"/>
            </a:pP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feature engineering :</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choose the most important feature in dataset and removed unnecessary</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Feature like :( ID , </a:t>
            </a:r>
            <a:r>
              <a:rPr lang="en-US" sz="2000" dirty="0" err="1">
                <a:latin typeface="Roboto" panose="02000000000000000000" pitchFamily="2" charset="0"/>
                <a:ea typeface="Roboto" panose="02000000000000000000" pitchFamily="2" charset="0"/>
                <a:cs typeface="Roboto" panose="02000000000000000000" pitchFamily="2" charset="0"/>
              </a:rPr>
              <a:t>ID_Customer</a:t>
            </a:r>
            <a:r>
              <a:rPr lang="en-US" sz="2000" dirty="0">
                <a:latin typeface="Roboto" panose="02000000000000000000" pitchFamily="2" charset="0"/>
                <a:ea typeface="Roboto" panose="02000000000000000000" pitchFamily="2" charset="0"/>
                <a:cs typeface="Roboto" panose="02000000000000000000" pitchFamily="2" charset="0"/>
              </a:rPr>
              <a:t> , Names , SSN ) </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And encoding any feature nominal to numeric to let all feature is numeric</a:t>
            </a:r>
          </a:p>
        </p:txBody>
      </p:sp>
    </p:spTree>
    <p:extLst>
      <p:ext uri="{BB962C8B-B14F-4D97-AF65-F5344CB8AC3E}">
        <p14:creationId xmlns:p14="http://schemas.microsoft.com/office/powerpoint/2010/main" val="362959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Problem Structuring</a:t>
            </a:r>
            <a:endParaRPr lang="en-US" dirty="0"/>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39495" y="1435607"/>
            <a:ext cx="10708607" cy="4857037"/>
          </a:xfrm>
        </p:spPr>
        <p:txBody>
          <a:bodyPr vert="horz" lIns="91440" tIns="45720" rIns="91440" bIns="45720" rtlCol="0" anchor="t">
            <a:normAutofit/>
          </a:bodyPr>
          <a:lstStyle/>
          <a:p>
            <a:pPr marL="457200" indent="-457200">
              <a:buFont typeface="+mj-lt"/>
              <a:buAutoNum type="arabicPeriod" startAt="4"/>
            </a:pPr>
            <a:r>
              <a:rPr lang="en-US" sz="2000" dirty="0">
                <a:solidFill>
                  <a:schemeClr val="accent1">
                    <a:lumMod val="75000"/>
                  </a:schemeClr>
                </a:solidFill>
              </a:rPr>
              <a:t>choosing model :</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we choosing random forest classifier to </a:t>
            </a:r>
            <a:r>
              <a:rPr lang="en-US" sz="2000" dirty="0" err="1">
                <a:latin typeface="Roboto" panose="02000000000000000000" pitchFamily="2" charset="0"/>
                <a:ea typeface="Roboto" panose="02000000000000000000" pitchFamily="2" charset="0"/>
                <a:cs typeface="Roboto" panose="02000000000000000000" pitchFamily="2" charset="0"/>
              </a:rPr>
              <a:t>moduling</a:t>
            </a:r>
            <a:r>
              <a:rPr lang="en-US" sz="2000" dirty="0">
                <a:latin typeface="Roboto" panose="02000000000000000000" pitchFamily="2" charset="0"/>
                <a:ea typeface="Roboto" panose="02000000000000000000" pitchFamily="2" charset="0"/>
                <a:cs typeface="Roboto" panose="02000000000000000000" pitchFamily="2" charset="0"/>
              </a:rPr>
              <a:t> our dataset and give us the most accuracy.</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random forest importance (RFI) method is a filter feature selection method that uses the total decrease in node impurities from splitting on a particular feature as averaged over all decision trees in the ensemble.</a:t>
            </a:r>
          </a:p>
        </p:txBody>
      </p:sp>
    </p:spTree>
    <p:extLst>
      <p:ext uri="{BB962C8B-B14F-4D97-AF65-F5344CB8AC3E}">
        <p14:creationId xmlns:p14="http://schemas.microsoft.com/office/powerpoint/2010/main" val="226223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Problem Structuring</a:t>
            </a:r>
            <a:endParaRPr lang="en-US" dirty="0"/>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39495" y="1435607"/>
            <a:ext cx="10708607" cy="4857037"/>
          </a:xfrm>
        </p:spPr>
        <p:txBody>
          <a:bodyPr/>
          <a:lstStyle/>
          <a:p>
            <a:pPr marL="457200" indent="-457200">
              <a:buFont typeface="+mj-lt"/>
              <a:buAutoNum type="arabicPeriod" startAt="5"/>
            </a:pP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training and testing :</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main difference between training data and testing data is that training data is the subset of original data that is used to train the machine learning model, whereas testing data is used to check the accuracy of the model. </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training dataset is generally larger in size compared to the testing dataset.</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Our dataset is divided into 80% training and 20% testing with an (RFI) model.</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(RFI) model gave an accuracy of 83% when testing the data.</a:t>
            </a:r>
          </a:p>
        </p:txBody>
      </p:sp>
    </p:spTree>
    <p:extLst>
      <p:ext uri="{BB962C8B-B14F-4D97-AF65-F5344CB8AC3E}">
        <p14:creationId xmlns:p14="http://schemas.microsoft.com/office/powerpoint/2010/main" val="229735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Problem Structuring(continued)</a:t>
            </a:r>
            <a:endParaRPr lang="en-US" dirty="0"/>
          </a:p>
        </p:txBody>
      </p:sp>
      <p:pic>
        <p:nvPicPr>
          <p:cNvPr id="5" name="Content Placeholder 4">
            <a:extLst>
              <a:ext uri="{FF2B5EF4-FFF2-40B4-BE49-F238E27FC236}">
                <a16:creationId xmlns:a16="http://schemas.microsoft.com/office/drawing/2014/main" id="{2B4FDC6E-4D55-EA01-BFD6-37BAD31A76F3}"/>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61257" y="1231641"/>
            <a:ext cx="11737910" cy="5337109"/>
          </a:xfrm>
        </p:spPr>
      </p:pic>
    </p:spTree>
    <p:extLst>
      <p:ext uri="{BB962C8B-B14F-4D97-AF65-F5344CB8AC3E}">
        <p14:creationId xmlns:p14="http://schemas.microsoft.com/office/powerpoint/2010/main" val="3097967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 b="1" dirty="0">
                <a:cs typeface="Segoe UI"/>
              </a:rPr>
              <a:t>Hypotheses</a:t>
            </a:r>
            <a:endParaRPr lang="en-US" b="1" dirty="0"/>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39495" y="1435607"/>
            <a:ext cx="10708607" cy="5095822"/>
          </a:xfrm>
        </p:spPr>
        <p:txBody>
          <a:bodyPr vert="horz" lIns="91440" tIns="45720" rIns="91440" bIns="45720" rtlCol="0" anchor="t">
            <a:noAutofit/>
          </a:bodyPr>
          <a:lstStyle/>
          <a:p>
            <a:pPr marL="285750" indent="-285750">
              <a:buFont typeface="Wingdings" panose="05000000000000000000" pitchFamily="2" charset="2"/>
              <a:buChar char="Ø"/>
            </a:pPr>
            <a:r>
              <a:rPr lang="en-US" sz="1600" dirty="0">
                <a:solidFill>
                  <a:srgbClr val="C00000"/>
                </a:solidFill>
                <a:ea typeface="+mn-lt"/>
                <a:cs typeface="+mn-lt"/>
              </a:rPr>
              <a:t>hypothesis number (1) :</a:t>
            </a:r>
            <a:endParaRPr lang="en-US" sz="1600" dirty="0">
              <a:solidFill>
                <a:srgbClr val="C00000"/>
              </a:solidFill>
              <a:cs typeface="Segoe UI"/>
            </a:endParaRPr>
          </a:p>
          <a:p>
            <a:r>
              <a:rPr lang="en-US" sz="1600" dirty="0">
                <a:ea typeface="+mn-lt"/>
                <a:cs typeface="+mn-lt"/>
              </a:rPr>
              <a:t>While the </a:t>
            </a:r>
            <a:r>
              <a:rPr lang="en-US" sz="1600" dirty="0">
                <a:highlight>
                  <a:srgbClr val="FFFF00"/>
                </a:highlight>
                <a:ea typeface="+mn-lt"/>
                <a:cs typeface="+mn-lt"/>
              </a:rPr>
              <a:t>number of Loan</a:t>
            </a:r>
            <a:r>
              <a:rPr lang="en-US" sz="1600" dirty="0">
                <a:ea typeface="+mn-lt"/>
                <a:cs typeface="+mn-lt"/>
              </a:rPr>
              <a:t> increase, the degree of the Credit Score decrease.</a:t>
            </a:r>
          </a:p>
          <a:p>
            <a:pPr marL="285750" indent="-285750">
              <a:buFont typeface="Wingdings" panose="05000000000000000000" pitchFamily="2" charset="2"/>
              <a:buChar char="Ø"/>
            </a:pPr>
            <a:r>
              <a:rPr lang="en-US" sz="1600" dirty="0">
                <a:solidFill>
                  <a:srgbClr val="C00000"/>
                </a:solidFill>
                <a:ea typeface="+mn-lt"/>
                <a:cs typeface="+mn-lt"/>
              </a:rPr>
              <a:t>hypothesis number (2) :</a:t>
            </a:r>
            <a:endParaRPr lang="en-US" sz="1600" dirty="0">
              <a:solidFill>
                <a:srgbClr val="C00000"/>
              </a:solidFill>
              <a:cs typeface="Segoe UI"/>
            </a:endParaRPr>
          </a:p>
          <a:p>
            <a:r>
              <a:rPr lang="en-US" sz="1600" dirty="0">
                <a:ea typeface="+mn-lt"/>
                <a:cs typeface="+mn-lt"/>
              </a:rPr>
              <a:t>When the </a:t>
            </a:r>
            <a:r>
              <a:rPr lang="en-US" sz="1600" dirty="0">
                <a:highlight>
                  <a:srgbClr val="FFFF00"/>
                </a:highlight>
                <a:ea typeface="+mn-lt"/>
                <a:cs typeface="+mn-lt"/>
              </a:rPr>
              <a:t>History age </a:t>
            </a:r>
            <a:r>
              <a:rPr lang="en-US" sz="1600" dirty="0">
                <a:ea typeface="+mn-lt"/>
                <a:cs typeface="+mn-lt"/>
              </a:rPr>
              <a:t>increase, the degree of the Credit Score decrease.</a:t>
            </a:r>
            <a:endParaRPr lang="en-US" sz="1600" dirty="0">
              <a:cs typeface="Segoe UI"/>
            </a:endParaRPr>
          </a:p>
          <a:p>
            <a:pPr marL="285750" indent="-285750">
              <a:buFont typeface="Wingdings" panose="05000000000000000000" pitchFamily="2" charset="2"/>
              <a:buChar char="Ø"/>
            </a:pPr>
            <a:r>
              <a:rPr lang="en-US" sz="1600" dirty="0">
                <a:solidFill>
                  <a:srgbClr val="C00000"/>
                </a:solidFill>
                <a:ea typeface="+mn-lt"/>
                <a:cs typeface="+mn-lt"/>
              </a:rPr>
              <a:t>hypothesis number (3) :</a:t>
            </a:r>
            <a:endParaRPr lang="en-US" sz="1600" dirty="0">
              <a:solidFill>
                <a:srgbClr val="C00000"/>
              </a:solidFill>
              <a:cs typeface="Segoe UI"/>
            </a:endParaRPr>
          </a:p>
          <a:p>
            <a:r>
              <a:rPr lang="en-US" sz="1600" dirty="0">
                <a:ea typeface="+mn-lt"/>
                <a:cs typeface="+mn-lt"/>
              </a:rPr>
              <a:t>While </a:t>
            </a:r>
            <a:r>
              <a:rPr lang="en-US" sz="1600" dirty="0">
                <a:highlight>
                  <a:srgbClr val="FFFF00"/>
                </a:highlight>
                <a:ea typeface="+mn-lt"/>
                <a:cs typeface="+mn-lt"/>
              </a:rPr>
              <a:t>the payment behavior </a:t>
            </a:r>
            <a:r>
              <a:rPr lang="en-US" sz="1600" dirty="0">
                <a:ea typeface="+mn-lt"/>
                <a:cs typeface="+mn-lt"/>
              </a:rPr>
              <a:t>is Low-Spent, the ratio of the (Good) Credit Score will be the highest.</a:t>
            </a:r>
            <a:endParaRPr lang="en-US" sz="1600" dirty="0">
              <a:cs typeface="Segoe UI"/>
            </a:endParaRPr>
          </a:p>
          <a:p>
            <a:pPr marL="285750" indent="-285750">
              <a:buFont typeface="Wingdings" panose="05000000000000000000" pitchFamily="2" charset="2"/>
              <a:buChar char="Ø"/>
            </a:pPr>
            <a:r>
              <a:rPr lang="en-US" sz="1600" dirty="0">
                <a:solidFill>
                  <a:srgbClr val="C00000"/>
                </a:solidFill>
                <a:ea typeface="+mn-lt"/>
                <a:cs typeface="+mn-lt"/>
              </a:rPr>
              <a:t>hypothesis number (4) :</a:t>
            </a:r>
            <a:endParaRPr lang="en-US" sz="1600" dirty="0">
              <a:solidFill>
                <a:srgbClr val="C00000"/>
              </a:solidFill>
              <a:cs typeface="Segoe UI"/>
            </a:endParaRPr>
          </a:p>
          <a:p>
            <a:r>
              <a:rPr lang="en-US" sz="1600" dirty="0">
                <a:ea typeface="+mn-lt"/>
                <a:cs typeface="+mn-lt"/>
              </a:rPr>
              <a:t>The increasement of the </a:t>
            </a:r>
            <a:r>
              <a:rPr lang="en-US" sz="1600" dirty="0">
                <a:highlight>
                  <a:srgbClr val="FFFF00"/>
                </a:highlight>
                <a:ea typeface="+mn-lt"/>
                <a:cs typeface="+mn-lt"/>
              </a:rPr>
              <a:t>Annual Income</a:t>
            </a:r>
            <a:r>
              <a:rPr lang="en-US" sz="1600" dirty="0">
                <a:ea typeface="+mn-lt"/>
                <a:cs typeface="+mn-lt"/>
              </a:rPr>
              <a:t> results in the ratio of the (Good) Credit Score increased.</a:t>
            </a:r>
            <a:endParaRPr lang="en-US" sz="1600" dirty="0"/>
          </a:p>
          <a:p>
            <a:endParaRPr lang="en-US" dirty="0">
              <a:cs typeface="Segoe UI"/>
            </a:endParaRPr>
          </a:p>
        </p:txBody>
      </p:sp>
    </p:spTree>
    <p:extLst>
      <p:ext uri="{BB962C8B-B14F-4D97-AF65-F5344CB8AC3E}">
        <p14:creationId xmlns:p14="http://schemas.microsoft.com/office/powerpoint/2010/main" val="3440869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 b="1" dirty="0">
                <a:ea typeface="+mj-lt"/>
                <a:cs typeface="+mj-lt"/>
              </a:rPr>
              <a:t>Hypotheses (</a:t>
            </a:r>
            <a:r>
              <a:rPr lang="en-US" b="1" dirty="0">
                <a:ea typeface="+mj-lt"/>
                <a:cs typeface="+mj-lt"/>
              </a:rPr>
              <a:t>continued</a:t>
            </a:r>
            <a:r>
              <a:rPr lang="en" b="1" dirty="0">
                <a:ea typeface="+mj-lt"/>
                <a:cs typeface="+mj-lt"/>
              </a:rPr>
              <a:t>)</a:t>
            </a:r>
            <a:endParaRPr lang="en-US" dirty="0"/>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39495" y="1435607"/>
            <a:ext cx="10708607" cy="4857037"/>
          </a:xfrm>
        </p:spPr>
        <p:txBody>
          <a:bodyPr vert="horz" lIns="91440" tIns="45720" rIns="91440" bIns="45720" rtlCol="0" anchor="t">
            <a:normAutofit/>
          </a:bodyPr>
          <a:lstStyle/>
          <a:p>
            <a:pPr marL="285750" indent="-285750">
              <a:buFont typeface="Wingdings" panose="05000000000000000000" pitchFamily="2" charset="2"/>
              <a:buChar char="Ø"/>
            </a:pPr>
            <a:r>
              <a:rPr lang="en-US" sz="1600" dirty="0">
                <a:solidFill>
                  <a:srgbClr val="C00000"/>
                </a:solidFill>
                <a:cs typeface="Segoe UI"/>
              </a:rPr>
              <a:t>hypothesis number (5) :</a:t>
            </a:r>
          </a:p>
          <a:p>
            <a:r>
              <a:rPr lang="en-US" sz="1600" dirty="0">
                <a:cs typeface="Segoe UI"/>
              </a:rPr>
              <a:t>The increasement of </a:t>
            </a:r>
            <a:r>
              <a:rPr lang="en-US" sz="1600" dirty="0">
                <a:highlight>
                  <a:srgbClr val="FFFF00"/>
                </a:highlight>
                <a:ea typeface="+mn-lt"/>
                <a:cs typeface="+mn-lt"/>
              </a:rPr>
              <a:t>Outstanding Debt</a:t>
            </a:r>
            <a:r>
              <a:rPr lang="en-US" sz="1600" dirty="0">
                <a:highlight>
                  <a:srgbClr val="FFFF00"/>
                </a:highlight>
                <a:cs typeface="Segoe UI"/>
              </a:rPr>
              <a:t> </a:t>
            </a:r>
            <a:r>
              <a:rPr lang="en-US" sz="1600" dirty="0">
                <a:cs typeface="Segoe UI"/>
              </a:rPr>
              <a:t>results in the ratio of the Credit Score decrease.</a:t>
            </a:r>
          </a:p>
          <a:p>
            <a:pPr marL="285750" indent="-285750">
              <a:buFont typeface="Wingdings" panose="05000000000000000000" pitchFamily="2" charset="2"/>
              <a:buChar char="Ø"/>
            </a:pPr>
            <a:r>
              <a:rPr lang="en-US" sz="1600" dirty="0">
                <a:solidFill>
                  <a:srgbClr val="C00000"/>
                </a:solidFill>
                <a:ea typeface="+mn-lt"/>
                <a:cs typeface="+mn-lt"/>
              </a:rPr>
              <a:t>hypothesis number (6) :</a:t>
            </a:r>
          </a:p>
          <a:p>
            <a:r>
              <a:rPr lang="en-US" sz="1600" dirty="0">
                <a:cs typeface="Segoe UI"/>
              </a:rPr>
              <a:t>While the value of </a:t>
            </a:r>
            <a:r>
              <a:rPr lang="en-US" sz="1600" dirty="0">
                <a:highlight>
                  <a:srgbClr val="FFFF00"/>
                </a:highlight>
                <a:ea typeface="+mn-lt"/>
                <a:cs typeface="+mn-lt"/>
              </a:rPr>
              <a:t>Amount invested monthly </a:t>
            </a:r>
            <a:r>
              <a:rPr lang="en-US" sz="1600" dirty="0">
                <a:cs typeface="Segoe UI"/>
              </a:rPr>
              <a:t>increase, the degree of the Credit Score increased.</a:t>
            </a:r>
            <a:endParaRPr lang="en-US" dirty="0"/>
          </a:p>
          <a:p>
            <a:endParaRPr lang="en-US" sz="1600" dirty="0">
              <a:cs typeface="Segoe UI"/>
            </a:endParaRPr>
          </a:p>
        </p:txBody>
      </p:sp>
    </p:spTree>
    <p:extLst>
      <p:ext uri="{BB962C8B-B14F-4D97-AF65-F5344CB8AC3E}">
        <p14:creationId xmlns:p14="http://schemas.microsoft.com/office/powerpoint/2010/main" val="1944665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Tasks Identification</a:t>
            </a:r>
          </a:p>
        </p:txBody>
      </p:sp>
      <p:pic>
        <p:nvPicPr>
          <p:cNvPr id="4" name="Picture 4" descr="Chart, histogram&#10;&#10;Description automatically generated">
            <a:extLst>
              <a:ext uri="{FF2B5EF4-FFF2-40B4-BE49-F238E27FC236}">
                <a16:creationId xmlns:a16="http://schemas.microsoft.com/office/drawing/2014/main" id="{70686802-B7B7-8C4C-A404-E6F608652DBF}"/>
              </a:ext>
            </a:extLst>
          </p:cNvPr>
          <p:cNvPicPr>
            <a:picLocks noGrp="1" noChangeAspect="1"/>
          </p:cNvPicPr>
          <p:nvPr>
            <p:ph sz="quarter" idx="10"/>
          </p:nvPr>
        </p:nvPicPr>
        <p:blipFill>
          <a:blip r:embed="rId2"/>
          <a:stretch>
            <a:fillRect/>
          </a:stretch>
        </p:blipFill>
        <p:spPr>
          <a:xfrm>
            <a:off x="582040" y="1974927"/>
            <a:ext cx="6707949" cy="4481857"/>
          </a:xfrm>
        </p:spPr>
      </p:pic>
      <p:sp>
        <p:nvSpPr>
          <p:cNvPr id="9" name="TextBox 8">
            <a:extLst>
              <a:ext uri="{FF2B5EF4-FFF2-40B4-BE49-F238E27FC236}">
                <a16:creationId xmlns:a16="http://schemas.microsoft.com/office/drawing/2014/main" id="{7AE829CE-ECED-0426-E025-516AFFAD0689}"/>
              </a:ext>
            </a:extLst>
          </p:cNvPr>
          <p:cNvSpPr txBox="1"/>
          <p:nvPr/>
        </p:nvSpPr>
        <p:spPr>
          <a:xfrm>
            <a:off x="7651103" y="3676261"/>
            <a:ext cx="4114800" cy="1631216"/>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Age </a:t>
            </a:r>
            <a:r>
              <a:rPr lang="en-US" sz="2000" dirty="0">
                <a:latin typeface="Roboto" panose="02000000000000000000" pitchFamily="2" charset="0"/>
                <a:ea typeface="Roboto" panose="02000000000000000000" pitchFamily="2" charset="0"/>
                <a:cs typeface="Roboto" panose="02000000000000000000" pitchFamily="2" charset="0"/>
              </a:rPr>
              <a:t>:</a:t>
            </a:r>
          </a:p>
          <a:p>
            <a:r>
              <a:rPr lang="en-US" sz="2000" dirty="0">
                <a:latin typeface="Roboto" panose="02000000000000000000" pitchFamily="2" charset="0"/>
                <a:ea typeface="Roboto" panose="02000000000000000000" pitchFamily="2" charset="0"/>
                <a:cs typeface="Roboto" panose="02000000000000000000" pitchFamily="2" charset="0"/>
              </a:rPr>
              <a:t>It is a features that represents the ages of customers in the data set, as the percentage of the most frequent ages was (20-45).</a:t>
            </a:r>
          </a:p>
        </p:txBody>
      </p:sp>
      <p:sp>
        <p:nvSpPr>
          <p:cNvPr id="10" name="TextBox 9">
            <a:extLst>
              <a:ext uri="{FF2B5EF4-FFF2-40B4-BE49-F238E27FC236}">
                <a16:creationId xmlns:a16="http://schemas.microsoft.com/office/drawing/2014/main" id="{12C877BC-768B-008E-1536-CFCD1E1CD838}"/>
              </a:ext>
            </a:extLst>
          </p:cNvPr>
          <p:cNvSpPr txBox="1"/>
          <p:nvPr/>
        </p:nvSpPr>
        <p:spPr>
          <a:xfrm>
            <a:off x="531844" y="1390260"/>
            <a:ext cx="9694506"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In this part of the project we will demonstrate features with data visualizations.</a:t>
            </a:r>
          </a:p>
        </p:txBody>
      </p:sp>
    </p:spTree>
    <p:extLst>
      <p:ext uri="{BB962C8B-B14F-4D97-AF65-F5344CB8AC3E}">
        <p14:creationId xmlns:p14="http://schemas.microsoft.com/office/powerpoint/2010/main" val="124159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a:xfrm>
            <a:off x="588500" y="489619"/>
            <a:ext cx="6877119" cy="640080"/>
          </a:xfrm>
        </p:spPr>
        <p:txBody>
          <a:bodyPr/>
          <a:lstStyle/>
          <a:p>
            <a:r>
              <a:rPr lang="en-US" b="1" dirty="0"/>
              <a:t>Tasks Identification</a:t>
            </a:r>
          </a:p>
        </p:txBody>
      </p:sp>
      <p:pic>
        <p:nvPicPr>
          <p:cNvPr id="4" name="Picture 4" descr="Chart, bar chart&#10;&#10;Description automatically generated">
            <a:extLst>
              <a:ext uri="{FF2B5EF4-FFF2-40B4-BE49-F238E27FC236}">
                <a16:creationId xmlns:a16="http://schemas.microsoft.com/office/drawing/2014/main" id="{143D2CBD-E231-D880-0933-66192D057DFF}"/>
              </a:ext>
            </a:extLst>
          </p:cNvPr>
          <p:cNvPicPr>
            <a:picLocks noGrp="1" noChangeAspect="1"/>
          </p:cNvPicPr>
          <p:nvPr>
            <p:ph sz="quarter" idx="10"/>
          </p:nvPr>
        </p:nvPicPr>
        <p:blipFill>
          <a:blip r:embed="rId2"/>
          <a:stretch>
            <a:fillRect/>
          </a:stretch>
        </p:blipFill>
        <p:spPr>
          <a:xfrm>
            <a:off x="588500" y="1314305"/>
            <a:ext cx="6381467" cy="5292465"/>
          </a:xfrm>
        </p:spPr>
      </p:pic>
      <p:sp>
        <p:nvSpPr>
          <p:cNvPr id="5" name="TextBox 4">
            <a:extLst>
              <a:ext uri="{FF2B5EF4-FFF2-40B4-BE49-F238E27FC236}">
                <a16:creationId xmlns:a16="http://schemas.microsoft.com/office/drawing/2014/main" id="{0666FC9D-9643-8436-2160-07A9500C76FD}"/>
              </a:ext>
            </a:extLst>
          </p:cNvPr>
          <p:cNvSpPr txBox="1"/>
          <p:nvPr/>
        </p:nvSpPr>
        <p:spPr>
          <a:xfrm>
            <a:off x="7417837" y="1399592"/>
            <a:ext cx="4049486" cy="1631216"/>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Occupation :</a:t>
            </a:r>
          </a:p>
          <a:p>
            <a:r>
              <a:rPr lang="en-US" sz="2000" dirty="0">
                <a:latin typeface="Roboto" panose="02000000000000000000" pitchFamily="2" charset="0"/>
                <a:ea typeface="Roboto" panose="02000000000000000000" pitchFamily="2" charset="0"/>
                <a:cs typeface="Roboto" panose="02000000000000000000" pitchFamily="2" charset="0"/>
              </a:rPr>
              <a:t>Profession: Representing the professions for each client so that the most common professions are (lawyer).</a:t>
            </a:r>
          </a:p>
        </p:txBody>
      </p:sp>
    </p:spTree>
    <p:extLst>
      <p:ext uri="{BB962C8B-B14F-4D97-AF65-F5344CB8AC3E}">
        <p14:creationId xmlns:p14="http://schemas.microsoft.com/office/powerpoint/2010/main" val="2003931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a:xfrm>
            <a:off x="603770" y="427960"/>
            <a:ext cx="6877119" cy="640080"/>
          </a:xfrm>
        </p:spPr>
        <p:txBody>
          <a:bodyPr/>
          <a:lstStyle/>
          <a:p>
            <a:r>
              <a:rPr lang="en-US" b="1" dirty="0"/>
              <a:t>Tasks Identification</a:t>
            </a:r>
          </a:p>
        </p:txBody>
      </p:sp>
      <p:pic>
        <p:nvPicPr>
          <p:cNvPr id="4" name="Picture 4" descr="Chart, histogram&#10;&#10;Description automatically generated">
            <a:extLst>
              <a:ext uri="{FF2B5EF4-FFF2-40B4-BE49-F238E27FC236}">
                <a16:creationId xmlns:a16="http://schemas.microsoft.com/office/drawing/2014/main" id="{849A61C2-8442-61CE-2B78-7D764AABB290}"/>
              </a:ext>
            </a:extLst>
          </p:cNvPr>
          <p:cNvPicPr>
            <a:picLocks noGrp="1" noChangeAspect="1"/>
          </p:cNvPicPr>
          <p:nvPr>
            <p:ph sz="quarter" idx="10"/>
          </p:nvPr>
        </p:nvPicPr>
        <p:blipFill>
          <a:blip r:embed="rId2"/>
          <a:stretch>
            <a:fillRect/>
          </a:stretch>
        </p:blipFill>
        <p:spPr>
          <a:xfrm>
            <a:off x="138545" y="1272990"/>
            <a:ext cx="5636572" cy="4149683"/>
          </a:xfrm>
        </p:spPr>
      </p:pic>
      <p:pic>
        <p:nvPicPr>
          <p:cNvPr id="5" name="Picture 5" descr="Chart, histogram&#10;&#10;Description automatically generated">
            <a:extLst>
              <a:ext uri="{FF2B5EF4-FFF2-40B4-BE49-F238E27FC236}">
                <a16:creationId xmlns:a16="http://schemas.microsoft.com/office/drawing/2014/main" id="{2868A885-C7C2-B27E-B8C9-617EB2251ABC}"/>
              </a:ext>
            </a:extLst>
          </p:cNvPr>
          <p:cNvPicPr>
            <a:picLocks noChangeAspect="1"/>
          </p:cNvPicPr>
          <p:nvPr/>
        </p:nvPicPr>
        <p:blipFill>
          <a:blip r:embed="rId3"/>
          <a:stretch>
            <a:fillRect/>
          </a:stretch>
        </p:blipFill>
        <p:spPr>
          <a:xfrm>
            <a:off x="5775365" y="1269278"/>
            <a:ext cx="6111835" cy="4143499"/>
          </a:xfrm>
          <a:prstGeom prst="rect">
            <a:avLst/>
          </a:prstGeom>
        </p:spPr>
      </p:pic>
      <p:sp>
        <p:nvSpPr>
          <p:cNvPr id="6" name="TextBox 5">
            <a:extLst>
              <a:ext uri="{FF2B5EF4-FFF2-40B4-BE49-F238E27FC236}">
                <a16:creationId xmlns:a16="http://schemas.microsoft.com/office/drawing/2014/main" id="{384DC895-0148-1E46-A2C5-768E8A553538}"/>
              </a:ext>
            </a:extLst>
          </p:cNvPr>
          <p:cNvSpPr txBox="1"/>
          <p:nvPr/>
        </p:nvSpPr>
        <p:spPr>
          <a:xfrm>
            <a:off x="354563" y="5505062"/>
            <a:ext cx="11420669"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Outstanding Debt :</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Outstanding debt can be on a credit card and loans, and is represented by a fixed monthly amount that must be paid until it is completed.</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where the mean amount in our data set was (1,000)</a:t>
            </a:r>
            <a:r>
              <a:rPr lang="ar-JO" dirty="0">
                <a:latin typeface="Roboto" panose="02000000000000000000" pitchFamily="2" charset="0"/>
                <a:ea typeface="Roboto" panose="02000000000000000000" pitchFamily="2" charset="0"/>
                <a:cs typeface="Roboto" panose="02000000000000000000" pitchFamily="2" charset="0"/>
              </a:rPr>
              <a:t> ,</a:t>
            </a:r>
            <a:r>
              <a:rPr lang="en-US" dirty="0">
                <a:latin typeface="Roboto" panose="02000000000000000000" pitchFamily="2" charset="0"/>
                <a:ea typeface="Roboto" panose="02000000000000000000" pitchFamily="2" charset="0"/>
                <a:cs typeface="Roboto" panose="02000000000000000000" pitchFamily="2" charset="0"/>
              </a:rPr>
              <a:t> and the outliers were in between (4000-5000).</a:t>
            </a:r>
          </a:p>
          <a:p>
            <a:endParaRPr lang="en-US" dirty="0"/>
          </a:p>
          <a:p>
            <a:endParaRPr lang="en-US" dirty="0">
              <a:solidFill>
                <a:schemeClr val="accent1">
                  <a:lumMod val="75000"/>
                </a:schemeClr>
              </a:solidFill>
            </a:endParaRPr>
          </a:p>
        </p:txBody>
      </p:sp>
    </p:spTree>
    <p:extLst>
      <p:ext uri="{BB962C8B-B14F-4D97-AF65-F5344CB8AC3E}">
        <p14:creationId xmlns:p14="http://schemas.microsoft.com/office/powerpoint/2010/main" val="944969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Tasks Identification</a:t>
            </a:r>
          </a:p>
        </p:txBody>
      </p:sp>
      <p:pic>
        <p:nvPicPr>
          <p:cNvPr id="4" name="Picture 4" descr="Chart, histogram&#10;&#10;Description automatically generated">
            <a:extLst>
              <a:ext uri="{FF2B5EF4-FFF2-40B4-BE49-F238E27FC236}">
                <a16:creationId xmlns:a16="http://schemas.microsoft.com/office/drawing/2014/main" id="{7E31ADE1-7FEE-E854-EC55-5A71D9F0937E}"/>
              </a:ext>
            </a:extLst>
          </p:cNvPr>
          <p:cNvPicPr>
            <a:picLocks noGrp="1" noChangeAspect="1"/>
          </p:cNvPicPr>
          <p:nvPr>
            <p:ph sz="quarter" idx="10"/>
          </p:nvPr>
        </p:nvPicPr>
        <p:blipFill>
          <a:blip r:embed="rId2"/>
          <a:stretch>
            <a:fillRect/>
          </a:stretch>
        </p:blipFill>
        <p:spPr>
          <a:xfrm>
            <a:off x="508890" y="1354582"/>
            <a:ext cx="6321118" cy="4831614"/>
          </a:xfrm>
        </p:spPr>
      </p:pic>
      <p:sp>
        <p:nvSpPr>
          <p:cNvPr id="7" name="TextBox 6">
            <a:extLst>
              <a:ext uri="{FF2B5EF4-FFF2-40B4-BE49-F238E27FC236}">
                <a16:creationId xmlns:a16="http://schemas.microsoft.com/office/drawing/2014/main" id="{5B0305F1-5D9F-C7EE-2F2C-9AE957ECF91C}"/>
              </a:ext>
            </a:extLst>
          </p:cNvPr>
          <p:cNvSpPr txBox="1"/>
          <p:nvPr/>
        </p:nvSpPr>
        <p:spPr>
          <a:xfrm>
            <a:off x="7315200" y="1474235"/>
            <a:ext cx="3965510" cy="2215991"/>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Monthly </a:t>
            </a:r>
            <a:r>
              <a:rPr lang="en-US" sz="2000" dirty="0" err="1">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Inhand</a:t>
            </a: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 salary :</a:t>
            </a:r>
          </a:p>
          <a:p>
            <a:pPr marL="285750" indent="-28575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It is the monthly salary of the customer.</a:t>
            </a:r>
            <a:endParaRPr lang="ar-JO" sz="2000" dirty="0">
              <a:latin typeface="Roboto" panose="02000000000000000000" pitchFamily="2" charset="0"/>
              <a:ea typeface="Roboto" panose="02000000000000000000" pitchFamily="2" charset="0"/>
            </a:endParaRPr>
          </a:p>
          <a:p>
            <a:pPr marL="285750" indent="-28575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where the most common monthly salary are amount in our data set was (2,000).</a:t>
            </a:r>
            <a:endParaRPr lang="ar-JO" sz="2000" dirty="0">
              <a:latin typeface="Roboto" panose="02000000000000000000" pitchFamily="2" charset="0"/>
              <a:ea typeface="Roboto" panose="02000000000000000000" pitchFamily="2" charset="0"/>
            </a:endParaRPr>
          </a:p>
          <a:p>
            <a:endParaRPr lang="en-US" dirty="0">
              <a:solidFill>
                <a:schemeClr val="accent1">
                  <a:lumMod val="75000"/>
                </a:schemeClr>
              </a:solidFill>
            </a:endParaRPr>
          </a:p>
        </p:txBody>
      </p:sp>
    </p:spTree>
    <p:extLst>
      <p:ext uri="{BB962C8B-B14F-4D97-AF65-F5344CB8AC3E}">
        <p14:creationId xmlns:p14="http://schemas.microsoft.com/office/powerpoint/2010/main" val="119850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Overview</a:t>
            </a:r>
          </a:p>
        </p:txBody>
      </p:sp>
      <p:sp>
        <p:nvSpPr>
          <p:cNvPr id="2" name="Content Placeholder 1">
            <a:extLst>
              <a:ext uri="{FF2B5EF4-FFF2-40B4-BE49-F238E27FC236}">
                <a16:creationId xmlns:a16="http://schemas.microsoft.com/office/drawing/2014/main" id="{DE151489-8468-D48A-0F1C-8B002EF1A16F}"/>
              </a:ext>
            </a:extLst>
          </p:cNvPr>
          <p:cNvSpPr>
            <a:spLocks noGrp="1"/>
          </p:cNvSpPr>
          <p:nvPr>
            <p:ph sz="quarter" idx="10"/>
          </p:nvPr>
        </p:nvSpPr>
        <p:spPr>
          <a:xfrm>
            <a:off x="539496" y="1435608"/>
            <a:ext cx="10875756" cy="4974336"/>
          </a:xfrm>
        </p:spPr>
        <p:txBody>
          <a:bodyPr vert="horz" lIns="91440" tIns="45720" rIns="91440" bIns="45720" rtlCol="0" anchor="t">
            <a:normAutofit lnSpcReduction="10000"/>
          </a:bodyPr>
          <a:lstStyle/>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What is credit score?</a:t>
            </a:r>
            <a:endParaRPr lang="en-US" b="1" dirty="0">
              <a:effectLst/>
              <a:latin typeface="Times New Roman" panose="02020603050405020304" pitchFamily="18" charset="0"/>
              <a:cs typeface="Times New Roman" panose="02020603050405020304" pitchFamily="18" charset="0"/>
            </a:endParaRPr>
          </a:p>
          <a:p>
            <a:pPr marL="285750" indent="-285750">
              <a:lnSpc>
                <a:spcPct val="100000"/>
              </a:lnSpc>
              <a:buFontTx/>
              <a:buChar char="-"/>
            </a:pPr>
            <a:r>
              <a:rPr lang="en-US" sz="2000" b="0" i="0" u="none" strike="noStrike" dirty="0">
                <a:solidFill>
                  <a:srgbClr val="404040"/>
                </a:solidFill>
                <a:effectLst/>
                <a:latin typeface="Arial" panose="020B0604020202020204" pitchFamily="34" charset="0"/>
              </a:rPr>
              <a:t>Credit score is </a:t>
            </a:r>
            <a:r>
              <a:rPr lang="en-US" sz="2000" b="0" i="0" u="none" strike="noStrike" dirty="0">
                <a:solidFill>
                  <a:srgbClr val="333333"/>
                </a:solidFill>
                <a:effectLst/>
                <a:latin typeface="Roboto" panose="020B0604020202020204" pitchFamily="2" charset="0"/>
              </a:rPr>
              <a:t>a numerical rating that measures a person's likelihood to repay a debt. </a:t>
            </a:r>
          </a:p>
          <a:p>
            <a:pPr marL="171450" indent="-171450">
              <a:lnSpc>
                <a:spcPct val="100000"/>
              </a:lnSpc>
              <a:buFontTx/>
              <a:buChar char="-"/>
            </a:pPr>
            <a:r>
              <a:rPr lang="en-US" sz="2000" b="0" i="0" u="none" strike="noStrike" dirty="0">
                <a:solidFill>
                  <a:srgbClr val="333333"/>
                </a:solidFill>
                <a:effectLst/>
                <a:latin typeface="Roboto" panose="02000000000000000000" pitchFamily="2" charset="0"/>
              </a:rPr>
              <a:t>A higher credit score indicates that a loanee is lower risk and more likely to make on-time payments.</a:t>
            </a:r>
          </a:p>
          <a:p>
            <a:pPr marL="171450" indent="-171450">
              <a:lnSpc>
                <a:spcPct val="100000"/>
              </a:lnSpc>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data set contains a set of features that include an important set of information that has a direct impact on the credit score, and others that have no impact.</a:t>
            </a:r>
          </a:p>
          <a:p>
            <a:pPr>
              <a:lnSpc>
                <a:spcPct val="100000"/>
              </a:lnSpc>
            </a:pPr>
            <a:r>
              <a:rPr lang="en-US" sz="2000" dirty="0">
                <a:latin typeface="Roboto" panose="02000000000000000000" pitchFamily="2" charset="0"/>
                <a:ea typeface="Roboto" panose="02000000000000000000" pitchFamily="2" charset="0"/>
                <a:cs typeface="Roboto" panose="02000000000000000000" pitchFamily="2" charset="0"/>
              </a:rPr>
              <a:t> - Credit score is classified into three grades:</a:t>
            </a:r>
          </a:p>
          <a:p>
            <a:pPr marL="342900" indent="-342900">
              <a:lnSpc>
                <a:spcPct val="100000"/>
              </a:lnSpc>
              <a:buFont typeface="+mj-lt"/>
              <a:buAutoNum type="arabicPeriod"/>
            </a:pPr>
            <a:r>
              <a:rPr lang="en-US" sz="2000" dirty="0">
                <a:latin typeface="Roboto" panose="02000000000000000000" pitchFamily="2" charset="0"/>
                <a:ea typeface="Roboto" panose="02000000000000000000" pitchFamily="2" charset="0"/>
                <a:cs typeface="Roboto" panose="02000000000000000000" pitchFamily="2" charset="0"/>
              </a:rPr>
              <a:t>Good</a:t>
            </a:r>
          </a:p>
          <a:p>
            <a:pPr marL="342900" indent="-342900">
              <a:lnSpc>
                <a:spcPct val="100000"/>
              </a:lnSpc>
              <a:buFont typeface="+mj-lt"/>
              <a:buAutoNum type="arabicPeriod"/>
            </a:pPr>
            <a:r>
              <a:rPr lang="en-US" sz="2000" dirty="0">
                <a:latin typeface="Roboto" panose="02000000000000000000" pitchFamily="2" charset="0"/>
                <a:ea typeface="Roboto" panose="02000000000000000000" pitchFamily="2" charset="0"/>
                <a:cs typeface="Roboto" panose="02000000000000000000" pitchFamily="2" charset="0"/>
              </a:rPr>
              <a:t>Standard</a:t>
            </a:r>
          </a:p>
          <a:p>
            <a:pPr marL="342900" indent="-342900">
              <a:lnSpc>
                <a:spcPct val="100000"/>
              </a:lnSpc>
              <a:buFont typeface="+mj-lt"/>
              <a:buAutoNum type="arabicPeriod"/>
            </a:pPr>
            <a:r>
              <a:rPr lang="en-US" sz="2000" dirty="0">
                <a:latin typeface="Roboto" panose="02000000000000000000" pitchFamily="2" charset="0"/>
                <a:ea typeface="Roboto" panose="02000000000000000000" pitchFamily="2" charset="0"/>
                <a:cs typeface="Roboto" panose="02000000000000000000" pitchFamily="2" charset="0"/>
              </a:rPr>
              <a:t>poor</a:t>
            </a:r>
          </a:p>
          <a:p>
            <a:pPr>
              <a:lnSpc>
                <a:spcPct val="100000"/>
              </a:lnSpc>
            </a:pPr>
            <a:endParaRPr lang="en-US" sz="1800" dirty="0">
              <a:latin typeface="Roboto" panose="02000000000000000000" pitchFamily="2" charset="0"/>
              <a:ea typeface="Roboto" panose="02000000000000000000" pitchFamily="2" charset="0"/>
              <a:cs typeface="Roboto" panose="02000000000000000000" pitchFamily="2" charset="0"/>
            </a:endParaRPr>
          </a:p>
          <a:p>
            <a:endParaRPr lang="en-US" sz="1800" dirty="0">
              <a:latin typeface="Roboto" panose="02000000000000000000" pitchFamily="2" charset="0"/>
              <a:ea typeface="Roboto" panose="02000000000000000000" pitchFamily="2" charset="0"/>
              <a:cs typeface="Roboto" panose="02000000000000000000" pitchFamily="2"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800"/>
              </a:lnSpc>
              <a:spcBef>
                <a:spcPts val="1000"/>
              </a:spcBef>
              <a:spcAft>
                <a:spcPts val="60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Tasks Identification</a:t>
            </a:r>
          </a:p>
        </p:txBody>
      </p:sp>
      <p:pic>
        <p:nvPicPr>
          <p:cNvPr id="4" name="Picture 4" descr="Chart, bar chart, histogram&#10;&#10;Description automatically generated">
            <a:extLst>
              <a:ext uri="{FF2B5EF4-FFF2-40B4-BE49-F238E27FC236}">
                <a16:creationId xmlns:a16="http://schemas.microsoft.com/office/drawing/2014/main" id="{01F76EEA-D54F-0D20-9E1A-2C668DB27961}"/>
              </a:ext>
            </a:extLst>
          </p:cNvPr>
          <p:cNvPicPr>
            <a:picLocks noGrp="1" noChangeAspect="1"/>
          </p:cNvPicPr>
          <p:nvPr>
            <p:ph sz="quarter" idx="10"/>
          </p:nvPr>
        </p:nvPicPr>
        <p:blipFill>
          <a:blip r:embed="rId2"/>
          <a:stretch>
            <a:fillRect/>
          </a:stretch>
        </p:blipFill>
        <p:spPr>
          <a:xfrm>
            <a:off x="617666" y="1422871"/>
            <a:ext cx="6684199" cy="4273756"/>
          </a:xfrm>
        </p:spPr>
      </p:pic>
      <p:sp>
        <p:nvSpPr>
          <p:cNvPr id="5" name="TextBox 4">
            <a:extLst>
              <a:ext uri="{FF2B5EF4-FFF2-40B4-BE49-F238E27FC236}">
                <a16:creationId xmlns:a16="http://schemas.microsoft.com/office/drawing/2014/main" id="{42117F26-B0AD-8F89-75DB-C65B6FC17C62}"/>
              </a:ext>
            </a:extLst>
          </p:cNvPr>
          <p:cNvSpPr txBox="1"/>
          <p:nvPr/>
        </p:nvSpPr>
        <p:spPr>
          <a:xfrm>
            <a:off x="8154955" y="1744824"/>
            <a:ext cx="3517640" cy="3170099"/>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 </a:t>
            </a: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Annual income :</a:t>
            </a:r>
            <a:r>
              <a:rPr lang="ar-JO" sz="2000" dirty="0">
                <a:latin typeface="Roboto" panose="02000000000000000000" pitchFamily="2" charset="0"/>
                <a:ea typeface="Roboto" panose="02000000000000000000" pitchFamily="2" charset="0"/>
              </a:rPr>
              <a:t> </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It is the total monthly income over the year minus taxes.</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where the mean annual income amount in our data set was (3,800)</a:t>
            </a:r>
            <a:r>
              <a:rPr lang="ar-JO" sz="2000" dirty="0">
                <a:latin typeface="Roboto" panose="02000000000000000000" pitchFamily="2" charset="0"/>
                <a:ea typeface="Roboto" panose="02000000000000000000" pitchFamily="2" charset="0"/>
                <a:cs typeface="Roboto" panose="02000000000000000000" pitchFamily="2" charset="0"/>
              </a:rPr>
              <a:t> ,</a:t>
            </a:r>
            <a:r>
              <a:rPr lang="en-US" sz="2000" dirty="0">
                <a:latin typeface="Roboto" panose="02000000000000000000" pitchFamily="2" charset="0"/>
                <a:ea typeface="Roboto" panose="02000000000000000000" pitchFamily="2" charset="0"/>
                <a:cs typeface="Roboto" panose="02000000000000000000" pitchFamily="2" charset="0"/>
              </a:rPr>
              <a:t> and the outliers were in above (140,000).</a:t>
            </a:r>
          </a:p>
          <a:p>
            <a:endParaRPr lang="en-US"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370366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Tasks Identification</a:t>
            </a:r>
          </a:p>
        </p:txBody>
      </p:sp>
      <p:pic>
        <p:nvPicPr>
          <p:cNvPr id="4" name="Picture 4" descr="Chart&#10;&#10;Description automatically generated">
            <a:extLst>
              <a:ext uri="{FF2B5EF4-FFF2-40B4-BE49-F238E27FC236}">
                <a16:creationId xmlns:a16="http://schemas.microsoft.com/office/drawing/2014/main" id="{3A38EA28-F0B1-2520-85DD-4E23E86762E4}"/>
              </a:ext>
            </a:extLst>
          </p:cNvPr>
          <p:cNvPicPr>
            <a:picLocks noGrp="1" noChangeAspect="1"/>
          </p:cNvPicPr>
          <p:nvPr>
            <p:ph sz="quarter" idx="10"/>
          </p:nvPr>
        </p:nvPicPr>
        <p:blipFill>
          <a:blip r:embed="rId2"/>
          <a:stretch>
            <a:fillRect/>
          </a:stretch>
        </p:blipFill>
        <p:spPr>
          <a:xfrm>
            <a:off x="521207" y="1312330"/>
            <a:ext cx="5856661" cy="4857037"/>
          </a:xfrm>
        </p:spPr>
      </p:pic>
      <p:sp>
        <p:nvSpPr>
          <p:cNvPr id="5" name="TextBox 4">
            <a:extLst>
              <a:ext uri="{FF2B5EF4-FFF2-40B4-BE49-F238E27FC236}">
                <a16:creationId xmlns:a16="http://schemas.microsoft.com/office/drawing/2014/main" id="{59D5E1EC-CF81-8A88-D5C4-78DE44C2ED84}"/>
              </a:ext>
            </a:extLst>
          </p:cNvPr>
          <p:cNvSpPr txBox="1"/>
          <p:nvPr/>
        </p:nvSpPr>
        <p:spPr>
          <a:xfrm>
            <a:off x="6867331" y="1483567"/>
            <a:ext cx="4674636" cy="5324535"/>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annual income in the data set was classified into several classes , so that the percentages of these categories were distributed as follows :</a:t>
            </a:r>
          </a:p>
          <a:p>
            <a:pPr marL="285750" indent="-285750">
              <a:buFont typeface="Wingdings" panose="05000000000000000000" pitchFamily="2" charset="2"/>
              <a:buChar char="§"/>
            </a:pPr>
            <a:endParaRPr lang="en-US" sz="2000" dirty="0">
              <a:latin typeface="Roboto" panose="02000000000000000000" pitchFamily="2" charset="0"/>
              <a:ea typeface="Roboto" panose="02000000000000000000" pitchFamily="2" charset="0"/>
              <a:cs typeface="Roboto" panose="02000000000000000000" pitchFamily="2" charset="0"/>
            </a:endParaRPr>
          </a:p>
          <a:p>
            <a:pPr marL="457200" indent="-457200">
              <a:buFont typeface="+mj-lt"/>
              <a:buAutoNum type="arabicParenR"/>
            </a:pPr>
            <a:r>
              <a:rPr lang="en-US" sz="2000" dirty="0">
                <a:highlight>
                  <a:srgbClr val="FFFF00"/>
                </a:highlight>
                <a:latin typeface="Roboto" panose="02000000000000000000" pitchFamily="2" charset="0"/>
                <a:ea typeface="Roboto" panose="02000000000000000000" pitchFamily="2" charset="0"/>
                <a:cs typeface="Roboto" panose="02000000000000000000" pitchFamily="2" charset="0"/>
              </a:rPr>
              <a:t>Lower class </a:t>
            </a:r>
            <a:r>
              <a:rPr lang="en-US" sz="2000" dirty="0">
                <a:latin typeface="Roboto" panose="02000000000000000000" pitchFamily="2" charset="0"/>
                <a:ea typeface="Roboto" panose="02000000000000000000" pitchFamily="2" charset="0"/>
                <a:cs typeface="Roboto" panose="02000000000000000000" pitchFamily="2" charset="0"/>
              </a:rPr>
              <a:t>(20,000 – 60,000)$ with “56.28%”.</a:t>
            </a:r>
          </a:p>
          <a:p>
            <a:endParaRPr lang="en-US" sz="2000" dirty="0">
              <a:latin typeface="Roboto" panose="02000000000000000000" pitchFamily="2" charset="0"/>
              <a:ea typeface="Roboto" panose="02000000000000000000" pitchFamily="2" charset="0"/>
              <a:cs typeface="Roboto" panose="02000000000000000000" pitchFamily="2" charset="0"/>
            </a:endParaRPr>
          </a:p>
          <a:p>
            <a:pPr marL="457200" indent="-457200">
              <a:buFont typeface="+mj-lt"/>
              <a:buAutoNum type="arabicParenR" startAt="2"/>
            </a:pPr>
            <a:r>
              <a:rPr lang="en-US" sz="2000" dirty="0">
                <a:highlight>
                  <a:srgbClr val="FFFF00"/>
                </a:highlight>
                <a:latin typeface="Roboto" panose="02000000000000000000" pitchFamily="2" charset="0"/>
                <a:ea typeface="Roboto" panose="02000000000000000000" pitchFamily="2" charset="0"/>
                <a:cs typeface="Roboto" panose="02000000000000000000" pitchFamily="2" charset="0"/>
              </a:rPr>
              <a:t>Middle class </a:t>
            </a:r>
            <a:r>
              <a:rPr lang="en-US" sz="2000" dirty="0">
                <a:latin typeface="Roboto" panose="02000000000000000000" pitchFamily="2" charset="0"/>
                <a:ea typeface="Roboto" panose="02000000000000000000" pitchFamily="2" charset="0"/>
                <a:cs typeface="Roboto" panose="02000000000000000000" pitchFamily="2" charset="0"/>
              </a:rPr>
              <a:t>(60,000 – 140,000)$ with “41.83%”.</a:t>
            </a:r>
          </a:p>
          <a:p>
            <a:endParaRPr lang="en-US" sz="2000" dirty="0">
              <a:latin typeface="Roboto" panose="02000000000000000000" pitchFamily="2" charset="0"/>
              <a:ea typeface="Roboto" panose="02000000000000000000" pitchFamily="2" charset="0"/>
              <a:cs typeface="Roboto" panose="02000000000000000000" pitchFamily="2" charset="0"/>
            </a:endParaRPr>
          </a:p>
          <a:p>
            <a:pPr marL="457200" indent="-457200">
              <a:buFont typeface="+mj-lt"/>
              <a:buAutoNum type="arabicParenR" startAt="3"/>
            </a:pPr>
            <a:r>
              <a:rPr lang="en-US" sz="2000" dirty="0">
                <a:highlight>
                  <a:srgbClr val="FFFF00"/>
                </a:highlight>
                <a:latin typeface="Roboto" panose="02000000000000000000" pitchFamily="2" charset="0"/>
                <a:ea typeface="Roboto" panose="02000000000000000000" pitchFamily="2" charset="0"/>
                <a:cs typeface="Roboto" panose="02000000000000000000" pitchFamily="2" charset="0"/>
              </a:rPr>
              <a:t>Upper class </a:t>
            </a:r>
            <a:r>
              <a:rPr lang="en-US" sz="2000" dirty="0">
                <a:latin typeface="Roboto" panose="02000000000000000000" pitchFamily="2" charset="0"/>
                <a:ea typeface="Roboto" panose="02000000000000000000" pitchFamily="2" charset="0"/>
                <a:cs typeface="Roboto" panose="02000000000000000000" pitchFamily="2" charset="0"/>
              </a:rPr>
              <a:t>(140,000 – 180,000)$ with “1.89%”.</a:t>
            </a:r>
          </a:p>
          <a:p>
            <a:pPr marL="457200" indent="-457200">
              <a:buFont typeface="+mj-lt"/>
              <a:buAutoNum type="arabicParenR" startAt="3"/>
            </a:pPr>
            <a:endParaRPr lang="en-US" sz="2000" dirty="0">
              <a:latin typeface="Roboto" panose="02000000000000000000" pitchFamily="2" charset="0"/>
              <a:ea typeface="Roboto" panose="02000000000000000000" pitchFamily="2" charset="0"/>
              <a:cs typeface="Roboto" panose="02000000000000000000" pitchFamily="2" charset="0"/>
            </a:endParaRPr>
          </a:p>
          <a:p>
            <a:endParaRPr lang="en-US" sz="2000" dirty="0">
              <a:latin typeface="Roboto" panose="02000000000000000000" pitchFamily="2" charset="0"/>
              <a:ea typeface="Roboto" panose="02000000000000000000" pitchFamily="2" charset="0"/>
              <a:cs typeface="Roboto" panose="02000000000000000000" pitchFamily="2" charset="0"/>
            </a:endParaRPr>
          </a:p>
          <a:p>
            <a:pPr marL="457200" indent="-457200">
              <a:buFont typeface="+mj-lt"/>
              <a:buAutoNum type="arabicParenR"/>
            </a:pPr>
            <a:endParaRPr lang="en-US"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86714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Tasks Identification</a:t>
            </a:r>
          </a:p>
        </p:txBody>
      </p:sp>
      <p:pic>
        <p:nvPicPr>
          <p:cNvPr id="4" name="Picture 4" descr="Chart, bar chart&#10;&#10;Description automatically generated">
            <a:extLst>
              <a:ext uri="{FF2B5EF4-FFF2-40B4-BE49-F238E27FC236}">
                <a16:creationId xmlns:a16="http://schemas.microsoft.com/office/drawing/2014/main" id="{8EA4F191-F420-6075-561A-1DFED99E9540}"/>
              </a:ext>
            </a:extLst>
          </p:cNvPr>
          <p:cNvPicPr>
            <a:picLocks noGrp="1" noChangeAspect="1"/>
          </p:cNvPicPr>
          <p:nvPr>
            <p:ph sz="quarter" idx="10"/>
          </p:nvPr>
        </p:nvPicPr>
        <p:blipFill>
          <a:blip r:embed="rId2"/>
          <a:stretch>
            <a:fillRect/>
          </a:stretch>
        </p:blipFill>
        <p:spPr>
          <a:xfrm>
            <a:off x="605064" y="1343894"/>
            <a:ext cx="6038332" cy="4935607"/>
          </a:xfrm>
        </p:spPr>
      </p:pic>
      <p:sp>
        <p:nvSpPr>
          <p:cNvPr id="10" name="TextBox 9">
            <a:extLst>
              <a:ext uri="{FF2B5EF4-FFF2-40B4-BE49-F238E27FC236}">
                <a16:creationId xmlns:a16="http://schemas.microsoft.com/office/drawing/2014/main" id="{D96641C0-37AD-4C0D-937C-7EBD0B4B108E}"/>
              </a:ext>
            </a:extLst>
          </p:cNvPr>
          <p:cNvSpPr txBox="1"/>
          <p:nvPr/>
        </p:nvSpPr>
        <p:spPr>
          <a:xfrm>
            <a:off x="7259215" y="1716832"/>
            <a:ext cx="4170784" cy="255454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Payment of Min Amount :</a:t>
            </a:r>
          </a:p>
          <a:p>
            <a:r>
              <a:rPr lang="en-US" sz="2000" dirty="0">
                <a:latin typeface="Roboto" panose="02000000000000000000" pitchFamily="2" charset="0"/>
                <a:ea typeface="Roboto" panose="02000000000000000000" pitchFamily="2" charset="0"/>
                <a:cs typeface="Roboto" panose="02000000000000000000" pitchFamily="2" charset="0"/>
              </a:rPr>
              <a:t>Represents whether the person paid only the minimum amount.</a:t>
            </a:r>
          </a:p>
          <a:p>
            <a:endParaRPr lang="en-US" sz="2000" dirty="0">
              <a:latin typeface="Roboto" panose="02000000000000000000" pitchFamily="2" charset="0"/>
              <a:ea typeface="Roboto" panose="02000000000000000000" pitchFamily="2" charset="0"/>
              <a:cs typeface="Roboto" panose="02000000000000000000" pitchFamily="2" charset="0"/>
            </a:endParaRPr>
          </a:p>
          <a:p>
            <a:endParaRPr lang="en-US" sz="2000" dirty="0">
              <a:latin typeface="Roboto" panose="02000000000000000000" pitchFamily="2" charset="0"/>
              <a:ea typeface="Roboto" panose="02000000000000000000" pitchFamily="2" charset="0"/>
              <a:cs typeface="Roboto" panose="02000000000000000000" pitchFamily="2" charset="0"/>
            </a:endParaRPr>
          </a:p>
          <a:p>
            <a:r>
              <a:rPr lang="en-US" sz="2000" dirty="0">
                <a:latin typeface="Roboto" panose="02000000000000000000" pitchFamily="2" charset="0"/>
                <a:ea typeface="Roboto" panose="02000000000000000000" pitchFamily="2" charset="0"/>
                <a:cs typeface="Roboto" panose="02000000000000000000" pitchFamily="2" charset="0"/>
              </a:rPr>
              <a:t>- The bar graph Showing the value         of features Payment of Min   Amount .</a:t>
            </a:r>
          </a:p>
        </p:txBody>
      </p:sp>
    </p:spTree>
    <p:extLst>
      <p:ext uri="{BB962C8B-B14F-4D97-AF65-F5344CB8AC3E}">
        <p14:creationId xmlns:p14="http://schemas.microsoft.com/office/powerpoint/2010/main" val="1415289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Tasks Identification</a:t>
            </a:r>
          </a:p>
        </p:txBody>
      </p:sp>
      <p:pic>
        <p:nvPicPr>
          <p:cNvPr id="4" name="Picture 4" descr="Chart, histogram&#10;&#10;Description automatically generated">
            <a:extLst>
              <a:ext uri="{FF2B5EF4-FFF2-40B4-BE49-F238E27FC236}">
                <a16:creationId xmlns:a16="http://schemas.microsoft.com/office/drawing/2014/main" id="{2FE77576-4D39-F370-59FC-AC3C358352AE}"/>
              </a:ext>
            </a:extLst>
          </p:cNvPr>
          <p:cNvPicPr>
            <a:picLocks noGrp="1" noChangeAspect="1"/>
          </p:cNvPicPr>
          <p:nvPr>
            <p:ph sz="quarter" idx="10"/>
          </p:nvPr>
        </p:nvPicPr>
        <p:blipFill>
          <a:blip r:embed="rId2"/>
          <a:stretch>
            <a:fillRect/>
          </a:stretch>
        </p:blipFill>
        <p:spPr>
          <a:xfrm>
            <a:off x="521018" y="1244999"/>
            <a:ext cx="5896469" cy="4100202"/>
          </a:xfrm>
        </p:spPr>
      </p:pic>
      <p:sp>
        <p:nvSpPr>
          <p:cNvPr id="5" name="TextBox 4">
            <a:extLst>
              <a:ext uri="{FF2B5EF4-FFF2-40B4-BE49-F238E27FC236}">
                <a16:creationId xmlns:a16="http://schemas.microsoft.com/office/drawing/2014/main" id="{1118E7A1-8C14-F0E5-9D4B-95743B40A736}"/>
              </a:ext>
            </a:extLst>
          </p:cNvPr>
          <p:cNvSpPr txBox="1"/>
          <p:nvPr/>
        </p:nvSpPr>
        <p:spPr>
          <a:xfrm>
            <a:off x="6923314" y="1576873"/>
            <a:ext cx="4562670" cy="1015663"/>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Total EMI per month :</a:t>
            </a:r>
          </a:p>
          <a:p>
            <a:r>
              <a:rPr lang="en-US" sz="2000" dirty="0">
                <a:latin typeface="Roboto" panose="02000000000000000000" pitchFamily="2" charset="0"/>
                <a:ea typeface="Roboto" panose="02000000000000000000" pitchFamily="2" charset="0"/>
                <a:cs typeface="Roboto" panose="02000000000000000000" pitchFamily="2" charset="0"/>
              </a:rPr>
              <a:t>Represents the monthly EMI(Equated monthly installment) payments in USD.</a:t>
            </a:r>
          </a:p>
        </p:txBody>
      </p:sp>
    </p:spTree>
    <p:extLst>
      <p:ext uri="{BB962C8B-B14F-4D97-AF65-F5344CB8AC3E}">
        <p14:creationId xmlns:p14="http://schemas.microsoft.com/office/powerpoint/2010/main" val="1082186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7861-72B9-81DC-725B-F29FDF5F6287}"/>
              </a:ext>
            </a:extLst>
          </p:cNvPr>
          <p:cNvSpPr>
            <a:spLocks noGrp="1"/>
          </p:cNvSpPr>
          <p:nvPr>
            <p:ph type="title"/>
          </p:nvPr>
        </p:nvSpPr>
        <p:spPr/>
        <p:txBody>
          <a:bodyPr/>
          <a:lstStyle/>
          <a:p>
            <a:r>
              <a:rPr lang="en-US" b="1" dirty="0"/>
              <a:t>Tasks Identification</a:t>
            </a:r>
          </a:p>
        </p:txBody>
      </p:sp>
      <p:pic>
        <p:nvPicPr>
          <p:cNvPr id="4" name="Picture 4" descr="Chart, histogram&#10;&#10;Description automatically generated">
            <a:extLst>
              <a:ext uri="{FF2B5EF4-FFF2-40B4-BE49-F238E27FC236}">
                <a16:creationId xmlns:a16="http://schemas.microsoft.com/office/drawing/2014/main" id="{383130BB-6248-4671-B91D-AF62E4692032}"/>
              </a:ext>
            </a:extLst>
          </p:cNvPr>
          <p:cNvPicPr>
            <a:picLocks noGrp="1" noChangeAspect="1"/>
          </p:cNvPicPr>
          <p:nvPr>
            <p:ph sz="quarter" idx="10"/>
          </p:nvPr>
        </p:nvPicPr>
        <p:blipFill>
          <a:blip r:embed="rId2"/>
          <a:stretch>
            <a:fillRect/>
          </a:stretch>
        </p:blipFill>
        <p:spPr>
          <a:xfrm>
            <a:off x="658264" y="1436672"/>
            <a:ext cx="6022522" cy="3813216"/>
          </a:xfrm>
        </p:spPr>
      </p:pic>
      <p:sp>
        <p:nvSpPr>
          <p:cNvPr id="3" name="TextBox 2">
            <a:extLst>
              <a:ext uri="{FF2B5EF4-FFF2-40B4-BE49-F238E27FC236}">
                <a16:creationId xmlns:a16="http://schemas.microsoft.com/office/drawing/2014/main" id="{E227A2A3-5084-4560-A918-7B8FB0B0B315}"/>
              </a:ext>
            </a:extLst>
          </p:cNvPr>
          <p:cNvSpPr txBox="1"/>
          <p:nvPr/>
        </p:nvSpPr>
        <p:spPr>
          <a:xfrm>
            <a:off x="7361853" y="1698171"/>
            <a:ext cx="3480318" cy="4093428"/>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Monthly Balance :</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is the minimum amount of money that the account holder has to maintain in their current account or savings account.</a:t>
            </a:r>
          </a:p>
          <a:p>
            <a:endParaRPr lang="en-US" sz="20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most common minimum monthly balance required for customer accounts in our data set was (300).</a:t>
            </a:r>
          </a:p>
        </p:txBody>
      </p:sp>
    </p:spTree>
    <p:extLst>
      <p:ext uri="{BB962C8B-B14F-4D97-AF65-F5344CB8AC3E}">
        <p14:creationId xmlns:p14="http://schemas.microsoft.com/office/powerpoint/2010/main" val="797243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Tasks Identification</a:t>
            </a:r>
          </a:p>
        </p:txBody>
      </p:sp>
      <p:pic>
        <p:nvPicPr>
          <p:cNvPr id="4" name="Picture 4" descr="Chart, histogram&#10;&#10;Description automatically generated">
            <a:extLst>
              <a:ext uri="{FF2B5EF4-FFF2-40B4-BE49-F238E27FC236}">
                <a16:creationId xmlns:a16="http://schemas.microsoft.com/office/drawing/2014/main" id="{65F14883-8148-B57A-339C-E2DA159341D3}"/>
              </a:ext>
            </a:extLst>
          </p:cNvPr>
          <p:cNvPicPr>
            <a:picLocks noGrp="1" noChangeAspect="1"/>
          </p:cNvPicPr>
          <p:nvPr>
            <p:ph sz="quarter" idx="10"/>
          </p:nvPr>
        </p:nvPicPr>
        <p:blipFill>
          <a:blip r:embed="rId2"/>
          <a:stretch>
            <a:fillRect/>
          </a:stretch>
        </p:blipFill>
        <p:spPr>
          <a:xfrm>
            <a:off x="521018" y="1343959"/>
            <a:ext cx="5777715" cy="3882489"/>
          </a:xfrm>
        </p:spPr>
      </p:pic>
      <p:sp>
        <p:nvSpPr>
          <p:cNvPr id="3" name="TextBox 2">
            <a:extLst>
              <a:ext uri="{FF2B5EF4-FFF2-40B4-BE49-F238E27FC236}">
                <a16:creationId xmlns:a16="http://schemas.microsoft.com/office/drawing/2014/main" id="{87E7E556-1462-464D-4ED6-6FBE255EF117}"/>
              </a:ext>
            </a:extLst>
          </p:cNvPr>
          <p:cNvSpPr txBox="1"/>
          <p:nvPr/>
        </p:nvSpPr>
        <p:spPr>
          <a:xfrm>
            <a:off x="6820677" y="1483567"/>
            <a:ext cx="4282751" cy="286232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Amount</a:t>
            </a:r>
            <a:r>
              <a:rPr lang="ar-JO" sz="2000" dirty="0">
                <a:solidFill>
                  <a:schemeClr val="accent1">
                    <a:lumMod val="75000"/>
                  </a:schemeClr>
                </a:solidFill>
                <a:latin typeface="Roboto" panose="02000000000000000000" pitchFamily="2" charset="0"/>
                <a:ea typeface="Roboto" panose="02000000000000000000" pitchFamily="2" charset="0"/>
              </a:rPr>
              <a:t> </a:t>
            </a: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invested</a:t>
            </a:r>
            <a:r>
              <a:rPr lang="ar-JO" sz="2000" dirty="0">
                <a:solidFill>
                  <a:schemeClr val="accent1">
                    <a:lumMod val="75000"/>
                  </a:schemeClr>
                </a:solidFill>
                <a:latin typeface="Roboto" panose="02000000000000000000" pitchFamily="2" charset="0"/>
                <a:ea typeface="Roboto" panose="02000000000000000000" pitchFamily="2" charset="0"/>
              </a:rPr>
              <a:t> </a:t>
            </a: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monthly </a:t>
            </a:r>
            <a:r>
              <a:rPr lang="ar-JO" sz="2000" dirty="0">
                <a:solidFill>
                  <a:schemeClr val="accent1">
                    <a:lumMod val="75000"/>
                  </a:schemeClr>
                </a:solidFill>
                <a:latin typeface="Roboto" panose="02000000000000000000" pitchFamily="2" charset="0"/>
                <a:ea typeface="Roboto" panose="02000000000000000000" pitchFamily="2" charset="0"/>
              </a:rPr>
              <a:t>:</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Represents the monthly amount invested by the customer </a:t>
            </a:r>
          </a:p>
          <a:p>
            <a:r>
              <a:rPr lang="en-US" sz="2000" dirty="0">
                <a:latin typeface="Roboto" panose="02000000000000000000" pitchFamily="2" charset="0"/>
                <a:ea typeface="Roboto" panose="02000000000000000000" pitchFamily="2" charset="0"/>
                <a:cs typeface="Roboto" panose="02000000000000000000" pitchFamily="2" charset="0"/>
              </a:rPr>
              <a:t>     (in USD</a:t>
            </a:r>
            <a:r>
              <a:rPr lang="ar-JO" sz="2000" dirty="0">
                <a:latin typeface="Roboto" panose="02000000000000000000" pitchFamily="2" charset="0"/>
                <a:ea typeface="Roboto" panose="02000000000000000000" pitchFamily="2" charset="0"/>
              </a:rPr>
              <a:t>(</a:t>
            </a:r>
            <a:r>
              <a:rPr lang="en-US" sz="2000" dirty="0">
                <a:latin typeface="Roboto" panose="02000000000000000000" pitchFamily="2" charset="0"/>
                <a:ea typeface="Roboto" panose="02000000000000000000" pitchFamily="2" charset="0"/>
                <a:cs typeface="Roboto" panose="02000000000000000000" pitchFamily="2" charset="0"/>
              </a:rPr>
              <a:t>.</a:t>
            </a:r>
          </a:p>
          <a:p>
            <a:endParaRPr lang="en-US" sz="20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where the most common monthly salary are amount in our data set was (50$).</a:t>
            </a:r>
            <a:endParaRPr lang="ar-JO" sz="2000" dirty="0">
              <a:latin typeface="Roboto" panose="02000000000000000000" pitchFamily="2" charset="0"/>
              <a:ea typeface="Roboto" panose="02000000000000000000" pitchFamily="2" charset="0"/>
            </a:endParaRPr>
          </a:p>
          <a:p>
            <a:endParaRPr lang="en-US"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55215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Tasks Identification</a:t>
            </a:r>
          </a:p>
        </p:txBody>
      </p:sp>
      <p:pic>
        <p:nvPicPr>
          <p:cNvPr id="4" name="Picture 4" descr="Chart, pie chart&#10;&#10;Description automatically generated">
            <a:extLst>
              <a:ext uri="{FF2B5EF4-FFF2-40B4-BE49-F238E27FC236}">
                <a16:creationId xmlns:a16="http://schemas.microsoft.com/office/drawing/2014/main" id="{AB2B7DBA-D39C-64EB-0DD4-0D7E12D40450}"/>
              </a:ext>
            </a:extLst>
          </p:cNvPr>
          <p:cNvPicPr>
            <a:picLocks noGrp="1" noChangeAspect="1"/>
          </p:cNvPicPr>
          <p:nvPr>
            <p:ph sz="quarter" idx="10"/>
          </p:nvPr>
        </p:nvPicPr>
        <p:blipFill>
          <a:blip r:embed="rId2"/>
          <a:stretch>
            <a:fillRect/>
          </a:stretch>
        </p:blipFill>
        <p:spPr>
          <a:xfrm>
            <a:off x="518894" y="1326750"/>
            <a:ext cx="5405914" cy="4857037"/>
          </a:xfrm>
        </p:spPr>
      </p:pic>
      <p:sp>
        <p:nvSpPr>
          <p:cNvPr id="3" name="TextBox 2">
            <a:extLst>
              <a:ext uri="{FF2B5EF4-FFF2-40B4-BE49-F238E27FC236}">
                <a16:creationId xmlns:a16="http://schemas.microsoft.com/office/drawing/2014/main" id="{BCD822E7-35DA-8511-916A-776B90B96EA9}"/>
              </a:ext>
            </a:extLst>
          </p:cNvPr>
          <p:cNvSpPr txBox="1"/>
          <p:nvPr/>
        </p:nvSpPr>
        <p:spPr>
          <a:xfrm>
            <a:off x="6055568" y="1558212"/>
            <a:ext cx="5775648" cy="369331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solidFill>
                  <a:schemeClr val="accent1">
                    <a:lumMod val="75000"/>
                  </a:schemeClr>
                </a:solidFill>
                <a:latin typeface="Roboto"/>
                <a:ea typeface="Roboto"/>
                <a:cs typeface="Roboto"/>
              </a:rPr>
              <a:t>Credit Mix :</a:t>
            </a:r>
          </a:p>
          <a:p>
            <a:pPr marL="285750" indent="-285750">
              <a:lnSpc>
                <a:spcPct val="150000"/>
              </a:lnSpc>
              <a:buFont typeface="Wingdings" panose="05000000000000000000" pitchFamily="2" charset="2"/>
              <a:buChar char="§"/>
            </a:pPr>
            <a:r>
              <a:rPr lang="en-US" dirty="0">
                <a:latin typeface="Roboto"/>
                <a:ea typeface="Roboto"/>
                <a:cs typeface="Roboto"/>
              </a:rPr>
              <a:t>Represents the variety of the mix credits.</a:t>
            </a:r>
          </a:p>
          <a:p>
            <a:pPr marL="285750" indent="-285750">
              <a:lnSpc>
                <a:spcPct val="150000"/>
              </a:lnSpc>
              <a:buFont typeface="Wingdings" panose="05000000000000000000" pitchFamily="2" charset="2"/>
              <a:buChar char="§"/>
            </a:pPr>
            <a:endParaRPr lang="en-US" dirty="0">
              <a:latin typeface="Roboto"/>
              <a:ea typeface="Roboto"/>
              <a:cs typeface="Roboto"/>
            </a:endParaRPr>
          </a:p>
          <a:p>
            <a:pPr marL="285750" indent="-285750">
              <a:lnSpc>
                <a:spcPct val="150000"/>
              </a:lnSpc>
              <a:buFont typeface="Wingdings" panose="05000000000000000000" pitchFamily="2" charset="2"/>
              <a:buChar char="§"/>
            </a:pPr>
            <a:r>
              <a:rPr lang="en-US" dirty="0">
                <a:latin typeface="Roboto"/>
                <a:ea typeface="Roboto"/>
                <a:cs typeface="Roboto"/>
              </a:rPr>
              <a:t>Customers are categorized into three types of use credit mix,</a:t>
            </a:r>
            <a:r>
              <a:rPr lang="en-US" dirty="0">
                <a:latin typeface="Roboto" panose="02000000000000000000" pitchFamily="2" charset="0"/>
                <a:ea typeface="Roboto" panose="02000000000000000000" pitchFamily="2" charset="0"/>
                <a:cs typeface="Roboto" panose="02000000000000000000" pitchFamily="2" charset="0"/>
              </a:rPr>
              <a:t> the proportion of each was as  follows</a:t>
            </a:r>
            <a:r>
              <a:rPr lang="en-US" dirty="0">
                <a:latin typeface="Roboto"/>
                <a:ea typeface="Roboto"/>
                <a:cs typeface="Roboto"/>
              </a:rPr>
              <a:t> :</a:t>
            </a:r>
          </a:p>
          <a:p>
            <a:pPr marL="342900" indent="-342900">
              <a:lnSpc>
                <a:spcPct val="150000"/>
              </a:lnSpc>
              <a:buFont typeface="+mj-lt"/>
              <a:buAutoNum type="arabicParenR"/>
            </a:pPr>
            <a:r>
              <a:rPr lang="en-US" dirty="0">
                <a:latin typeface="Roboto"/>
                <a:ea typeface="Roboto"/>
                <a:cs typeface="Roboto"/>
              </a:rPr>
              <a:t>Standard (46.8%)</a:t>
            </a:r>
          </a:p>
          <a:p>
            <a:pPr marL="342900" indent="-342900">
              <a:lnSpc>
                <a:spcPct val="150000"/>
              </a:lnSpc>
              <a:buFont typeface="+mj-lt"/>
              <a:buAutoNum type="arabicParenR"/>
            </a:pPr>
            <a:r>
              <a:rPr lang="en-US" dirty="0">
                <a:latin typeface="Roboto"/>
                <a:ea typeface="Roboto"/>
                <a:cs typeface="Roboto"/>
              </a:rPr>
              <a:t>Good (29%)</a:t>
            </a:r>
          </a:p>
          <a:p>
            <a:pPr marL="342900" indent="-342900">
              <a:lnSpc>
                <a:spcPct val="150000"/>
              </a:lnSpc>
              <a:buFont typeface="+mj-lt"/>
              <a:buAutoNum type="arabicParenR"/>
            </a:pPr>
            <a:r>
              <a:rPr lang="en-US" dirty="0">
                <a:latin typeface="Roboto"/>
                <a:ea typeface="Roboto"/>
                <a:cs typeface="Roboto"/>
              </a:rPr>
              <a:t>Bad (24.3%)         </a:t>
            </a:r>
          </a:p>
          <a:p>
            <a:endParaRPr lang="en-US" dirty="0"/>
          </a:p>
        </p:txBody>
      </p:sp>
    </p:spTree>
    <p:extLst>
      <p:ext uri="{BB962C8B-B14F-4D97-AF65-F5344CB8AC3E}">
        <p14:creationId xmlns:p14="http://schemas.microsoft.com/office/powerpoint/2010/main" val="3733644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Tasks Identification</a:t>
            </a:r>
          </a:p>
        </p:txBody>
      </p:sp>
      <p:pic>
        <p:nvPicPr>
          <p:cNvPr id="4" name="Picture 4" descr="Chart, pie chart&#10;&#10;Description automatically generated">
            <a:extLst>
              <a:ext uri="{FF2B5EF4-FFF2-40B4-BE49-F238E27FC236}">
                <a16:creationId xmlns:a16="http://schemas.microsoft.com/office/drawing/2014/main" id="{3663F43C-452C-2A07-5170-4C0A4CC483CE}"/>
              </a:ext>
            </a:extLst>
          </p:cNvPr>
          <p:cNvPicPr>
            <a:picLocks noGrp="1" noChangeAspect="1"/>
          </p:cNvPicPr>
          <p:nvPr>
            <p:ph sz="quarter" idx="10"/>
          </p:nvPr>
        </p:nvPicPr>
        <p:blipFill>
          <a:blip r:embed="rId2"/>
          <a:stretch>
            <a:fillRect/>
          </a:stretch>
        </p:blipFill>
        <p:spPr>
          <a:xfrm>
            <a:off x="248327" y="1278716"/>
            <a:ext cx="6339085" cy="4350574"/>
          </a:xfrm>
        </p:spPr>
      </p:pic>
      <p:sp>
        <p:nvSpPr>
          <p:cNvPr id="3" name="TextBox 2">
            <a:extLst>
              <a:ext uri="{FF2B5EF4-FFF2-40B4-BE49-F238E27FC236}">
                <a16:creationId xmlns:a16="http://schemas.microsoft.com/office/drawing/2014/main" id="{FC72A323-5D10-58A0-05E7-38819D3FEFB0}"/>
              </a:ext>
            </a:extLst>
          </p:cNvPr>
          <p:cNvSpPr txBox="1"/>
          <p:nvPr/>
        </p:nvSpPr>
        <p:spPr>
          <a:xfrm>
            <a:off x="6634064" y="1511559"/>
            <a:ext cx="5557935"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Payment behavior : </a:t>
            </a:r>
          </a:p>
          <a:p>
            <a:pPr marL="342900" indent="-342900">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Represents the payment behavior of the customer</a:t>
            </a:r>
            <a:endParaRPr lang="ar-JO" dirty="0">
              <a:latin typeface="Roboto" panose="02000000000000000000" pitchFamily="2" charset="0"/>
              <a:ea typeface="Roboto" panose="02000000000000000000" pitchFamily="2" charset="0"/>
              <a:cs typeface="Roboto" panose="02000000000000000000" pitchFamily="2" charset="0"/>
            </a:endParaRPr>
          </a:p>
          <a:p>
            <a:endParaRPr lang="ar-JO" dirty="0">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
            </a:pPr>
            <a:r>
              <a:rPr lang="en-US" dirty="0">
                <a:latin typeface="Roboto" panose="02000000000000000000" pitchFamily="2" charset="0"/>
                <a:ea typeface="Roboto" panose="02000000000000000000" pitchFamily="2" charset="0"/>
                <a:cs typeface="Roboto" panose="02000000000000000000" pitchFamily="2" charset="0"/>
              </a:rPr>
              <a:t>User behavior has been analyzed into several types, the proportion of each was as follows </a:t>
            </a:r>
            <a:r>
              <a:rPr lang="ar-JO" dirty="0">
                <a:latin typeface="Roboto" panose="02000000000000000000" pitchFamily="2" charset="0"/>
                <a:ea typeface="Roboto" panose="02000000000000000000" pitchFamily="2" charset="0"/>
                <a:cs typeface="Roboto" panose="02000000000000000000" pitchFamily="2" charset="0"/>
              </a:rPr>
              <a:t>  :</a:t>
            </a:r>
            <a:r>
              <a:rPr lang="en-US" dirty="0">
                <a:latin typeface="Roboto" panose="02000000000000000000" pitchFamily="2" charset="0"/>
                <a:ea typeface="Roboto" panose="02000000000000000000" pitchFamily="2" charset="0"/>
                <a:cs typeface="Roboto" panose="02000000000000000000" pitchFamily="2" charset="0"/>
              </a:rPr>
              <a:t>  </a:t>
            </a:r>
            <a:endParaRPr lang="ar-JO" dirty="0">
              <a:latin typeface="Roboto" panose="02000000000000000000" pitchFamily="2" charset="0"/>
              <a:ea typeface="Roboto" panose="02000000000000000000" pitchFamily="2" charset="0"/>
              <a:cs typeface="Roboto" panose="02000000000000000000" pitchFamily="2" charset="0"/>
            </a:endParaRPr>
          </a:p>
          <a:p>
            <a:pPr marL="457200" indent="-457200">
              <a:buFont typeface="+mj-lt"/>
              <a:buAutoNum type="arabicParenR"/>
            </a:pPr>
            <a:r>
              <a:rPr lang="en-US" dirty="0">
                <a:latin typeface="Roboto" panose="02000000000000000000" pitchFamily="2" charset="0"/>
                <a:ea typeface="Roboto" panose="02000000000000000000" pitchFamily="2" charset="0"/>
                <a:cs typeface="Roboto" panose="02000000000000000000" pitchFamily="2" charset="0"/>
              </a:rPr>
              <a:t>Low spent – small value payments (29%)</a:t>
            </a:r>
          </a:p>
          <a:p>
            <a:pPr marL="457200" indent="-457200">
              <a:buFont typeface="+mj-lt"/>
              <a:buAutoNum type="arabicParenR"/>
            </a:pPr>
            <a:r>
              <a:rPr lang="en-US" dirty="0">
                <a:latin typeface="Roboto" panose="02000000000000000000" pitchFamily="2" charset="0"/>
                <a:ea typeface="Roboto" panose="02000000000000000000" pitchFamily="2" charset="0"/>
                <a:cs typeface="Roboto" panose="02000000000000000000" pitchFamily="2" charset="0"/>
              </a:rPr>
              <a:t>High spent – medium value payments (19.7%)</a:t>
            </a:r>
          </a:p>
          <a:p>
            <a:pPr marL="457200" indent="-457200">
              <a:buFont typeface="+mj-lt"/>
              <a:buAutoNum type="arabicParenR"/>
            </a:pPr>
            <a:r>
              <a:rPr lang="en-US" dirty="0">
                <a:latin typeface="Roboto" panose="02000000000000000000" pitchFamily="2" charset="0"/>
                <a:ea typeface="Roboto" panose="02000000000000000000" pitchFamily="2" charset="0"/>
                <a:cs typeface="Roboto" panose="02000000000000000000" pitchFamily="2" charset="0"/>
              </a:rPr>
              <a:t>High spent – large value payments (14.4%)</a:t>
            </a:r>
          </a:p>
          <a:p>
            <a:pPr marL="457200" indent="-457200">
              <a:buFont typeface="+mj-lt"/>
              <a:buAutoNum type="arabicParenR"/>
            </a:pPr>
            <a:r>
              <a:rPr lang="en-US" dirty="0">
                <a:latin typeface="Roboto" panose="02000000000000000000" pitchFamily="2" charset="0"/>
                <a:ea typeface="Roboto" panose="02000000000000000000" pitchFamily="2" charset="0"/>
                <a:cs typeface="Roboto" panose="02000000000000000000" pitchFamily="2" charset="0"/>
              </a:rPr>
              <a:t>Low spent – medium value payments (14.3%)</a:t>
            </a:r>
          </a:p>
          <a:p>
            <a:pPr marL="457200" indent="-457200">
              <a:buFont typeface="+mj-lt"/>
              <a:buAutoNum type="arabicParenR"/>
            </a:pPr>
            <a:r>
              <a:rPr lang="en-US" dirty="0">
                <a:latin typeface="Roboto" panose="02000000000000000000" pitchFamily="2" charset="0"/>
                <a:ea typeface="Roboto" panose="02000000000000000000" pitchFamily="2" charset="0"/>
                <a:cs typeface="Roboto" panose="02000000000000000000" pitchFamily="2" charset="0"/>
              </a:rPr>
              <a:t>High spent – small value payments (11.8%)</a:t>
            </a:r>
          </a:p>
          <a:p>
            <a:pPr marL="457200" indent="-457200">
              <a:buFont typeface="+mj-lt"/>
              <a:buAutoNum type="arabicParenR"/>
            </a:pPr>
            <a:r>
              <a:rPr lang="en-US" dirty="0">
                <a:latin typeface="Roboto" panose="02000000000000000000" pitchFamily="2" charset="0"/>
                <a:ea typeface="Roboto" panose="02000000000000000000" pitchFamily="2" charset="0"/>
                <a:cs typeface="Roboto" panose="02000000000000000000" pitchFamily="2" charset="0"/>
              </a:rPr>
              <a:t>Low spent – large value payments (10.8%)</a:t>
            </a:r>
          </a:p>
          <a:p>
            <a:pPr marL="457200" indent="-457200">
              <a:buFont typeface="+mj-lt"/>
              <a:buAutoNum type="arabicParenR"/>
            </a:pP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92026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Tasks Identification</a:t>
            </a:r>
          </a:p>
        </p:txBody>
      </p:sp>
      <p:pic>
        <p:nvPicPr>
          <p:cNvPr id="4" name="Picture 4" descr="Chart, pie chart&#10;&#10;Description automatically generated">
            <a:extLst>
              <a:ext uri="{FF2B5EF4-FFF2-40B4-BE49-F238E27FC236}">
                <a16:creationId xmlns:a16="http://schemas.microsoft.com/office/drawing/2014/main" id="{126357A8-1051-EC0A-05A8-CB283A37A249}"/>
              </a:ext>
            </a:extLst>
          </p:cNvPr>
          <p:cNvPicPr>
            <a:picLocks noGrp="1" noChangeAspect="1"/>
          </p:cNvPicPr>
          <p:nvPr>
            <p:ph sz="quarter" idx="10"/>
          </p:nvPr>
        </p:nvPicPr>
        <p:blipFill>
          <a:blip r:embed="rId2"/>
          <a:stretch>
            <a:fillRect/>
          </a:stretch>
        </p:blipFill>
        <p:spPr>
          <a:xfrm>
            <a:off x="598276" y="1355307"/>
            <a:ext cx="6322432" cy="4857037"/>
          </a:xfrm>
        </p:spPr>
      </p:pic>
      <p:sp>
        <p:nvSpPr>
          <p:cNvPr id="3" name="TextBox 2">
            <a:extLst>
              <a:ext uri="{FF2B5EF4-FFF2-40B4-BE49-F238E27FC236}">
                <a16:creationId xmlns:a16="http://schemas.microsoft.com/office/drawing/2014/main" id="{432E0C56-B338-D078-9699-B422D7601D08}"/>
              </a:ext>
            </a:extLst>
          </p:cNvPr>
          <p:cNvSpPr txBox="1"/>
          <p:nvPr/>
        </p:nvSpPr>
        <p:spPr>
          <a:xfrm>
            <a:off x="7518565" y="1561110"/>
            <a:ext cx="4316680" cy="41088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panose="05000000000000000000" pitchFamily="2" charset="2"/>
              <a:buChar char="§"/>
            </a:pPr>
            <a:r>
              <a:rPr lang="en-US" dirty="0">
                <a:latin typeface="Roboto"/>
                <a:ea typeface="Roboto"/>
                <a:cs typeface="Segoe UI"/>
              </a:rPr>
              <a:t>The ages in the data set were classified into several age groups, so that the percentages of these groups were distributed as follows</a:t>
            </a:r>
            <a:r>
              <a:rPr lang="ar-JO" dirty="0">
                <a:latin typeface="Roboto"/>
                <a:ea typeface="Roboto"/>
                <a:cs typeface="Segoe UI"/>
              </a:rPr>
              <a:t> </a:t>
            </a:r>
            <a:r>
              <a:rPr lang="en-US" dirty="0">
                <a:latin typeface="Roboto"/>
                <a:ea typeface="Roboto"/>
                <a:cs typeface="Segoe UI"/>
              </a:rPr>
              <a:t>:</a:t>
            </a:r>
          </a:p>
          <a:p>
            <a:pPr>
              <a:lnSpc>
                <a:spcPct val="150000"/>
              </a:lnSpc>
            </a:pPr>
            <a:endParaRPr lang="ar-JO" dirty="0">
              <a:latin typeface="Roboto"/>
              <a:ea typeface="Roboto"/>
              <a:cs typeface="Segoe UI"/>
            </a:endParaRPr>
          </a:p>
          <a:p>
            <a:pPr marL="342900" indent="-342900">
              <a:lnSpc>
                <a:spcPct val="150000"/>
              </a:lnSpc>
              <a:buFont typeface="+mj-lt"/>
              <a:buAutoNum type="arabicParenR"/>
            </a:pPr>
            <a:r>
              <a:rPr lang="en-US" dirty="0">
                <a:latin typeface="Roboto"/>
                <a:ea typeface="Roboto"/>
                <a:cs typeface="Segoe UI"/>
              </a:rPr>
              <a:t>Young adult (18-30) with </a:t>
            </a:r>
            <a:r>
              <a:rPr lang="en-US" dirty="0">
                <a:highlight>
                  <a:srgbClr val="FFFF00"/>
                </a:highlight>
                <a:latin typeface="Roboto"/>
                <a:ea typeface="Roboto"/>
                <a:cs typeface="Segoe UI"/>
              </a:rPr>
              <a:t>“37.7%”.</a:t>
            </a:r>
          </a:p>
          <a:p>
            <a:pPr marL="342900" indent="-342900">
              <a:lnSpc>
                <a:spcPct val="150000"/>
              </a:lnSpc>
              <a:buFont typeface="+mj-lt"/>
              <a:buAutoNum type="arabicParenR"/>
            </a:pPr>
            <a:r>
              <a:rPr lang="en-US" dirty="0">
                <a:latin typeface="Roboto"/>
                <a:ea typeface="Roboto"/>
                <a:cs typeface="Roboto"/>
              </a:rPr>
              <a:t>Middle age (30-40) with </a:t>
            </a:r>
            <a:r>
              <a:rPr lang="en-US" dirty="0">
                <a:highlight>
                  <a:srgbClr val="FFFF00"/>
                </a:highlight>
                <a:latin typeface="Roboto"/>
                <a:ea typeface="Roboto"/>
                <a:cs typeface="Roboto"/>
              </a:rPr>
              <a:t>“31.64%”.</a:t>
            </a:r>
          </a:p>
          <a:p>
            <a:pPr marL="342900" indent="-342900">
              <a:lnSpc>
                <a:spcPct val="150000"/>
              </a:lnSpc>
              <a:buFont typeface="+mj-lt"/>
              <a:buAutoNum type="arabicParenR"/>
            </a:pPr>
            <a:r>
              <a:rPr lang="en-US" dirty="0">
                <a:latin typeface="Roboto"/>
                <a:ea typeface="Roboto"/>
                <a:cs typeface="Roboto"/>
              </a:rPr>
              <a:t>Adult (40-50) with </a:t>
            </a:r>
            <a:r>
              <a:rPr lang="en-US" dirty="0">
                <a:highlight>
                  <a:srgbClr val="FFFF00"/>
                </a:highlight>
                <a:latin typeface="Roboto"/>
                <a:ea typeface="Roboto"/>
                <a:cs typeface="Roboto"/>
              </a:rPr>
              <a:t>“22.88”.</a:t>
            </a:r>
          </a:p>
          <a:p>
            <a:pPr marL="342900" indent="-342900">
              <a:lnSpc>
                <a:spcPct val="150000"/>
              </a:lnSpc>
              <a:buFont typeface="+mj-lt"/>
              <a:buAutoNum type="arabicParenR"/>
            </a:pPr>
            <a:r>
              <a:rPr lang="en-US" dirty="0">
                <a:latin typeface="Roboto"/>
                <a:ea typeface="Roboto"/>
                <a:cs typeface="Roboto"/>
              </a:rPr>
              <a:t>Elder (50-99) with </a:t>
            </a:r>
            <a:r>
              <a:rPr lang="en-US" dirty="0">
                <a:highlight>
                  <a:srgbClr val="FFFF00"/>
                </a:highlight>
                <a:latin typeface="Roboto"/>
                <a:ea typeface="Roboto"/>
                <a:cs typeface="Roboto"/>
              </a:rPr>
              <a:t>“7.79”.</a:t>
            </a:r>
          </a:p>
          <a:p>
            <a:endParaRPr lang="en-US" dirty="0">
              <a:highlight>
                <a:srgbClr val="FFFF00"/>
              </a:highlight>
              <a:latin typeface="Roboto"/>
              <a:ea typeface="Roboto"/>
              <a:cs typeface="Roboto"/>
            </a:endParaRPr>
          </a:p>
        </p:txBody>
      </p:sp>
    </p:spTree>
    <p:extLst>
      <p:ext uri="{BB962C8B-B14F-4D97-AF65-F5344CB8AC3E}">
        <p14:creationId xmlns:p14="http://schemas.microsoft.com/office/powerpoint/2010/main" val="226636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dirty="0"/>
              <a:t>Tasks Identification</a:t>
            </a:r>
          </a:p>
        </p:txBody>
      </p:sp>
      <p:pic>
        <p:nvPicPr>
          <p:cNvPr id="4" name="Picture 4" descr="Chart, pie chart&#10;&#10;Description automatically generated">
            <a:extLst>
              <a:ext uri="{FF2B5EF4-FFF2-40B4-BE49-F238E27FC236}">
                <a16:creationId xmlns:a16="http://schemas.microsoft.com/office/drawing/2014/main" id="{09C9694D-1295-3713-79D8-C3111B634F7C}"/>
              </a:ext>
            </a:extLst>
          </p:cNvPr>
          <p:cNvPicPr>
            <a:picLocks noGrp="1" noChangeAspect="1"/>
          </p:cNvPicPr>
          <p:nvPr>
            <p:ph sz="quarter" idx="10"/>
          </p:nvPr>
        </p:nvPicPr>
        <p:blipFill>
          <a:blip r:embed="rId2"/>
          <a:stretch>
            <a:fillRect/>
          </a:stretch>
        </p:blipFill>
        <p:spPr>
          <a:xfrm>
            <a:off x="518894" y="1247581"/>
            <a:ext cx="5732485" cy="4857037"/>
          </a:xfrm>
        </p:spPr>
      </p:pic>
      <p:sp>
        <p:nvSpPr>
          <p:cNvPr id="3" name="TextBox 2">
            <a:extLst>
              <a:ext uri="{FF2B5EF4-FFF2-40B4-BE49-F238E27FC236}">
                <a16:creationId xmlns:a16="http://schemas.microsoft.com/office/drawing/2014/main" id="{5E995C46-ACEF-4E8C-644D-225A5743D375}"/>
              </a:ext>
            </a:extLst>
          </p:cNvPr>
          <p:cNvSpPr txBox="1"/>
          <p:nvPr/>
        </p:nvSpPr>
        <p:spPr>
          <a:xfrm>
            <a:off x="6813467" y="1637805"/>
            <a:ext cx="463335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
            </a:pPr>
            <a:r>
              <a:rPr lang="en-US" dirty="0">
                <a:latin typeface="Roboto"/>
                <a:ea typeface="Roboto"/>
                <a:cs typeface="Roboto"/>
              </a:rPr>
              <a:t>Credit score is categorized into three grades, and credit score percentages refer to the proportion of each in the data set, as follows</a:t>
            </a:r>
            <a:r>
              <a:rPr lang="ar-JO" dirty="0">
                <a:latin typeface="Roboto"/>
                <a:ea typeface="Roboto"/>
                <a:cs typeface="Roboto"/>
              </a:rPr>
              <a:t> </a:t>
            </a:r>
            <a:r>
              <a:rPr lang="en-US" dirty="0">
                <a:latin typeface="Roboto"/>
                <a:ea typeface="Roboto"/>
                <a:cs typeface="Roboto"/>
              </a:rPr>
              <a:t>:</a:t>
            </a:r>
            <a:endParaRPr lang="ar-JO" dirty="0">
              <a:latin typeface="Roboto"/>
              <a:ea typeface="Roboto"/>
              <a:cs typeface="Roboto"/>
            </a:endParaRPr>
          </a:p>
          <a:p>
            <a:pPr marL="285750" indent="-285750">
              <a:buFont typeface="Wingdings" panose="05000000000000000000" pitchFamily="2" charset="2"/>
              <a:buChar char="§"/>
            </a:pPr>
            <a:endParaRPr lang="ar-JO" dirty="0">
              <a:latin typeface="Roboto"/>
              <a:ea typeface="Roboto"/>
              <a:cs typeface="Roboto"/>
            </a:endParaRPr>
          </a:p>
          <a:p>
            <a:pPr marL="342900" indent="-342900">
              <a:buFont typeface="+mj-lt"/>
              <a:buAutoNum type="arabicParenR"/>
            </a:pPr>
            <a:r>
              <a:rPr lang="en-US" dirty="0">
                <a:latin typeface="Roboto"/>
                <a:ea typeface="Roboto"/>
                <a:cs typeface="Roboto"/>
              </a:rPr>
              <a:t>Standard (53.5%).</a:t>
            </a:r>
          </a:p>
          <a:p>
            <a:pPr marL="342900" indent="-342900">
              <a:buFont typeface="+mj-lt"/>
              <a:buAutoNum type="arabicParenR"/>
            </a:pPr>
            <a:r>
              <a:rPr lang="en-US" dirty="0">
                <a:latin typeface="Roboto"/>
                <a:ea typeface="Roboto"/>
                <a:cs typeface="Roboto"/>
              </a:rPr>
              <a:t>Poor (29.3).</a:t>
            </a:r>
          </a:p>
          <a:p>
            <a:pPr marL="342900" indent="-342900">
              <a:buFont typeface="+mj-lt"/>
              <a:buAutoNum type="arabicParenR"/>
            </a:pPr>
            <a:r>
              <a:rPr lang="en-US" dirty="0">
                <a:latin typeface="Roboto"/>
                <a:ea typeface="Roboto"/>
                <a:cs typeface="Roboto"/>
              </a:rPr>
              <a:t>Good (17.3).</a:t>
            </a:r>
          </a:p>
          <a:p>
            <a:pPr marL="342900" indent="-342900">
              <a:buFont typeface="+mj-lt"/>
              <a:buAutoNum type="arabicParenR"/>
            </a:pPr>
            <a:endParaRPr lang="en-US" dirty="0">
              <a:latin typeface="Roboto"/>
              <a:ea typeface="Roboto"/>
              <a:cs typeface="Roboto"/>
            </a:endParaRPr>
          </a:p>
          <a:p>
            <a:pPr marL="285750" indent="-285750">
              <a:buFont typeface="Wingdings" panose="05000000000000000000" pitchFamily="2" charset="2"/>
              <a:buChar char="Ø"/>
            </a:pPr>
            <a:r>
              <a:rPr lang="en-US" dirty="0">
                <a:latin typeface="Roboto"/>
                <a:ea typeface="Roboto"/>
                <a:cs typeface="Roboto"/>
              </a:rPr>
              <a:t>We also notice that the </a:t>
            </a:r>
            <a:r>
              <a:rPr lang="en-US" u="sng" dirty="0">
                <a:latin typeface="Roboto"/>
                <a:ea typeface="Roboto"/>
                <a:cs typeface="Roboto"/>
              </a:rPr>
              <a:t>good</a:t>
            </a:r>
            <a:r>
              <a:rPr lang="en-US" dirty="0">
                <a:latin typeface="Roboto"/>
                <a:ea typeface="Roboto"/>
                <a:cs typeface="Roboto"/>
              </a:rPr>
              <a:t> is the lowest percentage among them.</a:t>
            </a:r>
            <a:endParaRPr lang="ar-JO" dirty="0">
              <a:latin typeface="Roboto"/>
              <a:ea typeface="Roboto"/>
              <a:cs typeface="Roboto"/>
            </a:endParaRPr>
          </a:p>
          <a:p>
            <a:pPr marL="342900" indent="-342900">
              <a:buFont typeface="+mj-lt"/>
              <a:buAutoNum type="arabicParenR"/>
            </a:pPr>
            <a:endParaRPr lang="en-US" dirty="0">
              <a:latin typeface="Roboto"/>
              <a:ea typeface="Roboto"/>
              <a:cs typeface="Roboto"/>
            </a:endParaRPr>
          </a:p>
        </p:txBody>
      </p:sp>
    </p:spTree>
    <p:extLst>
      <p:ext uri="{BB962C8B-B14F-4D97-AF65-F5344CB8AC3E}">
        <p14:creationId xmlns:p14="http://schemas.microsoft.com/office/powerpoint/2010/main" val="273664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DE8C-238D-A05E-CBAE-18A55D08606E}"/>
              </a:ext>
            </a:extLst>
          </p:cNvPr>
          <p:cNvSpPr>
            <a:spLocks noGrp="1"/>
          </p:cNvSpPr>
          <p:nvPr>
            <p:ph type="title"/>
          </p:nvPr>
        </p:nvSpPr>
        <p:spPr/>
        <p:txBody>
          <a:bodyPr/>
          <a:lstStyle/>
          <a:p>
            <a:r>
              <a:rPr lang="en-US" b="1" dirty="0">
                <a:cs typeface="Segoe UI Light"/>
              </a:rPr>
              <a:t>Problem Definition</a:t>
            </a:r>
          </a:p>
        </p:txBody>
      </p:sp>
      <p:sp>
        <p:nvSpPr>
          <p:cNvPr id="3" name="Content Placeholder 2">
            <a:extLst>
              <a:ext uri="{FF2B5EF4-FFF2-40B4-BE49-F238E27FC236}">
                <a16:creationId xmlns:a16="http://schemas.microsoft.com/office/drawing/2014/main" id="{814D952A-8858-F367-F942-DAC084019CAB}"/>
              </a:ext>
            </a:extLst>
          </p:cNvPr>
          <p:cNvSpPr>
            <a:spLocks noGrp="1"/>
          </p:cNvSpPr>
          <p:nvPr>
            <p:ph sz="quarter" idx="10"/>
          </p:nvPr>
        </p:nvSpPr>
        <p:spPr>
          <a:xfrm>
            <a:off x="539495" y="1435608"/>
            <a:ext cx="11023239" cy="4817708"/>
          </a:xfrm>
        </p:spPr>
        <p:txBody>
          <a:bodyPr vert="horz" lIns="91440" tIns="45720" rIns="91440" bIns="45720" rtlCol="0" anchor="t">
            <a:normAutofit/>
          </a:bodyPr>
          <a:lstStyle/>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credit score determines whether you will be approved for a loan and what interest rate you will pay. Prospective employers also check it to see whether you're a reliable person. Service providers and utility companies may check it to decide whether you have to make a deposit.</a:t>
            </a:r>
          </a:p>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credit rating and risk assessment tools are used to minimize potential risk up to some extent for credit score.</a:t>
            </a:r>
          </a:p>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The challenge here is to identify insights on the performance of a finance industry by using machine learning algorithms as they directly affect the viability of that industry. </a:t>
            </a:r>
          </a:p>
          <a:p>
            <a:br>
              <a:rPr lang="en-US" dirty="0"/>
            </a:br>
            <a:endParaRPr lang="en-US" dirty="0"/>
          </a:p>
        </p:txBody>
      </p:sp>
    </p:spTree>
    <p:extLst>
      <p:ext uri="{BB962C8B-B14F-4D97-AF65-F5344CB8AC3E}">
        <p14:creationId xmlns:p14="http://schemas.microsoft.com/office/powerpoint/2010/main" val="193041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a:xfrm>
            <a:off x="194635" y="121298"/>
            <a:ext cx="6877119" cy="640080"/>
          </a:xfrm>
        </p:spPr>
        <p:txBody>
          <a:bodyPr/>
          <a:lstStyle/>
          <a:p>
            <a:r>
              <a:rPr lang="en-US" b="1" dirty="0"/>
              <a:t>Tasks Identification</a:t>
            </a:r>
            <a:endParaRPr lang="en-US" dirty="0"/>
          </a:p>
        </p:txBody>
      </p:sp>
      <p:pic>
        <p:nvPicPr>
          <p:cNvPr id="4" name="Picture 6" descr="Chart, treemap chart&#10;&#10;Description automatically generated">
            <a:extLst>
              <a:ext uri="{FF2B5EF4-FFF2-40B4-BE49-F238E27FC236}">
                <a16:creationId xmlns:a16="http://schemas.microsoft.com/office/drawing/2014/main" id="{FDF74387-A32F-305B-F605-D8127D15E603}"/>
              </a:ext>
            </a:extLst>
          </p:cNvPr>
          <p:cNvPicPr>
            <a:picLocks noGrp="1" noChangeAspect="1"/>
          </p:cNvPicPr>
          <p:nvPr>
            <p:ph sz="quarter" idx="10"/>
          </p:nvPr>
        </p:nvPicPr>
        <p:blipFill>
          <a:blip r:embed="rId2"/>
          <a:stretch>
            <a:fillRect/>
          </a:stretch>
        </p:blipFill>
        <p:spPr>
          <a:xfrm>
            <a:off x="93306" y="761378"/>
            <a:ext cx="12017829" cy="5975324"/>
          </a:xfrm>
        </p:spPr>
      </p:pic>
    </p:spTree>
    <p:extLst>
      <p:ext uri="{BB962C8B-B14F-4D97-AF65-F5344CB8AC3E}">
        <p14:creationId xmlns:p14="http://schemas.microsoft.com/office/powerpoint/2010/main" val="3362092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 b="1">
                <a:cs typeface="Segoe UI"/>
              </a:rPr>
              <a:t>Hypotheses </a:t>
            </a:r>
            <a:r>
              <a:rPr lang="en-US" b="1">
                <a:cs typeface="Segoe UI"/>
              </a:rPr>
              <a:t>Result</a:t>
            </a:r>
            <a:endParaRPr lang="en-US"/>
          </a:p>
        </p:txBody>
      </p:sp>
      <p:pic>
        <p:nvPicPr>
          <p:cNvPr id="4" name="Picture 4" descr="Chart, box and whisker chart&#10;&#10;Description automatically generated">
            <a:extLst>
              <a:ext uri="{FF2B5EF4-FFF2-40B4-BE49-F238E27FC236}">
                <a16:creationId xmlns:a16="http://schemas.microsoft.com/office/drawing/2014/main" id="{FF9A1800-9D2E-F0C5-F361-E9416F3093A6}"/>
              </a:ext>
            </a:extLst>
          </p:cNvPr>
          <p:cNvPicPr>
            <a:picLocks noGrp="1" noChangeAspect="1"/>
          </p:cNvPicPr>
          <p:nvPr>
            <p:ph sz="quarter" idx="10"/>
          </p:nvPr>
        </p:nvPicPr>
        <p:blipFill>
          <a:blip r:embed="rId2"/>
          <a:stretch>
            <a:fillRect/>
          </a:stretch>
        </p:blipFill>
        <p:spPr>
          <a:xfrm>
            <a:off x="557757" y="1411562"/>
            <a:ext cx="6020912" cy="4786373"/>
          </a:xfrm>
        </p:spPr>
      </p:pic>
      <p:sp>
        <p:nvSpPr>
          <p:cNvPr id="5" name="TextBox 4">
            <a:extLst>
              <a:ext uri="{FF2B5EF4-FFF2-40B4-BE49-F238E27FC236}">
                <a16:creationId xmlns:a16="http://schemas.microsoft.com/office/drawing/2014/main" id="{E09419D1-866E-2E60-8C29-1C93BE8CAA68}"/>
              </a:ext>
            </a:extLst>
          </p:cNvPr>
          <p:cNvSpPr txBox="1"/>
          <p:nvPr/>
        </p:nvSpPr>
        <p:spPr>
          <a:xfrm>
            <a:off x="6625442" y="1407720"/>
            <a:ext cx="5355771" cy="15693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spcBef>
                <a:spcPts val="1000"/>
              </a:spcBef>
              <a:spcAft>
                <a:spcPts val="1200"/>
              </a:spcAft>
              <a:buFont typeface="Wingdings,Sans-Serif"/>
              <a:buChar char="Ø"/>
            </a:pPr>
            <a:r>
              <a:rPr lang="en-US">
                <a:solidFill>
                  <a:srgbClr val="C00000"/>
                </a:solidFill>
                <a:cs typeface="Segoe UI"/>
              </a:rPr>
              <a:t>hypothesis number (1) :</a:t>
            </a:r>
            <a:endParaRPr lang="en-US">
              <a:ea typeface="+mn-lt"/>
              <a:cs typeface="+mn-lt"/>
            </a:endParaRPr>
          </a:p>
          <a:p>
            <a:pPr>
              <a:lnSpc>
                <a:spcPct val="150000"/>
              </a:lnSpc>
              <a:spcBef>
                <a:spcPts val="1000"/>
              </a:spcBef>
              <a:spcAft>
                <a:spcPts val="1200"/>
              </a:spcAft>
            </a:pPr>
            <a:r>
              <a:rPr lang="en-US">
                <a:cs typeface="Segoe UI"/>
              </a:rPr>
              <a:t>While the </a:t>
            </a:r>
            <a:r>
              <a:rPr lang="en-US">
                <a:highlight>
                  <a:srgbClr val="FFFF00"/>
                </a:highlight>
                <a:cs typeface="Segoe UI"/>
              </a:rPr>
              <a:t>number of Loan</a:t>
            </a:r>
            <a:r>
              <a:rPr lang="en-US">
                <a:cs typeface="Segoe UI"/>
              </a:rPr>
              <a:t> increase, the degree of the Credit Score decrease.</a:t>
            </a:r>
            <a:endParaRPr lang="en-US"/>
          </a:p>
        </p:txBody>
      </p:sp>
      <p:sp>
        <p:nvSpPr>
          <p:cNvPr id="6" name="TextBox 5">
            <a:extLst>
              <a:ext uri="{FF2B5EF4-FFF2-40B4-BE49-F238E27FC236}">
                <a16:creationId xmlns:a16="http://schemas.microsoft.com/office/drawing/2014/main" id="{104EAE22-ADCB-31F6-61E9-3BEF13575054}"/>
              </a:ext>
            </a:extLst>
          </p:cNvPr>
          <p:cNvSpPr txBox="1"/>
          <p:nvPr/>
        </p:nvSpPr>
        <p:spPr>
          <a:xfrm>
            <a:off x="6625441" y="3426525"/>
            <a:ext cx="53458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The result : </a:t>
            </a:r>
            <a:r>
              <a:rPr lang="en-US" dirty="0">
                <a:latin typeface="Roboto" panose="02000000000000000000" pitchFamily="2" charset="0"/>
                <a:ea typeface="Roboto" panose="02000000000000000000" pitchFamily="2" charset="0"/>
                <a:cs typeface="Roboto" panose="02000000000000000000" pitchFamily="2" charset="0"/>
              </a:rPr>
              <a:t>is </a:t>
            </a:r>
            <a:r>
              <a:rPr lang="en-US" b="1" dirty="0">
                <a:latin typeface="Roboto" panose="02000000000000000000" pitchFamily="2" charset="0"/>
                <a:ea typeface="Roboto" panose="02000000000000000000" pitchFamily="2" charset="0"/>
                <a:cs typeface="Roboto" panose="02000000000000000000" pitchFamily="2" charset="0"/>
              </a:rPr>
              <a:t>Accept </a:t>
            </a:r>
            <a:r>
              <a:rPr lang="en-US" dirty="0">
                <a:latin typeface="Roboto" panose="02000000000000000000" pitchFamily="2" charset="0"/>
                <a:ea typeface="Roboto" panose="02000000000000000000" pitchFamily="2" charset="0"/>
                <a:cs typeface="Roboto" panose="02000000000000000000" pitchFamily="2" charset="0"/>
              </a:rPr>
              <a:t>as we watch the median of number of loan in Good classify equal 2 while in Poor equal 5.</a:t>
            </a:r>
            <a:endParaRPr lang="en-US"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903028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 b="1" dirty="0">
                <a:cs typeface="Segoe UI"/>
              </a:rPr>
              <a:t>Hypotheses </a:t>
            </a:r>
            <a:r>
              <a:rPr lang="en-US" b="1" dirty="0">
                <a:cs typeface="Segoe UI"/>
              </a:rPr>
              <a:t>Result</a:t>
            </a:r>
            <a:endParaRPr lang="en-US" dirty="0"/>
          </a:p>
        </p:txBody>
      </p:sp>
      <p:pic>
        <p:nvPicPr>
          <p:cNvPr id="4" name="Picture 4" descr="Chart, bar chart&#10;&#10;Description automatically generated">
            <a:extLst>
              <a:ext uri="{FF2B5EF4-FFF2-40B4-BE49-F238E27FC236}">
                <a16:creationId xmlns:a16="http://schemas.microsoft.com/office/drawing/2014/main" id="{E1207109-4509-3B2E-1539-6421B9404467}"/>
              </a:ext>
            </a:extLst>
          </p:cNvPr>
          <p:cNvPicPr>
            <a:picLocks noGrp="1" noChangeAspect="1"/>
          </p:cNvPicPr>
          <p:nvPr>
            <p:ph sz="quarter" idx="10"/>
          </p:nvPr>
        </p:nvPicPr>
        <p:blipFill>
          <a:blip r:embed="rId2"/>
          <a:stretch>
            <a:fillRect/>
          </a:stretch>
        </p:blipFill>
        <p:spPr>
          <a:xfrm>
            <a:off x="579776" y="1316558"/>
            <a:ext cx="6065940" cy="5006067"/>
          </a:xfrm>
        </p:spPr>
      </p:pic>
      <p:sp>
        <p:nvSpPr>
          <p:cNvPr id="5" name="TextBox 4">
            <a:extLst>
              <a:ext uri="{FF2B5EF4-FFF2-40B4-BE49-F238E27FC236}">
                <a16:creationId xmlns:a16="http://schemas.microsoft.com/office/drawing/2014/main" id="{29E8A42D-3937-0D80-5442-8E7F18A9EAD0}"/>
              </a:ext>
            </a:extLst>
          </p:cNvPr>
          <p:cNvSpPr txBox="1"/>
          <p:nvPr/>
        </p:nvSpPr>
        <p:spPr>
          <a:xfrm>
            <a:off x="6778831" y="1407720"/>
            <a:ext cx="5167745" cy="15693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spcBef>
                <a:spcPts val="1000"/>
              </a:spcBef>
              <a:spcAft>
                <a:spcPts val="1200"/>
              </a:spcAft>
              <a:buFont typeface="Wingdings,Sans-Serif"/>
              <a:buChar char="Ø"/>
            </a:pPr>
            <a:r>
              <a:rPr lang="en-US">
                <a:solidFill>
                  <a:srgbClr val="C00000"/>
                </a:solidFill>
                <a:cs typeface="Segoe UI"/>
              </a:rPr>
              <a:t>hypothesis number (2) :</a:t>
            </a:r>
            <a:endParaRPr lang="en-US">
              <a:ea typeface="+mn-lt"/>
              <a:cs typeface="+mn-lt"/>
            </a:endParaRPr>
          </a:p>
          <a:p>
            <a:pPr>
              <a:lnSpc>
                <a:spcPct val="150000"/>
              </a:lnSpc>
              <a:spcBef>
                <a:spcPts val="1000"/>
              </a:spcBef>
              <a:spcAft>
                <a:spcPts val="1200"/>
              </a:spcAft>
            </a:pPr>
            <a:r>
              <a:rPr lang="en-US">
                <a:cs typeface="Segoe UI"/>
              </a:rPr>
              <a:t>When the </a:t>
            </a:r>
            <a:r>
              <a:rPr lang="en-US">
                <a:highlight>
                  <a:srgbClr val="FFFF00"/>
                </a:highlight>
                <a:cs typeface="Segoe UI"/>
              </a:rPr>
              <a:t>History age </a:t>
            </a:r>
            <a:r>
              <a:rPr lang="en-US">
                <a:cs typeface="Segoe UI"/>
              </a:rPr>
              <a:t>increase, the degree of the Credit Score decrease.</a:t>
            </a:r>
            <a:endParaRPr lang="en-US"/>
          </a:p>
        </p:txBody>
      </p:sp>
      <p:sp>
        <p:nvSpPr>
          <p:cNvPr id="7" name="TextBox 6">
            <a:extLst>
              <a:ext uri="{FF2B5EF4-FFF2-40B4-BE49-F238E27FC236}">
                <a16:creationId xmlns:a16="http://schemas.microsoft.com/office/drawing/2014/main" id="{C14CD04D-F52C-4BA7-F1F9-8C4C9F91BFB6}"/>
              </a:ext>
            </a:extLst>
          </p:cNvPr>
          <p:cNvSpPr txBox="1"/>
          <p:nvPr/>
        </p:nvSpPr>
        <p:spPr>
          <a:xfrm>
            <a:off x="6684818" y="3426525"/>
            <a:ext cx="53458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The result : </a:t>
            </a:r>
            <a:r>
              <a:rPr lang="en-US" dirty="0">
                <a:latin typeface="Roboto" panose="02000000000000000000" pitchFamily="2" charset="0"/>
                <a:ea typeface="Roboto" panose="02000000000000000000" pitchFamily="2" charset="0"/>
                <a:cs typeface="Roboto" panose="02000000000000000000" pitchFamily="2" charset="0"/>
              </a:rPr>
              <a:t>is </a:t>
            </a:r>
            <a:r>
              <a:rPr lang="en-US" b="1" dirty="0">
                <a:latin typeface="Roboto" panose="02000000000000000000" pitchFamily="2" charset="0"/>
                <a:ea typeface="Roboto" panose="02000000000000000000" pitchFamily="2" charset="0"/>
                <a:cs typeface="Roboto" panose="02000000000000000000" pitchFamily="2" charset="0"/>
              </a:rPr>
              <a:t>Accept </a:t>
            </a:r>
            <a:r>
              <a:rPr lang="en-US" dirty="0">
                <a:latin typeface="Roboto" panose="02000000000000000000" pitchFamily="2" charset="0"/>
                <a:ea typeface="Roboto" panose="02000000000000000000" pitchFamily="2" charset="0"/>
                <a:cs typeface="Roboto" panose="02000000000000000000" pitchFamily="2" charset="0"/>
              </a:rPr>
              <a:t>as we watch recently customer is too high in Poor classify but in Good classify the oldest customer earn high classify</a:t>
            </a:r>
          </a:p>
        </p:txBody>
      </p:sp>
    </p:spTree>
    <p:extLst>
      <p:ext uri="{BB962C8B-B14F-4D97-AF65-F5344CB8AC3E}">
        <p14:creationId xmlns:p14="http://schemas.microsoft.com/office/powerpoint/2010/main" val="711931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 b="1">
                <a:cs typeface="Segoe UI"/>
              </a:rPr>
              <a:t>Hypotheses </a:t>
            </a:r>
            <a:r>
              <a:rPr lang="en-US" b="1">
                <a:cs typeface="Segoe UI"/>
              </a:rPr>
              <a:t>Result</a:t>
            </a:r>
            <a:endParaRPr lang="en-US"/>
          </a:p>
        </p:txBody>
      </p:sp>
      <p:pic>
        <p:nvPicPr>
          <p:cNvPr id="3" name="Picture 4" descr="Chart, bar chart&#10;&#10;Description automatically generated">
            <a:extLst>
              <a:ext uri="{FF2B5EF4-FFF2-40B4-BE49-F238E27FC236}">
                <a16:creationId xmlns:a16="http://schemas.microsoft.com/office/drawing/2014/main" id="{42437EE1-C372-157F-AD7D-BE51F7A323E4}"/>
              </a:ext>
            </a:extLst>
          </p:cNvPr>
          <p:cNvPicPr>
            <a:picLocks noChangeAspect="1"/>
          </p:cNvPicPr>
          <p:nvPr/>
        </p:nvPicPr>
        <p:blipFill>
          <a:blip r:embed="rId2"/>
          <a:stretch>
            <a:fillRect/>
          </a:stretch>
        </p:blipFill>
        <p:spPr>
          <a:xfrm>
            <a:off x="518557" y="1339524"/>
            <a:ext cx="5702134" cy="4812301"/>
          </a:xfrm>
          <a:prstGeom prst="rect">
            <a:avLst/>
          </a:prstGeom>
        </p:spPr>
      </p:pic>
      <p:sp>
        <p:nvSpPr>
          <p:cNvPr id="7" name="TextBox 6">
            <a:extLst>
              <a:ext uri="{FF2B5EF4-FFF2-40B4-BE49-F238E27FC236}">
                <a16:creationId xmlns:a16="http://schemas.microsoft.com/office/drawing/2014/main" id="{F3B9BE6C-CD04-6982-BCF9-B5D28FADE196}"/>
              </a:ext>
            </a:extLst>
          </p:cNvPr>
          <p:cNvSpPr txBox="1"/>
          <p:nvPr/>
        </p:nvSpPr>
        <p:spPr>
          <a:xfrm>
            <a:off x="6296396" y="1338448"/>
            <a:ext cx="5613070" cy="15693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spcBef>
                <a:spcPts val="1000"/>
              </a:spcBef>
              <a:spcAft>
                <a:spcPts val="1200"/>
              </a:spcAft>
              <a:buFont typeface="Wingdings,Sans-Serif"/>
              <a:buChar char="Ø"/>
            </a:pPr>
            <a:r>
              <a:rPr lang="en-US">
                <a:solidFill>
                  <a:srgbClr val="C00000"/>
                </a:solidFill>
                <a:cs typeface="Segoe UI"/>
              </a:rPr>
              <a:t>hypothesis number (3) :</a:t>
            </a:r>
            <a:endParaRPr lang="en-US">
              <a:ea typeface="+mn-lt"/>
              <a:cs typeface="+mn-lt"/>
            </a:endParaRPr>
          </a:p>
          <a:p>
            <a:pPr>
              <a:lnSpc>
                <a:spcPct val="150000"/>
              </a:lnSpc>
              <a:spcBef>
                <a:spcPts val="1000"/>
              </a:spcBef>
              <a:spcAft>
                <a:spcPts val="1200"/>
              </a:spcAft>
            </a:pPr>
            <a:r>
              <a:rPr lang="en-US">
                <a:cs typeface="Segoe UI"/>
              </a:rPr>
              <a:t>While </a:t>
            </a:r>
            <a:r>
              <a:rPr lang="en-US">
                <a:highlight>
                  <a:srgbClr val="FFFF00"/>
                </a:highlight>
                <a:cs typeface="Segoe UI"/>
              </a:rPr>
              <a:t>the payment behavior </a:t>
            </a:r>
            <a:r>
              <a:rPr lang="en-US">
                <a:cs typeface="Segoe UI"/>
              </a:rPr>
              <a:t>is Low-Spent, the ratio of the (Good) Credit Score will be the highest.</a:t>
            </a:r>
            <a:endParaRPr lang="en-US"/>
          </a:p>
        </p:txBody>
      </p:sp>
      <p:sp>
        <p:nvSpPr>
          <p:cNvPr id="5" name="TextBox 4">
            <a:extLst>
              <a:ext uri="{FF2B5EF4-FFF2-40B4-BE49-F238E27FC236}">
                <a16:creationId xmlns:a16="http://schemas.microsoft.com/office/drawing/2014/main" id="{B0009773-BBE7-6B46-C4FA-14B6B5EEFCC5}"/>
              </a:ext>
            </a:extLst>
          </p:cNvPr>
          <p:cNvSpPr txBox="1"/>
          <p:nvPr/>
        </p:nvSpPr>
        <p:spPr>
          <a:xfrm>
            <a:off x="6298870" y="3426525"/>
            <a:ext cx="513805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The result : </a:t>
            </a:r>
            <a:r>
              <a:rPr lang="en-US" dirty="0">
                <a:latin typeface="Roboto"/>
                <a:ea typeface="Roboto"/>
                <a:cs typeface="Roboto"/>
              </a:rPr>
              <a:t>is </a:t>
            </a:r>
            <a:r>
              <a:rPr lang="en-US" b="1" dirty="0">
                <a:latin typeface="Roboto"/>
                <a:ea typeface="Roboto"/>
                <a:cs typeface="Roboto"/>
              </a:rPr>
              <a:t>Accept </a:t>
            </a:r>
            <a:r>
              <a:rPr lang="en-US" dirty="0">
                <a:latin typeface="Roboto"/>
                <a:ea typeface="Roboto"/>
                <a:cs typeface="Roboto"/>
              </a:rPr>
              <a:t>as we watch whenever the spent is low the </a:t>
            </a:r>
            <a:r>
              <a:rPr lang="en-US" dirty="0">
                <a:ea typeface="+mn-lt"/>
                <a:cs typeface="+mn-lt"/>
              </a:rPr>
              <a:t>percentage </a:t>
            </a:r>
            <a:r>
              <a:rPr lang="en-US" dirty="0">
                <a:latin typeface="Roboto"/>
                <a:ea typeface="Roboto"/>
                <a:cs typeface="Roboto"/>
              </a:rPr>
              <a:t>of Good classify is increase </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97745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 b="1" dirty="0">
                <a:cs typeface="Segoe UI"/>
              </a:rPr>
              <a:t>Hypotheses </a:t>
            </a:r>
            <a:r>
              <a:rPr lang="en-US" b="1" dirty="0">
                <a:cs typeface="Segoe UI"/>
              </a:rPr>
              <a:t>Result</a:t>
            </a:r>
            <a:endParaRPr lang="en-US" dirty="0"/>
          </a:p>
        </p:txBody>
      </p:sp>
      <p:pic>
        <p:nvPicPr>
          <p:cNvPr id="4" name="Picture 4" descr="Chart, bar chart&#10;&#10;Description automatically generated">
            <a:extLst>
              <a:ext uri="{FF2B5EF4-FFF2-40B4-BE49-F238E27FC236}">
                <a16:creationId xmlns:a16="http://schemas.microsoft.com/office/drawing/2014/main" id="{EFC9D31D-E2BA-53AD-405D-78A649325AEE}"/>
              </a:ext>
            </a:extLst>
          </p:cNvPr>
          <p:cNvPicPr>
            <a:picLocks noGrp="1" noChangeAspect="1"/>
          </p:cNvPicPr>
          <p:nvPr>
            <p:ph sz="quarter" idx="10"/>
          </p:nvPr>
        </p:nvPicPr>
        <p:blipFill>
          <a:blip r:embed="rId2"/>
          <a:stretch>
            <a:fillRect/>
          </a:stretch>
        </p:blipFill>
        <p:spPr>
          <a:xfrm>
            <a:off x="520400" y="1435313"/>
            <a:ext cx="6253966" cy="4639911"/>
          </a:xfrm>
        </p:spPr>
      </p:pic>
      <p:sp>
        <p:nvSpPr>
          <p:cNvPr id="3" name="TextBox 2">
            <a:extLst>
              <a:ext uri="{FF2B5EF4-FFF2-40B4-BE49-F238E27FC236}">
                <a16:creationId xmlns:a16="http://schemas.microsoft.com/office/drawing/2014/main" id="{69375A8C-DE6E-4230-8E5D-5638B1A04365}"/>
              </a:ext>
            </a:extLst>
          </p:cNvPr>
          <p:cNvSpPr txBox="1"/>
          <p:nvPr/>
        </p:nvSpPr>
        <p:spPr>
          <a:xfrm>
            <a:off x="6882740" y="1489364"/>
            <a:ext cx="5088577" cy="15693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spcBef>
                <a:spcPts val="1000"/>
              </a:spcBef>
              <a:spcAft>
                <a:spcPts val="1200"/>
              </a:spcAft>
              <a:buFont typeface="Wingdings,Sans-Serif"/>
              <a:buChar char="Ø"/>
            </a:pPr>
            <a:r>
              <a:rPr lang="en-US">
                <a:solidFill>
                  <a:srgbClr val="C00000"/>
                </a:solidFill>
                <a:cs typeface="Segoe UI"/>
              </a:rPr>
              <a:t>hypothesis number (4) :</a:t>
            </a:r>
            <a:endParaRPr lang="en-US">
              <a:ea typeface="+mn-lt"/>
              <a:cs typeface="+mn-lt"/>
            </a:endParaRPr>
          </a:p>
          <a:p>
            <a:pPr>
              <a:lnSpc>
                <a:spcPct val="150000"/>
              </a:lnSpc>
              <a:spcBef>
                <a:spcPts val="1000"/>
              </a:spcBef>
              <a:spcAft>
                <a:spcPts val="1200"/>
              </a:spcAft>
            </a:pPr>
            <a:r>
              <a:rPr lang="en-US">
                <a:cs typeface="Segoe UI"/>
              </a:rPr>
              <a:t>The increasement of the </a:t>
            </a:r>
            <a:r>
              <a:rPr lang="en-US">
                <a:highlight>
                  <a:srgbClr val="FFFF00"/>
                </a:highlight>
                <a:cs typeface="Segoe UI"/>
              </a:rPr>
              <a:t>Annual Income</a:t>
            </a:r>
            <a:r>
              <a:rPr lang="en-US">
                <a:cs typeface="Segoe UI"/>
              </a:rPr>
              <a:t> results in the ratio of the (Good) Credit Score increased.</a:t>
            </a:r>
            <a:endParaRPr lang="en-US"/>
          </a:p>
        </p:txBody>
      </p:sp>
      <p:sp>
        <p:nvSpPr>
          <p:cNvPr id="6" name="TextBox 5">
            <a:extLst>
              <a:ext uri="{FF2B5EF4-FFF2-40B4-BE49-F238E27FC236}">
                <a16:creationId xmlns:a16="http://schemas.microsoft.com/office/drawing/2014/main" id="{78CE6130-F8F0-AA6F-8B8D-26B0D0760004}"/>
              </a:ext>
            </a:extLst>
          </p:cNvPr>
          <p:cNvSpPr txBox="1"/>
          <p:nvPr/>
        </p:nvSpPr>
        <p:spPr>
          <a:xfrm>
            <a:off x="6922325" y="4247902"/>
            <a:ext cx="513805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The result : </a:t>
            </a:r>
            <a:r>
              <a:rPr lang="en-US" dirty="0">
                <a:latin typeface="Roboto" panose="02000000000000000000" pitchFamily="2" charset="0"/>
                <a:ea typeface="Roboto" panose="02000000000000000000" pitchFamily="2" charset="0"/>
                <a:cs typeface="Roboto" panose="02000000000000000000" pitchFamily="2" charset="0"/>
              </a:rPr>
              <a:t>is </a:t>
            </a:r>
            <a:r>
              <a:rPr lang="en-US" b="1" dirty="0">
                <a:latin typeface="Roboto" panose="02000000000000000000" pitchFamily="2" charset="0"/>
                <a:ea typeface="Roboto" panose="02000000000000000000" pitchFamily="2" charset="0"/>
                <a:cs typeface="Roboto" panose="02000000000000000000" pitchFamily="2" charset="0"/>
              </a:rPr>
              <a:t>Accept </a:t>
            </a:r>
            <a:r>
              <a:rPr lang="en-US" dirty="0">
                <a:latin typeface="Roboto" panose="02000000000000000000" pitchFamily="2" charset="0"/>
                <a:ea typeface="Roboto" panose="02000000000000000000" pitchFamily="2" charset="0"/>
                <a:cs typeface="Roboto" panose="02000000000000000000" pitchFamily="2" charset="0"/>
              </a:rPr>
              <a:t>as we watch whenever the lower class increase the credit score decrease and vice versa and whenever upper class increase the credit score increase </a:t>
            </a:r>
          </a:p>
        </p:txBody>
      </p:sp>
      <p:sp>
        <p:nvSpPr>
          <p:cNvPr id="7" name="TextBox 6">
            <a:extLst>
              <a:ext uri="{FF2B5EF4-FFF2-40B4-BE49-F238E27FC236}">
                <a16:creationId xmlns:a16="http://schemas.microsoft.com/office/drawing/2014/main" id="{5AA2E7DC-5DE0-318C-EA2D-18D3CCC851C1}"/>
              </a:ext>
            </a:extLst>
          </p:cNvPr>
          <p:cNvSpPr txBox="1"/>
          <p:nvPr/>
        </p:nvSpPr>
        <p:spPr>
          <a:xfrm>
            <a:off x="6877792" y="3377045"/>
            <a:ext cx="47323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That’s classes divided depending on annual salary </a:t>
            </a:r>
            <a:endParaRPr lang="en-US"/>
          </a:p>
        </p:txBody>
      </p:sp>
    </p:spTree>
    <p:extLst>
      <p:ext uri="{BB962C8B-B14F-4D97-AF65-F5344CB8AC3E}">
        <p14:creationId xmlns:p14="http://schemas.microsoft.com/office/powerpoint/2010/main" val="3861674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 b="1">
                <a:cs typeface="Segoe UI"/>
              </a:rPr>
              <a:t>Hypotheses </a:t>
            </a:r>
            <a:r>
              <a:rPr lang="en-US" b="1">
                <a:cs typeface="Segoe UI"/>
              </a:rPr>
              <a:t>Result</a:t>
            </a:r>
            <a:endParaRPr lang="en-US"/>
          </a:p>
        </p:txBody>
      </p:sp>
      <p:pic>
        <p:nvPicPr>
          <p:cNvPr id="7" name="Picture 7" descr="Chart, bar chart&#10;&#10;Description automatically generated">
            <a:extLst>
              <a:ext uri="{FF2B5EF4-FFF2-40B4-BE49-F238E27FC236}">
                <a16:creationId xmlns:a16="http://schemas.microsoft.com/office/drawing/2014/main" id="{7AC33961-488F-9DEC-C7FA-B24ED63DF94D}"/>
              </a:ext>
            </a:extLst>
          </p:cNvPr>
          <p:cNvPicPr>
            <a:picLocks noChangeAspect="1"/>
          </p:cNvPicPr>
          <p:nvPr/>
        </p:nvPicPr>
        <p:blipFill>
          <a:blip r:embed="rId2"/>
          <a:stretch>
            <a:fillRect/>
          </a:stretch>
        </p:blipFill>
        <p:spPr>
          <a:xfrm>
            <a:off x="518555" y="1299941"/>
            <a:ext cx="6216732" cy="4663857"/>
          </a:xfrm>
          <a:prstGeom prst="rect">
            <a:avLst/>
          </a:prstGeom>
        </p:spPr>
      </p:pic>
      <p:sp>
        <p:nvSpPr>
          <p:cNvPr id="8" name="TextBox 7">
            <a:extLst>
              <a:ext uri="{FF2B5EF4-FFF2-40B4-BE49-F238E27FC236}">
                <a16:creationId xmlns:a16="http://schemas.microsoft.com/office/drawing/2014/main" id="{21975404-85C9-A50B-FF13-1607E7071537}"/>
              </a:ext>
            </a:extLst>
          </p:cNvPr>
          <p:cNvSpPr txBox="1"/>
          <p:nvPr/>
        </p:nvSpPr>
        <p:spPr>
          <a:xfrm>
            <a:off x="6806045" y="1457201"/>
            <a:ext cx="5078680" cy="15693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spcBef>
                <a:spcPts val="1000"/>
              </a:spcBef>
              <a:spcAft>
                <a:spcPts val="1200"/>
              </a:spcAft>
              <a:buFont typeface="Wingdings,Sans-Serif"/>
              <a:buChar char="Ø"/>
            </a:pPr>
            <a:r>
              <a:rPr lang="en-US">
                <a:solidFill>
                  <a:srgbClr val="C00000"/>
                </a:solidFill>
                <a:ea typeface="+mn-lt"/>
                <a:cs typeface="+mn-lt"/>
              </a:rPr>
              <a:t>hypothesis number (5) :</a:t>
            </a:r>
            <a:endParaRPr lang="en-US">
              <a:ea typeface="+mn-lt"/>
              <a:cs typeface="+mn-lt"/>
            </a:endParaRPr>
          </a:p>
          <a:p>
            <a:pPr>
              <a:lnSpc>
                <a:spcPct val="150000"/>
              </a:lnSpc>
              <a:spcBef>
                <a:spcPts val="1000"/>
              </a:spcBef>
              <a:spcAft>
                <a:spcPts val="1200"/>
              </a:spcAft>
            </a:pPr>
            <a:r>
              <a:rPr lang="en-US">
                <a:ea typeface="+mn-lt"/>
                <a:cs typeface="+mn-lt"/>
              </a:rPr>
              <a:t>The increasement of </a:t>
            </a:r>
            <a:r>
              <a:rPr lang="en-US">
                <a:highlight>
                  <a:srgbClr val="FFFF00"/>
                </a:highlight>
                <a:cs typeface="Segoe UI"/>
              </a:rPr>
              <a:t>Outstanding Debt</a:t>
            </a:r>
            <a:r>
              <a:rPr lang="en-US">
                <a:highlight>
                  <a:srgbClr val="FFFF00"/>
                </a:highlight>
                <a:ea typeface="+mn-lt"/>
                <a:cs typeface="+mn-lt"/>
              </a:rPr>
              <a:t> </a:t>
            </a:r>
            <a:r>
              <a:rPr lang="en-US">
                <a:ea typeface="+mn-lt"/>
                <a:cs typeface="+mn-lt"/>
              </a:rPr>
              <a:t>results in the ratio of the Credit Score decrease.</a:t>
            </a:r>
            <a:endParaRPr lang="en-US"/>
          </a:p>
        </p:txBody>
      </p:sp>
      <p:sp>
        <p:nvSpPr>
          <p:cNvPr id="11" name="TextBox 10">
            <a:extLst>
              <a:ext uri="{FF2B5EF4-FFF2-40B4-BE49-F238E27FC236}">
                <a16:creationId xmlns:a16="http://schemas.microsoft.com/office/drawing/2014/main" id="{EA2E8FDE-762C-3CCA-7964-43984C1233E0}"/>
              </a:ext>
            </a:extLst>
          </p:cNvPr>
          <p:cNvSpPr txBox="1"/>
          <p:nvPr/>
        </p:nvSpPr>
        <p:spPr>
          <a:xfrm>
            <a:off x="6843156" y="4762500"/>
            <a:ext cx="513805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The result :</a:t>
            </a:r>
            <a:r>
              <a:rPr lang="en-US" dirty="0">
                <a:latin typeface="Roboto" panose="02000000000000000000" pitchFamily="2" charset="0"/>
                <a:ea typeface="Roboto" panose="02000000000000000000" pitchFamily="2" charset="0"/>
                <a:cs typeface="Roboto" panose="02000000000000000000" pitchFamily="2" charset="0"/>
              </a:rPr>
              <a:t> is </a:t>
            </a:r>
            <a:r>
              <a:rPr lang="en-US" b="1" dirty="0">
                <a:latin typeface="Roboto" panose="02000000000000000000" pitchFamily="2" charset="0"/>
                <a:ea typeface="Roboto" panose="02000000000000000000" pitchFamily="2" charset="0"/>
                <a:cs typeface="Roboto" panose="02000000000000000000" pitchFamily="2" charset="0"/>
              </a:rPr>
              <a:t>Accept </a:t>
            </a:r>
            <a:r>
              <a:rPr lang="en-US" dirty="0">
                <a:latin typeface="Roboto" panose="02000000000000000000" pitchFamily="2" charset="0"/>
                <a:ea typeface="Roboto" panose="02000000000000000000" pitchFamily="2" charset="0"/>
                <a:cs typeface="Roboto" panose="02000000000000000000" pitchFamily="2" charset="0"/>
              </a:rPr>
              <a:t>as we watch the Good classify have a few value of outstanding and if the value increased the value of credit score will decreased</a:t>
            </a:r>
          </a:p>
        </p:txBody>
      </p:sp>
      <p:sp>
        <p:nvSpPr>
          <p:cNvPr id="12" name="TextBox 11">
            <a:extLst>
              <a:ext uri="{FF2B5EF4-FFF2-40B4-BE49-F238E27FC236}">
                <a16:creationId xmlns:a16="http://schemas.microsoft.com/office/drawing/2014/main" id="{ED98653E-F1E0-2FCA-97B6-712DC4A80B53}"/>
              </a:ext>
            </a:extLst>
          </p:cNvPr>
          <p:cNvSpPr txBox="1"/>
          <p:nvPr/>
        </p:nvSpPr>
        <p:spPr>
          <a:xfrm>
            <a:off x="6838208" y="3339934"/>
            <a:ext cx="452449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The levels represent the amount of outstanding dept and while the level grows the value of dept grown</a:t>
            </a:r>
            <a:endParaRPr lang="en-US"/>
          </a:p>
        </p:txBody>
      </p:sp>
    </p:spTree>
    <p:extLst>
      <p:ext uri="{BB962C8B-B14F-4D97-AF65-F5344CB8AC3E}">
        <p14:creationId xmlns:p14="http://schemas.microsoft.com/office/powerpoint/2010/main" val="103020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 b="1">
                <a:cs typeface="Segoe UI"/>
              </a:rPr>
              <a:t>Hypotheses </a:t>
            </a:r>
            <a:r>
              <a:rPr lang="en-US" b="1">
                <a:cs typeface="Segoe UI"/>
              </a:rPr>
              <a:t>Result</a:t>
            </a:r>
            <a:endParaRPr lang="en-US"/>
          </a:p>
        </p:txBody>
      </p:sp>
      <p:pic>
        <p:nvPicPr>
          <p:cNvPr id="3" name="Picture 4" descr="Chart, box and whisker chart&#10;&#10;Description automatically generated">
            <a:extLst>
              <a:ext uri="{FF2B5EF4-FFF2-40B4-BE49-F238E27FC236}">
                <a16:creationId xmlns:a16="http://schemas.microsoft.com/office/drawing/2014/main" id="{EA9A9430-6426-CF2B-C11A-C9BEAD6FCAA8}"/>
              </a:ext>
            </a:extLst>
          </p:cNvPr>
          <p:cNvPicPr>
            <a:picLocks noChangeAspect="1"/>
          </p:cNvPicPr>
          <p:nvPr/>
        </p:nvPicPr>
        <p:blipFill>
          <a:blip r:embed="rId2"/>
          <a:stretch>
            <a:fillRect/>
          </a:stretch>
        </p:blipFill>
        <p:spPr>
          <a:xfrm>
            <a:off x="360219" y="1344009"/>
            <a:ext cx="5731822" cy="4862709"/>
          </a:xfrm>
          <a:prstGeom prst="rect">
            <a:avLst/>
          </a:prstGeom>
        </p:spPr>
      </p:pic>
      <p:sp>
        <p:nvSpPr>
          <p:cNvPr id="7" name="TextBox 6">
            <a:extLst>
              <a:ext uri="{FF2B5EF4-FFF2-40B4-BE49-F238E27FC236}">
                <a16:creationId xmlns:a16="http://schemas.microsoft.com/office/drawing/2014/main" id="{3AE65096-407F-E333-07E6-E73356C6E203}"/>
              </a:ext>
            </a:extLst>
          </p:cNvPr>
          <p:cNvSpPr txBox="1"/>
          <p:nvPr/>
        </p:nvSpPr>
        <p:spPr>
          <a:xfrm>
            <a:off x="6204857" y="1536369"/>
            <a:ext cx="5801095" cy="15693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spcBef>
                <a:spcPts val="1000"/>
              </a:spcBef>
              <a:spcAft>
                <a:spcPts val="1200"/>
              </a:spcAft>
              <a:buFont typeface="Wingdings,Sans-Serif"/>
              <a:buChar char="Ø"/>
            </a:pPr>
            <a:r>
              <a:rPr lang="en-US">
                <a:solidFill>
                  <a:srgbClr val="C00000"/>
                </a:solidFill>
                <a:cs typeface="Segoe UI"/>
              </a:rPr>
              <a:t>hypothesis number (6) :</a:t>
            </a:r>
            <a:endParaRPr lang="en-US">
              <a:ea typeface="+mn-lt"/>
              <a:cs typeface="+mn-lt"/>
            </a:endParaRPr>
          </a:p>
          <a:p>
            <a:pPr>
              <a:lnSpc>
                <a:spcPct val="150000"/>
              </a:lnSpc>
              <a:spcBef>
                <a:spcPts val="1000"/>
              </a:spcBef>
              <a:spcAft>
                <a:spcPts val="1200"/>
              </a:spcAft>
            </a:pPr>
            <a:r>
              <a:rPr lang="en-US">
                <a:ea typeface="+mn-lt"/>
                <a:cs typeface="+mn-lt"/>
              </a:rPr>
              <a:t>While the value of </a:t>
            </a:r>
            <a:r>
              <a:rPr lang="en-US">
                <a:highlight>
                  <a:srgbClr val="FFFF00"/>
                </a:highlight>
                <a:cs typeface="Segoe UI"/>
              </a:rPr>
              <a:t>Amount invested monthly </a:t>
            </a:r>
            <a:r>
              <a:rPr lang="en-US">
                <a:ea typeface="+mn-lt"/>
                <a:cs typeface="+mn-lt"/>
              </a:rPr>
              <a:t>increase, the degree of the Credit Score increased.</a:t>
            </a:r>
            <a:endParaRPr lang="en-US"/>
          </a:p>
        </p:txBody>
      </p:sp>
      <p:sp>
        <p:nvSpPr>
          <p:cNvPr id="9" name="TextBox 8">
            <a:extLst>
              <a:ext uri="{FF2B5EF4-FFF2-40B4-BE49-F238E27FC236}">
                <a16:creationId xmlns:a16="http://schemas.microsoft.com/office/drawing/2014/main" id="{CAD3966C-D3FF-3C1C-9A91-3075101DDE32}"/>
              </a:ext>
            </a:extLst>
          </p:cNvPr>
          <p:cNvSpPr txBox="1"/>
          <p:nvPr/>
        </p:nvSpPr>
        <p:spPr>
          <a:xfrm>
            <a:off x="6199909" y="3426526"/>
            <a:ext cx="513805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The result : </a:t>
            </a:r>
            <a:r>
              <a:rPr lang="en-US" dirty="0">
                <a:latin typeface="Roboto" panose="02000000000000000000" pitchFamily="2" charset="0"/>
                <a:ea typeface="Roboto" panose="02000000000000000000" pitchFamily="2" charset="0"/>
                <a:cs typeface="Roboto" panose="02000000000000000000" pitchFamily="2" charset="0"/>
              </a:rPr>
              <a:t>is </a:t>
            </a:r>
            <a:r>
              <a:rPr lang="en-US" b="1" dirty="0">
                <a:latin typeface="Roboto" panose="02000000000000000000" pitchFamily="2" charset="0"/>
                <a:ea typeface="Roboto" panose="02000000000000000000" pitchFamily="2" charset="0"/>
                <a:cs typeface="Roboto" panose="02000000000000000000" pitchFamily="2" charset="0"/>
              </a:rPr>
              <a:t>Accept </a:t>
            </a:r>
            <a:r>
              <a:rPr lang="en-US" dirty="0">
                <a:latin typeface="Roboto" panose="02000000000000000000" pitchFamily="2" charset="0"/>
                <a:ea typeface="Roboto" panose="02000000000000000000" pitchFamily="2" charset="0"/>
                <a:cs typeface="Roboto" panose="02000000000000000000" pitchFamily="2" charset="0"/>
              </a:rPr>
              <a:t>as we watch the Good classify have a higher amount invested and vice versa for Poor classification</a:t>
            </a:r>
          </a:p>
        </p:txBody>
      </p:sp>
    </p:spTree>
    <p:extLst>
      <p:ext uri="{BB962C8B-B14F-4D97-AF65-F5344CB8AC3E}">
        <p14:creationId xmlns:p14="http://schemas.microsoft.com/office/powerpoint/2010/main" val="4222075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Statistical Analysis </a:t>
            </a:r>
            <a:endParaRPr lang="en-US" dirty="0"/>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39495" y="1194318"/>
            <a:ext cx="10708607" cy="5533053"/>
          </a:xfrm>
        </p:spPr>
        <p:txBody>
          <a:bodyPr>
            <a:normAutofit fontScale="70000" lnSpcReduction="20000"/>
          </a:bodyPr>
          <a:lstStyle/>
          <a:p>
            <a:pPr marL="342900" indent="-342900">
              <a:buFont typeface="Wingdings" panose="05000000000000000000" pitchFamily="2" charset="2"/>
              <a:buChar char="q"/>
            </a:pPr>
            <a:r>
              <a:rPr lang="en-US" sz="2600" dirty="0">
                <a:latin typeface="Roboto" panose="02000000000000000000" pitchFamily="2" charset="0"/>
                <a:ea typeface="Roboto" panose="02000000000000000000" pitchFamily="2" charset="0"/>
                <a:cs typeface="Roboto" panose="02000000000000000000" pitchFamily="2" charset="0"/>
              </a:rPr>
              <a:t>Statistical analysis is the collection and interpretation of data in order to uncover patterns and trends. It is a part of data analytics.</a:t>
            </a:r>
            <a:endParaRPr lang="ar-JO" sz="26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Ø"/>
            </a:pPr>
            <a:r>
              <a:rPr lang="en-US" sz="26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Some concepts that explain the data better</a:t>
            </a:r>
            <a:r>
              <a:rPr lang="ar-JO" sz="26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  </a:t>
            </a:r>
            <a:r>
              <a:rPr lang="en-US" sz="26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 :</a:t>
            </a:r>
          </a:p>
          <a:p>
            <a:pPr marL="342900" indent="-342900">
              <a:lnSpc>
                <a:spcPct val="120000"/>
              </a:lnSpc>
              <a:buFontTx/>
              <a:buChar char="-"/>
            </a:pPr>
            <a:r>
              <a:rPr lang="en-US" sz="2600" b="1" dirty="0">
                <a:latin typeface="Roboto" panose="02000000000000000000" pitchFamily="2" charset="0"/>
                <a:ea typeface="Roboto" panose="02000000000000000000" pitchFamily="2" charset="0"/>
                <a:cs typeface="Roboto" panose="02000000000000000000" pitchFamily="2" charset="0"/>
              </a:rPr>
              <a:t>Mean</a:t>
            </a:r>
            <a:r>
              <a:rPr lang="en-US" sz="2600" dirty="0">
                <a:latin typeface="Roboto" panose="02000000000000000000" pitchFamily="2" charset="0"/>
                <a:ea typeface="Roboto" panose="02000000000000000000" pitchFamily="2" charset="0"/>
                <a:cs typeface="Roboto" panose="02000000000000000000" pitchFamily="2" charset="0"/>
              </a:rPr>
              <a:t> :  the "average" , where you add up all the numbers and then divide by the number of numbers.</a:t>
            </a:r>
          </a:p>
          <a:p>
            <a:pPr marL="342900" indent="-342900">
              <a:lnSpc>
                <a:spcPct val="120000"/>
              </a:lnSpc>
              <a:buFontTx/>
              <a:buChar char="-"/>
            </a:pPr>
            <a:r>
              <a:rPr lang="en-US" sz="2600" b="1" dirty="0">
                <a:latin typeface="Roboto" panose="02000000000000000000" pitchFamily="2" charset="0"/>
                <a:ea typeface="Roboto" panose="02000000000000000000" pitchFamily="2" charset="0"/>
                <a:cs typeface="Roboto" panose="02000000000000000000" pitchFamily="2" charset="0"/>
              </a:rPr>
              <a:t>Median</a:t>
            </a:r>
            <a:r>
              <a:rPr lang="en-US" sz="2600" dirty="0">
                <a:latin typeface="Roboto" panose="02000000000000000000" pitchFamily="2" charset="0"/>
                <a:ea typeface="Roboto" panose="02000000000000000000" pitchFamily="2" charset="0"/>
                <a:cs typeface="Roboto" panose="02000000000000000000" pitchFamily="2" charset="0"/>
              </a:rPr>
              <a:t> : the middle number in a sorted, ascending or descending list of numbers and can be more descriptive of that data set than the average.</a:t>
            </a:r>
          </a:p>
          <a:p>
            <a:pPr marL="342900" indent="-342900">
              <a:lnSpc>
                <a:spcPct val="120000"/>
              </a:lnSpc>
              <a:buFontTx/>
              <a:buChar char="-"/>
            </a:pPr>
            <a:r>
              <a:rPr lang="en-US" sz="2600" b="1" dirty="0">
                <a:latin typeface="Roboto" panose="02000000000000000000" pitchFamily="2" charset="0"/>
                <a:ea typeface="Roboto" panose="02000000000000000000" pitchFamily="2" charset="0"/>
                <a:cs typeface="Roboto" panose="02000000000000000000" pitchFamily="2" charset="0"/>
              </a:rPr>
              <a:t>variance </a:t>
            </a:r>
            <a:r>
              <a:rPr lang="en-US" sz="2600" dirty="0">
                <a:latin typeface="Roboto" panose="02000000000000000000" pitchFamily="2" charset="0"/>
                <a:ea typeface="Roboto" panose="02000000000000000000" pitchFamily="2" charset="0"/>
                <a:cs typeface="Roboto" panose="02000000000000000000" pitchFamily="2" charset="0"/>
              </a:rPr>
              <a:t>: the term variance refers to a statistical measurement of the spread between numbers in a data set.</a:t>
            </a:r>
          </a:p>
          <a:p>
            <a:pPr marL="342900" indent="-342900">
              <a:lnSpc>
                <a:spcPct val="120000"/>
              </a:lnSpc>
              <a:buFontTx/>
              <a:buChar char="-"/>
            </a:pPr>
            <a:r>
              <a:rPr lang="en-US" sz="2600" b="1" dirty="0">
                <a:latin typeface="Roboto" panose="02000000000000000000" pitchFamily="2" charset="0"/>
                <a:ea typeface="Roboto" panose="02000000000000000000" pitchFamily="2" charset="0"/>
                <a:cs typeface="Roboto" panose="02000000000000000000" pitchFamily="2" charset="0"/>
              </a:rPr>
              <a:t>standard deviation </a:t>
            </a:r>
            <a:r>
              <a:rPr lang="en-US" sz="2600" dirty="0">
                <a:latin typeface="Roboto" panose="02000000000000000000" pitchFamily="2" charset="0"/>
                <a:ea typeface="Roboto" panose="02000000000000000000" pitchFamily="2" charset="0"/>
                <a:cs typeface="Roboto" panose="02000000000000000000" pitchFamily="2" charset="0"/>
              </a:rPr>
              <a:t>:   is a measure of the amount of variation or dispersion of a set of values.</a:t>
            </a:r>
          </a:p>
          <a:p>
            <a:pPr marL="342900" indent="-342900">
              <a:lnSpc>
                <a:spcPct val="120000"/>
              </a:lnSpc>
              <a:buFontTx/>
              <a:buChar char="-"/>
            </a:pPr>
            <a:r>
              <a:rPr lang="en-US" sz="2600" b="1" dirty="0">
                <a:latin typeface="Roboto" panose="02000000000000000000" pitchFamily="2" charset="0"/>
                <a:ea typeface="Roboto" panose="02000000000000000000" pitchFamily="2" charset="0"/>
                <a:cs typeface="Roboto" panose="02000000000000000000" pitchFamily="2" charset="0"/>
              </a:rPr>
              <a:t>Max</a:t>
            </a:r>
            <a:r>
              <a:rPr lang="en-US" sz="2600" dirty="0">
                <a:latin typeface="Roboto" panose="02000000000000000000" pitchFamily="2" charset="0"/>
                <a:ea typeface="Roboto" panose="02000000000000000000" pitchFamily="2" charset="0"/>
                <a:cs typeface="Roboto" panose="02000000000000000000" pitchFamily="2" charset="0"/>
              </a:rPr>
              <a:t> : the maximum value of a set of values.</a:t>
            </a:r>
          </a:p>
          <a:p>
            <a:pPr marL="342900" indent="-342900">
              <a:lnSpc>
                <a:spcPct val="120000"/>
              </a:lnSpc>
              <a:buFontTx/>
              <a:buChar char="-"/>
            </a:pPr>
            <a:r>
              <a:rPr lang="en-US" sz="2600" b="1" dirty="0">
                <a:latin typeface="Roboto" panose="02000000000000000000" pitchFamily="2" charset="0"/>
                <a:ea typeface="Roboto" panose="02000000000000000000" pitchFamily="2" charset="0"/>
                <a:cs typeface="Roboto" panose="02000000000000000000" pitchFamily="2" charset="0"/>
              </a:rPr>
              <a:t>Min</a:t>
            </a:r>
            <a:r>
              <a:rPr lang="en-US" sz="2600" dirty="0">
                <a:latin typeface="Roboto" panose="02000000000000000000" pitchFamily="2" charset="0"/>
                <a:ea typeface="Roboto" panose="02000000000000000000" pitchFamily="2" charset="0"/>
                <a:cs typeface="Roboto" panose="02000000000000000000" pitchFamily="2" charset="0"/>
              </a:rPr>
              <a:t> : the minimum value of a set of values.</a:t>
            </a:r>
          </a:p>
          <a:p>
            <a:pPr marL="342900" indent="-342900">
              <a:buFontTx/>
              <a:buChar char="-"/>
            </a:pPr>
            <a:endParaRPr lang="en-US" sz="2000" dirty="0">
              <a:latin typeface="Roboto" panose="02000000000000000000" pitchFamily="2" charset="0"/>
              <a:ea typeface="Roboto" panose="02000000000000000000" pitchFamily="2" charset="0"/>
              <a:cs typeface="Roboto" panose="02000000000000000000" pitchFamily="2" charset="0"/>
            </a:endParaRPr>
          </a:p>
          <a:p>
            <a:pPr marL="342900" indent="-342900">
              <a:buFontTx/>
              <a:buChar char="-"/>
            </a:pPr>
            <a:endParaRPr lang="en-US"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67689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Statistical Analysis </a:t>
            </a:r>
          </a:p>
        </p:txBody>
      </p:sp>
      <p:pic>
        <p:nvPicPr>
          <p:cNvPr id="4" name="Picture 4" descr="Chart, line chart&#10;&#10;Description automatically generated">
            <a:extLst>
              <a:ext uri="{FF2B5EF4-FFF2-40B4-BE49-F238E27FC236}">
                <a16:creationId xmlns:a16="http://schemas.microsoft.com/office/drawing/2014/main" id="{6C7F4EC3-F08C-00FC-0C59-577FCA776512}"/>
              </a:ext>
            </a:extLst>
          </p:cNvPr>
          <p:cNvPicPr>
            <a:picLocks noGrp="1" noChangeAspect="1"/>
          </p:cNvPicPr>
          <p:nvPr>
            <p:ph sz="quarter" idx="10"/>
          </p:nvPr>
        </p:nvPicPr>
        <p:blipFill>
          <a:blip r:embed="rId2"/>
          <a:stretch>
            <a:fillRect/>
          </a:stretch>
        </p:blipFill>
        <p:spPr>
          <a:xfrm>
            <a:off x="3222436" y="1282106"/>
            <a:ext cx="2422586" cy="2634773"/>
          </a:xfrm>
          <a:prstGeom prst="rect">
            <a:avLst/>
          </a:prstGeom>
          <a:ln>
            <a:noFill/>
          </a:ln>
          <a:effectLst>
            <a:outerShdw blurRad="292100" dist="139700" dir="2700000" algn="tl" rotWithShape="0">
              <a:srgbClr val="333333">
                <a:alpha val="65000"/>
              </a:srgbClr>
            </a:outerShdw>
          </a:effectLst>
        </p:spPr>
      </p:pic>
      <p:pic>
        <p:nvPicPr>
          <p:cNvPr id="5" name="Picture 5" descr="Chart, line chart&#10;&#10;Description automatically generated">
            <a:extLst>
              <a:ext uri="{FF2B5EF4-FFF2-40B4-BE49-F238E27FC236}">
                <a16:creationId xmlns:a16="http://schemas.microsoft.com/office/drawing/2014/main" id="{A709713F-F2C1-5C4C-71EB-A0C732606BA1}"/>
              </a:ext>
            </a:extLst>
          </p:cNvPr>
          <p:cNvPicPr>
            <a:picLocks noChangeAspect="1"/>
          </p:cNvPicPr>
          <p:nvPr/>
        </p:nvPicPr>
        <p:blipFill>
          <a:blip r:embed="rId3"/>
          <a:stretch>
            <a:fillRect/>
          </a:stretch>
        </p:blipFill>
        <p:spPr>
          <a:xfrm>
            <a:off x="376598" y="1282104"/>
            <a:ext cx="2422586" cy="2636751"/>
          </a:xfrm>
          <a:prstGeom prst="rect">
            <a:avLst/>
          </a:prstGeom>
          <a:ln>
            <a:noFill/>
          </a:ln>
          <a:effectLst>
            <a:outerShdw blurRad="292100" dist="139700" dir="2700000" algn="tl" rotWithShape="0">
              <a:srgbClr val="333333">
                <a:alpha val="65000"/>
              </a:srgbClr>
            </a:outerShdw>
          </a:effectLst>
        </p:spPr>
      </p:pic>
      <p:pic>
        <p:nvPicPr>
          <p:cNvPr id="6" name="Picture 3" descr="Chart, line chart&#10;&#10;Description automatically generated">
            <a:extLst>
              <a:ext uri="{FF2B5EF4-FFF2-40B4-BE49-F238E27FC236}">
                <a16:creationId xmlns:a16="http://schemas.microsoft.com/office/drawing/2014/main" id="{484C141C-6A4E-7E56-6F41-416E286E7DCC}"/>
              </a:ext>
            </a:extLst>
          </p:cNvPr>
          <p:cNvPicPr>
            <a:picLocks noChangeAspect="1"/>
          </p:cNvPicPr>
          <p:nvPr/>
        </p:nvPicPr>
        <p:blipFill>
          <a:blip r:embed="rId4"/>
          <a:stretch>
            <a:fillRect/>
          </a:stretch>
        </p:blipFill>
        <p:spPr>
          <a:xfrm>
            <a:off x="6090309" y="1282104"/>
            <a:ext cx="2422586" cy="2634775"/>
          </a:xfrm>
          <a:prstGeom prst="rect">
            <a:avLst/>
          </a:prstGeom>
          <a:ln>
            <a:noFill/>
          </a:ln>
          <a:effectLst>
            <a:outerShdw blurRad="292100" dist="139700" dir="2700000" algn="tl" rotWithShape="0">
              <a:srgbClr val="333333">
                <a:alpha val="65000"/>
              </a:srgbClr>
            </a:outerShdw>
          </a:effectLst>
        </p:spPr>
      </p:pic>
      <p:pic>
        <p:nvPicPr>
          <p:cNvPr id="7" name="Picture 2" descr="Chart, line chart&#10;&#10;Description automatically generated">
            <a:extLst>
              <a:ext uri="{FF2B5EF4-FFF2-40B4-BE49-F238E27FC236}">
                <a16:creationId xmlns:a16="http://schemas.microsoft.com/office/drawing/2014/main" id="{02CE4D3E-E71C-F347-EFEE-D185411D9178}"/>
              </a:ext>
            </a:extLst>
          </p:cNvPr>
          <p:cNvPicPr>
            <a:picLocks noChangeAspect="1"/>
          </p:cNvPicPr>
          <p:nvPr/>
        </p:nvPicPr>
        <p:blipFill>
          <a:blip r:embed="rId5"/>
          <a:stretch>
            <a:fillRect/>
          </a:stretch>
        </p:blipFill>
        <p:spPr>
          <a:xfrm>
            <a:off x="376597" y="4112823"/>
            <a:ext cx="2422587" cy="2636751"/>
          </a:xfrm>
          <a:prstGeom prst="rect">
            <a:avLst/>
          </a:prstGeom>
          <a:ln>
            <a:noFill/>
          </a:ln>
          <a:effectLst>
            <a:outerShdw blurRad="292100" dist="139700" dir="2700000" algn="tl" rotWithShape="0">
              <a:srgbClr val="333333">
                <a:alpha val="65000"/>
              </a:srgbClr>
            </a:outerShdw>
          </a:effectLst>
        </p:spPr>
      </p:pic>
      <p:pic>
        <p:nvPicPr>
          <p:cNvPr id="8" name="Picture 5" descr="Chart, line chart&#10;&#10;Description automatically generated">
            <a:extLst>
              <a:ext uri="{FF2B5EF4-FFF2-40B4-BE49-F238E27FC236}">
                <a16:creationId xmlns:a16="http://schemas.microsoft.com/office/drawing/2014/main" id="{F23D2520-EA26-3328-C4AE-70811A0EC4C3}"/>
              </a:ext>
            </a:extLst>
          </p:cNvPr>
          <p:cNvPicPr>
            <a:picLocks noChangeAspect="1"/>
          </p:cNvPicPr>
          <p:nvPr/>
        </p:nvPicPr>
        <p:blipFill>
          <a:blip r:embed="rId6"/>
          <a:stretch>
            <a:fillRect/>
          </a:stretch>
        </p:blipFill>
        <p:spPr>
          <a:xfrm>
            <a:off x="8958182" y="1282104"/>
            <a:ext cx="2422586" cy="2636751"/>
          </a:xfrm>
          <a:prstGeom prst="rect">
            <a:avLst/>
          </a:prstGeom>
          <a:ln>
            <a:noFill/>
          </a:ln>
          <a:effectLst>
            <a:outerShdw blurRad="292100" dist="139700" dir="2700000" algn="tl" rotWithShape="0">
              <a:srgbClr val="333333">
                <a:alpha val="65000"/>
              </a:srgbClr>
            </a:outerShdw>
          </a:effectLst>
        </p:spPr>
      </p:pic>
      <p:pic>
        <p:nvPicPr>
          <p:cNvPr id="9" name="Picture 7" descr="Chart, line chart&#10;&#10;Description automatically generated">
            <a:extLst>
              <a:ext uri="{FF2B5EF4-FFF2-40B4-BE49-F238E27FC236}">
                <a16:creationId xmlns:a16="http://schemas.microsoft.com/office/drawing/2014/main" id="{EDDD74B7-0B99-F985-B4A5-40B61B6BE80A}"/>
              </a:ext>
            </a:extLst>
          </p:cNvPr>
          <p:cNvPicPr>
            <a:picLocks noChangeAspect="1"/>
          </p:cNvPicPr>
          <p:nvPr/>
        </p:nvPicPr>
        <p:blipFill>
          <a:blip r:embed="rId7"/>
          <a:stretch>
            <a:fillRect/>
          </a:stretch>
        </p:blipFill>
        <p:spPr>
          <a:xfrm>
            <a:off x="3231766" y="4110847"/>
            <a:ext cx="2425961" cy="2634774"/>
          </a:xfrm>
          <a:prstGeom prst="rect">
            <a:avLst/>
          </a:prstGeom>
          <a:ln>
            <a:noFill/>
          </a:ln>
          <a:effectLst>
            <a:outerShdw blurRad="292100" dist="139700" dir="2700000" algn="tl" rotWithShape="0">
              <a:srgbClr val="333333">
                <a:alpha val="65000"/>
              </a:srgbClr>
            </a:outerShdw>
          </a:effectLst>
        </p:spPr>
      </p:pic>
      <p:pic>
        <p:nvPicPr>
          <p:cNvPr id="10" name="Picture 6" descr="Chart, line chart&#10;&#10;Description automatically generated">
            <a:extLst>
              <a:ext uri="{FF2B5EF4-FFF2-40B4-BE49-F238E27FC236}">
                <a16:creationId xmlns:a16="http://schemas.microsoft.com/office/drawing/2014/main" id="{D307AD4D-2D34-1545-5EA8-BDC4F08D576D}"/>
              </a:ext>
            </a:extLst>
          </p:cNvPr>
          <p:cNvPicPr>
            <a:picLocks noChangeAspect="1"/>
          </p:cNvPicPr>
          <p:nvPr/>
        </p:nvPicPr>
        <p:blipFill>
          <a:blip r:embed="rId8"/>
          <a:stretch>
            <a:fillRect/>
          </a:stretch>
        </p:blipFill>
        <p:spPr>
          <a:xfrm>
            <a:off x="6090309" y="4110847"/>
            <a:ext cx="2422586" cy="2634774"/>
          </a:xfrm>
          <a:prstGeom prst="rect">
            <a:avLst/>
          </a:prstGeom>
          <a:ln>
            <a:noFill/>
          </a:ln>
          <a:effectLst>
            <a:outerShdw blurRad="292100" dist="139700" dir="2700000" algn="tl" rotWithShape="0">
              <a:srgbClr val="333333">
                <a:alpha val="65000"/>
              </a:srgbClr>
            </a:outerShdw>
          </a:effectLst>
        </p:spPr>
      </p:pic>
      <p:pic>
        <p:nvPicPr>
          <p:cNvPr id="11" name="Picture 4" descr="Chart, line chart&#10;&#10;Description automatically generated">
            <a:extLst>
              <a:ext uri="{FF2B5EF4-FFF2-40B4-BE49-F238E27FC236}">
                <a16:creationId xmlns:a16="http://schemas.microsoft.com/office/drawing/2014/main" id="{DEDFC6F9-CAE9-D32E-93C9-315BD5A59DCA}"/>
              </a:ext>
            </a:extLst>
          </p:cNvPr>
          <p:cNvPicPr>
            <a:picLocks noChangeAspect="1"/>
          </p:cNvPicPr>
          <p:nvPr/>
        </p:nvPicPr>
        <p:blipFill>
          <a:blip r:embed="rId9"/>
          <a:stretch>
            <a:fillRect/>
          </a:stretch>
        </p:blipFill>
        <p:spPr>
          <a:xfrm>
            <a:off x="8936147" y="4110847"/>
            <a:ext cx="2425961" cy="26347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0506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Statistical Analysis </a:t>
            </a:r>
            <a:endParaRPr lang="en-US" dirty="0"/>
          </a:p>
        </p:txBody>
      </p:sp>
      <p:pic>
        <p:nvPicPr>
          <p:cNvPr id="14" name="Picture 14" descr="Chart, line chart&#10;&#10;Description automatically generated">
            <a:extLst>
              <a:ext uri="{FF2B5EF4-FFF2-40B4-BE49-F238E27FC236}">
                <a16:creationId xmlns:a16="http://schemas.microsoft.com/office/drawing/2014/main" id="{9B28B7FF-1A6A-33F8-8E77-74DC573C4B46}"/>
              </a:ext>
            </a:extLst>
          </p:cNvPr>
          <p:cNvPicPr>
            <a:picLocks noGrp="1" noChangeAspect="1"/>
          </p:cNvPicPr>
          <p:nvPr>
            <p:ph sz="quarter" idx="10"/>
          </p:nvPr>
        </p:nvPicPr>
        <p:blipFill>
          <a:blip r:embed="rId2"/>
          <a:stretch>
            <a:fillRect/>
          </a:stretch>
        </p:blipFill>
        <p:spPr>
          <a:xfrm>
            <a:off x="3421775" y="1283092"/>
            <a:ext cx="2422586" cy="2636751"/>
          </a:xfrm>
          <a:prstGeom prst="rect">
            <a:avLst/>
          </a:prstGeom>
          <a:ln>
            <a:noFill/>
          </a:ln>
          <a:effectLst>
            <a:outerShdw blurRad="292100" dist="139700" dir="2700000" algn="tl" rotWithShape="0">
              <a:srgbClr val="333333">
                <a:alpha val="65000"/>
              </a:srgbClr>
            </a:outerShdw>
          </a:effectLst>
        </p:spPr>
      </p:pic>
      <p:pic>
        <p:nvPicPr>
          <p:cNvPr id="15" name="Picture 15" descr="Chart, line chart&#10;&#10;Description automatically generated">
            <a:extLst>
              <a:ext uri="{FF2B5EF4-FFF2-40B4-BE49-F238E27FC236}">
                <a16:creationId xmlns:a16="http://schemas.microsoft.com/office/drawing/2014/main" id="{A4BED815-6FC3-8E31-26A5-1BE59AFFBB80}"/>
              </a:ext>
            </a:extLst>
          </p:cNvPr>
          <p:cNvPicPr>
            <a:picLocks noChangeAspect="1"/>
          </p:cNvPicPr>
          <p:nvPr/>
        </p:nvPicPr>
        <p:blipFill>
          <a:blip r:embed="rId3"/>
          <a:stretch>
            <a:fillRect/>
          </a:stretch>
        </p:blipFill>
        <p:spPr>
          <a:xfrm>
            <a:off x="6322343" y="1247472"/>
            <a:ext cx="2422586" cy="2636751"/>
          </a:xfrm>
          <a:prstGeom prst="rect">
            <a:avLst/>
          </a:prstGeom>
          <a:ln>
            <a:noFill/>
          </a:ln>
          <a:effectLst>
            <a:outerShdw blurRad="292100" dist="139700" dir="2700000" algn="tl" rotWithShape="0">
              <a:srgbClr val="333333">
                <a:alpha val="65000"/>
              </a:srgbClr>
            </a:outerShdw>
          </a:effectLst>
        </p:spPr>
      </p:pic>
      <p:pic>
        <p:nvPicPr>
          <p:cNvPr id="16" name="Picture 16" descr="Chart, line chart&#10;&#10;Description automatically generated">
            <a:extLst>
              <a:ext uri="{FF2B5EF4-FFF2-40B4-BE49-F238E27FC236}">
                <a16:creationId xmlns:a16="http://schemas.microsoft.com/office/drawing/2014/main" id="{C26235AC-82BC-AF80-3D0E-0ADCD6006179}"/>
              </a:ext>
            </a:extLst>
          </p:cNvPr>
          <p:cNvPicPr>
            <a:picLocks noChangeAspect="1"/>
          </p:cNvPicPr>
          <p:nvPr/>
        </p:nvPicPr>
        <p:blipFill>
          <a:blip r:embed="rId4"/>
          <a:stretch>
            <a:fillRect/>
          </a:stretch>
        </p:blipFill>
        <p:spPr>
          <a:xfrm>
            <a:off x="521207" y="4114800"/>
            <a:ext cx="2422586" cy="2558572"/>
          </a:xfrm>
          <a:prstGeom prst="rect">
            <a:avLst/>
          </a:prstGeom>
          <a:ln>
            <a:noFill/>
          </a:ln>
          <a:effectLst>
            <a:outerShdw blurRad="292100" dist="139700" dir="2700000" algn="tl" rotWithShape="0">
              <a:srgbClr val="333333">
                <a:alpha val="65000"/>
              </a:srgbClr>
            </a:outerShdw>
          </a:effectLst>
        </p:spPr>
      </p:pic>
      <p:pic>
        <p:nvPicPr>
          <p:cNvPr id="3" name="Picture 13" descr="Chart, line chart&#10;&#10;Description automatically generated">
            <a:extLst>
              <a:ext uri="{FF2B5EF4-FFF2-40B4-BE49-F238E27FC236}">
                <a16:creationId xmlns:a16="http://schemas.microsoft.com/office/drawing/2014/main" id="{29AB91BF-E89C-318A-F4E4-DDA696A22CD6}"/>
              </a:ext>
            </a:extLst>
          </p:cNvPr>
          <p:cNvPicPr>
            <a:picLocks noChangeAspect="1"/>
          </p:cNvPicPr>
          <p:nvPr/>
        </p:nvPicPr>
        <p:blipFill>
          <a:blip r:embed="rId5"/>
          <a:stretch>
            <a:fillRect/>
          </a:stretch>
        </p:blipFill>
        <p:spPr>
          <a:xfrm>
            <a:off x="521207" y="1296954"/>
            <a:ext cx="2422586" cy="2636751"/>
          </a:xfrm>
          <a:prstGeom prst="rect">
            <a:avLst/>
          </a:prstGeom>
          <a:ln>
            <a:noFill/>
          </a:ln>
          <a:effectLst>
            <a:outerShdw blurRad="292100" dist="139700" dir="2700000" algn="tl" rotWithShape="0">
              <a:srgbClr val="333333">
                <a:alpha val="65000"/>
              </a:srgbClr>
            </a:outerShdw>
          </a:effectLst>
        </p:spPr>
      </p:pic>
      <p:pic>
        <p:nvPicPr>
          <p:cNvPr id="17" name="Picture 17" descr="Chart, line chart&#10;&#10;Description automatically generated">
            <a:extLst>
              <a:ext uri="{FF2B5EF4-FFF2-40B4-BE49-F238E27FC236}">
                <a16:creationId xmlns:a16="http://schemas.microsoft.com/office/drawing/2014/main" id="{28825B58-FCD7-3AFB-B352-896C0E01E709}"/>
              </a:ext>
            </a:extLst>
          </p:cNvPr>
          <p:cNvPicPr>
            <a:picLocks noChangeAspect="1"/>
          </p:cNvPicPr>
          <p:nvPr/>
        </p:nvPicPr>
        <p:blipFill>
          <a:blip r:embed="rId6"/>
          <a:stretch>
            <a:fillRect/>
          </a:stretch>
        </p:blipFill>
        <p:spPr>
          <a:xfrm>
            <a:off x="3421775" y="4114800"/>
            <a:ext cx="2422586" cy="2558572"/>
          </a:xfrm>
          <a:prstGeom prst="rect">
            <a:avLst/>
          </a:prstGeom>
          <a:ln>
            <a:noFill/>
          </a:ln>
          <a:effectLst>
            <a:outerShdw blurRad="292100" dist="139700" dir="2700000" algn="tl" rotWithShape="0">
              <a:srgbClr val="333333">
                <a:alpha val="65000"/>
              </a:srgbClr>
            </a:outerShdw>
          </a:effectLst>
        </p:spPr>
      </p:pic>
      <p:pic>
        <p:nvPicPr>
          <p:cNvPr id="18" name="Picture 18" descr="Chart, line chart&#10;&#10;Description automatically generated">
            <a:extLst>
              <a:ext uri="{FF2B5EF4-FFF2-40B4-BE49-F238E27FC236}">
                <a16:creationId xmlns:a16="http://schemas.microsoft.com/office/drawing/2014/main" id="{44354C4C-D984-03BE-BAE7-2A86FC3C42D2}"/>
              </a:ext>
            </a:extLst>
          </p:cNvPr>
          <p:cNvPicPr>
            <a:picLocks noChangeAspect="1"/>
          </p:cNvPicPr>
          <p:nvPr/>
        </p:nvPicPr>
        <p:blipFill>
          <a:blip r:embed="rId7"/>
          <a:stretch>
            <a:fillRect/>
          </a:stretch>
        </p:blipFill>
        <p:spPr>
          <a:xfrm>
            <a:off x="6322343" y="4114800"/>
            <a:ext cx="2422586" cy="2558572"/>
          </a:xfrm>
          <a:prstGeom prst="rect">
            <a:avLst/>
          </a:prstGeom>
          <a:ln>
            <a:noFill/>
          </a:ln>
          <a:effectLst>
            <a:outerShdw blurRad="292100" dist="139700" dir="2700000" algn="tl" rotWithShape="0">
              <a:srgbClr val="333333">
                <a:alpha val="65000"/>
              </a:srgbClr>
            </a:outerShdw>
          </a:effectLst>
        </p:spPr>
      </p:pic>
      <p:pic>
        <p:nvPicPr>
          <p:cNvPr id="19" name="Picture 19" descr="Chart, line chart&#10;&#10;Description automatically generated">
            <a:extLst>
              <a:ext uri="{FF2B5EF4-FFF2-40B4-BE49-F238E27FC236}">
                <a16:creationId xmlns:a16="http://schemas.microsoft.com/office/drawing/2014/main" id="{178D2831-DADC-1798-CB86-2DE1544359D5}"/>
              </a:ext>
            </a:extLst>
          </p:cNvPr>
          <p:cNvPicPr>
            <a:picLocks noChangeAspect="1"/>
          </p:cNvPicPr>
          <p:nvPr/>
        </p:nvPicPr>
        <p:blipFill>
          <a:blip r:embed="rId8"/>
          <a:stretch>
            <a:fillRect/>
          </a:stretch>
        </p:blipFill>
        <p:spPr>
          <a:xfrm>
            <a:off x="9173709" y="4114800"/>
            <a:ext cx="2422586" cy="2558572"/>
          </a:xfrm>
          <a:prstGeom prst="rect">
            <a:avLst/>
          </a:prstGeom>
          <a:ln>
            <a:noFill/>
          </a:ln>
          <a:effectLst>
            <a:outerShdw blurRad="292100" dist="139700" dir="2700000" algn="tl" rotWithShape="0">
              <a:srgbClr val="333333">
                <a:alpha val="65000"/>
              </a:srgbClr>
            </a:outerShdw>
          </a:effectLst>
        </p:spPr>
      </p:pic>
      <p:pic>
        <p:nvPicPr>
          <p:cNvPr id="20" name="Picture 20" descr="Chart, line chart&#10;&#10;Description automatically generated">
            <a:extLst>
              <a:ext uri="{FF2B5EF4-FFF2-40B4-BE49-F238E27FC236}">
                <a16:creationId xmlns:a16="http://schemas.microsoft.com/office/drawing/2014/main" id="{E3F08B6E-D259-B24D-9383-5A56A197E427}"/>
              </a:ext>
            </a:extLst>
          </p:cNvPr>
          <p:cNvPicPr>
            <a:picLocks noChangeAspect="1"/>
          </p:cNvPicPr>
          <p:nvPr/>
        </p:nvPicPr>
        <p:blipFill>
          <a:blip r:embed="rId9"/>
          <a:stretch>
            <a:fillRect/>
          </a:stretch>
        </p:blipFill>
        <p:spPr>
          <a:xfrm>
            <a:off x="9173709" y="1247472"/>
            <a:ext cx="2422586" cy="26367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819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a:xfrm>
            <a:off x="539495" y="496515"/>
            <a:ext cx="1741589" cy="640080"/>
          </a:xfrm>
        </p:spPr>
        <p:txBody>
          <a:bodyPr>
            <a:normAutofit fontScale="90000"/>
          </a:bodyPr>
          <a:lstStyle/>
          <a:p>
            <a:pPr algn="ctr"/>
            <a:r>
              <a:rPr lang="en-US" b="1" dirty="0">
                <a:cs typeface="Segoe UI Light"/>
              </a:rPr>
              <a:t>Our Target</a:t>
            </a:r>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39495" y="1435607"/>
            <a:ext cx="10708607" cy="4857037"/>
          </a:xfrm>
        </p:spPr>
        <p:txBody>
          <a:bodyPr vert="horz" lIns="91440" tIns="45720" rIns="91440" bIns="45720" rtlCol="0" anchor="t">
            <a:normAutofit/>
          </a:bodyPr>
          <a:lstStyle/>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It is to classify clients based on their credit score to decide whether to accept their request of a loan or not.</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And our goal will be to increase the accuracy of the credit score and reduce the risk for lenders.</a:t>
            </a:r>
          </a:p>
          <a:p>
            <a:endParaRPr lang="en-US" sz="2000" dirty="0">
              <a:ea typeface="+mn-lt"/>
              <a:cs typeface="+mn-lt"/>
            </a:endParaRPr>
          </a:p>
          <a:p>
            <a:endParaRPr lang="en-US" sz="2000" dirty="0">
              <a:ea typeface="+mn-lt"/>
              <a:cs typeface="+mn-lt"/>
            </a:endParaRPr>
          </a:p>
        </p:txBody>
      </p:sp>
    </p:spTree>
    <p:extLst>
      <p:ext uri="{BB962C8B-B14F-4D97-AF65-F5344CB8AC3E}">
        <p14:creationId xmlns:p14="http://schemas.microsoft.com/office/powerpoint/2010/main" val="2576294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The End</a:t>
            </a:r>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21207" y="1315616"/>
            <a:ext cx="10726895" cy="4977028"/>
          </a:xfrm>
        </p:spPr>
        <p:txBody>
          <a:bodyPr/>
          <a:lstStyle/>
          <a:p>
            <a:r>
              <a:rPr lang="en-US" sz="3200" dirty="0">
                <a:solidFill>
                  <a:srgbClr val="FF0000"/>
                </a:solidFill>
                <a:latin typeface="Algerian" panose="04020705040A02060702" pitchFamily="82" charset="0"/>
              </a:rPr>
              <a:t>                    Thanks for your attention</a:t>
            </a:r>
          </a:p>
        </p:txBody>
      </p:sp>
      <p:sp>
        <p:nvSpPr>
          <p:cNvPr id="7" name="TextBox 6">
            <a:extLst>
              <a:ext uri="{FF2B5EF4-FFF2-40B4-BE49-F238E27FC236}">
                <a16:creationId xmlns:a16="http://schemas.microsoft.com/office/drawing/2014/main" id="{6F1FF442-C54F-DB36-B98D-6E7075D65E31}"/>
              </a:ext>
            </a:extLst>
          </p:cNvPr>
          <p:cNvSpPr txBox="1"/>
          <p:nvPr/>
        </p:nvSpPr>
        <p:spPr>
          <a:xfrm>
            <a:off x="2630153" y="2631233"/>
            <a:ext cx="3210809" cy="1887696"/>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2000" dirty="0">
                <a:latin typeface="Roboto" panose="02000000000000000000" pitchFamily="2" charset="0"/>
                <a:ea typeface="Roboto" panose="02000000000000000000" pitchFamily="2" charset="0"/>
                <a:cs typeface="Roboto" panose="02000000000000000000" pitchFamily="2" charset="0"/>
              </a:rPr>
              <a:t>Implement</a:t>
            </a:r>
            <a:r>
              <a:rPr lang="ar-JO" sz="2000" dirty="0">
                <a:latin typeface="Roboto" panose="02000000000000000000" pitchFamily="2" charset="0"/>
                <a:ea typeface="Roboto" panose="02000000000000000000" pitchFamily="2" charset="0"/>
                <a:cs typeface="Roboto" panose="02000000000000000000" pitchFamily="2" charset="0"/>
              </a:rPr>
              <a:t> </a:t>
            </a:r>
            <a:r>
              <a:rPr lang="en-US" sz="2000" dirty="0">
                <a:latin typeface="Roboto" panose="02000000000000000000" pitchFamily="2" charset="0"/>
                <a:ea typeface="Roboto" panose="02000000000000000000" pitchFamily="2" charset="0"/>
                <a:cs typeface="Roboto" panose="02000000000000000000" pitchFamily="2" charset="0"/>
              </a:rPr>
              <a:t> by :</a:t>
            </a:r>
          </a:p>
          <a:p>
            <a:pPr>
              <a:lnSpc>
                <a:spcPct val="150000"/>
              </a:lnSpc>
            </a:pPr>
            <a:r>
              <a:rPr lang="en-US" sz="2000" dirty="0">
                <a:latin typeface="Roboto" panose="02000000000000000000" pitchFamily="2" charset="0"/>
                <a:ea typeface="Roboto" panose="02000000000000000000" pitchFamily="2" charset="0"/>
                <a:cs typeface="Roboto" panose="02000000000000000000" pitchFamily="2" charset="0"/>
              </a:rPr>
              <a:t>- Mohammad </a:t>
            </a:r>
            <a:r>
              <a:rPr lang="en-US" sz="2000" dirty="0" err="1">
                <a:latin typeface="Roboto" panose="02000000000000000000" pitchFamily="2" charset="0"/>
                <a:ea typeface="Roboto" panose="02000000000000000000" pitchFamily="2" charset="0"/>
                <a:cs typeface="Roboto" panose="02000000000000000000" pitchFamily="2" charset="0"/>
              </a:rPr>
              <a:t>abu</a:t>
            </a:r>
            <a:r>
              <a:rPr lang="en-US" sz="2000" dirty="0">
                <a:latin typeface="Roboto" panose="02000000000000000000" pitchFamily="2" charset="0"/>
                <a:ea typeface="Roboto" panose="02000000000000000000" pitchFamily="2" charset="0"/>
                <a:cs typeface="Roboto" panose="02000000000000000000" pitchFamily="2" charset="0"/>
              </a:rPr>
              <a:t> al-</a:t>
            </a:r>
            <a:r>
              <a:rPr lang="en-US" sz="2000" dirty="0" err="1">
                <a:latin typeface="Roboto" panose="02000000000000000000" pitchFamily="2" charset="0"/>
                <a:ea typeface="Roboto" panose="02000000000000000000" pitchFamily="2" charset="0"/>
                <a:cs typeface="Roboto" panose="02000000000000000000" pitchFamily="2" charset="0"/>
              </a:rPr>
              <a:t>inani</a:t>
            </a:r>
            <a:endParaRPr lang="en-US" sz="2000"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2000" dirty="0">
                <a:latin typeface="Roboto" panose="02000000000000000000" pitchFamily="2" charset="0"/>
                <a:ea typeface="Roboto" panose="02000000000000000000" pitchFamily="2" charset="0"/>
                <a:cs typeface="Roboto" panose="02000000000000000000" pitchFamily="2" charset="0"/>
              </a:rPr>
              <a:t>- Baker al-</a:t>
            </a:r>
            <a:r>
              <a:rPr lang="en-US" sz="2000" dirty="0" err="1">
                <a:latin typeface="Roboto" panose="02000000000000000000" pitchFamily="2" charset="0"/>
                <a:ea typeface="Roboto" panose="02000000000000000000" pitchFamily="2" charset="0"/>
                <a:cs typeface="Roboto" panose="02000000000000000000" pitchFamily="2" charset="0"/>
              </a:rPr>
              <a:t>mohtaseb</a:t>
            </a:r>
            <a:endParaRPr lang="en-US" sz="2000"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Hala</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bgoor</a:t>
            </a:r>
            <a:endParaRPr lang="en-US"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2678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Problem Structuring</a:t>
            </a:r>
            <a:endParaRPr lang="en-US" dirty="0"/>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39495" y="1088137"/>
            <a:ext cx="10708607" cy="5204508"/>
          </a:xfrm>
        </p:spPr>
        <p:txBody>
          <a:bodyPr>
            <a:normAutofit/>
          </a:bodyPr>
          <a:lstStyle/>
          <a:p>
            <a:pPr marL="342900" indent="-342900">
              <a:buFont typeface="Wingdings" panose="05000000000000000000" pitchFamily="2" charset="2"/>
              <a:buChar char="Ø"/>
            </a:pPr>
            <a:r>
              <a:rPr lang="en-US" sz="2000" dirty="0">
                <a:latin typeface="Roboto" panose="02000000000000000000" pitchFamily="2" charset="0"/>
                <a:ea typeface="Roboto" panose="02000000000000000000" pitchFamily="2" charset="0"/>
                <a:cs typeface="Roboto" panose="02000000000000000000" pitchFamily="2" charset="0"/>
              </a:rPr>
              <a:t>At this point, the sequential work steps will be clarified :</a:t>
            </a:r>
          </a:p>
          <a:p>
            <a:pPr marL="342900" indent="-342900">
              <a:buFont typeface="Wingdings" panose="05000000000000000000" pitchFamily="2" charset="2"/>
              <a:buChar char="Ø"/>
            </a:pPr>
            <a:endParaRPr lang="en-US" sz="2000" dirty="0">
              <a:latin typeface="Roboto" panose="02000000000000000000" pitchFamily="2" charset="0"/>
              <a:ea typeface="Roboto" panose="02000000000000000000" pitchFamily="2" charset="0"/>
              <a:cs typeface="Roboto" panose="02000000000000000000" pitchFamily="2" charset="0"/>
            </a:endParaRPr>
          </a:p>
          <a:p>
            <a:endParaRPr lang="en-US" sz="2000" dirty="0">
              <a:latin typeface="Roboto" panose="02000000000000000000" pitchFamily="2" charset="0"/>
              <a:ea typeface="Roboto" panose="02000000000000000000" pitchFamily="2" charset="0"/>
              <a:cs typeface="Roboto" panose="02000000000000000000" pitchFamily="2" charset="0"/>
            </a:endParaRPr>
          </a:p>
        </p:txBody>
      </p:sp>
      <p:pic>
        <p:nvPicPr>
          <p:cNvPr id="10" name="Picture 9">
            <a:extLst>
              <a:ext uri="{FF2B5EF4-FFF2-40B4-BE49-F238E27FC236}">
                <a16:creationId xmlns:a16="http://schemas.microsoft.com/office/drawing/2014/main" id="{D939ADE8-AE44-8E00-7DD9-3E27EA793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5" y="1536415"/>
            <a:ext cx="11700588" cy="5321586"/>
          </a:xfrm>
          <a:prstGeom prst="rect">
            <a:avLst/>
          </a:prstGeom>
        </p:spPr>
      </p:pic>
    </p:spTree>
    <p:extLst>
      <p:ext uri="{BB962C8B-B14F-4D97-AF65-F5344CB8AC3E}">
        <p14:creationId xmlns:p14="http://schemas.microsoft.com/office/powerpoint/2010/main" val="233639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Problem Structuring</a:t>
            </a:r>
            <a:endParaRPr lang="en-US" dirty="0"/>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39495" y="1435607"/>
            <a:ext cx="10708607" cy="4857037"/>
          </a:xfrm>
        </p:spPr>
        <p:txBody>
          <a:bodyPr vert="horz" lIns="91440" tIns="45720" rIns="91440" bIns="45720" rtlCol="0" anchor="t">
            <a:normAutofit/>
          </a:bodyPr>
          <a:lstStyle/>
          <a:p>
            <a:pPr marL="457200" indent="-457200">
              <a:buFont typeface="+mj-lt"/>
              <a:buAutoNum type="arabicPeriod"/>
            </a:pPr>
            <a:r>
              <a:rPr lang="en-US" sz="2000" dirty="0">
                <a:solidFill>
                  <a:schemeClr val="accent1">
                    <a:lumMod val="75000"/>
                  </a:schemeClr>
                </a:solidFill>
                <a:latin typeface="Roboto"/>
                <a:ea typeface="Roboto"/>
                <a:cs typeface="Roboto"/>
              </a:rPr>
              <a:t>data collection and discovery :</a:t>
            </a:r>
            <a:endParaRPr lang="en-US" dirty="0">
              <a:solidFill>
                <a:schemeClr val="accent1">
                  <a:lumMod val="75000"/>
                </a:schemeClr>
              </a:solidFill>
            </a:endParaRPr>
          </a:p>
          <a:p>
            <a:pPr marL="342900" indent="-342900">
              <a:buFont typeface="Wingdings" panose="05000000000000000000" pitchFamily="2" charset="2"/>
              <a:buChar char="§"/>
            </a:pPr>
            <a:r>
              <a:rPr lang="en-US" sz="2000" dirty="0">
                <a:ea typeface="+mn-lt"/>
                <a:cs typeface="+mn-lt"/>
              </a:rPr>
              <a:t>our data set includes individuals' demographic and financial information, including income, credit history, employment status, age, education level, and other relevant factors. We also have the factors that directly influence credit scores, such as payment history, amounts owed, length of credit history, new credit, and types of credit used. </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shape of our data set</a:t>
            </a:r>
            <a:r>
              <a:rPr lang="en-US" sz="2000" dirty="0">
                <a:latin typeface="Roboto" panose="02000000000000000000" pitchFamily="2" charset="0"/>
                <a:ea typeface="+mn-lt"/>
                <a:cs typeface="+mn-lt"/>
              </a:rPr>
              <a:t> is (100,000 Row &amp; 28 </a:t>
            </a:r>
            <a:r>
              <a:rPr lang="en-US" sz="2000" dirty="0">
                <a:latin typeface="Roboto" panose="02000000000000000000" pitchFamily="2" charset="0"/>
                <a:ea typeface="Roboto" panose="02000000000000000000" pitchFamily="2" charset="0"/>
                <a:cs typeface="Roboto" panose="02000000000000000000" pitchFamily="2" charset="0"/>
              </a:rPr>
              <a:t>Feature )</a:t>
            </a:r>
          </a:p>
          <a:p>
            <a:pPr marL="342900" indent="-342900">
              <a:buFont typeface="Wingdings" panose="05000000000000000000" pitchFamily="2" charset="2"/>
              <a:buChar char="§"/>
            </a:pPr>
            <a:endParaRPr lang="en-US" sz="16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Wingdings" panose="05000000000000000000" pitchFamily="2" charset="2"/>
              <a:buChar char="Ø"/>
            </a:pPr>
            <a:endParaRPr lang="en-US"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5821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2FDF-F26C-A438-FB5E-BDE3E1103C98}"/>
              </a:ext>
            </a:extLst>
          </p:cNvPr>
          <p:cNvSpPr>
            <a:spLocks noGrp="1"/>
          </p:cNvSpPr>
          <p:nvPr>
            <p:ph type="title"/>
          </p:nvPr>
        </p:nvSpPr>
        <p:spPr/>
        <p:txBody>
          <a:bodyPr/>
          <a:lstStyle/>
          <a:p>
            <a:r>
              <a:rPr lang="en-US" b="1" dirty="0"/>
              <a:t>Problem Structuring(continued)</a:t>
            </a:r>
            <a:endParaRPr lang="en-US" dirty="0"/>
          </a:p>
        </p:txBody>
      </p:sp>
      <p:sp>
        <p:nvSpPr>
          <p:cNvPr id="3" name="Content Placeholder 2">
            <a:extLst>
              <a:ext uri="{FF2B5EF4-FFF2-40B4-BE49-F238E27FC236}">
                <a16:creationId xmlns:a16="http://schemas.microsoft.com/office/drawing/2014/main" id="{79A001E1-14EC-A6AB-9A3C-D344F3A77C15}"/>
              </a:ext>
            </a:extLst>
          </p:cNvPr>
          <p:cNvSpPr>
            <a:spLocks noGrp="1"/>
          </p:cNvSpPr>
          <p:nvPr>
            <p:ph sz="quarter" idx="10"/>
          </p:nvPr>
        </p:nvSpPr>
        <p:spPr>
          <a:xfrm>
            <a:off x="539495" y="1435607"/>
            <a:ext cx="10708607" cy="4857037"/>
          </a:xfrm>
        </p:spPr>
        <p:txBody>
          <a:bodyPr vert="horz" lIns="91440" tIns="45720" rIns="91440" bIns="45720" rtlCol="0" anchor="t">
            <a:normAutofit/>
          </a:bodyPr>
          <a:lstStyle/>
          <a:p>
            <a:pPr marL="342900" indent="-342900">
              <a:buFont typeface="Wingdings" panose="05000000000000000000" pitchFamily="2" charset="2"/>
              <a:buChar char="Ø"/>
            </a:pPr>
            <a:r>
              <a:rPr lang="en-US" sz="2000" dirty="0">
                <a:latin typeface="Roboto"/>
                <a:ea typeface="Roboto"/>
                <a:cs typeface="Roboto"/>
              </a:rPr>
              <a:t>Feature identification </a:t>
            </a:r>
            <a:endParaRPr lang="en-US" sz="20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Wingdings" panose="05000000000000000000" pitchFamily="2" charset="2"/>
              <a:buChar char="§"/>
            </a:pPr>
            <a:r>
              <a:rPr lang="en-US" sz="2000" dirty="0">
                <a:solidFill>
                  <a:srgbClr val="C00000"/>
                </a:solidFill>
                <a:latin typeface="Roboto"/>
                <a:ea typeface="Roboto"/>
                <a:cs typeface="Roboto"/>
              </a:rPr>
              <a:t>The top ten features that have the greatest impact on our target (credit score) are </a:t>
            </a:r>
            <a:r>
              <a:rPr lang="en-US" sz="2000" dirty="0">
                <a:latin typeface="Roboto"/>
                <a:ea typeface="Roboto"/>
                <a:cs typeface="Roboto"/>
              </a:rPr>
              <a:t>:</a:t>
            </a:r>
          </a:p>
          <a:p>
            <a:pPr marL="457200" indent="-457200">
              <a:buFont typeface="+mj-lt"/>
              <a:buAutoNum type="alphaLcParenR"/>
            </a:pPr>
            <a:r>
              <a:rPr lang="en-US" sz="2000" dirty="0">
                <a:latin typeface="Roboto"/>
                <a:ea typeface="Roboto"/>
                <a:cs typeface="Roboto"/>
              </a:rPr>
              <a:t>Outstanding Debt - Represents the remaining debt to be paid (in USD)</a:t>
            </a:r>
          </a:p>
          <a:p>
            <a:pPr marL="457200" indent="-457200">
              <a:buFont typeface="+mj-lt"/>
              <a:buAutoNum type="alphaLcParenR"/>
            </a:pPr>
            <a:r>
              <a:rPr lang="en-US" sz="2000" dirty="0">
                <a:latin typeface="Roboto"/>
                <a:ea typeface="Roboto"/>
                <a:cs typeface="Roboto"/>
              </a:rPr>
              <a:t>Interest Rate - Represents the interest rate on credit card</a:t>
            </a:r>
          </a:p>
          <a:p>
            <a:pPr marL="457200" indent="-457200">
              <a:buFont typeface="+mj-lt"/>
              <a:buAutoNum type="alphaLcParenR"/>
            </a:pPr>
            <a:r>
              <a:rPr lang="en-US" sz="2000" dirty="0">
                <a:latin typeface="Roboto"/>
                <a:ea typeface="Roboto"/>
                <a:cs typeface="Roboto"/>
              </a:rPr>
              <a:t>Credit Mix - Represents the variety of the mix credits</a:t>
            </a:r>
          </a:p>
          <a:p>
            <a:pPr marL="457200" indent="-457200">
              <a:buFont typeface="+mj-lt"/>
              <a:buAutoNum type="alphaLcParenR"/>
            </a:pPr>
            <a:r>
              <a:rPr lang="en-US" sz="2000" dirty="0">
                <a:latin typeface="Roboto"/>
                <a:ea typeface="Roboto"/>
                <a:cs typeface="Roboto"/>
              </a:rPr>
              <a:t>Credit History Age - Represents the age of credit history of the person</a:t>
            </a:r>
          </a:p>
          <a:p>
            <a:pPr marL="457200" indent="-457200">
              <a:buFont typeface="+mj-lt"/>
              <a:buAutoNum type="alphaLcParenR"/>
            </a:pPr>
            <a:endParaRPr lang="en-US" sz="2000" dirty="0">
              <a:cs typeface="Segoe UI"/>
            </a:endParaRPr>
          </a:p>
          <a:p>
            <a:pPr marL="457200" indent="-457200">
              <a:buFont typeface="+mj-lt"/>
              <a:buAutoNum type="alphaLcParenR"/>
            </a:pPr>
            <a:endParaRPr lang="en-US" sz="2000" dirty="0">
              <a:cs typeface="Segoe UI"/>
            </a:endParaRPr>
          </a:p>
          <a:p>
            <a:pPr marL="457200" indent="-457200">
              <a:buFont typeface="+mj-lt"/>
              <a:buAutoNum type="alphaLcParenR"/>
            </a:pPr>
            <a:endParaRPr lang="en-US" sz="2000" dirty="0">
              <a:cs typeface="Segoe UI"/>
            </a:endParaRPr>
          </a:p>
          <a:p>
            <a:pPr marL="457200" indent="-457200">
              <a:buFont typeface="+mj-lt"/>
              <a:buAutoNum type="alphaLcParenR"/>
            </a:pPr>
            <a:endParaRPr lang="en-US" sz="2000" dirty="0">
              <a:cs typeface="Segoe UI"/>
            </a:endParaRPr>
          </a:p>
          <a:p>
            <a:pPr marL="457200" indent="-457200">
              <a:buFont typeface="+mj-lt"/>
              <a:buAutoNum type="alphaLcParenR"/>
            </a:pPr>
            <a:endParaRPr lang="en-US" sz="2000" dirty="0">
              <a:cs typeface="Segoe UI"/>
            </a:endParaRPr>
          </a:p>
          <a:p>
            <a:pPr marL="457200" indent="-457200">
              <a:buFont typeface="+mj-lt"/>
              <a:buAutoNum type="alphaLcParenR"/>
            </a:pPr>
            <a:endParaRPr lang="ar-JO" sz="2000" dirty="0">
              <a:cs typeface="Segoe UI"/>
            </a:endParaRPr>
          </a:p>
          <a:p>
            <a:endParaRPr lang="ar-JO" sz="2000" dirty="0">
              <a:solidFill>
                <a:schemeClr val="tx1">
                  <a:lumMod val="95000"/>
                  <a:lumOff val="5000"/>
                </a:schemeClr>
              </a:solidFill>
              <a:cs typeface="Segoe UI"/>
            </a:endParaRPr>
          </a:p>
          <a:p>
            <a:endParaRPr lang="ar-JO" sz="2000" dirty="0">
              <a:cs typeface="Segoe UI"/>
            </a:endParaRPr>
          </a:p>
          <a:p>
            <a:endParaRPr lang="ar-JO" sz="2000" dirty="0">
              <a:cs typeface="Segoe UI"/>
            </a:endParaRPr>
          </a:p>
          <a:p>
            <a:endParaRPr lang="en-US" sz="2000" dirty="0">
              <a:cs typeface="Segoe UI"/>
            </a:endParaRPr>
          </a:p>
          <a:p>
            <a:endParaRPr lang="en-US" dirty="0">
              <a:cs typeface="Segoe UI"/>
            </a:endParaRPr>
          </a:p>
        </p:txBody>
      </p:sp>
    </p:spTree>
    <p:extLst>
      <p:ext uri="{BB962C8B-B14F-4D97-AF65-F5344CB8AC3E}">
        <p14:creationId xmlns:p14="http://schemas.microsoft.com/office/powerpoint/2010/main" val="92248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3C72-1798-F794-3AE6-555F18060F70}"/>
              </a:ext>
            </a:extLst>
          </p:cNvPr>
          <p:cNvSpPr>
            <a:spLocks noGrp="1"/>
          </p:cNvSpPr>
          <p:nvPr>
            <p:ph type="title"/>
          </p:nvPr>
        </p:nvSpPr>
        <p:spPr/>
        <p:txBody>
          <a:bodyPr/>
          <a:lstStyle/>
          <a:p>
            <a:r>
              <a:rPr lang="en-US" b="1" dirty="0"/>
              <a:t>Problem Structuring(continued)</a:t>
            </a:r>
            <a:endParaRPr lang="en-US" dirty="0"/>
          </a:p>
        </p:txBody>
      </p:sp>
      <p:sp>
        <p:nvSpPr>
          <p:cNvPr id="3" name="Content Placeholder 2">
            <a:extLst>
              <a:ext uri="{FF2B5EF4-FFF2-40B4-BE49-F238E27FC236}">
                <a16:creationId xmlns:a16="http://schemas.microsoft.com/office/drawing/2014/main" id="{D062E82A-A588-3C78-F82F-2E2828F009DE}"/>
              </a:ext>
            </a:extLst>
          </p:cNvPr>
          <p:cNvSpPr>
            <a:spLocks noGrp="1"/>
          </p:cNvSpPr>
          <p:nvPr>
            <p:ph sz="quarter" idx="10"/>
          </p:nvPr>
        </p:nvSpPr>
        <p:spPr>
          <a:xfrm>
            <a:off x="539496" y="1435607"/>
            <a:ext cx="11011802" cy="4834563"/>
          </a:xfrm>
        </p:spPr>
        <p:txBody>
          <a:bodyPr/>
          <a:lstStyle/>
          <a:p>
            <a:pPr marL="457200" indent="-457200">
              <a:buFont typeface="+mj-lt"/>
              <a:buAutoNum type="alphaLcParenR" startAt="5"/>
            </a:pPr>
            <a:r>
              <a:rPr lang="en-US" sz="2000" dirty="0">
                <a:latin typeface="Roboto" panose="02000000000000000000" pitchFamily="2" charset="0"/>
                <a:ea typeface="Roboto" panose="02000000000000000000" pitchFamily="2" charset="0"/>
                <a:cs typeface="Roboto" panose="02000000000000000000" pitchFamily="2" charset="0"/>
              </a:rPr>
              <a:t>Delay from due date - Represents the average number of days delayed from the payment date</a:t>
            </a:r>
          </a:p>
          <a:p>
            <a:pPr marL="457200" indent="-457200">
              <a:buFont typeface="+mj-lt"/>
              <a:buAutoNum type="alphaLcParenR" startAt="5"/>
            </a:pPr>
            <a:r>
              <a:rPr lang="en-US" sz="2000" dirty="0">
                <a:latin typeface="Roboto" panose="02000000000000000000" pitchFamily="2" charset="0"/>
                <a:ea typeface="Roboto" panose="02000000000000000000" pitchFamily="2" charset="0"/>
                <a:cs typeface="Roboto" panose="02000000000000000000" pitchFamily="2" charset="0"/>
              </a:rPr>
              <a:t>Changed Credit Limit - Represents the percentage change in credit card limit</a:t>
            </a:r>
          </a:p>
          <a:p>
            <a:pPr marL="457200" indent="-457200">
              <a:buFont typeface="+mj-lt"/>
              <a:buAutoNum type="alphaLcParenR" startAt="5"/>
            </a:pPr>
            <a:r>
              <a:rPr lang="en-US" sz="2000" dirty="0">
                <a:latin typeface="Roboto" panose="02000000000000000000" pitchFamily="2" charset="0"/>
                <a:ea typeface="Roboto" panose="02000000000000000000" pitchFamily="2" charset="0"/>
                <a:cs typeface="Roboto" panose="02000000000000000000" pitchFamily="2" charset="0"/>
              </a:rPr>
              <a:t>Monthly Balance - Represents the monthly balance amount of the customer (in USD)</a:t>
            </a:r>
          </a:p>
          <a:p>
            <a:pPr marL="457200" indent="-457200">
              <a:buFont typeface="+mj-lt"/>
              <a:buAutoNum type="alphaLcParenR" startAt="5"/>
            </a:pPr>
            <a:r>
              <a:rPr lang="en-US" sz="2000" dirty="0">
                <a:latin typeface="Roboto" panose="02000000000000000000" pitchFamily="2" charset="0"/>
                <a:ea typeface="Roboto" panose="02000000000000000000" pitchFamily="2" charset="0"/>
                <a:cs typeface="Roboto" panose="02000000000000000000" pitchFamily="2" charset="0"/>
              </a:rPr>
              <a:t>Num Credit Inquiries - Represents the number of credit card inquiries</a:t>
            </a:r>
          </a:p>
          <a:p>
            <a:pPr marL="457200" indent="-457200">
              <a:buFont typeface="+mj-lt"/>
              <a:buAutoNum type="alphaLcParenR" startAt="5"/>
            </a:pPr>
            <a:r>
              <a:rPr lang="en-US" sz="2000" dirty="0">
                <a:latin typeface="Roboto" panose="02000000000000000000" pitchFamily="2" charset="0"/>
                <a:ea typeface="Roboto" panose="02000000000000000000" pitchFamily="2" charset="0"/>
                <a:cs typeface="Roboto" panose="02000000000000000000" pitchFamily="2" charset="0"/>
              </a:rPr>
              <a:t>Total EMI per month - Represents the monthly EMI(Equated monthly installment) payments in USD</a:t>
            </a:r>
          </a:p>
          <a:p>
            <a:endParaRPr lang="en-US" dirty="0"/>
          </a:p>
        </p:txBody>
      </p:sp>
    </p:spTree>
    <p:extLst>
      <p:ext uri="{BB962C8B-B14F-4D97-AF65-F5344CB8AC3E}">
        <p14:creationId xmlns:p14="http://schemas.microsoft.com/office/powerpoint/2010/main" val="309573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3B54-FC16-0691-D766-614CECC922D0}"/>
              </a:ext>
            </a:extLst>
          </p:cNvPr>
          <p:cNvSpPr>
            <a:spLocks noGrp="1"/>
          </p:cNvSpPr>
          <p:nvPr>
            <p:ph type="title"/>
          </p:nvPr>
        </p:nvSpPr>
        <p:spPr/>
        <p:txBody>
          <a:bodyPr/>
          <a:lstStyle/>
          <a:p>
            <a:r>
              <a:rPr lang="en-US" b="1" dirty="0"/>
              <a:t>Problem Structuring</a:t>
            </a:r>
            <a:endParaRPr lang="en-US" dirty="0"/>
          </a:p>
        </p:txBody>
      </p:sp>
      <p:sp>
        <p:nvSpPr>
          <p:cNvPr id="3" name="Content Placeholder 2">
            <a:extLst>
              <a:ext uri="{FF2B5EF4-FFF2-40B4-BE49-F238E27FC236}">
                <a16:creationId xmlns:a16="http://schemas.microsoft.com/office/drawing/2014/main" id="{83536482-8DDB-02BA-CB34-E720EA729379}"/>
              </a:ext>
            </a:extLst>
          </p:cNvPr>
          <p:cNvSpPr>
            <a:spLocks noGrp="1"/>
          </p:cNvSpPr>
          <p:nvPr>
            <p:ph sz="quarter" idx="10"/>
          </p:nvPr>
        </p:nvSpPr>
        <p:spPr>
          <a:xfrm>
            <a:off x="539495" y="1435607"/>
            <a:ext cx="11021133" cy="4834563"/>
          </a:xfrm>
        </p:spPr>
        <p:txBody>
          <a:bodyPr/>
          <a:lstStyle/>
          <a:p>
            <a:pPr marL="457200" indent="-457200">
              <a:buFont typeface="+mj-lt"/>
              <a:buAutoNum type="arabicPeriod" startAt="2"/>
            </a:pPr>
            <a:r>
              <a:rPr lang="en-US" sz="2000" dirty="0">
                <a:solidFill>
                  <a:schemeClr val="accent1">
                    <a:lumMod val="75000"/>
                  </a:schemeClr>
                </a:solidFill>
                <a:latin typeface="Roboto" panose="02000000000000000000" pitchFamily="2" charset="0"/>
                <a:ea typeface="Roboto" panose="02000000000000000000" pitchFamily="2" charset="0"/>
                <a:cs typeface="Roboto" panose="02000000000000000000" pitchFamily="2" charset="0"/>
              </a:rPr>
              <a:t>Data cleaning : </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we checked of our dataset and it was empty of any missing value. </a:t>
            </a:r>
          </a:p>
          <a:p>
            <a:pPr marL="342900" indent="-34290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But we removed some unwanted record that will misleading and affects on the model.</a:t>
            </a:r>
          </a:p>
          <a:p>
            <a:endParaRPr lang="en-US" dirty="0"/>
          </a:p>
        </p:txBody>
      </p:sp>
    </p:spTree>
    <p:extLst>
      <p:ext uri="{BB962C8B-B14F-4D97-AF65-F5344CB8AC3E}">
        <p14:creationId xmlns:p14="http://schemas.microsoft.com/office/powerpoint/2010/main" val="335843826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emplate>{CE6BD7EB-1EEF-4146-9C66-283FFE2A2705}tf56160789_win32</Template>
  <TotalTime>2616</TotalTime>
  <Words>1985</Words>
  <Application>Microsoft Office PowerPoint</Application>
  <PresentationFormat>Widescreen</PresentationFormat>
  <Paragraphs>206</Paragraphs>
  <Slides>40</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40</vt:i4>
      </vt:variant>
    </vt:vector>
  </HeadingPairs>
  <TitlesOfParts>
    <vt:vector size="53" baseType="lpstr">
      <vt:lpstr>Algerian</vt:lpstr>
      <vt:lpstr>Arial</vt:lpstr>
      <vt:lpstr>Bookman Old Style</vt:lpstr>
      <vt:lpstr>Calibri</vt:lpstr>
      <vt:lpstr>Franklin Gothic Book</vt:lpstr>
      <vt:lpstr>Roboto</vt:lpstr>
      <vt:lpstr>Segoe UI</vt:lpstr>
      <vt:lpstr>Segoe UI Light</vt:lpstr>
      <vt:lpstr>Times New Roman</vt:lpstr>
      <vt:lpstr>Wingdings</vt:lpstr>
      <vt:lpstr>Wingdings,Sans-Serif</vt:lpstr>
      <vt:lpstr>WelcomeDoc</vt:lpstr>
      <vt:lpstr>1_RetrospectVTI</vt:lpstr>
      <vt:lpstr>CREDIT SCORE FORECASTIG</vt:lpstr>
      <vt:lpstr>Overview</vt:lpstr>
      <vt:lpstr>Problem Definition</vt:lpstr>
      <vt:lpstr>Our Target</vt:lpstr>
      <vt:lpstr>Problem Structuring</vt:lpstr>
      <vt:lpstr>Problem Structuring</vt:lpstr>
      <vt:lpstr>Problem Structuring(continued)</vt:lpstr>
      <vt:lpstr>Problem Structuring(continued)</vt:lpstr>
      <vt:lpstr>Problem Structuring</vt:lpstr>
      <vt:lpstr>Problem Structuring</vt:lpstr>
      <vt:lpstr>Problem Structuring</vt:lpstr>
      <vt:lpstr>Problem Structuring</vt:lpstr>
      <vt:lpstr>Problem Structuring(continued)</vt:lpstr>
      <vt:lpstr>Hypotheses</vt:lpstr>
      <vt:lpstr>Hypotheses (continued)</vt:lpstr>
      <vt:lpstr>Tasks Identification</vt:lpstr>
      <vt:lpstr>Tasks Identification</vt:lpstr>
      <vt:lpstr>Tasks Identification</vt:lpstr>
      <vt:lpstr>Tasks Identification</vt:lpstr>
      <vt:lpstr>Tasks Identification</vt:lpstr>
      <vt:lpstr>Tasks Identification</vt:lpstr>
      <vt:lpstr>Tasks Identification</vt:lpstr>
      <vt:lpstr>Tasks Identification</vt:lpstr>
      <vt:lpstr>Tasks Identification</vt:lpstr>
      <vt:lpstr>Tasks Identification</vt:lpstr>
      <vt:lpstr>Tasks Identification</vt:lpstr>
      <vt:lpstr>Tasks Identification</vt:lpstr>
      <vt:lpstr>Tasks Identification</vt:lpstr>
      <vt:lpstr>Tasks Identification</vt:lpstr>
      <vt:lpstr>Tasks Identification</vt:lpstr>
      <vt:lpstr>Hypotheses Result</vt:lpstr>
      <vt:lpstr>Hypotheses Result</vt:lpstr>
      <vt:lpstr>Hypotheses Result</vt:lpstr>
      <vt:lpstr>Hypotheses Result</vt:lpstr>
      <vt:lpstr>Hypotheses Result</vt:lpstr>
      <vt:lpstr>Hypotheses Result</vt:lpstr>
      <vt:lpstr>Statistical Analysis </vt:lpstr>
      <vt:lpstr>Statistical Analysis </vt:lpstr>
      <vt:lpstr>Statistical Analysis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Mohammad Abu-Alinain</dc:creator>
  <cp:lastModifiedBy>baker almohtaseb</cp:lastModifiedBy>
  <cp:revision>95</cp:revision>
  <dcterms:created xsi:type="dcterms:W3CDTF">2023-02-22T09:04:21Z</dcterms:created>
  <dcterms:modified xsi:type="dcterms:W3CDTF">2023-03-20T10:21:20Z</dcterms:modified>
</cp:coreProperties>
</file>